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96011C-8414-4DE6-9444-7988255EDB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8AEFE6-2D8E-471C-BAB0-BC7E9FCD3F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CDE9ED-15AE-43E8-9D3C-1218728585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4BB01F-ABFF-4A35-8243-AF4E2F0589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0F4218-6D43-4C64-BB41-A47F93D6FB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BE25E2-CABE-4CCD-8514-075402164E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127F6E-ED9B-4F86-8133-C371DD62A2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FC8807-42FB-4ECD-9315-0FB1A894B1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AA188F-E83F-4975-912D-75BB53F22C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42E8C5-5E6D-4621-91A2-B602A54E72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C974C1-B81A-4725-AC12-C96D5CCC64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E4344A-28A9-4BB0-BC28-73F8D683E8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29187E-35C4-4973-897A-876E5B311B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688A87-1A12-4291-B314-23E83EBC4F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C39297-488F-45F7-A696-2A7A626E3F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2A8C5B-4423-4FFF-8B41-4DDDB7318E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6E5003-1DC1-4458-A307-CA9624C01C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E87287-6494-42B6-B33B-7CC1F4126C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0305F0-C56F-4900-9687-B514702788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26DC45-1E98-49E9-BBE8-FE390C6CB2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114B01-4CA0-4169-8C2D-8699E9E2C8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0FE696-6174-42EA-A156-A31B4EC0FC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EE0A9C-F01D-4DF1-B8AD-0407B50A83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E814F0-E3A9-4E7D-8225-6CB7C181D4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234B66-08B1-4271-9241-B030E358E6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53A2D1-115B-414C-A609-14B15EA00F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23FD82-DB03-440C-A375-7655EAB67E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E4C489-4EFF-4DA3-B6ED-64188B428B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2CEB56-A437-4F01-82B9-36ABB7A572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7F5BD3-73FE-45D6-B204-D690FD71FD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1202E0-E68D-4AF2-A048-5E1CDB4C1C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6CF80F-F60B-40B3-B6E0-1DC82CFC6F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2FD9BF-5BDE-4ABC-90C6-90774D07AA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DC605D-ACEA-4CB5-96D3-DF020A7260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013F47-45A2-4E41-9CD7-B05AF67410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465852-D2C8-4B62-B0D4-0458F98211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8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BE1776-FB50-45DF-9C0C-8D03E8FF9D71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E2509E-9D2B-4B4C-97B5-C818414C3CDC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ftr" idx="7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8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93CAEE-201A-45AC-BCDE-157A61286D6E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72960" y="18936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Springboard – DCS</a:t>
            </a:r>
            <a:endParaRPr b="0" lang="en-US" sz="6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6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Capstone Project 2</a:t>
            </a:r>
            <a:endParaRPr b="0" lang="en-US" sz="6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6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Predicting Fetal Cardiac Health Outcomes</a:t>
            </a:r>
            <a:endParaRPr b="0" lang="en-US" sz="6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Using Cardiotocogram Data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9640" cy="11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By Michael Bobal</a:t>
            </a:r>
            <a:endParaRPr b="0" lang="en-US" sz="27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AT" sz="2000" spc="-1" strike="noStrike">
                <a:solidFill>
                  <a:srgbClr val="dbf5f9"/>
                </a:solidFill>
                <a:latin typeface="Source Sans Pro"/>
              </a:rPr>
              <a:t>January 2023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502920" y="2743200"/>
            <a:ext cx="907128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uFillTx/>
                <a:latin typeface="Arial"/>
              </a:rPr>
              <a:t>Investigating single features for leakage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Using a feature hold-out function, the model was repeatedly run.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Precision and Recall scores for each iteration were charted.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No obvious signs that one feature is the source of the data leakage issue.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28600" y="314640"/>
            <a:ext cx="9438840" cy="242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5029200" y="630720"/>
            <a:ext cx="4545000" cy="43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- Further review of the data showed that most subjects had multiple CTG data entries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- Data from subjects was ending up in both the training set and the testing set for modeling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- The model was over-fit to the particular patients involved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0" y="1381680"/>
            <a:ext cx="4783680" cy="341892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 txBox="1"/>
          <p:nvPr/>
        </p:nvSpPr>
        <p:spPr>
          <a:xfrm>
            <a:off x="457200" y="455040"/>
            <a:ext cx="3429000" cy="68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pc="-1" strike="noStrike">
                <a:latin typeface="Arial"/>
              </a:rPr>
              <a:t>Leakage Located</a:t>
            </a:r>
            <a:endParaRPr b="1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Redo EDA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228600" y="3217320"/>
            <a:ext cx="960084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457200" y="1600200"/>
            <a:ext cx="4800600" cy="3657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- Using grouping and </a:t>
            </a:r>
            <a:r>
              <a:rPr b="0" lang="de-AT" sz="2100" spc="-1" strike="noStrike">
                <a:latin typeface="Source Sans Pro"/>
                <a:ea typeface="NSimSun"/>
              </a:rPr>
              <a:t>aggregation</a:t>
            </a:r>
            <a:r>
              <a:rPr b="0" lang="de-AT" sz="2200" spc="-1" strike="noStrike">
                <a:latin typeface="Source Sans Pro"/>
                <a:ea typeface="NSimSun"/>
              </a:rPr>
              <a:t>, we condensed the data from 2126 to 352 data-points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- Class imbalance remained ~10:1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5715000" y="1457640"/>
            <a:ext cx="4028760" cy="311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Redo Baseline Modeling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28600" y="3217320"/>
            <a:ext cx="960084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457200" y="1600200"/>
            <a:ext cx="9144000" cy="3657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- Repeating our steps from before, we used Logistic Regression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- Again, the results are astoundingly good. Too good.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- Recall = 1.00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- The leakage issue is not solved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5257800" y="3200400"/>
            <a:ext cx="4295520" cy="16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3154680" cy="43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problem of leakage is consistent: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Comparing cross-validation performance when using over-sampling techniques on the data show similarly excellent results.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57600" y="1104840"/>
            <a:ext cx="6391080" cy="39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Findings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228600" y="3217320"/>
            <a:ext cx="960084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457200" y="1600200"/>
            <a:ext cx="9144000" cy="3657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Unfortunately, upon further inspection of the raw data, we discovered: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1. The CTG entries corresponding to each patient overlapped in time. Some of the data-points encompassed entirely the rest of that patient's data.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2. Some unseen data leakage is continuing to occur, even after the fixes we established.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Findings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228600" y="3217320"/>
            <a:ext cx="960084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57200" y="1600200"/>
            <a:ext cx="9144000" cy="3657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Unfortunately, upon further inspection of the raw data, we discovered: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1. The CTG entries corresponding to each patient overlapped in time. Some of the data-points encompassed entirely the rest of that patient's data.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  <a:ea typeface="NSimSun"/>
              </a:rPr>
              <a:t>2. Some unseen data leakage is continuing to occur, even after the fixes we established.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Conclusions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228600" y="3217320"/>
            <a:ext cx="960084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457200" y="1600200"/>
            <a:ext cx="9144000" cy="3657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100" spc="-1" strike="noStrike">
                <a:latin typeface="Source Sans Pro"/>
                <a:ea typeface="NSimSun"/>
              </a:rPr>
              <a:t>Based on our findings, we strongly recommend making the following concrete data collection improvements: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100" spc="-1" strike="noStrike">
                <a:latin typeface="Source Sans Pro"/>
                <a:ea typeface="NSimSun"/>
              </a:rPr>
              <a:t>1. Supply the data team with CTG data from more subjects. Increasing the testing is a more reliable approach than artificially oversampling limited data.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100" spc="-1" strike="noStrike">
                <a:latin typeface="Source Sans Pro"/>
                <a:ea typeface="NSimSun"/>
              </a:rPr>
              <a:t>2. Include in future data collection only a single data entry per patient. This was a cause of major information leakage, led to over-fitting during modeling, and is a bad practice for the type of problem that we are trying to solve.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100" spc="-1" strike="noStrike">
                <a:latin typeface="Source Sans Pro"/>
                <a:ea typeface="NSimSun"/>
              </a:rPr>
              <a:t>3. Ensure a standard amount of time that each CTG may collect data for.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Thank you to AJ, my mentor,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for helping to steer me in the proper direction throughout this project.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Introduction</a:t>
            </a:r>
            <a:endParaRPr b="0" lang="en-US" sz="45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28600" y="1302840"/>
            <a:ext cx="5455080" cy="3497400"/>
          </a:xfrm>
          <a:prstGeom prst="rect">
            <a:avLst/>
          </a:prstGeom>
          <a:ln w="18000">
            <a:noFill/>
          </a:ln>
        </p:spPr>
      </p:pic>
      <p:sp>
        <p:nvSpPr>
          <p:cNvPr id="131" name=""/>
          <p:cNvSpPr/>
          <p:nvPr/>
        </p:nvSpPr>
        <p:spPr>
          <a:xfrm>
            <a:off x="228600" y="4943520"/>
            <a:ext cx="5710680" cy="54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800" spc="-1" strike="noStrike">
                <a:latin typeface="Source Sans Pro"/>
              </a:rPr>
              <a:t>https://www.statista.com/statistics/946675/leading-causes-of-infant-death-in-the-us/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684040" y="1314720"/>
            <a:ext cx="4145400" cy="3929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100" spc="-1" strike="noStrike">
                <a:latin typeface="Source Sans Pro"/>
              </a:rPr>
              <a:t>- Congenital malformations like heart defects (CHD), are responsible for nearly 20% of infant deaths.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100" spc="-1" strike="noStrike">
                <a:latin typeface="Source Sans Pro"/>
              </a:rPr>
              <a:t>- CHDs affect nearly 1% of children born alive, totaling nearly 40,000 cases per year.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100" spc="-1" strike="noStrike">
                <a:latin typeface="Source Sans Pro"/>
              </a:rPr>
              <a:t>- Of those 1% of children born with CHDs, about 25% are critical.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Introduction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228600" y="3217320"/>
            <a:ext cx="960084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228600" y="1600200"/>
            <a:ext cx="9600840" cy="32277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Cardiotogography (CTG) is a non-invasive, in-utero fetal heart-health test that obstetricians use to detect the presence of CHD.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Interpreting the results usually requires a highly trained physician, who carefully considers the multiple measurements of the CTG in order to classify fetuses as either normal, suspect, or pathological.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Accurate diagnosis is a critical step for our stakeholders: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latin typeface="Source Sans Pro"/>
              </a:rPr>
              <a:t>Affected children, parents, obstetricians, surgeons, and hospitals.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de-AT" sz="3000" spc="-1" strike="noStrike">
                <a:solidFill>
                  <a:srgbClr val="009eda"/>
                </a:solidFill>
                <a:latin typeface="Source Sans Pro Black"/>
              </a:rPr>
              <a:t>Goal: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AT" sz="3000" spc="-1" strike="noStrike">
                <a:solidFill>
                  <a:srgbClr val="009eda"/>
                </a:solidFill>
                <a:latin typeface="Source Sans Pro Black"/>
              </a:rPr>
              <a:t>Develop a machine learning model that uses CTG data to quickly and accurately predict the cardiac status of a fetus.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Approach: Data Acquisition and Wrangling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228600" y="3217320"/>
            <a:ext cx="960084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228600" y="1948320"/>
            <a:ext cx="9600840" cy="2960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  <a:ea typeface="NSimSun"/>
              </a:rPr>
              <a:t>Data is from University of California Irvine Machine Learning Repository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  <a:ea typeface="NSimSun"/>
              </a:rPr>
              <a:t>Ayres de Campos et al. (2000) SisPorto 2.0 A Program for Automated Analysis of Cardiotocograms. J Matern Fetal Med 5:311-318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  <a:ea typeface="NSimSun"/>
              </a:rPr>
              <a:t>Our project only used the columns corresponding to features suggested in the data file, totaling 21 independent variables for 2126 CTG instances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029200" y="640440"/>
            <a:ext cx="4819320" cy="347616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47548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000" spc="-1" strike="noStrike">
                <a:latin typeface="Arial"/>
              </a:rPr>
              <a:t>Our data: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Microsoft YaHei"/>
              </a:rPr>
              <a:t>- E</a:t>
            </a:r>
            <a:r>
              <a:rPr b="0" lang="en-US" sz="2000" spc="-1" strike="noStrike">
                <a:latin typeface="Arial"/>
              </a:rPr>
              <a:t>ach CTG instance classified as Normal, Suspect, or Pathological by a medical professional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Includes “Suspect” as a class designation, which we eliminated from modeling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Highly imbalanced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153400" y="630720"/>
            <a:ext cx="4676400" cy="348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21" presetSubtype="1">
                                  <p:stCondLst>
                                    <p:cond delay="0"/>
                                  </p:stCondLst>
                                  <p:childTnLst>
                                    <p:animEffect filter="wheel(1)" transition="out">
                                      <p:cBhvr additive="repl">
                                        <p:cTn id="6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5486400" y="630720"/>
            <a:ext cx="43434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000" spc="-1" strike="noStrike">
                <a:latin typeface="Arial"/>
              </a:rPr>
              <a:t>Feature correlations: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Highly correlated features with features: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&gt;Mean, Median, Mode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&gt;Min, Width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Highly correlated features with target: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&gt;ASTV and ALTV with Normal class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&gt;Mean/Median/Mode with Pathological class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0" y="685800"/>
            <a:ext cx="535248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Baseline Modeling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28600" y="3217320"/>
            <a:ext cx="9600840" cy="42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457200" y="1600200"/>
            <a:ext cx="9372240" cy="30801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100" spc="-1" strike="noStrike">
                <a:latin typeface="Source Sans Pro"/>
              </a:rPr>
              <a:t>Goal of modeling: High sensitivity (good detection abilities)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latin typeface="Arial"/>
                <a:ea typeface="NSimSun"/>
              </a:rPr>
              <a:t>Performance metric of choice: Recall (True Positives / All Positives)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latin typeface="Arial"/>
                <a:ea typeface="NSimSun"/>
              </a:rPr>
              <a:t>Reason: Medical classification problems tend to value reducing false negatives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326880" cy="43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uFillTx/>
                <a:latin typeface="Arial"/>
              </a:rPr>
              <a:t>Good is Bad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Microsoft YaHei"/>
              </a:rPr>
              <a:t>- Initial algorithm chosen for </a:t>
            </a:r>
            <a:r>
              <a:rPr b="0" lang="en-US" sz="1800" spc="-1" strike="noStrike">
                <a:latin typeface="Arial"/>
              </a:rPr>
              <a:t>model-building was Logistic Regression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Model performance without any tuning achieved improbable results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&gt;90% on all standard performance metrics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Recall score = 0.91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Data leakage is a likely culprit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816080" y="3429000"/>
            <a:ext cx="501372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2023-01-07T14:09:02Z</dcterms:created>
  <dc:creator/>
  <dc:description/>
  <dc:language>en-US</dc:language>
  <cp:lastModifiedBy/>
  <dcterms:modified xsi:type="dcterms:W3CDTF">2023-01-09T13:07:32Z</dcterms:modified>
  <cp:revision>17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