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6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2" r:id="rId6"/>
    <p:sldId id="277" r:id="rId7"/>
    <p:sldId id="261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8" r:id="rId17"/>
    <p:sldId id="279" r:id="rId18"/>
    <p:sldId id="280" r:id="rId19"/>
    <p:sldId id="284" r:id="rId20"/>
    <p:sldId id="281" r:id="rId21"/>
    <p:sldId id="282" r:id="rId22"/>
    <p:sldId id="283" r:id="rId23"/>
    <p:sldId id="285" r:id="rId24"/>
    <p:sldId id="276" r:id="rId25"/>
    <p:sldId id="2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41F69-BBC3-4ED0-9074-B5466ABA7218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963E5-2EED-404C-B7A3-7E6577E12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39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46FACDE-2F40-4C85-B8D5-4C0554B16028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09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D70A-E1DF-4FFC-9F43-75B5AA69743D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4793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135D70A-E1DF-4FFC-9F43-75B5AA69743D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5329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135D70A-E1DF-4FFC-9F43-75B5AA69743D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388099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135D70A-E1DF-4FFC-9F43-75B5AA69743D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6909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D70A-E1DF-4FFC-9F43-75B5AA69743D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4160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D70A-E1DF-4FFC-9F43-75B5AA69743D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2305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37A4E-8349-4842-91DA-02136065B1B8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02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480AB5-58D3-4E69-B64D-E7712B20B114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3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9B1B-F733-418B-A087-9FC15DED98D1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07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642DF6E-8A66-4E91-BCAB-85EBE80C9EC3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97E7-A6E8-4B55-A532-92807D474F69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8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D70A-E1DF-4FFC-9F43-75B5AA69743D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2917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E298-036B-47CD-AB49-FA3B018BB08C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41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F52D-C6D6-4E5B-B24B-08680DCA3113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25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2E9A-08D5-41DB-B5D5-578525385863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17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18FE-47CD-4810-BEC0-1F2320A25C8B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5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5D70A-E1DF-4FFC-9F43-75B5AA69743D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98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neural_network.MLPRegressor.html" TargetMode="External"/><Relationship Id="rId2" Type="http://schemas.openxmlformats.org/officeDocument/2006/relationships/hyperlink" Target="https://scikit-learn.org/stable/supervised_learning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43E0C-FC9C-49D0-B047-6582244946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Corner Clipping events in </a:t>
            </a:r>
            <a:r>
              <a:rPr lang="en-US" dirty="0" err="1"/>
              <a:t>icecube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98AE2-6BCE-4EFB-9E5A-324090FA5C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Michael </a:t>
            </a:r>
            <a:r>
              <a:rPr lang="en-US" dirty="0" err="1"/>
              <a:t>Bogert</a:t>
            </a:r>
            <a:endParaRPr lang="en-US" dirty="0"/>
          </a:p>
          <a:p>
            <a:r>
              <a:rPr lang="en-US" dirty="0"/>
              <a:t>Advisor: Dr. </a:t>
            </a:r>
            <a:r>
              <a:rPr lang="en-US" dirty="0" err="1"/>
              <a:t>Kurahashi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36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8856-B689-402C-A042-DE6EF266A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1000"/>
            <a:ext cx="8610600" cy="1293028"/>
          </a:xfrm>
        </p:spPr>
        <p:txBody>
          <a:bodyPr/>
          <a:lstStyle/>
          <a:p>
            <a:r>
              <a:rPr lang="en-US" dirty="0"/>
              <a:t>Common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5D8020-7269-4F91-9A5C-E81A02B2EE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74028"/>
                <a:ext cx="10820400" cy="4024125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Decided all corner clipping events should have a “radial center of gravity” far from the center</a:t>
                </a:r>
                <a:r>
                  <a:rPr lang="en-US" sz="2000" baseline="30000" dirty="0"/>
                  <a:t>[1]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𝐶𝑂𝐺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𝐷𝑂𝑀𝑠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𝐷𝑂𝑀𝑠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= # of photoelectrons (PEs) at the </a:t>
                </a:r>
                <a:r>
                  <a:rPr lang="en-US" sz="2000" dirty="0" err="1"/>
                  <a:t>i</a:t>
                </a:r>
                <a:r>
                  <a:rPr lang="en-US" sz="2000" baseline="30000" dirty="0" err="1"/>
                  <a:t>th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DOM,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the radial distance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Should also have high ratio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𝑂𝑢𝑡𝑒𝑟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𝑃𝐸𝑠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𝑃𝐸𝑠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5D8020-7269-4F91-9A5C-E81A02B2EE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74028"/>
                <a:ext cx="10820400" cy="4024125"/>
              </a:xfrm>
              <a:blipFill>
                <a:blip r:embed="rId2"/>
                <a:stretch>
                  <a:fillRect l="-620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B01B9-0FA5-47B7-97EF-7EB2B5DEE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88AA04-538A-44B9-ADEC-271F7FC06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841" y="3124075"/>
            <a:ext cx="4683434" cy="322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27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8AAFD-9293-4CBF-AD16-6D94D172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46705"/>
            <a:ext cx="8610600" cy="1293028"/>
          </a:xfrm>
        </p:spPr>
        <p:txBody>
          <a:bodyPr/>
          <a:lstStyle/>
          <a:p>
            <a:r>
              <a:rPr lang="en-US" dirty="0"/>
              <a:t>Starting point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7A26B-E22D-4AA2-A3AF-8065C7E12C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817039"/>
                <a:ext cx="10820400" cy="4024125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Hypothesized cluster of events in top-right corner of 2D histogram were corner clippers – they were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r>
                  <a:rPr lang="en-US" sz="1800" dirty="0"/>
                  <a:t> Could now use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𝐶𝑂𝐺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r>
                  <a:rPr lang="en-US" sz="1800" dirty="0"/>
                  <a:t> and PE ratio as features in machine learning algorithms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Secondary features added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𝐶𝑂𝐺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800" dirty="0"/>
                  <a:t> - vertical center of gravity </a:t>
                </a:r>
              </a:p>
              <a:p>
                <a:pPr lvl="1"/>
                <a:r>
                  <a:rPr lang="en-US" sz="1800" dirty="0"/>
                  <a:t>Total PEs – Corner clippers should have low # of total PEs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7A26B-E22D-4AA2-A3AF-8065C7E12C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817039"/>
                <a:ext cx="10820400" cy="4024125"/>
              </a:xfrm>
              <a:blipFill>
                <a:blip r:embed="rId2"/>
                <a:stretch>
                  <a:fillRect l="-394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90CF2-F719-4C27-9696-74982A8E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980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BC39E-5BD7-414F-9491-3C946178E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90525"/>
            <a:ext cx="8610600" cy="1293028"/>
          </a:xfrm>
        </p:spPr>
        <p:txBody>
          <a:bodyPr/>
          <a:lstStyle/>
          <a:p>
            <a:r>
              <a:rPr lang="en-US" dirty="0"/>
              <a:t>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69959-D3A1-483D-AE1F-D7B0B5917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66078"/>
            <a:ext cx="10820400" cy="4024125"/>
          </a:xfrm>
        </p:spPr>
        <p:txBody>
          <a:bodyPr/>
          <a:lstStyle/>
          <a:p>
            <a:r>
              <a:rPr lang="en-US" dirty="0"/>
              <a:t>Machine learning algorithms are methods that will predict results based on input data</a:t>
            </a:r>
            <a:r>
              <a:rPr lang="en-US" baseline="30000" dirty="0"/>
              <a:t>[2]</a:t>
            </a:r>
            <a:endParaRPr lang="en-US" dirty="0"/>
          </a:p>
          <a:p>
            <a:r>
              <a:rPr lang="en-US" dirty="0"/>
              <a:t>4 categories: unsupervised learning, supervised learning, semi-supervised learning, and reinforcement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D0CC0-9B6C-4AC7-867E-BCE872AF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146" name="Picture 2" descr="R Decision Trees - The Best Tutorial on Tree Based Modeling in R! -  DataFlair">
            <a:extLst>
              <a:ext uri="{FF2B5EF4-FFF2-40B4-BE49-F238E27FC236}">
                <a16:creationId xmlns:a16="http://schemas.microsoft.com/office/drawing/2014/main" id="{ABBE1176-B8E5-4AA5-B251-9B0DCC97C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41625"/>
            <a:ext cx="4533900" cy="372427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D424AE-5DF8-4140-A7A6-6B4E2D943524}"/>
              </a:ext>
            </a:extLst>
          </p:cNvPr>
          <p:cNvSpPr txBox="1"/>
          <p:nvPr/>
        </p:nvSpPr>
        <p:spPr>
          <a:xfrm>
            <a:off x="5996380" y="6565900"/>
            <a:ext cx="4733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Picture from https://data-flair.training/blogs/r-decision-trees/</a:t>
            </a:r>
          </a:p>
        </p:txBody>
      </p:sp>
    </p:spTree>
    <p:extLst>
      <p:ext uri="{BB962C8B-B14F-4D97-AF65-F5344CB8AC3E}">
        <p14:creationId xmlns:p14="http://schemas.microsoft.com/office/powerpoint/2010/main" val="3566004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90BD-61E6-44E6-AD7A-93B59A158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10715"/>
            <a:ext cx="8610600" cy="1293028"/>
          </a:xfrm>
        </p:spPr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0CFB-5D2C-4744-9E07-A651199FE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80183"/>
            <a:ext cx="10820400" cy="4024125"/>
          </a:xfrm>
        </p:spPr>
        <p:txBody>
          <a:bodyPr/>
          <a:lstStyle/>
          <a:p>
            <a:r>
              <a:rPr lang="en-US" dirty="0"/>
              <a:t>Learn by example (data is labeled)</a:t>
            </a:r>
          </a:p>
          <a:p>
            <a:pPr lvl="1"/>
            <a:r>
              <a:rPr lang="en-US" dirty="0"/>
              <a:t>Split data into training &amp; test set: practice on training then predict on test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Binary classification is a type of supervised learning that will label data as positive (1) or negative (0)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Corner clipper = 1, normal event = 0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077C1-14DC-4130-BD29-7B849FAD5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12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96B6-9909-4116-8623-7EDBE50B8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63562"/>
            <a:ext cx="8610600" cy="1293028"/>
          </a:xfrm>
        </p:spPr>
        <p:txBody>
          <a:bodyPr/>
          <a:lstStyle/>
          <a:p>
            <a:r>
              <a:rPr lang="en-US" dirty="0"/>
              <a:t>Classification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5F3AC-64A3-4181-AD9D-E0F2D9220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32343"/>
            <a:ext cx="10820400" cy="4024125"/>
          </a:xfrm>
        </p:spPr>
        <p:txBody>
          <a:bodyPr/>
          <a:lstStyle/>
          <a:p>
            <a:r>
              <a:rPr lang="en-US" dirty="0"/>
              <a:t>Tried multiple classification algorithms after labeling data (3,517 events, 737 clippers </a:t>
            </a:r>
            <a:r>
              <a:rPr lang="en-US" dirty="0">
                <a:sym typeface="Wingdings" panose="05000000000000000000" pitchFamily="2" charset="2"/>
              </a:rPr>
              <a:t> 21% corner clippers)</a:t>
            </a:r>
            <a:endParaRPr lang="en-US" dirty="0"/>
          </a:p>
          <a:p>
            <a:pPr lvl="1"/>
            <a:r>
              <a:rPr lang="en-US" dirty="0"/>
              <a:t>K-Nearest Neighbors</a:t>
            </a:r>
          </a:p>
          <a:p>
            <a:pPr lvl="1"/>
            <a:r>
              <a:rPr lang="en-US" dirty="0"/>
              <a:t>Decision Trees</a:t>
            </a:r>
          </a:p>
          <a:p>
            <a:pPr lvl="1"/>
            <a:r>
              <a:rPr lang="en-US" dirty="0"/>
              <a:t>Random Forests</a:t>
            </a:r>
          </a:p>
          <a:p>
            <a:pPr lvl="1"/>
            <a:endParaRPr lang="en-US" dirty="0"/>
          </a:p>
          <a:p>
            <a:r>
              <a:rPr lang="en-US" dirty="0"/>
              <a:t>Made scatter plot to see locations</a:t>
            </a:r>
          </a:p>
          <a:p>
            <a:pPr lvl="1"/>
            <a:r>
              <a:rPr lang="en-US" dirty="0"/>
              <a:t>Green = corner clipper</a:t>
            </a:r>
          </a:p>
          <a:p>
            <a:pPr lvl="1"/>
            <a:r>
              <a:rPr lang="en-US" dirty="0"/>
              <a:t>Purple = normal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BDF12-26C4-4B32-B330-359BB84D2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99B4D391-6403-415E-8F8E-989DF3815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143" y="2579700"/>
            <a:ext cx="5631551" cy="38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95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B17D2-95DF-4ECC-AFCC-70A605FC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an algorithm good?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687095-F845-4E80-A6A9-DBF2DBC134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3070" y="3343276"/>
                <a:ext cx="10820400" cy="4024125"/>
              </a:xfrm>
            </p:spPr>
            <p:txBody>
              <a:bodyPr>
                <a:normAutofit/>
              </a:bodyPr>
              <a:lstStyle/>
              <a:p>
                <a:r>
                  <a:rPr lang="en-US" sz="1400" dirty="0"/>
                  <a:t>Look at Completeness (recall) and Precision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𝐶𝑜𝑚𝑝𝑙𝑒𝑡𝑒𝑛𝑒𝑠𝑠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𝑝𝑜𝑠𝑖𝑡𝑖𝑣𝑒𝑠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𝑝𝑜𝑠𝑖𝑡𝑖𝑣𝑒𝑠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+#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𝑁𝑒𝑔𝑎𝑡𝑖𝑣𝑒𝑠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𝑝𝑜𝑠𝑖𝑡𝑖𝑣𝑒𝑠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𝑝𝑜𝑠𝑖𝑡𝑖𝑣𝑒𝑠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+#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𝑃𝑜𝑠𝑖𝑡𝑖𝑣𝑒𝑠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sz="1400" dirty="0"/>
                  <a:t>Prioritize completeness &gt; precision (want low #FN)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687095-F845-4E80-A6A9-DBF2DBC134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070" y="3343276"/>
                <a:ext cx="10820400" cy="4024125"/>
              </a:xfrm>
              <a:blipFill>
                <a:blip r:embed="rId2"/>
                <a:stretch>
                  <a:fillRect l="-56" t="-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85356-9A4B-427B-8276-63E6D2A0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B4327FB-638E-4BCB-8A7B-7A2EA7961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379" y="2032000"/>
            <a:ext cx="2443721" cy="44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674944-0728-4DF8-830F-4C19C6929D6A}"/>
              </a:ext>
            </a:extLst>
          </p:cNvPr>
          <p:cNvSpPr txBox="1"/>
          <p:nvPr/>
        </p:nvSpPr>
        <p:spPr>
          <a:xfrm>
            <a:off x="8279934" y="6477000"/>
            <a:ext cx="4297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Picture from https://en.wikipedia.org/wiki/F-score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86CDCBF-E734-496A-B618-8DA56A413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447514"/>
              </p:ext>
            </p:extLst>
          </p:nvPr>
        </p:nvGraphicFramePr>
        <p:xfrm>
          <a:off x="753029" y="1823081"/>
          <a:ext cx="3345342" cy="1149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114">
                  <a:extLst>
                    <a:ext uri="{9D8B030D-6E8A-4147-A177-3AD203B41FA5}">
                      <a16:colId xmlns:a16="http://schemas.microsoft.com/office/drawing/2014/main" val="346325534"/>
                    </a:ext>
                  </a:extLst>
                </a:gridCol>
                <a:gridCol w="1115114">
                  <a:extLst>
                    <a:ext uri="{9D8B030D-6E8A-4147-A177-3AD203B41FA5}">
                      <a16:colId xmlns:a16="http://schemas.microsoft.com/office/drawing/2014/main" val="2842962711"/>
                    </a:ext>
                  </a:extLst>
                </a:gridCol>
                <a:gridCol w="1115114">
                  <a:extLst>
                    <a:ext uri="{9D8B030D-6E8A-4147-A177-3AD203B41FA5}">
                      <a16:colId xmlns:a16="http://schemas.microsoft.com/office/drawing/2014/main" val="652914399"/>
                    </a:ext>
                  </a:extLst>
                </a:gridCol>
              </a:tblGrid>
              <a:tr h="38320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6641" marR="76641" marT="38321" marB="38321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Corner clipper (true label)</a:t>
                      </a:r>
                    </a:p>
                  </a:txBody>
                  <a:tcPr marL="76641" marR="76641" marT="38321" marB="38321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 event (true label)</a:t>
                      </a:r>
                    </a:p>
                  </a:txBody>
                  <a:tcPr marL="76641" marR="76641" marT="38321" marB="38321"/>
                </a:tc>
                <a:extLst>
                  <a:ext uri="{0D108BD9-81ED-4DB2-BD59-A6C34878D82A}">
                    <a16:rowId xmlns:a16="http://schemas.microsoft.com/office/drawing/2014/main" val="2888220192"/>
                  </a:ext>
                </a:extLst>
              </a:tr>
              <a:tr h="383207">
                <a:tc>
                  <a:txBody>
                    <a:bodyPr/>
                    <a:lstStyle/>
                    <a:p>
                      <a:r>
                        <a:rPr lang="en-US" sz="1000" dirty="0"/>
                        <a:t>Corner clipper (prediction)</a:t>
                      </a:r>
                    </a:p>
                  </a:txBody>
                  <a:tcPr marL="76641" marR="76641" marT="38321" marB="38321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True Positive</a:t>
                      </a:r>
                    </a:p>
                  </a:txBody>
                  <a:tcPr marL="76641" marR="76641" marT="38321" marB="38321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False positive</a:t>
                      </a:r>
                    </a:p>
                  </a:txBody>
                  <a:tcPr marL="76641" marR="76641" marT="38321" marB="38321"/>
                </a:tc>
                <a:extLst>
                  <a:ext uri="{0D108BD9-81ED-4DB2-BD59-A6C34878D82A}">
                    <a16:rowId xmlns:a16="http://schemas.microsoft.com/office/drawing/2014/main" val="1665590088"/>
                  </a:ext>
                </a:extLst>
              </a:tr>
              <a:tr h="383207">
                <a:tc>
                  <a:txBody>
                    <a:bodyPr/>
                    <a:lstStyle/>
                    <a:p>
                      <a:r>
                        <a:rPr lang="en-US" sz="1000" dirty="0"/>
                        <a:t>Normal event (prediction)</a:t>
                      </a:r>
                    </a:p>
                  </a:txBody>
                  <a:tcPr marL="76641" marR="76641" marT="38321" marB="38321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False Negative</a:t>
                      </a:r>
                    </a:p>
                  </a:txBody>
                  <a:tcPr marL="76641" marR="76641" marT="38321" marB="38321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True Negative</a:t>
                      </a:r>
                    </a:p>
                  </a:txBody>
                  <a:tcPr marL="76641" marR="76641" marT="38321" marB="38321"/>
                </a:tc>
                <a:extLst>
                  <a:ext uri="{0D108BD9-81ED-4DB2-BD59-A6C34878D82A}">
                    <a16:rowId xmlns:a16="http://schemas.microsoft.com/office/drawing/2014/main" val="270038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711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5999-7F5D-42BB-A79F-86AFFCC2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E9546-A1FD-453C-A60F-421000FD5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Tried multiple algorithms</a:t>
            </a:r>
          </a:p>
          <a:p>
            <a:r>
              <a:rPr lang="en-US" dirty="0"/>
              <a:t>Found the best by comparing precision &amp; completeness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Random Forest performed best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9AAB2-C241-4256-A14C-637DC72A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2AA2BEAC-53FE-487D-AF98-5A720AFA9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934710"/>
              </p:ext>
            </p:extLst>
          </p:nvPr>
        </p:nvGraphicFramePr>
        <p:xfrm>
          <a:off x="1067266" y="3197146"/>
          <a:ext cx="9939456" cy="2018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4384">
                  <a:extLst>
                    <a:ext uri="{9D8B030D-6E8A-4147-A177-3AD203B41FA5}">
                      <a16:colId xmlns:a16="http://schemas.microsoft.com/office/drawing/2014/main" val="584569035"/>
                    </a:ext>
                  </a:extLst>
                </a:gridCol>
                <a:gridCol w="1104384">
                  <a:extLst>
                    <a:ext uri="{9D8B030D-6E8A-4147-A177-3AD203B41FA5}">
                      <a16:colId xmlns:a16="http://schemas.microsoft.com/office/drawing/2014/main" val="3099961691"/>
                    </a:ext>
                  </a:extLst>
                </a:gridCol>
                <a:gridCol w="1104384">
                  <a:extLst>
                    <a:ext uri="{9D8B030D-6E8A-4147-A177-3AD203B41FA5}">
                      <a16:colId xmlns:a16="http://schemas.microsoft.com/office/drawing/2014/main" val="165742646"/>
                    </a:ext>
                  </a:extLst>
                </a:gridCol>
                <a:gridCol w="1104384">
                  <a:extLst>
                    <a:ext uri="{9D8B030D-6E8A-4147-A177-3AD203B41FA5}">
                      <a16:colId xmlns:a16="http://schemas.microsoft.com/office/drawing/2014/main" val="2173565102"/>
                    </a:ext>
                  </a:extLst>
                </a:gridCol>
                <a:gridCol w="1104384">
                  <a:extLst>
                    <a:ext uri="{9D8B030D-6E8A-4147-A177-3AD203B41FA5}">
                      <a16:colId xmlns:a16="http://schemas.microsoft.com/office/drawing/2014/main" val="1112878771"/>
                    </a:ext>
                  </a:extLst>
                </a:gridCol>
                <a:gridCol w="1104384">
                  <a:extLst>
                    <a:ext uri="{9D8B030D-6E8A-4147-A177-3AD203B41FA5}">
                      <a16:colId xmlns:a16="http://schemas.microsoft.com/office/drawing/2014/main" val="1898686601"/>
                    </a:ext>
                  </a:extLst>
                </a:gridCol>
                <a:gridCol w="1104384">
                  <a:extLst>
                    <a:ext uri="{9D8B030D-6E8A-4147-A177-3AD203B41FA5}">
                      <a16:colId xmlns:a16="http://schemas.microsoft.com/office/drawing/2014/main" val="2199013390"/>
                    </a:ext>
                  </a:extLst>
                </a:gridCol>
                <a:gridCol w="1104384">
                  <a:extLst>
                    <a:ext uri="{9D8B030D-6E8A-4147-A177-3AD203B41FA5}">
                      <a16:colId xmlns:a16="http://schemas.microsoft.com/office/drawing/2014/main" val="2336653066"/>
                    </a:ext>
                  </a:extLst>
                </a:gridCol>
                <a:gridCol w="1104384">
                  <a:extLst>
                    <a:ext uri="{9D8B030D-6E8A-4147-A177-3AD203B41FA5}">
                      <a16:colId xmlns:a16="http://schemas.microsoft.com/office/drawing/2014/main" val="4197032823"/>
                    </a:ext>
                  </a:extLst>
                </a:gridCol>
              </a:tblGrid>
              <a:tr h="1006370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1819" marR="111819" marT="55909" marB="55909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Hard-Cut</a:t>
                      </a:r>
                      <a:endParaRPr lang="en-US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819" marR="111819" marT="55909" marB="55909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K-Nearest Neighbors</a:t>
                      </a:r>
                      <a:endParaRPr lang="en-US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819" marR="111819" marT="55909" marB="55909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Gaussian Naïve Bayes</a:t>
                      </a:r>
                      <a:endParaRPr lang="en-US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819" marR="111819" marT="55909" marB="55909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Decision Tree</a:t>
                      </a:r>
                      <a:endParaRPr lang="en-US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819" marR="111819" marT="55909" marB="55909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Decision Tree w/ Bagging</a:t>
                      </a:r>
                      <a:endParaRPr lang="en-US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819" marR="111819" marT="55909" marB="55909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Random Forest</a:t>
                      </a:r>
                      <a:endParaRPr lang="en-US" sz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819" marR="111819" marT="55909" marB="55909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MPLRegression</a:t>
                      </a:r>
                      <a:endParaRPr lang="en-US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819" marR="111819" marT="55909" marB="55909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Support Vector Machine</a:t>
                      </a:r>
                      <a:endParaRPr lang="en-US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819" marR="111819" marT="55909" marB="55909"/>
                </a:tc>
                <a:extLst>
                  <a:ext uri="{0D108BD9-81ED-4DB2-BD59-A6C34878D82A}">
                    <a16:rowId xmlns:a16="http://schemas.microsoft.com/office/drawing/2014/main" val="2167200463"/>
                  </a:ext>
                </a:extLst>
              </a:tr>
              <a:tr h="453488">
                <a:tc>
                  <a:txBody>
                    <a:bodyPr/>
                    <a:lstStyle/>
                    <a:p>
                      <a:r>
                        <a:rPr lang="en-US" sz="1200" b="1" dirty="0"/>
                        <a:t>Precision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819" marR="111819" marT="55909" marB="55909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0.99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819" marR="111819" marT="55909" marB="55909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0.8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819" marR="111819" marT="55909" marB="55909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0.72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819" marR="111819" marT="55909" marB="55909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0.97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819" marR="111819" marT="55909" marB="55909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0.94</a:t>
                      </a:r>
                    </a:p>
                  </a:txBody>
                  <a:tcPr marL="111819" marR="111819" marT="55909" marB="55909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B050"/>
                          </a:solidFill>
                        </a:rPr>
                        <a:t>0.99</a:t>
                      </a:r>
                    </a:p>
                  </a:txBody>
                  <a:tcPr marL="111819" marR="111819" marT="55909" marB="55909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0.94</a:t>
                      </a:r>
                    </a:p>
                  </a:txBody>
                  <a:tcPr marL="111819" marR="111819" marT="55909" marB="55909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0.9</a:t>
                      </a:r>
                    </a:p>
                  </a:txBody>
                  <a:tcPr marL="111819" marR="111819" marT="55909" marB="55909"/>
                </a:tc>
                <a:extLst>
                  <a:ext uri="{0D108BD9-81ED-4DB2-BD59-A6C34878D82A}">
                    <a16:rowId xmlns:a16="http://schemas.microsoft.com/office/drawing/2014/main" val="1321155855"/>
                  </a:ext>
                </a:extLst>
              </a:tr>
              <a:tr h="559094">
                <a:tc>
                  <a:txBody>
                    <a:bodyPr/>
                    <a:lstStyle/>
                    <a:p>
                      <a:r>
                        <a:rPr lang="en-US" sz="1200" b="1" dirty="0"/>
                        <a:t>Completeness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1819" marR="111819" marT="55909" marB="55909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0.67</a:t>
                      </a:r>
                    </a:p>
                  </a:txBody>
                  <a:tcPr marL="111819" marR="111819" marT="55909" marB="55909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0.47</a:t>
                      </a:r>
                    </a:p>
                  </a:txBody>
                  <a:tcPr marL="111819" marR="111819" marT="55909" marB="55909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.06</a:t>
                      </a:r>
                    </a:p>
                  </a:txBody>
                  <a:tcPr marL="111819" marR="111819" marT="55909" marB="55909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0.93</a:t>
                      </a:r>
                    </a:p>
                  </a:txBody>
                  <a:tcPr marL="111819" marR="111819" marT="55909" marB="55909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0.87</a:t>
                      </a:r>
                    </a:p>
                  </a:txBody>
                  <a:tcPr marL="111819" marR="111819" marT="55909" marB="55909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B050"/>
                          </a:solidFill>
                        </a:rPr>
                        <a:t>0.96</a:t>
                      </a:r>
                    </a:p>
                  </a:txBody>
                  <a:tcPr marL="111819" marR="111819" marT="55909" marB="55909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0.86</a:t>
                      </a:r>
                    </a:p>
                  </a:txBody>
                  <a:tcPr marL="111819" marR="111819" marT="55909" marB="55909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0.8</a:t>
                      </a:r>
                    </a:p>
                  </a:txBody>
                  <a:tcPr marL="111819" marR="111819" marT="55909" marB="55909"/>
                </a:tc>
                <a:extLst>
                  <a:ext uri="{0D108BD9-81ED-4DB2-BD59-A6C34878D82A}">
                    <a16:rowId xmlns:a16="http://schemas.microsoft.com/office/drawing/2014/main" val="3656636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E5F3474-CA20-4353-B6DA-97A01E022F0D}"/>
              </a:ext>
            </a:extLst>
          </p:cNvPr>
          <p:cNvSpPr txBox="1"/>
          <p:nvPr/>
        </p:nvSpPr>
        <p:spPr>
          <a:xfrm>
            <a:off x="4051883" y="6205126"/>
            <a:ext cx="8045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Info about the different algorithms can be found at </a:t>
            </a:r>
            <a:r>
              <a:rPr lang="en-US" sz="1200" dirty="0">
                <a:hlinkClick r:id="rId2"/>
              </a:rPr>
              <a:t>https://scikit-learn.org/stable/supervised_learning.html</a:t>
            </a:r>
            <a:endParaRPr lang="en-US" sz="1200" dirty="0"/>
          </a:p>
          <a:p>
            <a:r>
              <a:rPr lang="en-US" sz="1200" dirty="0"/>
              <a:t>and </a:t>
            </a:r>
            <a:r>
              <a:rPr lang="en-US" sz="1200" dirty="0">
                <a:hlinkClick r:id="rId3"/>
              </a:rPr>
              <a:t>https://scikit-learn.org/stable/modules/generated/sklearn.neural_network.MLPRegressor.html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0700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4686-3165-4D87-B388-EA83AECC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B6350-3989-49F3-B651-D7064A7C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off Decision Trees</a:t>
            </a:r>
          </a:p>
          <a:p>
            <a:endParaRPr lang="en-US" dirty="0"/>
          </a:p>
          <a:p>
            <a:r>
              <a:rPr lang="en-US" dirty="0"/>
              <a:t>Creates multiple trees (makes a forest) w/ </a:t>
            </a:r>
          </a:p>
          <a:p>
            <a:pPr marL="0" indent="0">
              <a:buNone/>
            </a:pPr>
            <a:r>
              <a:rPr lang="en-US" dirty="0"/>
              <a:t>varying attributes and depth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Final tree is made by combining results</a:t>
            </a:r>
          </a:p>
          <a:p>
            <a:pPr marL="0" indent="0">
              <a:buNone/>
            </a:pPr>
            <a:r>
              <a:rPr lang="en-US" dirty="0"/>
              <a:t>of all trees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A635F-480B-4A27-BC63-3A09E2D3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480F1DBA-67E2-4895-8D6A-E4AAE15AB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302" y="2530463"/>
            <a:ext cx="5018767" cy="290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6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Chart, scatter chart&#10;&#10;Description automatically generated">
            <a:extLst>
              <a:ext uri="{FF2B5EF4-FFF2-40B4-BE49-F238E27FC236}">
                <a16:creationId xmlns:a16="http://schemas.microsoft.com/office/drawing/2014/main" id="{04410B23-9366-47FE-A8A3-7ED4EB7BC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5" y="2695365"/>
            <a:ext cx="5587527" cy="3897300"/>
          </a:xfrm>
          <a:prstGeom prst="rect">
            <a:avLst/>
          </a:prstGeom>
        </p:spPr>
      </p:pic>
      <p:pic>
        <p:nvPicPr>
          <p:cNvPr id="26" name="Picture 25" descr="Chart, scatter chart&#10;&#10;Description automatically generated">
            <a:extLst>
              <a:ext uri="{FF2B5EF4-FFF2-40B4-BE49-F238E27FC236}">
                <a16:creationId xmlns:a16="http://schemas.microsoft.com/office/drawing/2014/main" id="{E9B8E829-7FB1-4A86-A8F2-E2D1F3AE3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848" y="2695365"/>
            <a:ext cx="5631551" cy="3897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3DF33-7FB5-4987-B799-E10F4903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19435-6C32-47C7-A9B9-938EF5A62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Algorithm works very well (1,759 test events , only 14 mislabeled </a:t>
            </a:r>
            <a:r>
              <a:rPr lang="en-US" sz="2000" dirty="0">
                <a:sym typeface="Wingdings" panose="05000000000000000000" pitchFamily="2" charset="2"/>
              </a:rPr>
              <a:t> 99.2% correct)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BC33F-89EE-475B-8070-3C02059B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6008C35-6540-45A4-B986-9574A7FAB5C5}"/>
              </a:ext>
            </a:extLst>
          </p:cNvPr>
          <p:cNvSpPr/>
          <p:nvPr/>
        </p:nvSpPr>
        <p:spPr>
          <a:xfrm>
            <a:off x="4748899" y="2955636"/>
            <a:ext cx="427108" cy="36640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54AED64-0751-4F96-8AEA-6F260453BA2A}"/>
              </a:ext>
            </a:extLst>
          </p:cNvPr>
          <p:cNvSpPr/>
          <p:nvPr/>
        </p:nvSpPr>
        <p:spPr>
          <a:xfrm rot="20372255">
            <a:off x="4908173" y="3270781"/>
            <a:ext cx="427108" cy="29781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19300B-C24A-49BC-9A2C-A2C06FB10ACC}"/>
              </a:ext>
            </a:extLst>
          </p:cNvPr>
          <p:cNvSpPr/>
          <p:nvPr/>
        </p:nvSpPr>
        <p:spPr>
          <a:xfrm>
            <a:off x="10479978" y="2955636"/>
            <a:ext cx="427108" cy="36640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259621-258E-4220-8C82-56FD2D48376B}"/>
              </a:ext>
            </a:extLst>
          </p:cNvPr>
          <p:cNvSpPr/>
          <p:nvPr/>
        </p:nvSpPr>
        <p:spPr>
          <a:xfrm rot="20372255">
            <a:off x="10639252" y="3270781"/>
            <a:ext cx="427108" cy="29781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1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8895-5E70-457C-91A3-97A1256DD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1C2826-B85E-4725-8973-5C8D7E4F09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799" y="2194560"/>
                <a:ext cx="5590595" cy="402412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AUROC Curve</a:t>
                </a:r>
              </a:p>
              <a:p>
                <a:pPr lvl="1"/>
                <a:r>
                  <a:rPr lang="en-US" dirty="0"/>
                  <a:t>Closer the value is to 1, the better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Measures degree of separability</a:t>
                </a:r>
                <a:r>
                  <a:rPr lang="en-US" baseline="30000" dirty="0"/>
                  <a:t>[3]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Very close to 1, another good sign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+#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1C2826-B85E-4725-8973-5C8D7E4F09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799" y="2194560"/>
                <a:ext cx="5590595" cy="4024125"/>
              </a:xfrm>
              <a:blipFill>
                <a:blip r:embed="rId2"/>
                <a:stretch>
                  <a:fillRect l="-871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68CD1-60BE-4C0B-ABCC-D4F2F743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3349F8-60AF-4F77-B01D-3C420B2E0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395" y="2194560"/>
            <a:ext cx="5229805" cy="389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B9799-22C8-4ED8-9F18-C1383BB3B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10740"/>
            <a:ext cx="8610600" cy="1293028"/>
          </a:xfrm>
        </p:spPr>
        <p:txBody>
          <a:bodyPr/>
          <a:lstStyle/>
          <a:p>
            <a:r>
              <a:rPr lang="en-US" dirty="0"/>
              <a:t>Brief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19061-F723-45CD-BD11-79A745723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0060"/>
            <a:ext cx="10820400" cy="4024125"/>
          </a:xfrm>
        </p:spPr>
        <p:txBody>
          <a:bodyPr/>
          <a:lstStyle/>
          <a:p>
            <a:r>
              <a:rPr lang="en-US" dirty="0"/>
              <a:t>Background info</a:t>
            </a:r>
          </a:p>
          <a:p>
            <a:pPr lvl="1"/>
            <a:r>
              <a:rPr lang="en-US" dirty="0" err="1"/>
              <a:t>IceCube</a:t>
            </a:r>
            <a:r>
              <a:rPr lang="en-US" dirty="0"/>
              <a:t>, neutrino events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Purpose of my research</a:t>
            </a:r>
          </a:p>
          <a:p>
            <a:pPr lvl="1"/>
            <a:r>
              <a:rPr lang="en-US" dirty="0"/>
              <a:t>The problem, what I’m trying to accomplish, why it’s important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Steps I took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Results, discussion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78F22-D49D-4DA5-8588-8D2DE7A8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590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5F480-38C4-44C1-952D-E281C74C3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Incorrect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B15DD-4224-4F67-B289-B58177C6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incorrect are they?</a:t>
            </a:r>
          </a:p>
          <a:p>
            <a:pPr lvl="1"/>
            <a:r>
              <a:rPr lang="en-US" dirty="0"/>
              <a:t>What type of event is hard to classify?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04C6C-92E9-4D6A-A351-E1BE9245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E68E8E-01B8-4AEB-A9C1-41BA3406C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023428"/>
              </p:ext>
            </p:extLst>
          </p:nvPr>
        </p:nvGraphicFramePr>
        <p:xfrm>
          <a:off x="7090329" y="1744388"/>
          <a:ext cx="3345342" cy="1149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114">
                  <a:extLst>
                    <a:ext uri="{9D8B030D-6E8A-4147-A177-3AD203B41FA5}">
                      <a16:colId xmlns:a16="http://schemas.microsoft.com/office/drawing/2014/main" val="346325534"/>
                    </a:ext>
                  </a:extLst>
                </a:gridCol>
                <a:gridCol w="1115114">
                  <a:extLst>
                    <a:ext uri="{9D8B030D-6E8A-4147-A177-3AD203B41FA5}">
                      <a16:colId xmlns:a16="http://schemas.microsoft.com/office/drawing/2014/main" val="2842962711"/>
                    </a:ext>
                  </a:extLst>
                </a:gridCol>
                <a:gridCol w="1115114">
                  <a:extLst>
                    <a:ext uri="{9D8B030D-6E8A-4147-A177-3AD203B41FA5}">
                      <a16:colId xmlns:a16="http://schemas.microsoft.com/office/drawing/2014/main" val="652914399"/>
                    </a:ext>
                  </a:extLst>
                </a:gridCol>
              </a:tblGrid>
              <a:tr h="38320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6641" marR="76641" marT="38321" marB="38321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Corner clipper (true label)</a:t>
                      </a:r>
                    </a:p>
                  </a:txBody>
                  <a:tcPr marL="76641" marR="76641" marT="38321" marB="38321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Normal event (true label)</a:t>
                      </a:r>
                    </a:p>
                  </a:txBody>
                  <a:tcPr marL="76641" marR="76641" marT="38321" marB="38321"/>
                </a:tc>
                <a:extLst>
                  <a:ext uri="{0D108BD9-81ED-4DB2-BD59-A6C34878D82A}">
                    <a16:rowId xmlns:a16="http://schemas.microsoft.com/office/drawing/2014/main" val="2888220192"/>
                  </a:ext>
                </a:extLst>
              </a:tr>
              <a:tr h="383207">
                <a:tc>
                  <a:txBody>
                    <a:bodyPr/>
                    <a:lstStyle/>
                    <a:p>
                      <a:r>
                        <a:rPr lang="en-US" sz="1000" dirty="0"/>
                        <a:t>Corner clipper (prediction)</a:t>
                      </a:r>
                    </a:p>
                  </a:txBody>
                  <a:tcPr marL="76641" marR="76641" marT="38321" marB="38321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True Positive</a:t>
                      </a:r>
                    </a:p>
                  </a:txBody>
                  <a:tcPr marL="76641" marR="76641" marT="38321" marB="38321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False positive</a:t>
                      </a:r>
                    </a:p>
                  </a:txBody>
                  <a:tcPr marL="76641" marR="76641" marT="38321" marB="38321"/>
                </a:tc>
                <a:extLst>
                  <a:ext uri="{0D108BD9-81ED-4DB2-BD59-A6C34878D82A}">
                    <a16:rowId xmlns:a16="http://schemas.microsoft.com/office/drawing/2014/main" val="1665590088"/>
                  </a:ext>
                </a:extLst>
              </a:tr>
              <a:tr h="383207">
                <a:tc>
                  <a:txBody>
                    <a:bodyPr/>
                    <a:lstStyle/>
                    <a:p>
                      <a:r>
                        <a:rPr lang="en-US" sz="1000" dirty="0"/>
                        <a:t>Normal event (prediction)</a:t>
                      </a:r>
                    </a:p>
                  </a:txBody>
                  <a:tcPr marL="76641" marR="76641" marT="38321" marB="38321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False Negative</a:t>
                      </a:r>
                    </a:p>
                  </a:txBody>
                  <a:tcPr marL="76641" marR="76641" marT="38321" marB="38321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True Negative</a:t>
                      </a:r>
                    </a:p>
                  </a:txBody>
                  <a:tcPr marL="76641" marR="76641" marT="38321" marB="38321"/>
                </a:tc>
                <a:extLst>
                  <a:ext uri="{0D108BD9-81ED-4DB2-BD59-A6C34878D82A}">
                    <a16:rowId xmlns:a16="http://schemas.microsoft.com/office/drawing/2014/main" val="27003839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4D13E55-7097-43F2-AD53-876C5B115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271748"/>
            <a:ext cx="4444526" cy="3160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E5CAB0-710E-4FD5-BB13-4F0C315BA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735" y="3271748"/>
            <a:ext cx="4372760" cy="316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48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0E94-6861-4FED-8FA1-54208ECE5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false negative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F9B76-E49C-4C67-BEE8-0103A770F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is a corner clipper, but not labeled</a:t>
            </a:r>
          </a:p>
          <a:p>
            <a:pPr marL="0" indent="0">
              <a:buNone/>
            </a:pPr>
            <a:r>
              <a:rPr lang="en-US" dirty="0"/>
              <a:t>as one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 different CoGr’s could be the issue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12716-D005-4BD8-9183-059EE0D73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D8836F-179A-42FE-8CD0-4CB3E85AE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702" y="2315361"/>
            <a:ext cx="4494328" cy="339998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9396F2-4B1D-42CE-9EE9-8AB737BBAFF1}"/>
              </a:ext>
            </a:extLst>
          </p:cNvPr>
          <p:cNvCxnSpPr/>
          <p:nvPr/>
        </p:nvCxnSpPr>
        <p:spPr>
          <a:xfrm flipV="1">
            <a:off x="10620462" y="3716323"/>
            <a:ext cx="0" cy="453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157D90-988B-4D04-86BB-CE7AD1A565ED}"/>
              </a:ext>
            </a:extLst>
          </p:cNvPr>
          <p:cNvCxnSpPr>
            <a:cxnSpLocks/>
          </p:cNvCxnSpPr>
          <p:nvPr/>
        </p:nvCxnSpPr>
        <p:spPr>
          <a:xfrm>
            <a:off x="10596694" y="2827090"/>
            <a:ext cx="0" cy="427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5AEBE72-923B-43C9-91C0-FE9D88CA70C3}"/>
              </a:ext>
            </a:extLst>
          </p:cNvPr>
          <p:cNvSpPr txBox="1"/>
          <p:nvPr/>
        </p:nvSpPr>
        <p:spPr>
          <a:xfrm>
            <a:off x="10134600" y="4252558"/>
            <a:ext cx="1266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My CoGr definition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D61625-305D-4DE7-838E-54B3339DABEF}"/>
              </a:ext>
            </a:extLst>
          </p:cNvPr>
          <p:cNvSpPr txBox="1"/>
          <p:nvPr/>
        </p:nvSpPr>
        <p:spPr>
          <a:xfrm>
            <a:off x="10122720" y="2303870"/>
            <a:ext cx="1266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Built-in definition </a:t>
            </a:r>
          </a:p>
        </p:txBody>
      </p:sp>
    </p:spTree>
    <p:extLst>
      <p:ext uri="{BB962C8B-B14F-4D97-AF65-F5344CB8AC3E}">
        <p14:creationId xmlns:p14="http://schemas.microsoft.com/office/powerpoint/2010/main" val="4209654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261AE-0711-4371-85A6-8A3161E0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D68AC-8F1D-49E1-8B06-D2B21BABD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Overall, the method to identify corner clippers works very well</a:t>
            </a:r>
          </a:p>
          <a:p>
            <a:pPr lvl="1"/>
            <a:r>
              <a:rPr lang="en-US" dirty="0"/>
              <a:t>Can still be improved (fix CoGr issue)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Replace Random Forest w/ faster algorithm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Test on more/different event topologies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34D02-F999-4CF3-94F0-A8934EA8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54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26D03-E6B6-4CEE-8483-8384D49A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1CDB7-7A99-482B-BD72-241680C18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98996"/>
            <a:ext cx="10820400" cy="40241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A HUGE Thank You to Dr. </a:t>
            </a:r>
            <a:r>
              <a:rPr lang="en-US" sz="2800" dirty="0" err="1"/>
              <a:t>Kurahashi</a:t>
            </a:r>
            <a:r>
              <a:rPr lang="en-US" sz="2800" dirty="0"/>
              <a:t> and her grad students Mike C, Mike K, Luna, and Steve!</a:t>
            </a:r>
          </a:p>
          <a:p>
            <a:pPr marL="0" indent="0" algn="ctr">
              <a:buNone/>
            </a:pPr>
            <a:r>
              <a:rPr lang="en-US" sz="2800" dirty="0"/>
              <a:t>You guys are the best!!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5EDA0-33EF-4F05-98C9-982ACF32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028" name="Picture 4" descr="Why Saying &quot;Thank You&quot; Matters - Crown Connect">
            <a:extLst>
              <a:ext uri="{FF2B5EF4-FFF2-40B4-BE49-F238E27FC236}">
                <a16:creationId xmlns:a16="http://schemas.microsoft.com/office/drawing/2014/main" id="{141BE6DE-538E-4903-81CB-126B07D40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7" y="3305753"/>
            <a:ext cx="48482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606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CA40-16B4-4C7C-B74A-8D180567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50BD06-9980-4AE1-8F92-766557E9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ED5E67-7E2F-4317-B4D7-A3E15CB26A9F}"/>
              </a:ext>
            </a:extLst>
          </p:cNvPr>
          <p:cNvSpPr txBox="1"/>
          <p:nvPr/>
        </p:nvSpPr>
        <p:spPr>
          <a:xfrm>
            <a:off x="685800" y="1996580"/>
            <a:ext cx="10820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</a:t>
            </a:r>
            <a:r>
              <a:rPr lang="en-US" dirty="0">
                <a:effectLst/>
              </a:rPr>
              <a:t>CARVER, Tessa. Time Integrated searches for Astrophysical Neutrino Sources using the </a:t>
            </a:r>
            <a:r>
              <a:rPr lang="en-US" dirty="0" err="1">
                <a:effectLst/>
              </a:rPr>
              <a:t>IceCube</a:t>
            </a:r>
            <a:r>
              <a:rPr lang="en-US" dirty="0">
                <a:effectLst/>
              </a:rPr>
              <a:t> Detector and Gender in Physics studies for the Genera Project. </a:t>
            </a:r>
            <a:r>
              <a:rPr lang="en-US" dirty="0" err="1">
                <a:effectLst/>
              </a:rPr>
              <a:t>Université</a:t>
            </a:r>
            <a:r>
              <a:rPr lang="en-US" dirty="0">
                <a:effectLst/>
              </a:rPr>
              <a:t> de Genève. </a:t>
            </a:r>
            <a:r>
              <a:rPr lang="en-US" dirty="0" err="1">
                <a:effectLst/>
              </a:rPr>
              <a:t>Thèse</a:t>
            </a:r>
            <a:r>
              <a:rPr lang="en-US" dirty="0">
                <a:effectLst/>
              </a:rPr>
              <a:t>, 2019. </a:t>
            </a:r>
            <a:r>
              <a:rPr lang="en-US" dirty="0" err="1">
                <a:effectLst/>
              </a:rPr>
              <a:t>doi</a:t>
            </a:r>
            <a:r>
              <a:rPr lang="en-US" dirty="0">
                <a:effectLst/>
              </a:rPr>
              <a:t>: 10.13097/archive-ouverte/unige:120924 https://archive-ouverte.unige.ch/unige:120924</a:t>
            </a:r>
          </a:p>
          <a:p>
            <a:endParaRPr lang="en-US" dirty="0"/>
          </a:p>
          <a:p>
            <a:r>
              <a:rPr lang="en-US" dirty="0"/>
              <a:t>[2] </a:t>
            </a:r>
            <a:r>
              <a:rPr lang="en-US" dirty="0">
                <a:effectLst/>
              </a:rPr>
              <a:t>Wakefield, K. (n.d.). A guide to the types of machine learning algorithms. Retrieved March 09, 2021, from https://www.sas.com/en_gb/insights/articles/analytics/machine-learning-algorithms.html#:~:text=At%20its%20most%20basic%2C%20machine,values%20within%20an%20acceptable%20range.&amp;text=There%20are%20four%20types%20of,%2Dsupervised%2C%20unsupervised%20and%20reinforcement.</a:t>
            </a:r>
            <a:endParaRPr lang="en-US" dirty="0"/>
          </a:p>
          <a:p>
            <a:endParaRPr lang="en-US" dirty="0"/>
          </a:p>
          <a:p>
            <a:r>
              <a:rPr lang="en-US" dirty="0">
                <a:effectLst/>
              </a:rPr>
              <a:t>[3] </a:t>
            </a:r>
            <a:r>
              <a:rPr lang="en-US" dirty="0" err="1">
                <a:effectLst/>
              </a:rPr>
              <a:t>Narkhede</a:t>
            </a:r>
            <a:r>
              <a:rPr lang="en-US" dirty="0">
                <a:effectLst/>
              </a:rPr>
              <a:t>, S. (2021, January 14). </a:t>
            </a:r>
            <a:r>
              <a:rPr lang="en-US" i="1" dirty="0">
                <a:effectLst/>
              </a:rPr>
              <a:t>Understanding AUC - ROC Curve</a:t>
            </a:r>
            <a:r>
              <a:rPr lang="en-US" dirty="0">
                <a:effectLst/>
              </a:rPr>
              <a:t>. Medium. https://towardsdatascience.com/understanding-auc-roc-curve-68b2303cc9c5. </a:t>
            </a:r>
          </a:p>
        </p:txBody>
      </p:sp>
    </p:spTree>
    <p:extLst>
      <p:ext uri="{BB962C8B-B14F-4D97-AF65-F5344CB8AC3E}">
        <p14:creationId xmlns:p14="http://schemas.microsoft.com/office/powerpoint/2010/main" val="1722647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4AAA4-3F7C-4716-9573-90FF1979C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51FBDE-D9F2-4F28-AEFD-E337663964EE}"/>
              </a:ext>
            </a:extLst>
          </p:cNvPr>
          <p:cNvSpPr txBox="1"/>
          <p:nvPr/>
        </p:nvSpPr>
        <p:spPr>
          <a:xfrm>
            <a:off x="5101904" y="3182778"/>
            <a:ext cx="19881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2705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156A-0C89-44A3-9E13-930CA170E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376" y="381000"/>
            <a:ext cx="7729728" cy="1188720"/>
          </a:xfrm>
        </p:spPr>
        <p:txBody>
          <a:bodyPr/>
          <a:lstStyle/>
          <a:p>
            <a:r>
              <a:rPr lang="en-US" dirty="0" err="1"/>
              <a:t>IceCube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359C9-7887-4537-B709-C2F2384E9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676" y="1569720"/>
            <a:ext cx="10536648" cy="4228416"/>
          </a:xfrm>
        </p:spPr>
        <p:txBody>
          <a:bodyPr/>
          <a:lstStyle/>
          <a:p>
            <a:r>
              <a:rPr lang="en-US" dirty="0"/>
              <a:t>Neutrino detection experiment</a:t>
            </a:r>
          </a:p>
          <a:p>
            <a:r>
              <a:rPr lang="en-US" dirty="0"/>
              <a:t>1 km</a:t>
            </a:r>
            <a:r>
              <a:rPr lang="en-US" baseline="30000" dirty="0"/>
              <a:t>3</a:t>
            </a:r>
            <a:r>
              <a:rPr lang="en-US" dirty="0"/>
              <a:t> detector with 5,000 light sensors (DOMs)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14F34-BEF9-4528-9890-34A73FE8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IceCube | iihe.ac.be">
            <a:extLst>
              <a:ext uri="{FF2B5EF4-FFF2-40B4-BE49-F238E27FC236}">
                <a16:creationId xmlns:a16="http://schemas.microsoft.com/office/drawing/2014/main" id="{5E4C00CE-0B21-4917-B62E-CA32F900A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51" y="2566888"/>
            <a:ext cx="7657622" cy="355441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FCD970-1C48-47D6-A328-0F2040F82327}"/>
              </a:ext>
            </a:extLst>
          </p:cNvPr>
          <p:cNvSpPr txBox="1"/>
          <p:nvPr/>
        </p:nvSpPr>
        <p:spPr>
          <a:xfrm>
            <a:off x="542451" y="6338500"/>
            <a:ext cx="3774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Picture from https://www.iihe.ac.be/icecube</a:t>
            </a:r>
          </a:p>
        </p:txBody>
      </p:sp>
    </p:spTree>
    <p:extLst>
      <p:ext uri="{BB962C8B-B14F-4D97-AF65-F5344CB8AC3E}">
        <p14:creationId xmlns:p14="http://schemas.microsoft.com/office/powerpoint/2010/main" val="138780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230F-BE71-474F-8BC5-E1F2C7478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510" y="316395"/>
            <a:ext cx="7729728" cy="1188720"/>
          </a:xfrm>
        </p:spPr>
        <p:txBody>
          <a:bodyPr/>
          <a:lstStyle/>
          <a:p>
            <a:r>
              <a:rPr lang="en-US" dirty="0"/>
              <a:t>What is an event?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41539-4446-42AF-8C0A-EEBDED1F1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762" y="1121686"/>
            <a:ext cx="10036476" cy="4027694"/>
          </a:xfrm>
        </p:spPr>
        <p:txBody>
          <a:bodyPr/>
          <a:lstStyle/>
          <a:p>
            <a:r>
              <a:rPr lang="en-US" dirty="0"/>
              <a:t>Neutrino interaction recorded by detector</a:t>
            </a:r>
          </a:p>
          <a:p>
            <a:r>
              <a:rPr lang="en-US" dirty="0"/>
              <a:t>Events are viewed in </a:t>
            </a:r>
            <a:r>
              <a:rPr lang="en-US" dirty="0" err="1"/>
              <a:t>steamshovel</a:t>
            </a:r>
            <a:r>
              <a:rPr lang="en-US" dirty="0"/>
              <a:t>, a visualization 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7AD2E-9060-4F63-8D2C-FB850CE8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C1A2385-A9DE-4F3B-B83B-036C469417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56"/>
          <a:stretch/>
        </p:blipFill>
        <p:spPr bwMode="auto">
          <a:xfrm>
            <a:off x="2679359" y="1981201"/>
            <a:ext cx="5957895" cy="456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BB8933-E141-4284-A218-2705D422FE7E}"/>
              </a:ext>
            </a:extLst>
          </p:cNvPr>
          <p:cNvSpPr txBox="1"/>
          <p:nvPr/>
        </p:nvSpPr>
        <p:spPr>
          <a:xfrm>
            <a:off x="3384510" y="6541605"/>
            <a:ext cx="4547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Picture from https://icecube.wisc.edu/science/icecube/</a:t>
            </a:r>
          </a:p>
        </p:txBody>
      </p:sp>
    </p:spTree>
    <p:extLst>
      <p:ext uri="{BB962C8B-B14F-4D97-AF65-F5344CB8AC3E}">
        <p14:creationId xmlns:p14="http://schemas.microsoft.com/office/powerpoint/2010/main" val="100235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BC27-86A8-4E8A-84EA-B06D9F3AE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1937" y="428885"/>
            <a:ext cx="8610600" cy="1293028"/>
          </a:xfrm>
        </p:spPr>
        <p:txBody>
          <a:bodyPr/>
          <a:lstStyle/>
          <a:p>
            <a:r>
              <a:rPr lang="en-US" dirty="0"/>
              <a:t>Event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238D7-E88E-488F-A9B9-83329ECF2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463" y="1311929"/>
            <a:ext cx="10820400" cy="4024125"/>
          </a:xfrm>
        </p:spPr>
        <p:txBody>
          <a:bodyPr/>
          <a:lstStyle/>
          <a:p>
            <a:r>
              <a:rPr lang="en-US" dirty="0"/>
              <a:t>Two categories: Normal events and corner clipping events</a:t>
            </a:r>
          </a:p>
          <a:p>
            <a:r>
              <a:rPr lang="en-US" dirty="0"/>
              <a:t>Reconstruction of a corner clipper can’t be trusted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F1AC0-6DD1-4AFE-823F-0A2A1F72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95FB8C-7CEE-477B-9ECA-C68B625805D4}"/>
              </a:ext>
            </a:extLst>
          </p:cNvPr>
          <p:cNvSpPr txBox="1"/>
          <p:nvPr/>
        </p:nvSpPr>
        <p:spPr>
          <a:xfrm>
            <a:off x="2164494" y="2091245"/>
            <a:ext cx="189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 event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C6B1E7-4EB1-497E-8DA8-EAF957E8F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844" y="2426927"/>
            <a:ext cx="3819691" cy="4238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333246-0D9F-475A-99B2-11BDAB3E6ACA}"/>
              </a:ext>
            </a:extLst>
          </p:cNvPr>
          <p:cNvSpPr txBox="1"/>
          <p:nvPr/>
        </p:nvSpPr>
        <p:spPr>
          <a:xfrm>
            <a:off x="8625159" y="2057595"/>
            <a:ext cx="189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Corner clipper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6642D3-06BB-42D9-9518-E5464978E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761" y="2462316"/>
            <a:ext cx="4068526" cy="421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5A08-C21A-40D5-A15A-4337C3252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96623"/>
            <a:ext cx="8610600" cy="1293028"/>
          </a:xfrm>
        </p:spPr>
        <p:txBody>
          <a:bodyPr/>
          <a:lstStyle/>
          <a:p>
            <a:r>
              <a:rPr lang="en-US" dirty="0"/>
              <a:t>Multiple types of clippers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2DD7D-07FF-450F-A651-31563EB5C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15719"/>
            <a:ext cx="10820400" cy="4024125"/>
          </a:xfrm>
        </p:spPr>
        <p:txBody>
          <a:bodyPr/>
          <a:lstStyle/>
          <a:p>
            <a:r>
              <a:rPr lang="en-US" dirty="0"/>
              <a:t>Corner clippers don’t just have to be on 1 or 2 strings</a:t>
            </a:r>
          </a:p>
          <a:p>
            <a:pPr lvl="1"/>
            <a:r>
              <a:rPr lang="en-US" dirty="0"/>
              <a:t>Can clip the top/bottom of detector</a:t>
            </a:r>
          </a:p>
          <a:p>
            <a:pPr lvl="1"/>
            <a:r>
              <a:rPr lang="en-US" dirty="0"/>
              <a:t>Can cut through a side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9CBBB-0CDE-4869-B7A8-068015DF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4FEA5A-04AE-4F50-909C-5C9414EC7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34" y="3071014"/>
            <a:ext cx="3645331" cy="34971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787BEF-4E0B-45A1-9FB5-699F6EA8C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277" y="3037657"/>
            <a:ext cx="4334923" cy="35305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58259C-72BB-4299-B4CE-E2D2F19AA81D}"/>
              </a:ext>
            </a:extLst>
          </p:cNvPr>
          <p:cNvSpPr txBox="1"/>
          <p:nvPr/>
        </p:nvSpPr>
        <p:spPr>
          <a:xfrm>
            <a:off x="1224792" y="2701682"/>
            <a:ext cx="3645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Clip through top of detector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FD1779-F239-4EA8-9BF5-3791C1082741}"/>
              </a:ext>
            </a:extLst>
          </p:cNvPr>
          <p:cNvSpPr txBox="1"/>
          <p:nvPr/>
        </p:nvSpPr>
        <p:spPr>
          <a:xfrm>
            <a:off x="7703077" y="2574579"/>
            <a:ext cx="327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Clip through multiple strings</a:t>
            </a:r>
          </a:p>
        </p:txBody>
      </p:sp>
    </p:spTree>
    <p:extLst>
      <p:ext uri="{BB962C8B-B14F-4D97-AF65-F5344CB8AC3E}">
        <p14:creationId xmlns:p14="http://schemas.microsoft.com/office/powerpoint/2010/main" val="325493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A9B8-AB13-43B4-985F-0BF8E402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510" y="381000"/>
            <a:ext cx="7729728" cy="1188720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6C512-41EB-4897-8B98-B4C4A4C62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762" y="1415153"/>
            <a:ext cx="10036476" cy="4027694"/>
          </a:xfrm>
        </p:spPr>
        <p:txBody>
          <a:bodyPr/>
          <a:lstStyle/>
          <a:p>
            <a:r>
              <a:rPr lang="en-US" dirty="0"/>
              <a:t>Detector constantly recording events (10</a:t>
            </a:r>
            <a:r>
              <a:rPr lang="en-US" baseline="30000" dirty="0"/>
              <a:t>11</a:t>
            </a:r>
            <a:r>
              <a:rPr lang="en-US" dirty="0"/>
              <a:t> events per year)</a:t>
            </a:r>
          </a:p>
          <a:p>
            <a:r>
              <a:rPr lang="en-US" dirty="0"/>
              <a:t>No method to filter out corner clippers</a:t>
            </a:r>
          </a:p>
          <a:p>
            <a:pPr lvl="1"/>
            <a:r>
              <a:rPr lang="en-US" dirty="0"/>
              <a:t>Easily identifiable by eye, but difficult to define algorithmically</a:t>
            </a:r>
          </a:p>
          <a:p>
            <a:r>
              <a:rPr lang="en-US" dirty="0"/>
              <a:t>Alerts are sent out for interesting events ( &gt; ~330 </a:t>
            </a:r>
            <a:r>
              <a:rPr lang="en-US" dirty="0" err="1"/>
              <a:t>TeV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Sent out automatically before visual confirmation, may be retracted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DA958-4635-4271-ACF1-D6E19AD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71D798-7727-41A2-BF25-01D1287C5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39147"/>
            <a:ext cx="4290961" cy="3267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34F52F-C7BF-46D1-AB3C-FC307E19D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039" y="3590816"/>
            <a:ext cx="4826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21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52212-5DAB-480D-89EA-BC3961A0E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1000"/>
            <a:ext cx="8610600" cy="1293028"/>
          </a:xfrm>
        </p:spPr>
        <p:txBody>
          <a:bodyPr/>
          <a:lstStyle/>
          <a:p>
            <a:r>
              <a:rPr lang="en-US" dirty="0"/>
              <a:t>Goal/why it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81D85-6993-4696-B118-FF3C348F0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62760"/>
            <a:ext cx="10820400" cy="4024125"/>
          </a:xfrm>
        </p:spPr>
        <p:txBody>
          <a:bodyPr/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Come up with a reliable way to classify events (normal or corner clipper)</a:t>
            </a:r>
          </a:p>
          <a:p>
            <a:pPr lvl="1"/>
            <a:r>
              <a:rPr lang="en-US" dirty="0"/>
              <a:t>Use machine learning to further improve classification</a:t>
            </a:r>
          </a:p>
          <a:p>
            <a:pPr lvl="1"/>
            <a:endParaRPr lang="en-US" dirty="0"/>
          </a:p>
          <a:p>
            <a:r>
              <a:rPr lang="en-US" dirty="0"/>
              <a:t>Why it matters</a:t>
            </a:r>
          </a:p>
          <a:p>
            <a:pPr lvl="1"/>
            <a:r>
              <a:rPr lang="en-US" dirty="0"/>
              <a:t>Significant number of corner clippers (too many to go through by eye)</a:t>
            </a:r>
          </a:p>
          <a:p>
            <a:pPr lvl="1"/>
            <a:r>
              <a:rPr lang="en-US" dirty="0"/>
              <a:t>Reconstructing corner clippers wastes time/resources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1BD20-8DC6-4628-AC95-D22B130E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28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473F-9EAE-47E1-B166-C646E8A43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39315"/>
            <a:ext cx="8610600" cy="1293028"/>
          </a:xfrm>
        </p:spPr>
        <p:txBody>
          <a:bodyPr/>
          <a:lstStyle/>
          <a:p>
            <a:r>
              <a:rPr lang="en-US" dirty="0"/>
              <a:t>Initial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7FFED-B70B-46BD-BA72-BFF97EC53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72260"/>
            <a:ext cx="10820400" cy="4024125"/>
          </a:xfrm>
        </p:spPr>
        <p:txBody>
          <a:bodyPr/>
          <a:lstStyle/>
          <a:p>
            <a:r>
              <a:rPr lang="en-US" dirty="0"/>
              <a:t>Get familiar with corner clippers</a:t>
            </a:r>
          </a:p>
          <a:p>
            <a:pPr lvl="1"/>
            <a:r>
              <a:rPr lang="en-US" dirty="0"/>
              <a:t>Come up with common features all corner clippers should share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FD0BC-F32F-4E0E-9D60-9E64D2327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D3C1B7-0357-4F75-9623-13CA81AB6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706" y="2804710"/>
            <a:ext cx="3662494" cy="34192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E06EC0-9083-41DE-ABBB-9F0DEBF46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04710"/>
            <a:ext cx="5095674" cy="341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8989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1291</TotalTime>
  <Words>1137</Words>
  <Application>Microsoft Office PowerPoint</Application>
  <PresentationFormat>Widescreen</PresentationFormat>
  <Paragraphs>223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Century Gothic</vt:lpstr>
      <vt:lpstr>Times New Roman</vt:lpstr>
      <vt:lpstr>Vapor Trail</vt:lpstr>
      <vt:lpstr>Corner Clipping events in icecube</vt:lpstr>
      <vt:lpstr>Brief overview</vt:lpstr>
      <vt:lpstr>IceCube</vt:lpstr>
      <vt:lpstr>What is an event?</vt:lpstr>
      <vt:lpstr>Event Categories</vt:lpstr>
      <vt:lpstr>Multiple types of clippers</vt:lpstr>
      <vt:lpstr>The problem</vt:lpstr>
      <vt:lpstr>Goal/why it matters</vt:lpstr>
      <vt:lpstr>Initial steps</vt:lpstr>
      <vt:lpstr>Common features</vt:lpstr>
      <vt:lpstr>Starting point</vt:lpstr>
      <vt:lpstr>Machine learning algorithms</vt:lpstr>
      <vt:lpstr>Supervised learning</vt:lpstr>
      <vt:lpstr>Classification methods</vt:lpstr>
      <vt:lpstr>What makes an algorithm good? </vt:lpstr>
      <vt:lpstr>Algorithm comparisons</vt:lpstr>
      <vt:lpstr>Random Forest</vt:lpstr>
      <vt:lpstr>Conclusions</vt:lpstr>
      <vt:lpstr>Conclusions 2</vt:lpstr>
      <vt:lpstr>Incorrect events</vt:lpstr>
      <vt:lpstr>Example of a false negative</vt:lpstr>
      <vt:lpstr>Future improvements</vt:lpstr>
      <vt:lpstr>Acknowledgements</vt:lpstr>
      <vt:lpstr>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Corner Clipping events in icecube</dc:title>
  <dc:creator>mike b</dc:creator>
  <cp:lastModifiedBy>mike b</cp:lastModifiedBy>
  <cp:revision>88</cp:revision>
  <dcterms:created xsi:type="dcterms:W3CDTF">2021-03-09T18:52:38Z</dcterms:created>
  <dcterms:modified xsi:type="dcterms:W3CDTF">2021-05-24T05:17:44Z</dcterms:modified>
</cp:coreProperties>
</file>