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5"/>
  </p:sldMasterIdLst>
  <p:notesMasterIdLst>
    <p:notesMasterId r:id="rId24"/>
  </p:notesMasterIdLst>
  <p:handoutMasterIdLst>
    <p:handoutMasterId r:id="rId25"/>
  </p:handoutMasterIdLst>
  <p:sldIdLst>
    <p:sldId id="339" r:id="rId6"/>
    <p:sldId id="256" r:id="rId7"/>
    <p:sldId id="340" r:id="rId8"/>
    <p:sldId id="312" r:id="rId9"/>
    <p:sldId id="319" r:id="rId10"/>
    <p:sldId id="341"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E9ECF0"/>
    <a:srgbClr val="D0D7E1"/>
    <a:srgbClr val="FBE3D1"/>
    <a:srgbClr val="F9AF91"/>
    <a:srgbClr val="8FAFCB"/>
    <a:srgbClr val="B3C5D5"/>
    <a:srgbClr val="FAB192"/>
    <a:srgbClr val="F7AF91"/>
    <a:srgbClr val="F9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0" autoAdjust="0"/>
    <p:restoredTop sz="50240" autoAdjust="0"/>
  </p:normalViewPr>
  <p:slideViewPr>
    <p:cSldViewPr snapToGrid="0">
      <p:cViewPr varScale="1">
        <p:scale>
          <a:sx n="50" d="100"/>
          <a:sy n="50" d="100"/>
        </p:scale>
        <p:origin x="2744" y="16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notesViewPr>
    <p:cSldViewPr snapToGrid="0">
      <p:cViewPr varScale="1">
        <p:scale>
          <a:sx n="76" d="100"/>
          <a:sy n="76" d="100"/>
        </p:scale>
        <p:origin x="2172"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DBDD7-D6D5-451D-A373-6B68E03C3743}" type="datetimeFigureOut">
              <a:rPr lang="en-US" smtClean="0"/>
              <a:t>5/15/17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9A687-9DB3-4DB1-81B7-F6DDDEA84E86}" type="slidenum">
              <a:rPr lang="en-US" smtClean="0"/>
              <a:t>‹#›</a:t>
            </a:fld>
            <a:endParaRPr lang="en-US"/>
          </a:p>
        </p:txBody>
      </p:sp>
    </p:spTree>
    <p:extLst>
      <p:ext uri="{BB962C8B-B14F-4D97-AF65-F5344CB8AC3E}">
        <p14:creationId xmlns:p14="http://schemas.microsoft.com/office/powerpoint/2010/main" val="382364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43584" rtl="0" eaLnBrk="1" fontAlgn="auto" latinLnBrk="0" hangingPunct="1">
              <a:lnSpc>
                <a:spcPct val="100000"/>
              </a:lnSpc>
              <a:spcBef>
                <a:spcPts val="0"/>
              </a:spcBef>
              <a:spcAft>
                <a:spcPts val="0"/>
              </a:spcAft>
              <a:buClrTx/>
              <a:buSzTx/>
              <a:buFontTx/>
              <a:buNone/>
              <a:tabLst/>
              <a:defRPr/>
            </a:pPr>
            <a:r>
              <a:rPr lang="en-US" dirty="0"/>
              <a:t>Perform the </a:t>
            </a:r>
            <a:r>
              <a:rPr lang="en-US" dirty="0" smtClean="0"/>
              <a:t>demo: Logging into the portal and navigation</a:t>
            </a:r>
            <a:endParaRPr lang="en-US" dirty="0"/>
          </a:p>
        </p:txBody>
      </p:sp>
      <p:sp>
        <p:nvSpPr>
          <p:cNvPr id="4" name="Slide Number Placeholder 3"/>
          <p:cNvSpPr>
            <a:spLocks noGrp="1"/>
          </p:cNvSpPr>
          <p:nvPr>
            <p:ph type="sldNum" sz="quarter" idx="10"/>
          </p:nvPr>
        </p:nvSpPr>
        <p:spPr/>
        <p:txBody>
          <a:bodyPr/>
          <a:lstStyle/>
          <a:p>
            <a:pPr marL="0" marR="0" lvl="0" indent="0" algn="r" defTabSz="1243584" rtl="0" eaLnBrk="1" fontAlgn="auto" latinLnBrk="0" hangingPunct="1">
              <a:lnSpc>
                <a:spcPct val="100000"/>
              </a:lnSpc>
              <a:spcBef>
                <a:spcPts val="0"/>
              </a:spcBef>
              <a:spcAft>
                <a:spcPts val="0"/>
              </a:spcAft>
              <a:buClrTx/>
              <a:buSzTx/>
              <a:buFontTx/>
              <a:buNone/>
              <a:tabLst/>
              <a:defRPr/>
            </a:pPr>
            <a:fld id="{2BE9101E-CD87-4AEB-A19B-DEC30D1BFC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43584"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56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a:t>
            </a:r>
            <a:r>
              <a:rPr lang="en-US" baseline="0" dirty="0" smtClean="0"/>
              <a:t> data storage types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85343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Different</a:t>
            </a:r>
            <a:r>
              <a:rPr lang="en-US" baseline="0" smtClean="0"/>
              <a:t> data storage types</a:t>
            </a:r>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53437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Different</a:t>
            </a:r>
            <a:r>
              <a:rPr lang="en-US" baseline="0" smtClean="0"/>
              <a:t> data storage types</a:t>
            </a:r>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63995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endParaRPr lang="en-US" dirty="0"/>
          </a:p>
          <a:p>
            <a:r>
              <a:rPr lang="en-US" dirty="0"/>
              <a:t>I</a:t>
            </a:r>
            <a:r>
              <a:rPr lang="en-US" baseline="0" dirty="0"/>
              <a:t> want to welcome everyone to our workshop on the </a:t>
            </a:r>
            <a:r>
              <a:rPr lang="en-US" baseline="0" dirty="0" smtClean="0"/>
              <a:t>Azure Identity Workshop. </a:t>
            </a:r>
            <a:r>
              <a:rPr lang="en-US" baseline="0" dirty="0"/>
              <a:t>Today is going be an exciting day. </a:t>
            </a:r>
            <a:r>
              <a:rPr lang="en-US" baseline="0" dirty="0" smtClean="0"/>
              <a:t>You’ll have lots of hands-on practice working with Azure. We’ll be developing a centralized user profile service, where users can upload images that are stored in the cloud. As they’re uploaded, they’ll be analyzed by Microsoft’s Cognitive Services API to determine they’re safe for work. Then, we’ll use </a:t>
            </a:r>
            <a:r>
              <a:rPr lang="en-US" baseline="0" dirty="0" err="1" smtClean="0"/>
              <a:t>SignalR</a:t>
            </a:r>
            <a:r>
              <a:rPr lang="en-US" baseline="0" dirty="0" smtClean="0"/>
              <a:t> to be notified automatically of the image processing.</a:t>
            </a:r>
          </a:p>
          <a:p>
            <a:endParaRPr lang="en-US" baseline="0" dirty="0" smtClean="0"/>
          </a:p>
          <a:p>
            <a:r>
              <a:rPr lang="en-US" baseline="0" dirty="0" smtClean="0"/>
              <a:t>Let’s start by everyone introducing themselves, what you’re hoping to learn, and what you’ve done in the cloud before.</a:t>
            </a:r>
            <a:endParaRPr lang="en-US" dirty="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95190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a:t>
            </a:r>
          </a:p>
          <a:p>
            <a:endParaRPr lang="en-US" dirty="0"/>
          </a:p>
          <a:p>
            <a:r>
              <a:rPr lang="en-US" dirty="0"/>
              <a:t>Aside from learning about the</a:t>
            </a:r>
            <a:r>
              <a:rPr lang="en-US" baseline="0" dirty="0"/>
              <a:t> different technologies available to you, we’ve found that you rarely get the opportunity to practice developing or experimenting.</a:t>
            </a:r>
            <a:endParaRPr lang="en-US" dirty="0"/>
          </a:p>
          <a:p>
            <a:r>
              <a:rPr lang="en-US" dirty="0"/>
              <a:t>So, what do you need to be successful today?</a:t>
            </a:r>
          </a:p>
          <a:p>
            <a:pPr marL="171450" indent="-171450">
              <a:buFontTx/>
              <a:buChar char="-"/>
            </a:pPr>
            <a:r>
              <a:rPr lang="en-US" dirty="0"/>
              <a:t>The pre-requisites – if you haven’t looked at them yet, please do.</a:t>
            </a:r>
          </a:p>
          <a:p>
            <a:pPr marL="171450" indent="-171450">
              <a:buFontTx/>
              <a:buChar char="-"/>
            </a:pPr>
            <a:r>
              <a:rPr lang="en-US" dirty="0"/>
              <a:t>We’ll also be sharing an Azure subscription today, but everything you see here today can be done with either</a:t>
            </a:r>
            <a:r>
              <a:rPr lang="en-US" baseline="0" dirty="0"/>
              <a:t> an Azure trial or the Azure credits you may have with MSDN.</a:t>
            </a:r>
            <a:endParaRPr lang="en-US" dirty="0"/>
          </a:p>
          <a:p>
            <a:pPr marL="171450" indent="-171450">
              <a:buFontTx/>
              <a:buChar char="-"/>
            </a:pPr>
            <a:endParaRPr lang="en-US" baseline="0" dirty="0"/>
          </a:p>
          <a:p>
            <a:pPr marL="0" indent="0">
              <a:buFontTx/>
              <a:buNone/>
            </a:pPr>
            <a:r>
              <a:rPr lang="en-US" baseline="0" dirty="0"/>
              <a:t>Finally, we want you to have fun. We built this workshop because we enjoy the content, we’re passionate about building and making.</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70876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43584" rtl="0" eaLnBrk="1" fontAlgn="auto" latinLnBrk="0" hangingPunct="1">
              <a:lnSpc>
                <a:spcPct val="100000"/>
              </a:lnSpc>
              <a:spcBef>
                <a:spcPts val="0"/>
              </a:spcBef>
              <a:spcAft>
                <a:spcPts val="0"/>
              </a:spcAft>
              <a:buClrTx/>
              <a:buSzTx/>
              <a:buFontTx/>
              <a:buNone/>
              <a:tabLst/>
              <a:defRPr/>
            </a:pPr>
            <a:fld id="{BFCBC537-6501-44B4-B775-9198576FCA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4358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231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Applications and environments</a:t>
            </a:r>
            <a:r>
              <a:rPr lang="en-US" baseline="0" dirty="0"/>
              <a:t> do not always need to be up and running for 24 hours, seven days a week.</a:t>
            </a:r>
          </a:p>
          <a:p>
            <a:pPr marL="171450" indent="-171450">
              <a:buFont typeface="Arial" panose="020B0604020202020204" pitchFamily="34" charset="0"/>
              <a:buChar char="•"/>
            </a:pPr>
            <a:r>
              <a:rPr lang="en-US" baseline="0" dirty="0"/>
              <a:t>Different workloads typically exhibit different usage patterns and it would be ideal if the underlying infrastructure could adjust automatically to conform to actual requirements.</a:t>
            </a:r>
          </a:p>
          <a:p>
            <a:pPr marL="171450" indent="-171450">
              <a:buFont typeface="Arial" panose="020B0604020202020204" pitchFamily="34" charset="0"/>
              <a:buChar char="•"/>
            </a:pPr>
            <a:r>
              <a:rPr lang="en-US" baseline="0" dirty="0"/>
              <a:t>A</a:t>
            </a:r>
            <a:r>
              <a:rPr lang="en-US" sz="900" kern="1200" dirty="0">
                <a:solidFill>
                  <a:schemeClr val="tx1"/>
                </a:solidFill>
                <a:effectLst/>
                <a:latin typeface="Segoe UI Light" pitchFamily="34" charset="0"/>
                <a:ea typeface="+mn-ea"/>
                <a:cs typeface="+mn-cs"/>
              </a:rPr>
              <a:t>ccording to industry reports, development and test infrastructure typically runs at a low utilization rate of approximately 20 percent, which leads to over-provisioning of costly resources when buying hardware exclusively for dev and test purposes.</a:t>
            </a:r>
          </a:p>
          <a:p>
            <a:pPr marL="171450" indent="-171450">
              <a:buFont typeface="Arial" panose="020B0604020202020204" pitchFamily="34" charset="0"/>
              <a:buChar char="•"/>
            </a:pPr>
            <a:r>
              <a:rPr lang="en-US" baseline="0" dirty="0"/>
              <a:t>In a nutshell: if you do not need the compute and storage resources all the time, you should not be forced to pay for them.</a:t>
            </a:r>
          </a:p>
          <a:p>
            <a:pPr marL="171450" indent="-171450">
              <a:buFont typeface="Arial" panose="020B0604020202020204" pitchFamily="34" charset="0"/>
              <a:buChar char="•"/>
            </a:pPr>
            <a:r>
              <a:rPr lang="en-US" baseline="0" dirty="0"/>
              <a:t>That is the beauty of cloud computing: cloud resources can scale based on actual demand. If resources are not needed they are simply switched off and de-commissioned. If they are needed again, then they are brought back, without delay.</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Which of these patterns fit your business?</a:t>
            </a:r>
            <a:endParaRPr lang="en-US" dirty="0"/>
          </a:p>
        </p:txBody>
      </p:sp>
      <p:sp>
        <p:nvSpPr>
          <p:cNvPr id="4" name="Header Placeholder 3"/>
          <p:cNvSpPr>
            <a:spLocks noGrp="1"/>
          </p:cNvSpPr>
          <p:nvPr>
            <p:ph type="hdr" sz="quarter" idx="10"/>
          </p:nvPr>
        </p:nvSpPr>
        <p:spPr/>
        <p:txBody>
          <a:bodyPr/>
          <a:lstStyle/>
          <a:p>
            <a:pPr marL="0" marR="0" lvl="0" indent="0" algn="l" defTabSz="93246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468" rtl="0" eaLnBrk="1" fontAlgn="auto" latinLnBrk="0" hangingPunct="1">
              <a:lnSpc>
                <a:spcPct val="100000"/>
              </a:lnSpc>
              <a:spcBef>
                <a:spcPts val="0"/>
              </a:spcBef>
              <a:spcAft>
                <a:spcPts val="0"/>
              </a:spcAft>
              <a:buClrTx/>
              <a:buSzTx/>
              <a:buFontTx/>
              <a:buNone/>
              <a:tabLst/>
              <a:defRPr/>
            </a:pPr>
            <a:fld id="{420494D8-28DF-4F2B-839D-74D8E4BAB54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68" rtl="0" eaLnBrk="1" fontAlgn="auto" latinLnBrk="0" hangingPunct="1">
                <a:lnSpc>
                  <a:spcPct val="100000"/>
                </a:lnSpc>
                <a:spcBef>
                  <a:spcPts val="0"/>
                </a:spcBef>
                <a:spcAft>
                  <a:spcPts val="0"/>
                </a:spcAft>
                <a:buClrTx/>
                <a:buSzTx/>
                <a:buFontTx/>
                <a:buNone/>
                <a:tabLst/>
                <a:defRPr/>
              </a:pPr>
              <a:t>5/15/17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46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6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046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Message: This answers the question of “What can we STOP providing?” This slide focuses on the different slices of work that could be off-loaded.</a:t>
            </a:r>
            <a:r>
              <a:rPr lang="en-US" baseline="0" dirty="0"/>
              <a:t> The cloud isn’t an all-or-nothing, but it about finding a workload that makes sense to move, so you don’t have to incur the overhead.</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WPC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5/15/17 6:24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253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Segoe UI Light" pitchFamily="34" charset="0"/>
                <a:ea typeface="ＭＳ Ｐゴシック" charset="0"/>
                <a:cs typeface="ＭＳ Ｐゴシック" charset="0"/>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Segoe UI Light" pitchFamily="34" charset="0"/>
                <a:ea typeface="ＭＳ Ｐゴシック" charset="0"/>
                <a:cs typeface="ＭＳ Ｐゴシック" charset="0"/>
              </a:rPr>
              <a:t>It shows we have a very broad platform.  It about BOTH IaaS and PaaS, that these work together.  It shows that we continue to lead in world class IT capabilities and that there’s really nothing missing.</a:t>
            </a:r>
          </a:p>
          <a:p>
            <a:pPr lvl="0"/>
            <a:endParaRPr lang="en-US" sz="1400" b="1" kern="1200" dirty="0">
              <a:solidFill>
                <a:schemeClr val="tx1"/>
              </a:solidFill>
              <a:effectLst/>
              <a:latin typeface="Segoe UI Light" pitchFamily="34" charset="0"/>
              <a:ea typeface="ＭＳ Ｐゴシック" charset="0"/>
              <a:cs typeface="ＭＳ Ｐゴシック" charset="0"/>
            </a:endParaRPr>
          </a:p>
          <a:p>
            <a:pPr lvl="0"/>
            <a:r>
              <a:rPr lang="en-US" sz="1400" b="1" kern="1200" dirty="0">
                <a:solidFill>
                  <a:schemeClr val="tx1"/>
                </a:solidFill>
                <a:effectLst/>
                <a:latin typeface="Segoe UI Light" pitchFamily="34" charset="0"/>
                <a:ea typeface="ＭＳ Ｐゴシック" charset="0"/>
                <a:cs typeface="ＭＳ Ｐゴシック" charset="0"/>
              </a:rPr>
              <a:t>Key</a:t>
            </a:r>
            <a:r>
              <a:rPr lang="en-US" sz="1400" b="1" kern="1200" baseline="0" dirty="0">
                <a:solidFill>
                  <a:schemeClr val="tx1"/>
                </a:solidFill>
                <a:effectLst/>
                <a:latin typeface="Segoe UI Light" pitchFamily="34" charset="0"/>
                <a:ea typeface="ＭＳ Ｐゴシック" charset="0"/>
                <a:cs typeface="ＭＳ Ｐゴシック" charset="0"/>
              </a:rPr>
              <a:t> Points:</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We have already seen how the Azure Platform is IaaS + Pass – but I want you to understand that this is a huge number of capabilities – IT building blocks if you will.</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Every one of these blocks you provision anytime, self-service anywhere in the world 24x7.  You pay for what you use, you can get more or less anytime and you can fully automate everything…</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DON’T spent too much time on this slide – you are going to DEMO (aren’t you!!!)…  DON’T go through each block…</a:t>
            </a:r>
          </a:p>
          <a:p>
            <a:pPr marL="0" marR="0">
              <a:lnSpc>
                <a:spcPct val="107000"/>
              </a:lnSpc>
              <a:spcBef>
                <a:spcPts val="0"/>
              </a:spcBef>
              <a:spcAft>
                <a:spcPts val="800"/>
              </a:spcAft>
            </a:pPr>
            <a:endParaRPr lang="en-US" sz="14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139223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Segoe UI Light" pitchFamily="34" charset="0"/>
                <a:ea typeface="ＭＳ Ｐゴシック" charset="0"/>
                <a:cs typeface="ＭＳ Ｐゴシック" charset="0"/>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ＭＳ Ｐゴシック" charset="0"/>
                <a:cs typeface="ＭＳ Ｐゴシック" charset="0"/>
              </a:rPr>
              <a:t>Now you have finished the what is Azure section you want to do a few things – you want them to explain the trust model and give them some comfort they are not the first here – it’s a safe bet.</a:t>
            </a:r>
          </a:p>
          <a:p>
            <a:pPr lvl="0"/>
            <a:endParaRPr lang="en-US" sz="1200" b="1" kern="1200" dirty="0">
              <a:solidFill>
                <a:schemeClr val="tx1"/>
              </a:solidFill>
              <a:effectLst/>
              <a:latin typeface="Segoe UI Light" pitchFamily="34" charset="0"/>
              <a:ea typeface="ＭＳ Ｐゴシック" charset="0"/>
              <a:cs typeface="ＭＳ Ｐゴシック" charset="0"/>
            </a:endParaRPr>
          </a:p>
          <a:p>
            <a:pPr lvl="0"/>
            <a:r>
              <a:rPr lang="en-US" sz="1200" b="1" kern="1200" dirty="0">
                <a:solidFill>
                  <a:schemeClr val="tx1"/>
                </a:solidFill>
                <a:effectLst/>
                <a:latin typeface="Segoe UI Light" pitchFamily="34" charset="0"/>
                <a:ea typeface="ＭＳ Ｐゴシック" charset="0"/>
                <a:cs typeface="ＭＳ Ｐゴシック" charset="0"/>
              </a:rPr>
              <a:t>Key</a:t>
            </a:r>
            <a:r>
              <a:rPr lang="en-US" sz="1200" b="1" kern="1200" baseline="0" dirty="0">
                <a:solidFill>
                  <a:schemeClr val="tx1"/>
                </a:solidFill>
                <a:effectLst/>
                <a:latin typeface="Segoe UI Light" pitchFamily="34" charset="0"/>
                <a:ea typeface="ＭＳ Ｐゴシック" charset="0"/>
                <a:cs typeface="ＭＳ Ｐゴシック" charset="0"/>
              </a:rPr>
              <a:t> Points:</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200" dirty="0"/>
              <a:t>Azure</a:t>
            </a:r>
            <a:r>
              <a:rPr lang="en-US" sz="1200" baseline="0" dirty="0"/>
              <a:t> </a:t>
            </a:r>
            <a:r>
              <a:rPr lang="en-US" sz="1200" dirty="0"/>
              <a:t>Compliance makes it easier for first parties</a:t>
            </a:r>
            <a:r>
              <a:rPr lang="en-US" sz="1200" baseline="0" dirty="0"/>
              <a:t> and end customers</a:t>
            </a:r>
            <a:r>
              <a:rPr lang="en-US" sz="1200" dirty="0"/>
              <a:t> to fulfill their own compliance obligations</a:t>
            </a:r>
            <a:r>
              <a:rPr lang="en-US" sz="1200" baseline="0" dirty="0"/>
              <a:t> across globally regulatory and industry standards.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200" baseline="0" dirty="0"/>
              <a:t>Explain the FUNDAMENTAL TRUST model.  These organizations (above) we let into our data centers and they attest that we do all the things on their list of controls.  You (the customer) have to trust these organizations.</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200" baseline="0" dirty="0"/>
              <a:t>You still OWN much of the work to make your systems compliant – we have the platform and the capabilities – but you have to decide to use them (example you have to decide to encrypt virtual disks for your VM’s – or NOT).</a:t>
            </a:r>
          </a:p>
          <a:p>
            <a:pPr marL="171450" lvl="0" indent="-171450">
              <a:buFont typeface="Arial" panose="020B0604020202020204" pitchFamily="34" charset="0"/>
              <a:buChar char="•"/>
            </a:pPr>
            <a:endParaRPr lang="en-US" sz="1200" kern="1200" baseline="0" dirty="0">
              <a:solidFill>
                <a:schemeClr val="tx1"/>
              </a:solidFill>
              <a:effectLst/>
              <a:latin typeface="Segoe UI Light" pitchFamily="34" charset="0"/>
              <a:ea typeface="ＭＳ Ｐゴシック" charset="0"/>
              <a:cs typeface="ＭＳ Ｐゴシック" charset="0"/>
            </a:endParaRPr>
          </a:p>
          <a:p>
            <a:pPr marL="0" marR="0">
              <a:lnSpc>
                <a:spcPct val="107000"/>
              </a:lnSpc>
              <a:spcBef>
                <a:spcPts val="0"/>
              </a:spcBef>
              <a:spcAft>
                <a:spcPts val="800"/>
              </a:spcAft>
            </a:pPr>
            <a:r>
              <a:rPr lang="en-US" b="1" baseline="0" dirty="0"/>
              <a:t>Transition to NEXT Slide:</a:t>
            </a:r>
            <a:r>
              <a:rPr lang="en-US" baseline="0" dirty="0"/>
              <a:t>  Are you the first to do this… Of course not…</a:t>
            </a: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18</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2014 Microsoft Corporation. All rights reserved. Microsoft, Windows, and other product names are or may be registered trademarks and/or trademarks in the U.S. and/or other countries.</a:t>
            </a:r>
          </a:p>
          <a:p>
            <a:pPr marL="571500" marR="0" lvl="0" indent="0" algn="l" defTabSz="931467" rtl="0" eaLnBrk="0" fontAlgn="base" latinLnBrk="0" hangingPunct="0">
              <a:lnSpc>
                <a:spcPct val="100000"/>
              </a:lnSpc>
              <a:spcBef>
                <a:spcPct val="0"/>
              </a:spcBef>
              <a:spcAft>
                <a:spcPct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EFAA0E1-D50F-41BC-9414-849274E9F061}"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5/15/17 6:24 PM</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209088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00" b="1" dirty="0">
                <a:solidFill>
                  <a:schemeClr val="bg1"/>
                </a:solidFill>
                <a:latin typeface="Segoe UI" pitchFamily="34" charset="0"/>
              </a:rPr>
              <a:t>Points to make:</a:t>
            </a:r>
          </a:p>
          <a:p>
            <a:pPr algn="l"/>
            <a:r>
              <a:rPr lang="en-US" sz="800" dirty="0">
                <a:solidFill>
                  <a:schemeClr val="bg1"/>
                </a:solidFill>
                <a:latin typeface="Segoe UI" pitchFamily="34" charset="0"/>
              </a:rPr>
              <a:t>- Related</a:t>
            </a:r>
            <a:r>
              <a:rPr lang="en-US" sz="800" baseline="0" dirty="0">
                <a:solidFill>
                  <a:schemeClr val="bg1"/>
                </a:solidFill>
                <a:latin typeface="Segoe UI" pitchFamily="34" charset="0"/>
              </a:rPr>
              <a:t> to the compliance in terms of standards and certifications, we also provide integration and operations with other development/platform standards</a:t>
            </a:r>
            <a:endParaRPr lang="en-US" sz="800" dirty="0">
              <a:solidFill>
                <a:schemeClr val="bg1"/>
              </a:solidFill>
              <a:latin typeface="Segoe UI" pitchFamily="34" charset="0"/>
            </a:endParaRPr>
          </a:p>
          <a:p>
            <a:pPr algn="l"/>
            <a:endParaRPr lang="en-US" sz="800" dirty="0">
              <a:solidFill>
                <a:schemeClr val="bg1"/>
              </a:solidFill>
              <a:latin typeface="Segoe UI" pitchFamily="34" charset="0"/>
            </a:endParaRPr>
          </a:p>
          <a:p>
            <a:pPr algn="l"/>
            <a:r>
              <a:rPr lang="en-US" sz="800" b="1" dirty="0">
                <a:solidFill>
                  <a:schemeClr val="bg1"/>
                </a:solidFill>
                <a:latin typeface="Segoe UI" pitchFamily="34" charset="0"/>
              </a:rPr>
              <a:t>Lead in</a:t>
            </a:r>
            <a:r>
              <a:rPr lang="en-US" sz="800" dirty="0">
                <a:solidFill>
                  <a:schemeClr val="bg1"/>
                </a:solidFill>
                <a:latin typeface="Segoe UI" pitchFamily="34" charset="0"/>
              </a:rPr>
              <a:t>:</a:t>
            </a:r>
            <a:r>
              <a:rPr lang="en-US" sz="800" baseline="0" dirty="0">
                <a:solidFill>
                  <a:schemeClr val="bg1"/>
                </a:solidFill>
                <a:latin typeface="Segoe UI" pitchFamily="34" charset="0"/>
              </a:rPr>
              <a:t> </a:t>
            </a:r>
            <a:r>
              <a:rPr lang="en-US" sz="800" dirty="0">
                <a:solidFill>
                  <a:schemeClr val="bg1"/>
                </a:solidFill>
                <a:latin typeface="Segoe UI" pitchFamily="34" charset="0"/>
              </a:rPr>
              <a:t>It’s not a Microsoft world anymore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DAC288-28CF-40C3-A408-271E9A37F250}" type="slidenum">
              <a:rPr kumimoji="0" lang="en-US" sz="1200" b="0" i="0" u="none" strike="noStrike" kern="1200" cap="none" spc="0" normalizeH="0" baseline="0" noProof="0">
                <a:ln>
                  <a:noFill/>
                </a:ln>
                <a:solidFill>
                  <a:prstClr val="black"/>
                </a:solidFill>
                <a:effectLst/>
                <a:uLnTx/>
                <a:uFillTx/>
                <a:latin typeface="Arial"/>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a:ea typeface="+mn-ea"/>
              <a:cs typeface="Arial" pitchFamily="34" charset="0"/>
            </a:endParaRPr>
          </a:p>
        </p:txBody>
      </p:sp>
    </p:spTree>
    <p:extLst>
      <p:ext uri="{BB962C8B-B14F-4D97-AF65-F5344CB8AC3E}">
        <p14:creationId xmlns:p14="http://schemas.microsoft.com/office/powerpoint/2010/main" val="74428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4866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hasCustomPrompt="1"/>
          </p:nvPr>
        </p:nvSpPr>
        <p:spPr>
          <a:xfrm>
            <a:off x="789435" y="5110609"/>
            <a:ext cx="6705598" cy="1137793"/>
          </a:xfrm>
        </p:spPr>
        <p:txBody>
          <a:bodyPr>
            <a:normAutofit/>
          </a:bodyPr>
          <a:lstStyle>
            <a:lvl1pPr marL="0" indent="0" algn="l">
              <a:lnSpc>
                <a:spcPct val="100000"/>
              </a:lnSpc>
              <a:spcBef>
                <a:spcPts val="600"/>
              </a:spcBef>
              <a:buNone/>
              <a:defRPr sz="3200" baseline="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Speaker(s) name(s)</a:t>
            </a:r>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48995" y="250230"/>
            <a:ext cx="1419225" cy="678759"/>
          </a:xfrm>
          <a:prstGeom prst="rect">
            <a:avLst/>
          </a:prstGeom>
        </p:spPr>
      </p:pic>
      <p:sp>
        <p:nvSpPr>
          <p:cNvPr id="15" name="TextBox 14"/>
          <p:cNvSpPr txBox="1"/>
          <p:nvPr userDrawn="1"/>
        </p:nvSpPr>
        <p:spPr>
          <a:xfrm>
            <a:off x="7778497" y="5094513"/>
            <a:ext cx="4190346" cy="1089529"/>
          </a:xfrm>
          <a:prstGeom prst="rect">
            <a:avLst/>
          </a:prstGeom>
          <a:noFill/>
        </p:spPr>
        <p:txBody>
          <a:bodyPr wrap="square" rtlCol="0">
            <a:spAutoFit/>
          </a:bodyPr>
          <a:lstStyle/>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Cincinnati	</a:t>
            </a:r>
            <a:r>
              <a:rPr lang="en-US" sz="2400" dirty="0">
                <a:solidFill>
                  <a:schemeClr val="accent2"/>
                </a:solidFill>
              </a:rPr>
              <a:t>+</a:t>
            </a:r>
            <a:r>
              <a:rPr lang="en-US" sz="2400" baseline="0" dirty="0">
                <a:solidFill>
                  <a:schemeClr val="tx2"/>
                </a:solidFill>
              </a:rPr>
              <a:t> </a:t>
            </a:r>
            <a:r>
              <a:rPr lang="en-US" sz="2400" dirty="0">
                <a:solidFill>
                  <a:schemeClr val="tx2"/>
                </a:solidFill>
              </a:rPr>
              <a:t>Louisville </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Nashville	</a:t>
            </a:r>
            <a:r>
              <a:rPr lang="en-US" sz="2400" dirty="0">
                <a:solidFill>
                  <a:schemeClr val="accent2"/>
                </a:solidFill>
              </a:rPr>
              <a:t>+ </a:t>
            </a:r>
            <a:r>
              <a:rPr lang="en-US" sz="2400" dirty="0">
                <a:solidFill>
                  <a:schemeClr val="tx2"/>
                </a:solidFill>
              </a:rPr>
              <a:t>Columbus</a:t>
            </a:r>
          </a:p>
          <a:p>
            <a:pPr marL="0" marR="0" indent="0" algn="l" defTabSz="913844" rtl="0" eaLnBrk="1" fontAlgn="auto" latinLnBrk="0" hangingPunct="1">
              <a:lnSpc>
                <a:spcPct val="90000"/>
              </a:lnSpc>
              <a:spcBef>
                <a:spcPts val="0"/>
              </a:spcBef>
              <a:spcAft>
                <a:spcPts val="0"/>
              </a:spcAft>
              <a:buClrTx/>
              <a:buSzTx/>
              <a:buFontTx/>
              <a:buNone/>
              <a:tabLst/>
              <a:defRPr/>
            </a:pPr>
            <a:r>
              <a:rPr lang="en-US" sz="2400" dirty="0">
                <a:solidFill>
                  <a:schemeClr val="accent2"/>
                </a:solidFill>
              </a:rPr>
              <a:t>+ </a:t>
            </a:r>
            <a:r>
              <a:rPr lang="en-US" sz="2400" dirty="0">
                <a:solidFill>
                  <a:schemeClr val="tx2"/>
                </a:solidFill>
              </a:rPr>
              <a:t>Detroit	</a:t>
            </a:r>
            <a:r>
              <a:rPr lang="en-US" sz="2400" dirty="0">
                <a:solidFill>
                  <a:schemeClr val="accent2"/>
                </a:solidFill>
              </a:rPr>
              <a:t>+</a:t>
            </a:r>
            <a:r>
              <a:rPr lang="en-US" sz="2400" dirty="0">
                <a:solidFill>
                  <a:schemeClr val="tx2"/>
                </a:solidFill>
              </a:rPr>
              <a:t> Indianapolis</a:t>
            </a:r>
            <a:endParaRPr lang="en-US" dirty="0">
              <a:solidFill>
                <a:schemeClr val="tx2"/>
              </a:solidFill>
            </a:endParaRPr>
          </a:p>
        </p:txBody>
      </p:sp>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Presentation title</a:t>
            </a:r>
          </a:p>
        </p:txBody>
      </p:sp>
      <p:sp>
        <p:nvSpPr>
          <p:cNvPr id="20" name="Content Placeholder 8"/>
          <p:cNvSpPr>
            <a:spLocks noGrp="1"/>
          </p:cNvSpPr>
          <p:nvPr>
            <p:ph sz="quarter" idx="13" hasCustomPrompt="1"/>
          </p:nvPr>
        </p:nvSpPr>
        <p:spPr>
          <a:xfrm>
            <a:off x="7690103" y="1195389"/>
            <a:ext cx="4050793" cy="3400996"/>
          </a:xfrm>
        </p:spPr>
        <p:txBody>
          <a:bodyPr/>
          <a:lstStyle>
            <a:lvl1pPr marL="0" indent="0">
              <a:lnSpc>
                <a:spcPct val="100000"/>
              </a:lnSpc>
              <a:buNone/>
              <a:defRPr b="0" baseline="0">
                <a:solidFill>
                  <a:schemeClr val="bg2"/>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add text, picture, chart, logo etc..</a:t>
            </a:r>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Customer &amp; KiZAN confidential</a:t>
            </a:r>
          </a:p>
        </p:txBody>
      </p:sp>
      <p:sp>
        <p:nvSpPr>
          <p:cNvPr id="3" name="Footer Placeholder 2"/>
          <p:cNvSpPr>
            <a:spLocks noGrp="1"/>
          </p:cNvSpPr>
          <p:nvPr>
            <p:ph type="ftr" sz="quarter" idx="11"/>
          </p:nvPr>
        </p:nvSpPr>
        <p:spPr/>
        <p:txBody>
          <a:bodyPr/>
          <a:lstStyle/>
          <a:p>
            <a:r>
              <a:rPr lang="en-US"/>
              <a:t>Customer &amp; KiZAN confidential</a:t>
            </a:r>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7408"/>
            <a:ext cx="3932237" cy="1804416"/>
          </a:xfrm>
        </p:spPr>
        <p:txBody>
          <a:bodyPr anchor="b">
            <a:noAutofit/>
          </a:bodyPr>
          <a:lstStyle>
            <a:lvl1pPr>
              <a:lnSpc>
                <a:spcPts val="4400"/>
              </a:lnSpc>
              <a:defRPr sz="4500"/>
            </a:lvl1pPr>
          </a:lstStyle>
          <a:p>
            <a:r>
              <a:rPr lang="en-US" dirty="0"/>
              <a:t>Click to edit Master title style</a:t>
            </a:r>
          </a:p>
        </p:txBody>
      </p:sp>
      <p:sp>
        <p:nvSpPr>
          <p:cNvPr id="3" name="Content Placeholder 2"/>
          <p:cNvSpPr>
            <a:spLocks noGrp="1"/>
          </p:cNvSpPr>
          <p:nvPr>
            <p:ph idx="1"/>
          </p:nvPr>
        </p:nvSpPr>
        <p:spPr>
          <a:xfrm>
            <a:off x="5183188" y="597409"/>
            <a:ext cx="6172200" cy="5263644"/>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401824"/>
            <a:ext cx="3932237" cy="34592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Customer &amp; KiZAN confidential</a:t>
            </a:r>
          </a:p>
        </p:txBody>
      </p:sp>
      <p:sp>
        <p:nvSpPr>
          <p:cNvPr id="6" name="Footer Placeholder 5"/>
          <p:cNvSpPr>
            <a:spLocks noGrp="1"/>
          </p:cNvSpPr>
          <p:nvPr>
            <p:ph type="ftr" sz="quarter" idx="11"/>
          </p:nvPr>
        </p:nvSpPr>
        <p:spPr/>
        <p:txBody>
          <a:bodyPr/>
          <a:lstStyle/>
          <a:p>
            <a:r>
              <a:rPr lang="en-US"/>
              <a:t>Customer &amp; KiZAN confidential</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31521"/>
            <a:ext cx="3932237" cy="1821178"/>
          </a:xfrm>
        </p:spPr>
        <p:txBody>
          <a:bodyPr anchor="b">
            <a:noAutofit/>
          </a:bodyPr>
          <a:lstStyle>
            <a:lvl1pPr>
              <a:defRPr sz="4500"/>
            </a:lvl1pPr>
          </a:lstStyle>
          <a:p>
            <a:r>
              <a:rPr lang="en-US" dirty="0"/>
              <a:t>Click to edit Master title style</a:t>
            </a:r>
          </a:p>
        </p:txBody>
      </p:sp>
      <p:sp>
        <p:nvSpPr>
          <p:cNvPr id="3" name="Picture Placeholder 2"/>
          <p:cNvSpPr>
            <a:spLocks noGrp="1"/>
          </p:cNvSpPr>
          <p:nvPr>
            <p:ph type="pic" idx="1"/>
          </p:nvPr>
        </p:nvSpPr>
        <p:spPr>
          <a:xfrm>
            <a:off x="5183188" y="731521"/>
            <a:ext cx="6172200" cy="5129532"/>
          </a:xfr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552700"/>
            <a:ext cx="3932237" cy="3308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r>
              <a:rPr lang="en-US"/>
              <a:t>Customer &amp; KiZAN confidential</a:t>
            </a:r>
          </a:p>
        </p:txBody>
      </p:sp>
      <p:sp>
        <p:nvSpPr>
          <p:cNvPr id="6" name="Footer Placeholder 5"/>
          <p:cNvSpPr>
            <a:spLocks noGrp="1"/>
          </p:cNvSpPr>
          <p:nvPr>
            <p:ph type="ftr" sz="quarter" idx="11"/>
          </p:nvPr>
        </p:nvSpPr>
        <p:spPr/>
        <p:txBody>
          <a:bodyPr/>
          <a:lstStyle/>
          <a:p>
            <a:r>
              <a:rPr lang="en-US"/>
              <a:t>Customer &amp; KiZAN confidential</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5400000">
            <a:off x="580424" y="439869"/>
            <a:ext cx="997638" cy="477131"/>
          </a:xfrm>
          <a:prstGeom prst="rect">
            <a:avLst/>
          </a:prstGeom>
        </p:spPr>
      </p:pic>
    </p:spTree>
    <p:extLst>
      <p:ext uri="{BB962C8B-B14F-4D97-AF65-F5344CB8AC3E}">
        <p14:creationId xmlns:p14="http://schemas.microsoft.com/office/powerpoint/2010/main" val="59692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userDrawn="1"/>
        </p:nvSpPr>
        <p:spPr>
          <a:xfrm>
            <a:off x="10095346" y="0"/>
            <a:ext cx="209665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4206878"/>
          </a:xfrm>
        </p:spPr>
        <p:txBody>
          <a:bodyPr vert="eaVert" anchor="b">
            <a:normAutofit/>
          </a:bodyPr>
          <a:lstStyle>
            <a:lvl1pPr>
              <a:defRPr sz="4500">
                <a:solidFill>
                  <a:schemeClr val="bg2"/>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769096" cy="5811838"/>
          </a:xfrm>
        </p:spPr>
        <p:txBody>
          <a:bodyPr vert="eaVert"/>
          <a:lstStyle>
            <a:lvl1pPr>
              <a:defRPr>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a:xfrm>
            <a:off x="8077200" y="6356352"/>
            <a:ext cx="1773936" cy="365125"/>
          </a:xfrm>
        </p:spPr>
        <p:txBody>
          <a:bodyPr/>
          <a:lstStyle/>
          <a:p>
            <a:fld id="{9860EDB8-5305-433F-BE41-D7A86D811DB3}" type="slidenum">
              <a:rPr lang="en-US" smtClean="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5400000">
            <a:off x="10434060" y="5307360"/>
            <a:ext cx="1419225" cy="678759"/>
          </a:xfrm>
          <a:prstGeom prst="rect">
            <a:avLst/>
          </a:prstGeom>
        </p:spPr>
      </p:pic>
    </p:spTree>
    <p:extLst>
      <p:ext uri="{BB962C8B-B14F-4D97-AF65-F5344CB8AC3E}">
        <p14:creationId xmlns:p14="http://schemas.microsoft.com/office/powerpoint/2010/main" val="130226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85"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
        <p:nvSpPr>
          <p:cNvPr id="9" name="Title 1"/>
          <p:cNvSpPr>
            <a:spLocks noGrp="1"/>
          </p:cNvSpPr>
          <p:nvPr>
            <p:ph type="title" hasCustomPrompt="1"/>
          </p:nvPr>
        </p:nvSpPr>
        <p:spPr>
          <a:xfrm>
            <a:off x="269303" y="2084186"/>
            <a:ext cx="6274911" cy="1366557"/>
          </a:xfrm>
          <a:noFill/>
        </p:spPr>
        <p:txBody>
          <a:bodyPr lIns="146304" tIns="91440" rIns="146304" bIns="91440" anchor="t" anchorCtr="0"/>
          <a:lstStyle>
            <a:lvl1pPr>
              <a:defRPr sz="5294" spc="-99" baseline="0">
                <a:solidFill>
                  <a:schemeClr val="bg1"/>
                </a:solidFill>
              </a:defRPr>
            </a:lvl1pPr>
          </a:lstStyle>
          <a:p>
            <a:r>
              <a:rPr lang="en-US" dirty="0"/>
              <a:t>Presentation title</a:t>
            </a:r>
          </a:p>
        </p:txBody>
      </p:sp>
      <p:sp>
        <p:nvSpPr>
          <p:cNvPr id="10" name="Text Placeholder 4"/>
          <p:cNvSpPr>
            <a:spLocks noGrp="1"/>
          </p:cNvSpPr>
          <p:nvPr>
            <p:ph type="body" sz="quarter" idx="12" hasCustomPrompt="1"/>
          </p:nvPr>
        </p:nvSpPr>
        <p:spPr>
          <a:xfrm>
            <a:off x="269301" y="3488909"/>
            <a:ext cx="6274912" cy="812003"/>
          </a:xfrm>
          <a:noFill/>
        </p:spPr>
        <p:txBody>
          <a:bodyPr lIns="146304" tIns="109728" rIns="146304" bIns="109728">
            <a:noAutofit/>
          </a:bodyPr>
          <a:lstStyle>
            <a:lvl1pPr marL="0" indent="0">
              <a:lnSpc>
                <a:spcPct val="150000"/>
              </a:lnSpc>
              <a:spcBef>
                <a:spcPts val="0"/>
              </a:spcBef>
              <a:buNone/>
              <a:defRPr sz="3137" spc="0" baseline="0">
                <a:solidFill>
                  <a:schemeClr val="bg1"/>
                </a:solidFill>
                <a:latin typeface="+mj-lt"/>
              </a:defRPr>
            </a:lvl1pPr>
          </a:lstStyle>
          <a:p>
            <a:pPr lvl="0"/>
            <a:r>
              <a:rPr lang="en-US" dirty="0"/>
              <a:t>Speaker Name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48212" y="6123275"/>
            <a:ext cx="1231945" cy="263938"/>
          </a:xfrm>
          <a:prstGeom prst="rect">
            <a:avLst/>
          </a:prstGeom>
        </p:spPr>
      </p:pic>
      <p:sp>
        <p:nvSpPr>
          <p:cNvPr id="22" name="Text Placeholder 4"/>
          <p:cNvSpPr>
            <a:spLocks noGrp="1"/>
          </p:cNvSpPr>
          <p:nvPr>
            <p:ph type="body" sz="quarter" idx="13" hasCustomPrompt="1"/>
          </p:nvPr>
        </p:nvSpPr>
        <p:spPr>
          <a:xfrm>
            <a:off x="269300" y="4315351"/>
            <a:ext cx="6274912" cy="957756"/>
          </a:xfrm>
          <a:noFill/>
        </p:spPr>
        <p:txBody>
          <a:bodyPr lIns="146304" tIns="109728" rIns="146304" bIns="109728">
            <a:noAutofit/>
          </a:bodyPr>
          <a:lstStyle>
            <a:lvl1pPr marL="0" indent="0">
              <a:lnSpc>
                <a:spcPct val="150000"/>
              </a:lnSpc>
              <a:spcBef>
                <a:spcPts val="0"/>
              </a:spcBef>
              <a:buNone/>
              <a:defRPr sz="1766" spc="0" baseline="0">
                <a:solidFill>
                  <a:schemeClr val="bg1"/>
                </a:solidFill>
                <a:latin typeface="+mj-lt"/>
              </a:defRPr>
            </a:lvl1pPr>
          </a:lstStyle>
          <a:p>
            <a:pPr lvl="0"/>
            <a:r>
              <a:rPr lang="en-US" dirty="0"/>
              <a:t>Title</a:t>
            </a:r>
          </a:p>
        </p:txBody>
      </p:sp>
    </p:spTree>
    <p:extLst>
      <p:ext uri="{BB962C8B-B14F-4D97-AF65-F5344CB8AC3E}">
        <p14:creationId xmlns:p14="http://schemas.microsoft.com/office/powerpoint/2010/main" val="171420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758907"/>
            <a:ext cx="12192000" cy="1847582"/>
          </a:xfrm>
          <a:noFill/>
        </p:spPr>
        <p:txBody>
          <a:bodyPr anchor="ctr">
            <a:normAutofit/>
          </a:bodyPr>
          <a:lstStyle>
            <a:lvl1pPr marL="0" indent="0" algn="ctr">
              <a:buNone/>
              <a:defRPr sz="5686">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39138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39" y="276735"/>
            <a:ext cx="11579159" cy="1325564"/>
          </a:xfrm>
        </p:spPr>
        <p:txBody>
          <a:bodyPr lIns="0" tIns="0" anchor="t">
            <a:normAutofit/>
          </a:bodyPr>
          <a:lstStyle>
            <a:lvl1pPr algn="ctr">
              <a:defRPr sz="4312" baseline="0">
                <a:solidFill>
                  <a:srgbClr val="50505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defTabSz="1219085"/>
            <a:fld id="{B99A6A98-0376-4DF6-A029-3B694CD241A2}" type="datetimeFigureOut">
              <a:rPr lang="en-US" smtClean="0">
                <a:solidFill>
                  <a:prstClr val="black">
                    <a:tint val="75000"/>
                  </a:prstClr>
                </a:solidFill>
              </a:rPr>
              <a:pPr defTabSz="1219085"/>
              <a:t>5/15/17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1219085"/>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219085"/>
            <a:fld id="{242EA3DE-6F77-4DEE-9593-588F28B22F18}" type="slidenum">
              <a:rPr lang="en-US" smtClean="0">
                <a:solidFill>
                  <a:prstClr val="black">
                    <a:tint val="75000"/>
                  </a:prstClr>
                </a:solidFill>
              </a:rPr>
              <a:pPr defTabSz="1219085"/>
              <a:t>‹#›</a:t>
            </a:fld>
            <a:endParaRPr lang="en-US">
              <a:solidFill>
                <a:prstClr val="black">
                  <a:tint val="75000"/>
                </a:prstClr>
              </a:solidFill>
            </a:endParaRPr>
          </a:p>
        </p:txBody>
      </p:sp>
    </p:spTree>
    <p:extLst>
      <p:ext uri="{BB962C8B-B14F-4D97-AF65-F5344CB8AC3E}">
        <p14:creationId xmlns:p14="http://schemas.microsoft.com/office/powerpoint/2010/main" val="339622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39" y="276735"/>
            <a:ext cx="11579159" cy="1325564"/>
          </a:xfrm>
        </p:spPr>
        <p:txBody>
          <a:bodyPr lIns="0" tIns="0" anchor="t">
            <a:normAutofit/>
          </a:bodyPr>
          <a:lstStyle>
            <a:lvl1pPr algn="ctr">
              <a:defRPr sz="4312" baseline="0">
                <a:solidFill>
                  <a:srgbClr val="50505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defTabSz="1219085"/>
            <a:fld id="{B99A6A98-0376-4DF6-A029-3B694CD241A2}" type="datetimeFigureOut">
              <a:rPr lang="en-US" smtClean="0">
                <a:solidFill>
                  <a:prstClr val="black">
                    <a:tint val="75000"/>
                  </a:prstClr>
                </a:solidFill>
              </a:rPr>
              <a:pPr defTabSz="1219085"/>
              <a:t>5/15/17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1219085"/>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219085"/>
            <a:fld id="{242EA3DE-6F77-4DEE-9593-588F28B22F18}" type="slidenum">
              <a:rPr lang="en-US" smtClean="0">
                <a:solidFill>
                  <a:prstClr val="black">
                    <a:tint val="75000"/>
                  </a:prstClr>
                </a:solidFill>
              </a:rPr>
              <a:pPr defTabSz="1219085"/>
              <a:t>‹#›</a:t>
            </a:fld>
            <a:endParaRPr lang="en-US">
              <a:solidFill>
                <a:prstClr val="black">
                  <a:tint val="75000"/>
                </a:prstClr>
              </a:solidFill>
            </a:endParaRPr>
          </a:p>
        </p:txBody>
      </p:sp>
    </p:spTree>
    <p:extLst>
      <p:ext uri="{BB962C8B-B14F-4D97-AF65-F5344CB8AC3E}">
        <p14:creationId xmlns:p14="http://schemas.microsoft.com/office/powerpoint/2010/main" val="2078047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39" y="276735"/>
            <a:ext cx="11579159" cy="1325564"/>
          </a:xfrm>
        </p:spPr>
        <p:txBody>
          <a:bodyPr lIns="0" tIns="0" anchor="t">
            <a:normAutofit/>
          </a:bodyPr>
          <a:lstStyle>
            <a:lvl1pPr algn="ctr">
              <a:defRPr sz="4312" baseline="0">
                <a:solidFill>
                  <a:srgbClr val="50505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defTabSz="1219085"/>
            <a:fld id="{B99A6A98-0376-4DF6-A029-3B694CD241A2}" type="datetimeFigureOut">
              <a:rPr lang="en-US" smtClean="0">
                <a:solidFill>
                  <a:prstClr val="black">
                    <a:tint val="75000"/>
                  </a:prstClr>
                </a:solidFill>
              </a:rPr>
              <a:pPr defTabSz="1219085"/>
              <a:t>5/15/17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1219085"/>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219085"/>
            <a:fld id="{242EA3DE-6F77-4DEE-9593-588F28B22F18}" type="slidenum">
              <a:rPr lang="en-US" smtClean="0">
                <a:solidFill>
                  <a:prstClr val="black">
                    <a:tint val="75000"/>
                  </a:prstClr>
                </a:solidFill>
              </a:rPr>
              <a:pPr defTabSz="1219085"/>
              <a:t>‹#›</a:t>
            </a:fld>
            <a:endParaRPr lang="en-US">
              <a:solidFill>
                <a:prstClr val="black">
                  <a:tint val="75000"/>
                </a:prstClr>
              </a:solidFill>
            </a:endParaRPr>
          </a:p>
        </p:txBody>
      </p:sp>
    </p:spTree>
    <p:extLst>
      <p:ext uri="{BB962C8B-B14F-4D97-AF65-F5344CB8AC3E}">
        <p14:creationId xmlns:p14="http://schemas.microsoft.com/office/powerpoint/2010/main" val="76117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9733" y="323383"/>
            <a:ext cx="1419225" cy="678759"/>
          </a:xfrm>
          <a:prstGeom prst="rect">
            <a:avLst/>
          </a:prstGeom>
        </p:spPr>
      </p:pic>
      <p:sp>
        <p:nvSpPr>
          <p:cNvPr id="12"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3" name="Content Placeholder 8"/>
          <p:cNvSpPr>
            <a:spLocks noGrp="1"/>
          </p:cNvSpPr>
          <p:nvPr>
            <p:ph sz="quarter" idx="15"/>
          </p:nvPr>
        </p:nvSpPr>
        <p:spPr>
          <a:xfrm>
            <a:off x="591232" y="1652715"/>
            <a:ext cx="5907539" cy="4376443"/>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Typical slide – click to change header</a:t>
            </a:r>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39" y="276735"/>
            <a:ext cx="11579159" cy="1325564"/>
          </a:xfrm>
        </p:spPr>
        <p:txBody>
          <a:bodyPr lIns="0" tIns="0" anchor="t">
            <a:normAutofit/>
          </a:bodyPr>
          <a:lstStyle>
            <a:lvl1pPr algn="ctr">
              <a:defRPr sz="4312" baseline="0">
                <a:solidFill>
                  <a:srgbClr val="505050"/>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defTabSz="1219085"/>
            <a:fld id="{B99A6A98-0376-4DF6-A029-3B694CD241A2}" type="datetimeFigureOut">
              <a:rPr lang="en-US" smtClean="0">
                <a:solidFill>
                  <a:prstClr val="black">
                    <a:tint val="75000"/>
                  </a:prstClr>
                </a:solidFill>
              </a:rPr>
              <a:pPr defTabSz="1219085"/>
              <a:t>5/15/17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1219085"/>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219085"/>
            <a:fld id="{242EA3DE-6F77-4DEE-9593-588F28B22F18}" type="slidenum">
              <a:rPr lang="en-US" smtClean="0">
                <a:solidFill>
                  <a:prstClr val="black">
                    <a:tint val="75000"/>
                  </a:prstClr>
                </a:solidFill>
              </a:rPr>
              <a:pPr defTabSz="1219085"/>
              <a:t>‹#›</a:t>
            </a:fld>
            <a:endParaRPr lang="en-US">
              <a:solidFill>
                <a:prstClr val="black">
                  <a:tint val="75000"/>
                </a:prstClr>
              </a:solidFill>
            </a:endParaRPr>
          </a:p>
        </p:txBody>
      </p:sp>
    </p:spTree>
    <p:extLst>
      <p:ext uri="{BB962C8B-B14F-4D97-AF65-F5344CB8AC3E}">
        <p14:creationId xmlns:p14="http://schemas.microsoft.com/office/powerpoint/2010/main" val="98283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527779"/>
            <a:ext cx="12192000" cy="1847582"/>
          </a:xfrm>
          <a:noFill/>
        </p:spPr>
        <p:txBody>
          <a:bodyPr anchor="ctr">
            <a:normAutofit/>
          </a:bodyPr>
          <a:lstStyle>
            <a:lvl1pPr marL="0" indent="0" algn="ctr">
              <a:buNone/>
              <a:defRPr sz="4313">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840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3974592" cy="116254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3974592" cy="1167171"/>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3974592" cy="118319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3974592" cy="1172980"/>
          </a:xfrm>
          <a:prstGeom prst="rect">
            <a:avLst/>
          </a:prstGeom>
          <a:solidFill>
            <a:schemeClr val="accent3">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7" name="Text Placeholder 22"/>
          <p:cNvSpPr>
            <a:spLocks noGrp="1"/>
          </p:cNvSpPr>
          <p:nvPr>
            <p:ph type="body" sz="quarter" idx="13"/>
          </p:nvPr>
        </p:nvSpPr>
        <p:spPr>
          <a:xfrm>
            <a:off x="1665087" y="1573764"/>
            <a:ext cx="2187585" cy="80406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30" name="Text Placeholder 22"/>
          <p:cNvSpPr>
            <a:spLocks noGrp="1"/>
          </p:cNvSpPr>
          <p:nvPr>
            <p:ph type="body" sz="quarter" idx="22"/>
          </p:nvPr>
        </p:nvSpPr>
        <p:spPr>
          <a:xfrm>
            <a:off x="1665087" y="2853968"/>
            <a:ext cx="2187585" cy="746180"/>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1" name="Text Placeholder 22"/>
          <p:cNvSpPr>
            <a:spLocks noGrp="1"/>
          </p:cNvSpPr>
          <p:nvPr>
            <p:ph type="body" sz="quarter" idx="23"/>
          </p:nvPr>
        </p:nvSpPr>
        <p:spPr>
          <a:xfrm>
            <a:off x="1665087" y="4022184"/>
            <a:ext cx="2187585" cy="822345"/>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32" name="Text Placeholder 22"/>
          <p:cNvSpPr>
            <a:spLocks noGrp="1"/>
          </p:cNvSpPr>
          <p:nvPr>
            <p:ph type="body" sz="quarter" idx="24"/>
          </p:nvPr>
        </p:nvSpPr>
        <p:spPr>
          <a:xfrm>
            <a:off x="1665088" y="5244509"/>
            <a:ext cx="2187586" cy="822344"/>
          </a:xfrm>
          <a:noFill/>
        </p:spPr>
        <p:txBody>
          <a:bodyPr anchor="t"/>
          <a:lstStyle>
            <a:lvl1pPr marL="0" indent="0">
              <a:lnSpc>
                <a:spcPts val="1900"/>
              </a:lnSpc>
              <a:spcBef>
                <a:spcPts val="0"/>
              </a:spcBef>
              <a:buNone/>
              <a:defRPr sz="2000" b="0" u="none">
                <a:solidFill>
                  <a:srgbClr val="FFFFFE"/>
                </a:solidFill>
                <a:latin typeface="Segoe UI Semibold" panose="020B0702040204020203" pitchFamily="34" charset="0"/>
                <a:cs typeface="Segoe UI Semibold" panose="020B0702040204020203" pitchFamily="34" charset="0"/>
              </a:defRPr>
            </a:lvl1pPr>
          </a:lstStyle>
          <a:p>
            <a:pPr lvl="0"/>
            <a:r>
              <a:rPr lang="en-US" dirty="0"/>
              <a:t>Click to edit Master text styles</a:t>
            </a:r>
          </a:p>
        </p:txBody>
      </p:sp>
      <p:sp>
        <p:nvSpPr>
          <p:cNvPr id="26" name="Text Placeholder 36"/>
          <p:cNvSpPr>
            <a:spLocks noGrp="1"/>
          </p:cNvSpPr>
          <p:nvPr>
            <p:ph type="body" sz="quarter" idx="18"/>
          </p:nvPr>
        </p:nvSpPr>
        <p:spPr>
          <a:xfrm>
            <a:off x="4371102" y="1573764"/>
            <a:ext cx="7378002" cy="888289"/>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4" name="Text Placeholder 36"/>
          <p:cNvSpPr>
            <a:spLocks noGrp="1"/>
          </p:cNvSpPr>
          <p:nvPr>
            <p:ph type="body" sz="quarter" idx="25"/>
          </p:nvPr>
        </p:nvSpPr>
        <p:spPr>
          <a:xfrm>
            <a:off x="4371102" y="2853968"/>
            <a:ext cx="7378002" cy="746180"/>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5" name="Text Placeholder 36"/>
          <p:cNvSpPr>
            <a:spLocks noGrp="1"/>
          </p:cNvSpPr>
          <p:nvPr>
            <p:ph type="body" sz="quarter" idx="26"/>
          </p:nvPr>
        </p:nvSpPr>
        <p:spPr>
          <a:xfrm>
            <a:off x="4371102" y="3992062"/>
            <a:ext cx="7378002" cy="852467"/>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36" name="Text Placeholder 36"/>
          <p:cNvSpPr>
            <a:spLocks noGrp="1"/>
          </p:cNvSpPr>
          <p:nvPr>
            <p:ph type="body" sz="quarter" idx="27"/>
          </p:nvPr>
        </p:nvSpPr>
        <p:spPr>
          <a:xfrm>
            <a:off x="4371102" y="5244506"/>
            <a:ext cx="7378002" cy="822345"/>
          </a:xfrm>
        </p:spPr>
        <p:txBody>
          <a:bodyPr anchor="t"/>
          <a:lstStyle>
            <a:lvl1pPr marL="0" indent="0">
              <a:buNone/>
              <a:defRPr sz="2000"/>
            </a:lvl1pPr>
            <a:lvl2pPr>
              <a:defRPr sz="1800"/>
            </a:lvl2pPr>
          </a:lstStyle>
          <a:p>
            <a:pPr lvl="0"/>
            <a:r>
              <a:rPr lang="en-US" dirty="0"/>
              <a:t>Click to edit Master text styles</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items</a:t>
            </a:r>
          </a:p>
        </p:txBody>
      </p:sp>
    </p:spTree>
    <p:extLst>
      <p:ext uri="{BB962C8B-B14F-4D97-AF65-F5344CB8AC3E}">
        <p14:creationId xmlns:p14="http://schemas.microsoft.com/office/powerpoint/2010/main" val="31030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r>
              <a:rPr lang="en-US"/>
              <a:t>Customer &amp; KiZAN confidential</a:t>
            </a:r>
          </a:p>
        </p:txBody>
      </p:sp>
      <p:sp>
        <p:nvSpPr>
          <p:cNvPr id="5" name="Footer Placeholder 4"/>
          <p:cNvSpPr>
            <a:spLocks noGrp="1"/>
          </p:cNvSpPr>
          <p:nvPr>
            <p:ph type="ftr" sz="quarter" idx="11"/>
          </p:nvPr>
        </p:nvSpPr>
        <p:spPr/>
        <p:txBody>
          <a:bodyPr/>
          <a:lstStyle/>
          <a:p>
            <a:r>
              <a:rPr lang="en-US"/>
              <a:t>Customer &amp; KiZAN confidential</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9733" y="323383"/>
            <a:ext cx="1419225" cy="678759"/>
          </a:xfrm>
          <a:prstGeom prst="rect">
            <a:avLst/>
          </a:prstGeom>
        </p:spPr>
      </p:pic>
      <p:sp>
        <p:nvSpPr>
          <p:cNvPr id="11" name="Rectangle 10"/>
          <p:cNvSpPr/>
          <p:nvPr userDrawn="1"/>
        </p:nvSpPr>
        <p:spPr bwMode="auto">
          <a:xfrm>
            <a:off x="0" y="1393409"/>
            <a:ext cx="1901952" cy="116254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4" name="Rectangle 13"/>
          <p:cNvSpPr/>
          <p:nvPr userDrawn="1"/>
        </p:nvSpPr>
        <p:spPr bwMode="auto">
          <a:xfrm>
            <a:off x="0" y="3841057"/>
            <a:ext cx="1901952" cy="116717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5" name="Rectangle 14"/>
          <p:cNvSpPr/>
          <p:nvPr userDrawn="1"/>
        </p:nvSpPr>
        <p:spPr bwMode="auto">
          <a:xfrm>
            <a:off x="0" y="5064558"/>
            <a:ext cx="1901952" cy="118319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6" name="Rectangle 15"/>
          <p:cNvSpPr/>
          <p:nvPr userDrawn="1"/>
        </p:nvSpPr>
        <p:spPr bwMode="auto">
          <a:xfrm>
            <a:off x="0" y="2618734"/>
            <a:ext cx="1901952" cy="11729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0" rIns="1280160" bIns="0" numCol="1" rtlCol="0" anchor="ctr" anchorCtr="0" compatLnSpc="1">
            <a:prstTxWarp prst="textNoShape">
              <a:avLst/>
            </a:prstTxWarp>
          </a:bodyPr>
          <a:lstStyle/>
          <a:p>
            <a:pPr defTabSz="1080831">
              <a:spcBef>
                <a:spcPct val="50000"/>
              </a:spcBef>
            </a:pPr>
            <a:endParaRPr lang="en-US" sz="2000" dirty="0">
              <a:solidFill>
                <a:srgbClr val="EFEFEF"/>
              </a:solidFill>
              <a:latin typeface="Segoe UI Light"/>
              <a:cs typeface="Segoe UI Light"/>
            </a:endParaRPr>
          </a:p>
        </p:txBody>
      </p:sp>
      <p:sp>
        <p:nvSpPr>
          <p:cNvPr id="18" name="Picture Placeholder 27"/>
          <p:cNvSpPr>
            <a:spLocks noGrp="1"/>
          </p:cNvSpPr>
          <p:nvPr>
            <p:ph type="pic" sz="quarter" idx="14"/>
          </p:nvPr>
        </p:nvSpPr>
        <p:spPr>
          <a:xfrm>
            <a:off x="707136" y="1573764"/>
            <a:ext cx="831384" cy="791485"/>
          </a:xfrm>
        </p:spPr>
        <p:txBody>
          <a:bodyPr>
            <a:normAutofit/>
          </a:bodyPr>
          <a:lstStyle>
            <a:lvl1pPr marL="0" indent="0">
              <a:buNone/>
              <a:defRPr sz="1400"/>
            </a:lvl1pPr>
          </a:lstStyle>
          <a:p>
            <a:endParaRPr lang="en-US" dirty="0"/>
          </a:p>
        </p:txBody>
      </p:sp>
      <p:sp>
        <p:nvSpPr>
          <p:cNvPr id="19" name="Picture Placeholder 27"/>
          <p:cNvSpPr>
            <a:spLocks noGrp="1"/>
          </p:cNvSpPr>
          <p:nvPr>
            <p:ph type="pic" sz="quarter" idx="15"/>
          </p:nvPr>
        </p:nvSpPr>
        <p:spPr>
          <a:xfrm>
            <a:off x="714163" y="2853968"/>
            <a:ext cx="824358" cy="746180"/>
          </a:xfrm>
        </p:spPr>
        <p:txBody>
          <a:bodyPr>
            <a:normAutofit/>
          </a:bodyPr>
          <a:lstStyle>
            <a:lvl1pPr marL="0" indent="0">
              <a:buNone/>
              <a:defRPr sz="1400"/>
            </a:lvl1pPr>
          </a:lstStyle>
          <a:p>
            <a:endParaRPr lang="en-US" dirty="0"/>
          </a:p>
        </p:txBody>
      </p:sp>
      <p:sp>
        <p:nvSpPr>
          <p:cNvPr id="20" name="Picture Placeholder 27"/>
          <p:cNvSpPr>
            <a:spLocks noGrp="1"/>
          </p:cNvSpPr>
          <p:nvPr>
            <p:ph type="pic" sz="quarter" idx="16"/>
          </p:nvPr>
        </p:nvSpPr>
        <p:spPr>
          <a:xfrm>
            <a:off x="714162" y="4049075"/>
            <a:ext cx="824358" cy="795454"/>
          </a:xfrm>
        </p:spPr>
        <p:txBody>
          <a:bodyPr>
            <a:normAutofit/>
          </a:bodyPr>
          <a:lstStyle>
            <a:lvl1pPr marL="0" indent="0">
              <a:buNone/>
              <a:defRPr sz="1400"/>
            </a:lvl1pPr>
          </a:lstStyle>
          <a:p>
            <a:endParaRPr lang="en-US" dirty="0"/>
          </a:p>
        </p:txBody>
      </p:sp>
      <p:sp>
        <p:nvSpPr>
          <p:cNvPr id="21" name="Picture Placeholder 27"/>
          <p:cNvSpPr>
            <a:spLocks noGrp="1"/>
          </p:cNvSpPr>
          <p:nvPr>
            <p:ph type="pic" sz="quarter" idx="17"/>
          </p:nvPr>
        </p:nvSpPr>
        <p:spPr>
          <a:xfrm>
            <a:off x="714162" y="5244506"/>
            <a:ext cx="824358" cy="822345"/>
          </a:xfrm>
        </p:spPr>
        <p:txBody>
          <a:bodyPr>
            <a:normAutofit/>
          </a:bodyPr>
          <a:lstStyle>
            <a:lvl1pPr marL="0" indent="0">
              <a:buNone/>
              <a:defRPr sz="1400"/>
            </a:lvl1pPr>
          </a:lstStyle>
          <a:p>
            <a:endParaRPr lang="en-US" dirty="0"/>
          </a:p>
        </p:txBody>
      </p:sp>
      <p:sp>
        <p:nvSpPr>
          <p:cNvPr id="26" name="Text Placeholder 36"/>
          <p:cNvSpPr>
            <a:spLocks noGrp="1"/>
          </p:cNvSpPr>
          <p:nvPr>
            <p:ph type="body" sz="quarter" idx="18"/>
          </p:nvPr>
        </p:nvSpPr>
        <p:spPr>
          <a:xfrm>
            <a:off x="2177930" y="1573764"/>
            <a:ext cx="5077698" cy="1044970"/>
          </a:xfrm>
        </p:spPr>
        <p:txBody>
          <a:bodyPr anchor="t"/>
          <a:lstStyle>
            <a:lvl1pPr marL="0" indent="0">
              <a:buNone/>
              <a:defRPr sz="2000"/>
            </a:lvl1pPr>
            <a:lvl2pPr>
              <a:lnSpc>
                <a:spcPts val="1900"/>
              </a:lnSpc>
              <a:spcBef>
                <a:spcPts val="0"/>
              </a:spcBef>
              <a:defRPr sz="1800"/>
            </a:lvl2pPr>
          </a:lstStyle>
          <a:p>
            <a:pPr lvl="0"/>
            <a:r>
              <a:rPr lang="en-US" dirty="0"/>
              <a:t>Click to edit Master text styles</a:t>
            </a:r>
          </a:p>
          <a:p>
            <a:pPr lvl="1"/>
            <a:r>
              <a:rPr lang="en-US" dirty="0"/>
              <a:t>Second level</a:t>
            </a:r>
          </a:p>
          <a:p>
            <a:pPr lvl="1"/>
            <a:r>
              <a:rPr lang="en-US" dirty="0"/>
              <a:t>Second Level</a:t>
            </a:r>
          </a:p>
        </p:txBody>
      </p:sp>
      <p:sp>
        <p:nvSpPr>
          <p:cNvPr id="34" name="Text Placeholder 36"/>
          <p:cNvSpPr>
            <a:spLocks noGrp="1"/>
          </p:cNvSpPr>
          <p:nvPr>
            <p:ph type="body" sz="quarter" idx="25"/>
          </p:nvPr>
        </p:nvSpPr>
        <p:spPr>
          <a:xfrm>
            <a:off x="2177930" y="2853967"/>
            <a:ext cx="5077698" cy="848593"/>
          </a:xfrm>
        </p:spPr>
        <p:txBody>
          <a:bodyPr anchor="t"/>
          <a:lstStyle>
            <a:lvl1pPr marL="0" indent="0">
              <a:lnSpc>
                <a:spcPts val="1900"/>
              </a:lnSpc>
              <a:spcBef>
                <a:spcPts val="0"/>
              </a:spcBef>
              <a:buNone/>
              <a:defRPr sz="2000"/>
            </a:lvl1pPr>
            <a:lvl2pPr>
              <a:lnSpc>
                <a:spcPts val="1900"/>
              </a:lnSpc>
              <a:spcBef>
                <a:spcPts val="0"/>
              </a:spcBef>
              <a:defRPr sz="1800"/>
            </a:lvl2pPr>
          </a:lstStyle>
          <a:p>
            <a:pPr lvl="0"/>
            <a:r>
              <a:rPr lang="en-US" dirty="0"/>
              <a:t>Click to edit Master text styles</a:t>
            </a:r>
          </a:p>
          <a:p>
            <a:pPr lvl="1"/>
            <a:r>
              <a:rPr lang="en-US" dirty="0"/>
              <a:t>Second level</a:t>
            </a:r>
          </a:p>
          <a:p>
            <a:pPr lvl="1"/>
            <a:r>
              <a:rPr lang="en-US" dirty="0"/>
              <a:t>Second Level</a:t>
            </a:r>
          </a:p>
        </p:txBody>
      </p:sp>
      <p:sp>
        <p:nvSpPr>
          <p:cNvPr id="35" name="Text Placeholder 36"/>
          <p:cNvSpPr>
            <a:spLocks noGrp="1"/>
          </p:cNvSpPr>
          <p:nvPr>
            <p:ph type="body" sz="quarter" idx="26"/>
          </p:nvPr>
        </p:nvSpPr>
        <p:spPr>
          <a:xfrm>
            <a:off x="2177930" y="3992062"/>
            <a:ext cx="5077698" cy="852467"/>
          </a:xfrm>
        </p:spPr>
        <p:txBody>
          <a:bodyPr anchor="t"/>
          <a:lstStyle>
            <a:lvl1pPr marL="0" indent="0">
              <a:lnSpc>
                <a:spcPts val="1900"/>
              </a:lnSpc>
              <a:spcBef>
                <a:spcPts val="0"/>
              </a:spcBef>
              <a:buNone/>
              <a:defRPr sz="2000"/>
            </a:lvl1pPr>
            <a:lvl2pPr>
              <a:lnSpc>
                <a:spcPts val="1900"/>
              </a:lnSpc>
              <a:spcBef>
                <a:spcPts val="0"/>
              </a:spcBef>
              <a:defRPr sz="1800"/>
            </a:lvl2pPr>
          </a:lstStyle>
          <a:p>
            <a:pPr lvl="0"/>
            <a:r>
              <a:rPr lang="en-US" dirty="0"/>
              <a:t>Click to edit Master text styles</a:t>
            </a:r>
          </a:p>
          <a:p>
            <a:pPr lvl="1"/>
            <a:r>
              <a:rPr lang="en-US" dirty="0"/>
              <a:t>Second level</a:t>
            </a:r>
          </a:p>
          <a:p>
            <a:pPr lvl="1"/>
            <a:r>
              <a:rPr lang="en-US" dirty="0"/>
              <a:t>Second Level</a:t>
            </a:r>
          </a:p>
        </p:txBody>
      </p:sp>
      <p:sp>
        <p:nvSpPr>
          <p:cNvPr id="36" name="Text Placeholder 36"/>
          <p:cNvSpPr>
            <a:spLocks noGrp="1"/>
          </p:cNvSpPr>
          <p:nvPr>
            <p:ph type="body" sz="quarter" idx="27"/>
          </p:nvPr>
        </p:nvSpPr>
        <p:spPr>
          <a:xfrm>
            <a:off x="2177930" y="5244506"/>
            <a:ext cx="5077698" cy="822345"/>
          </a:xfrm>
        </p:spPr>
        <p:txBody>
          <a:bodyPr anchor="t"/>
          <a:lstStyle>
            <a:lvl1pPr marL="0" indent="0">
              <a:lnSpc>
                <a:spcPts val="1900"/>
              </a:lnSpc>
              <a:spcBef>
                <a:spcPts val="0"/>
              </a:spcBef>
              <a:buNone/>
              <a:defRPr sz="2000"/>
            </a:lvl1pPr>
            <a:lvl2pPr>
              <a:lnSpc>
                <a:spcPts val="1900"/>
              </a:lnSpc>
              <a:spcBef>
                <a:spcPts val="0"/>
              </a:spcBef>
              <a:defRPr sz="1800"/>
            </a:lvl2pPr>
          </a:lstStyle>
          <a:p>
            <a:pPr lvl="0"/>
            <a:r>
              <a:rPr lang="en-US" dirty="0"/>
              <a:t>Click to edit Master text styles</a:t>
            </a:r>
          </a:p>
          <a:p>
            <a:pPr lvl="1"/>
            <a:r>
              <a:rPr lang="en-US" dirty="0"/>
              <a:t>Second level</a:t>
            </a:r>
          </a:p>
          <a:p>
            <a:pPr lvl="1"/>
            <a:r>
              <a:rPr lang="en-US" dirty="0"/>
              <a:t>Second Level</a:t>
            </a:r>
          </a:p>
        </p:txBody>
      </p:sp>
      <p:sp>
        <p:nvSpPr>
          <p:cNvPr id="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Use this slide to callout an item</a:t>
            </a:r>
          </a:p>
        </p:txBody>
      </p:sp>
      <p:sp>
        <p:nvSpPr>
          <p:cNvPr id="24" name="Content Placeholder 8"/>
          <p:cNvSpPr>
            <a:spLocks noGrp="1"/>
          </p:cNvSpPr>
          <p:nvPr>
            <p:ph sz="quarter" idx="13"/>
          </p:nvPr>
        </p:nvSpPr>
        <p:spPr>
          <a:xfrm>
            <a:off x="7543799" y="1573764"/>
            <a:ext cx="4050793" cy="4493087"/>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Tree>
    <p:extLst>
      <p:ext uri="{BB962C8B-B14F-4D97-AF65-F5344CB8AC3E}">
        <p14:creationId xmlns:p14="http://schemas.microsoft.com/office/powerpoint/2010/main" val="200436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tx2">
                    <a:lumMod val="40000"/>
                    <a:lumOff val="60000"/>
                  </a:schemeClr>
                </a:solidFill>
              </a:defRPr>
            </a:lvl1pPr>
          </a:lstStyle>
          <a:p>
            <a:r>
              <a:rPr lang="en-US"/>
              <a:t>Customer &amp; KiZAN confidential</a:t>
            </a:r>
            <a:endParaRPr lang="en-US" dirty="0"/>
          </a:p>
        </p:txBody>
      </p:sp>
      <p:sp>
        <p:nvSpPr>
          <p:cNvPr id="5" name="Footer Placeholder 4"/>
          <p:cNvSpPr>
            <a:spLocks noGrp="1"/>
          </p:cNvSpPr>
          <p:nvPr>
            <p:ph type="ftr" sz="quarter" idx="11"/>
          </p:nvPr>
        </p:nvSpPr>
        <p:spPr/>
        <p:txBody>
          <a:bodyPr/>
          <a:lstStyle>
            <a:lvl1pPr>
              <a:defRPr>
                <a:solidFill>
                  <a:schemeClr val="tx2">
                    <a:lumMod val="40000"/>
                    <a:lumOff val="60000"/>
                  </a:schemeClr>
                </a:solidFill>
              </a:defRPr>
            </a:lvl1pPr>
          </a:lstStyle>
          <a:p>
            <a:r>
              <a:rPr lang="en-US"/>
              <a:t>Customer &amp; KiZAN confidential</a:t>
            </a:r>
            <a:endParaRPr lang="en-US" dirty="0"/>
          </a:p>
        </p:txBody>
      </p:sp>
      <p:sp>
        <p:nvSpPr>
          <p:cNvPr id="6" name="Slide Number Placeholder 5"/>
          <p:cNvSpPr>
            <a:spLocks noGrp="1"/>
          </p:cNvSpPr>
          <p:nvPr>
            <p:ph type="sldNum" sz="quarter" idx="12"/>
          </p:nvPr>
        </p:nvSpPr>
        <p:spPr/>
        <p:txBody>
          <a:bodyPr/>
          <a:lstStyle>
            <a:lvl1pPr>
              <a:defRPr>
                <a:solidFill>
                  <a:schemeClr val="tx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21671" y="250230"/>
            <a:ext cx="1419225"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bg2"/>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26747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lvl1pPr>
              <a:defRPr>
                <a:solidFill>
                  <a:schemeClr val="accent2">
                    <a:lumMod val="40000"/>
                    <a:lumOff val="60000"/>
                  </a:schemeClr>
                </a:solidFill>
              </a:defRPr>
            </a:lvl1pPr>
          </a:lstStyle>
          <a:p>
            <a:r>
              <a:rPr lang="en-US"/>
              <a:t>Customer &amp; KiZAN confidential</a:t>
            </a:r>
            <a:endParaRPr lang="en-US" dirty="0"/>
          </a:p>
        </p:txBody>
      </p:sp>
      <p:sp>
        <p:nvSpPr>
          <p:cNvPr id="5" name="Footer Placeholder 4"/>
          <p:cNvSpPr>
            <a:spLocks noGrp="1"/>
          </p:cNvSpPr>
          <p:nvPr>
            <p:ph type="ftr" sz="quarter" idx="11"/>
          </p:nvPr>
        </p:nvSpPr>
        <p:spPr/>
        <p:txBody>
          <a:bodyPr/>
          <a:lstStyle>
            <a:lvl1pPr>
              <a:defRPr>
                <a:solidFill>
                  <a:schemeClr val="accent2">
                    <a:lumMod val="40000"/>
                    <a:lumOff val="60000"/>
                  </a:schemeClr>
                </a:solidFill>
              </a:defRPr>
            </a:lvl1pPr>
          </a:lstStyle>
          <a:p>
            <a:r>
              <a:rPr lang="en-US"/>
              <a:t>Customer &amp; KiZAN confidential</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40000"/>
                    <a:lumOff val="60000"/>
                  </a:schemeClr>
                </a:solidFill>
              </a:defRPr>
            </a:lvl1pPr>
          </a:lstStyle>
          <a:p>
            <a:fld id="{9860EDB8-5305-433F-BE41-D7A86D811DB3}"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21672" y="250230"/>
            <a:ext cx="1419223" cy="678759"/>
          </a:xfrm>
          <a:prstGeom prst="rect">
            <a:avLst/>
          </a:prstGeom>
        </p:spPr>
      </p:pic>
      <p:sp>
        <p:nvSpPr>
          <p:cNvPr id="19" name="Text Placeholder 18"/>
          <p:cNvSpPr>
            <a:spLocks noGrp="1"/>
          </p:cNvSpPr>
          <p:nvPr>
            <p:ph type="body" sz="quarter" idx="14" hasCustomPrompt="1"/>
          </p:nvPr>
        </p:nvSpPr>
        <p:spPr>
          <a:xfrm>
            <a:off x="727075" y="1195388"/>
            <a:ext cx="6816725" cy="3400996"/>
          </a:xfrm>
        </p:spPr>
        <p:txBody>
          <a:bodyPr anchor="b">
            <a:noAutofit/>
          </a:bodyPr>
          <a:lstStyle>
            <a:lvl1pPr marL="0" indent="0">
              <a:buFontTx/>
              <a:buNone/>
              <a:defRPr sz="5800" baseline="0">
                <a:solidFill>
                  <a:schemeClr val="accent2">
                    <a:lumMod val="20000"/>
                    <a:lumOff val="80000"/>
                  </a:schemeClr>
                </a:solidFill>
                <a:latin typeface="+mj-lt"/>
              </a:defRPr>
            </a:lvl1pPr>
            <a:lvl2pPr marL="457200" indent="0">
              <a:buFontTx/>
              <a:buNone/>
              <a:defRPr sz="4400">
                <a:solidFill>
                  <a:schemeClr val="bg2"/>
                </a:solidFill>
                <a:latin typeface="+mj-lt"/>
              </a:defRPr>
            </a:lvl2pPr>
            <a:lvl3pPr marL="914400" indent="0">
              <a:buFontTx/>
              <a:buNone/>
              <a:defRPr sz="4400">
                <a:solidFill>
                  <a:schemeClr val="bg2"/>
                </a:solidFill>
                <a:latin typeface="+mj-lt"/>
              </a:defRPr>
            </a:lvl3pPr>
            <a:lvl4pPr marL="1371600" indent="0">
              <a:buFontTx/>
              <a:buNone/>
              <a:defRPr sz="4400">
                <a:solidFill>
                  <a:schemeClr val="bg2"/>
                </a:solidFill>
                <a:latin typeface="+mj-lt"/>
              </a:defRPr>
            </a:lvl4pPr>
            <a:lvl5pPr marL="1828800" indent="0">
              <a:buFontTx/>
              <a:buNone/>
              <a:defRPr sz="4400">
                <a:solidFill>
                  <a:schemeClr val="bg2"/>
                </a:solidFill>
                <a:latin typeface="+mj-lt"/>
              </a:defRPr>
            </a:lvl5pPr>
          </a:lstStyle>
          <a:p>
            <a:pPr lvl="0"/>
            <a:r>
              <a:rPr lang="en-US" dirty="0"/>
              <a:t>Section title</a:t>
            </a:r>
          </a:p>
        </p:txBody>
      </p:sp>
    </p:spTree>
    <p:extLst>
      <p:ext uri="{BB962C8B-B14F-4D97-AF65-F5344CB8AC3E}">
        <p14:creationId xmlns:p14="http://schemas.microsoft.com/office/powerpoint/2010/main" val="196638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0" y="0"/>
            <a:ext cx="12192000" cy="133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r>
              <a:rPr lang="en-US"/>
              <a:t>Customer &amp; KiZAN confidential</a:t>
            </a:r>
          </a:p>
        </p:txBody>
      </p:sp>
      <p:sp>
        <p:nvSpPr>
          <p:cNvPr id="6" name="Footer Placeholder 5"/>
          <p:cNvSpPr>
            <a:spLocks noGrp="1"/>
          </p:cNvSpPr>
          <p:nvPr>
            <p:ph type="ftr" sz="quarter" idx="11"/>
          </p:nvPr>
        </p:nvSpPr>
        <p:spPr/>
        <p:txBody>
          <a:bodyPr/>
          <a:lstStyle/>
          <a:p>
            <a:r>
              <a:rPr lang="en-US"/>
              <a:t>Customer &amp; KiZAN confidential</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6333" y="324004"/>
            <a:ext cx="1419225" cy="678759"/>
          </a:xfrm>
          <a:prstGeom prst="rect">
            <a:avLst/>
          </a:prstGeom>
        </p:spPr>
      </p:pic>
      <p:sp>
        <p:nvSpPr>
          <p:cNvPr id="12" name="Content Placeholder 2"/>
          <p:cNvSpPr>
            <a:spLocks noGrp="1"/>
          </p:cNvSpPr>
          <p:nvPr>
            <p:ph idx="1"/>
          </p:nvPr>
        </p:nvSpPr>
        <p:spPr>
          <a:xfrm>
            <a:off x="604434" y="1660047"/>
            <a:ext cx="5845352" cy="4499406"/>
          </a:xfrm>
        </p:spPr>
        <p:txBody>
          <a:bodyPr>
            <a:noAutofit/>
          </a:bodyPr>
          <a:lstStyle>
            <a:lvl1pPr marL="0" indent="0">
              <a:lnSpc>
                <a:spcPct val="100000"/>
              </a:lnSpc>
              <a:spcAft>
                <a:spcPts val="1200"/>
              </a:spcAft>
              <a:buNone/>
              <a:defRPr sz="2800">
                <a:solidFill>
                  <a:schemeClr val="accent5">
                    <a:lumMod val="65000"/>
                    <a:lumOff val="35000"/>
                  </a:schemeClr>
                </a:solidFill>
              </a:defRPr>
            </a:lvl1pPr>
            <a:lvl2pPr>
              <a:lnSpc>
                <a:spcPct val="100000"/>
              </a:lnSpc>
              <a:spcAft>
                <a:spcPts val="1200"/>
              </a:spcAft>
              <a:defRPr sz="2800">
                <a:solidFill>
                  <a:schemeClr val="accent5">
                    <a:lumMod val="65000"/>
                    <a:lumOff val="35000"/>
                  </a:schemeClr>
                </a:solidFill>
              </a:defRPr>
            </a:lvl2pPr>
            <a:lvl3pPr>
              <a:lnSpc>
                <a:spcPct val="100000"/>
              </a:lnSpc>
              <a:spcAft>
                <a:spcPts val="1200"/>
              </a:spcAft>
              <a:defRPr sz="2800">
                <a:solidFill>
                  <a:schemeClr val="accent5">
                    <a:lumMod val="65000"/>
                    <a:lumOff val="35000"/>
                  </a:schemeClr>
                </a:solidFill>
              </a:defRPr>
            </a:lvl3pPr>
            <a:lvl4pPr>
              <a:lnSpc>
                <a:spcPct val="100000"/>
              </a:lnSpc>
              <a:spcAft>
                <a:spcPts val="1200"/>
              </a:spcAft>
              <a:defRPr sz="2800">
                <a:solidFill>
                  <a:schemeClr val="accent5">
                    <a:lumMod val="65000"/>
                    <a:lumOff val="35000"/>
                  </a:schemeClr>
                </a:solidFill>
              </a:defRPr>
            </a:lvl4pPr>
            <a:lvl5pPr>
              <a:lnSpc>
                <a:spcPct val="100000"/>
              </a:lnSpc>
              <a:spcAft>
                <a:spcPts val="1200"/>
              </a:spcAft>
              <a:defRPr sz="2800">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3"/>
          </p:nvPr>
        </p:nvSpPr>
        <p:spPr>
          <a:xfrm>
            <a:off x="6776357" y="1652716"/>
            <a:ext cx="4800600" cy="4376443"/>
          </a:xfrm>
        </p:spPr>
        <p:txBody>
          <a:bodyPr/>
          <a:lstStyle>
            <a:lvl1pPr marL="0" indent="0">
              <a:lnSpc>
                <a:spcPct val="100000"/>
              </a:lnSpc>
              <a:buNone/>
              <a:defRPr b="0">
                <a:solidFill>
                  <a:schemeClr val="accent5">
                    <a:lumMod val="65000"/>
                    <a:lumOff val="35000"/>
                  </a:schemeClr>
                </a:solidFill>
              </a:defRPr>
            </a:lvl1pPr>
            <a:lvl2pPr>
              <a:defRPr>
                <a:solidFill>
                  <a:srgbClr val="FFFFFE"/>
                </a:solidFill>
              </a:defRPr>
            </a:lvl2pPr>
            <a:lvl3pPr>
              <a:defRPr>
                <a:solidFill>
                  <a:srgbClr val="FFFFFE"/>
                </a:solidFill>
              </a:defRPr>
            </a:lvl3pPr>
            <a:lvl4pPr>
              <a:defRPr>
                <a:solidFill>
                  <a:srgbClr val="FFFFFE"/>
                </a:solidFill>
              </a:defRPr>
            </a:lvl4pPr>
            <a:lvl5pPr>
              <a:defRPr>
                <a:solidFill>
                  <a:srgbClr val="FFFFFE"/>
                </a:solidFill>
              </a:defRPr>
            </a:lvl5pPr>
          </a:lstStyle>
          <a:p>
            <a:pPr lvl="0"/>
            <a:r>
              <a:rPr lang="en-US" dirty="0"/>
              <a:t>Click to edit Master text styles</a:t>
            </a:r>
          </a:p>
        </p:txBody>
      </p:sp>
      <p:sp>
        <p:nvSpPr>
          <p:cNvPr id="14"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accent4">
                    <a:lumMod val="20000"/>
                    <a:lumOff val="80000"/>
                  </a:schemeClr>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Alternate header to callout item</a:t>
            </a:r>
          </a:p>
        </p:txBody>
      </p:sp>
    </p:spTree>
    <p:extLst>
      <p:ext uri="{BB962C8B-B14F-4D97-AF65-F5344CB8AC3E}">
        <p14:creationId xmlns:p14="http://schemas.microsoft.com/office/powerpoint/2010/main" val="332822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hasCustomPrompt="1"/>
          </p:nvPr>
        </p:nvSpPr>
        <p:spPr>
          <a:xfrm>
            <a:off x="604433" y="1555629"/>
            <a:ext cx="5374091" cy="641350"/>
          </a:xfrm>
        </p:spPr>
        <p:txBody>
          <a:bodyPr anchor="b">
            <a:noAutofit/>
          </a:bodyPr>
          <a:lstStyle>
            <a:lvl1pPr marL="0" indent="0">
              <a:buNone/>
              <a:defRPr sz="3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5" name="Text Placeholder 4"/>
          <p:cNvSpPr>
            <a:spLocks noGrp="1"/>
          </p:cNvSpPr>
          <p:nvPr>
            <p:ph type="body" sz="quarter" idx="3" hasCustomPrompt="1"/>
          </p:nvPr>
        </p:nvSpPr>
        <p:spPr>
          <a:xfrm>
            <a:off x="6189664" y="1529753"/>
            <a:ext cx="5387293" cy="667226"/>
          </a:xfrm>
        </p:spPr>
        <p:txBody>
          <a:bodyPr anchor="b">
            <a:noAutofit/>
          </a:bodyPr>
          <a:lstStyle>
            <a:lvl1pPr marL="0" indent="0">
              <a:buNone/>
              <a:defRPr sz="32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heading</a:t>
            </a:r>
          </a:p>
        </p:txBody>
      </p:sp>
      <p:sp>
        <p:nvSpPr>
          <p:cNvPr id="7" name="Date Placeholder 6"/>
          <p:cNvSpPr>
            <a:spLocks noGrp="1"/>
          </p:cNvSpPr>
          <p:nvPr>
            <p:ph type="dt" sz="half" idx="10"/>
          </p:nvPr>
        </p:nvSpPr>
        <p:spPr/>
        <p:txBody>
          <a:bodyPr/>
          <a:lstStyle/>
          <a:p>
            <a:r>
              <a:rPr lang="en-US"/>
              <a:t>Customer &amp; KiZAN confidential</a:t>
            </a:r>
          </a:p>
        </p:txBody>
      </p:sp>
      <p:sp>
        <p:nvSpPr>
          <p:cNvPr id="8" name="Footer Placeholder 7"/>
          <p:cNvSpPr>
            <a:spLocks noGrp="1"/>
          </p:cNvSpPr>
          <p:nvPr>
            <p:ph type="ftr" sz="quarter" idx="11"/>
          </p:nvPr>
        </p:nvSpPr>
        <p:spPr/>
        <p:txBody>
          <a:bodyPr/>
          <a:lstStyle/>
          <a:p>
            <a:r>
              <a:rPr lang="en-US"/>
              <a:t>Customer &amp; KiZAN confidential</a:t>
            </a:r>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9733" y="323382"/>
            <a:ext cx="1419225" cy="678759"/>
          </a:xfrm>
          <a:prstGeom prst="rect">
            <a:avLst/>
          </a:prstGeom>
        </p:spPr>
      </p:pic>
      <p:sp>
        <p:nvSpPr>
          <p:cNvPr id="15" name="Content Placeholder 8"/>
          <p:cNvSpPr>
            <a:spLocks noGrp="1"/>
          </p:cNvSpPr>
          <p:nvPr>
            <p:ph sz="quarter" idx="14"/>
          </p:nvPr>
        </p:nvSpPr>
        <p:spPr>
          <a:xfrm>
            <a:off x="6189664" y="2286645"/>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591232" y="2306099"/>
            <a:ext cx="5387293" cy="3742514"/>
          </a:xfrm>
        </p:spPr>
        <p:txBody>
          <a:bodyPr/>
          <a:lstStyle>
            <a:lvl1pPr marL="0" indent="0">
              <a:lnSpc>
                <a:spcPct val="100000"/>
              </a:lnSpc>
              <a:buNone/>
              <a:defRPr b="0">
                <a:solidFill>
                  <a:schemeClr val="accent5">
                    <a:lumMod val="65000"/>
                    <a:lumOff val="35000"/>
                  </a:schemeClr>
                </a:solidFill>
              </a:defRPr>
            </a:lvl1pPr>
            <a:lvl2pPr>
              <a:defRPr>
                <a:solidFill>
                  <a:schemeClr val="accent5">
                    <a:lumMod val="65000"/>
                    <a:lumOff val="35000"/>
                  </a:schemeClr>
                </a:solidFill>
              </a:defRPr>
            </a:lvl2pPr>
            <a:lvl3pPr>
              <a:defRPr>
                <a:solidFill>
                  <a:schemeClr val="accent5">
                    <a:lumMod val="65000"/>
                    <a:lumOff val="35000"/>
                  </a:schemeClr>
                </a:solidFill>
              </a:defRPr>
            </a:lvl3pPr>
            <a:lvl4pPr>
              <a:defRPr>
                <a:solidFill>
                  <a:schemeClr val="accent5">
                    <a:lumMod val="65000"/>
                    <a:lumOff val="35000"/>
                  </a:schemeClr>
                </a:solidFill>
              </a:defRPr>
            </a:lvl4pPr>
            <a:lvl5pPr>
              <a:defRPr>
                <a:solidFill>
                  <a:schemeClr val="accent5">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Two column – e.g. compare services</a:t>
            </a:r>
          </a:p>
        </p:txBody>
      </p:sp>
    </p:spTree>
    <p:extLst>
      <p:ext uri="{BB962C8B-B14F-4D97-AF65-F5344CB8AC3E}">
        <p14:creationId xmlns:p14="http://schemas.microsoft.com/office/powerpoint/2010/main" val="360602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0"/>
            <a:ext cx="12192000" cy="1332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r>
              <a:rPr lang="en-US"/>
              <a:t>Customer &amp; KiZAN confidential</a:t>
            </a:r>
          </a:p>
        </p:txBody>
      </p:sp>
      <p:sp>
        <p:nvSpPr>
          <p:cNvPr id="4" name="Footer Placeholder 3"/>
          <p:cNvSpPr>
            <a:spLocks noGrp="1"/>
          </p:cNvSpPr>
          <p:nvPr>
            <p:ph type="ftr" sz="quarter" idx="11"/>
          </p:nvPr>
        </p:nvSpPr>
        <p:spPr/>
        <p:txBody>
          <a:bodyPr/>
          <a:lstStyle/>
          <a:p>
            <a:r>
              <a:rPr lang="en-US"/>
              <a:t>Customer &amp; KiZAN confidential</a:t>
            </a:r>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389733" y="323383"/>
            <a:ext cx="1419225" cy="678759"/>
          </a:xfrm>
          <a:prstGeom prst="rect">
            <a:avLst/>
          </a:prstGeom>
        </p:spPr>
      </p:pic>
      <p:sp>
        <p:nvSpPr>
          <p:cNvPr id="10" name="Text Placeholder 6"/>
          <p:cNvSpPr>
            <a:spLocks noGrp="1"/>
          </p:cNvSpPr>
          <p:nvPr>
            <p:ph type="body" sz="quarter" idx="28" hasCustomPrompt="1"/>
          </p:nvPr>
        </p:nvSpPr>
        <p:spPr>
          <a:xfrm>
            <a:off x="585788" y="85344"/>
            <a:ext cx="9618662" cy="1144366"/>
          </a:xfrm>
        </p:spPr>
        <p:txBody>
          <a:bodyPr anchor="b">
            <a:noAutofit/>
          </a:bodyPr>
          <a:lstStyle>
            <a:lvl1pPr marL="0" indent="0">
              <a:buNone/>
              <a:defRPr sz="4500" baseline="0">
                <a:solidFill>
                  <a:schemeClr val="bg2"/>
                </a:solidFill>
                <a:latin typeface="+mj-lt"/>
              </a:defRPr>
            </a:lvl1pPr>
            <a:lvl2pPr marL="457200" indent="0">
              <a:buNone/>
              <a:defRPr sz="3600">
                <a:solidFill>
                  <a:schemeClr val="bg2"/>
                </a:solidFill>
                <a:latin typeface="+mj-lt"/>
              </a:defRPr>
            </a:lvl2pPr>
            <a:lvl3pPr marL="914400" indent="0">
              <a:buNone/>
              <a:defRPr sz="3600">
                <a:solidFill>
                  <a:schemeClr val="bg2"/>
                </a:solidFill>
                <a:latin typeface="+mj-lt"/>
              </a:defRPr>
            </a:lvl3pPr>
            <a:lvl4pPr marL="1371600" indent="0">
              <a:buNone/>
              <a:defRPr sz="3600">
                <a:solidFill>
                  <a:schemeClr val="bg2"/>
                </a:solidFill>
                <a:latin typeface="+mj-lt"/>
              </a:defRPr>
            </a:lvl4pPr>
            <a:lvl5pPr marL="1828800" indent="0">
              <a:buNone/>
              <a:defRPr sz="3600">
                <a:solidFill>
                  <a:schemeClr val="bg2"/>
                </a:solidFill>
                <a:latin typeface="+mj-lt"/>
              </a:defRPr>
            </a:lvl5pPr>
          </a:lstStyle>
          <a:p>
            <a:pPr lvl="0"/>
            <a:r>
              <a:rPr lang="en-US" dirty="0"/>
              <a:t>Blank slide</a:t>
            </a:r>
          </a:p>
        </p:txBody>
      </p:sp>
    </p:spTree>
    <p:extLst>
      <p:ext uri="{BB962C8B-B14F-4D97-AF65-F5344CB8AC3E}">
        <p14:creationId xmlns:p14="http://schemas.microsoft.com/office/powerpoint/2010/main" val="10081448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Customer &amp; KiZAN confidential</a:t>
            </a:r>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Customer &amp; KiZAN confidential</a:t>
            </a:r>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6" r:id="rId15"/>
    <p:sldLayoutId id="2147483678" r:id="rId16"/>
    <p:sldLayoutId id="2147483679" r:id="rId17"/>
    <p:sldLayoutId id="2147483680" r:id="rId18"/>
    <p:sldLayoutId id="2147483681" r:id="rId19"/>
    <p:sldLayoutId id="2147483682" r:id="rId20"/>
    <p:sldLayoutId id="2147483683" r:id="rId21"/>
  </p:sldLayoutIdLst>
  <p:hf hdr="0" ftr="0"/>
  <p:txStyles>
    <p:titleStyle>
      <a:lvl1pPr algn="l" defTabSz="914400" rtl="0" eaLnBrk="1" latinLnBrk="0" hangingPunct="1">
        <a:spcBef>
          <a:spcPct val="0"/>
        </a:spcBef>
        <a:buNone/>
        <a:defRPr sz="45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http://tinyurl.com/azure-identity-workshop"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50" Type="http://schemas.openxmlformats.org/officeDocument/2006/relationships/image" Target="../media/image57.png"/><Relationship Id="rId51" Type="http://schemas.openxmlformats.org/officeDocument/2006/relationships/image" Target="../media/image58.png"/><Relationship Id="rId52" Type="http://schemas.openxmlformats.org/officeDocument/2006/relationships/image" Target="../media/image59.png"/><Relationship Id="rId53" Type="http://schemas.openxmlformats.org/officeDocument/2006/relationships/image" Target="../media/image60.png"/><Relationship Id="rId54" Type="http://schemas.openxmlformats.org/officeDocument/2006/relationships/image" Target="../media/image61.png"/><Relationship Id="rId55" Type="http://schemas.openxmlformats.org/officeDocument/2006/relationships/image" Target="../media/image62.png"/><Relationship Id="rId56" Type="http://schemas.openxmlformats.org/officeDocument/2006/relationships/image" Target="../media/image63.png"/><Relationship Id="rId57" Type="http://schemas.openxmlformats.org/officeDocument/2006/relationships/image" Target="../media/image64.png"/><Relationship Id="rId40" Type="http://schemas.openxmlformats.org/officeDocument/2006/relationships/image" Target="../media/image47.png"/><Relationship Id="rId41" Type="http://schemas.openxmlformats.org/officeDocument/2006/relationships/image" Target="../media/image48.png"/><Relationship Id="rId42" Type="http://schemas.openxmlformats.org/officeDocument/2006/relationships/image" Target="../media/image49.png"/><Relationship Id="rId43" Type="http://schemas.openxmlformats.org/officeDocument/2006/relationships/image" Target="../media/image50.png"/><Relationship Id="rId44" Type="http://schemas.openxmlformats.org/officeDocument/2006/relationships/image" Target="../media/image51.png"/><Relationship Id="rId45" Type="http://schemas.openxmlformats.org/officeDocument/2006/relationships/image" Target="../media/image52.png"/><Relationship Id="rId46" Type="http://schemas.openxmlformats.org/officeDocument/2006/relationships/image" Target="../media/image53.png"/><Relationship Id="rId47" Type="http://schemas.openxmlformats.org/officeDocument/2006/relationships/image" Target="../media/image54.png"/><Relationship Id="rId48" Type="http://schemas.openxmlformats.org/officeDocument/2006/relationships/image" Target="../media/image55.png"/><Relationship Id="rId49" Type="http://schemas.openxmlformats.org/officeDocument/2006/relationships/image" Target="../media/image56.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30" Type="http://schemas.openxmlformats.org/officeDocument/2006/relationships/image" Target="../media/image37.png"/><Relationship Id="rId31" Type="http://schemas.openxmlformats.org/officeDocument/2006/relationships/image" Target="../media/image38.png"/><Relationship Id="rId32" Type="http://schemas.openxmlformats.org/officeDocument/2006/relationships/image" Target="../media/image39.png"/><Relationship Id="rId33" Type="http://schemas.openxmlformats.org/officeDocument/2006/relationships/image" Target="../media/image40.png"/><Relationship Id="rId34" Type="http://schemas.openxmlformats.org/officeDocument/2006/relationships/image" Target="../media/image41.png"/><Relationship Id="rId35" Type="http://schemas.openxmlformats.org/officeDocument/2006/relationships/image" Target="../media/image42.png"/><Relationship Id="rId36" Type="http://schemas.openxmlformats.org/officeDocument/2006/relationships/image" Target="../media/image43.png"/><Relationship Id="rId37" Type="http://schemas.openxmlformats.org/officeDocument/2006/relationships/image" Target="../media/image44.png"/><Relationship Id="rId38" Type="http://schemas.openxmlformats.org/officeDocument/2006/relationships/image" Target="../media/image45.png"/><Relationship Id="rId39" Type="http://schemas.openxmlformats.org/officeDocument/2006/relationships/image" Target="../media/image46.pn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pn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s>
</file>

<file path=ppt/slides/_rels/slide11.xml.rels><?xml version="1.0" encoding="UTF-8" standalone="yes"?>
<Relationships xmlns="http://schemas.openxmlformats.org/package/2006/relationships"><Relationship Id="rId20" Type="http://schemas.openxmlformats.org/officeDocument/2006/relationships/image" Target="../media/image79.png"/><Relationship Id="rId21" Type="http://schemas.openxmlformats.org/officeDocument/2006/relationships/image" Target="../media/image80.png"/><Relationship Id="rId22" Type="http://schemas.openxmlformats.org/officeDocument/2006/relationships/image" Target="../media/image81.png"/><Relationship Id="rId23" Type="http://schemas.openxmlformats.org/officeDocument/2006/relationships/image" Target="../media/image82.jpeg"/><Relationship Id="rId24" Type="http://schemas.openxmlformats.org/officeDocument/2006/relationships/image" Target="../media/image83.jpeg"/><Relationship Id="rId25" Type="http://schemas.openxmlformats.org/officeDocument/2006/relationships/image" Target="../media/image84.png"/><Relationship Id="rId26" Type="http://schemas.openxmlformats.org/officeDocument/2006/relationships/image" Target="../media/image85.png"/><Relationship Id="rId27" Type="http://schemas.openxmlformats.org/officeDocument/2006/relationships/image" Target="../media/image86.png"/><Relationship Id="rId28" Type="http://schemas.openxmlformats.org/officeDocument/2006/relationships/image" Target="../media/image87.jpeg"/><Relationship Id="rId29" Type="http://schemas.openxmlformats.org/officeDocument/2006/relationships/hyperlink" Target="http://www.asd.gov.au/infosec/irap/index.htm" TargetMode="External"/><Relationship Id="rId1" Type="http://schemas.openxmlformats.org/officeDocument/2006/relationships/vmlDrawing" Target="../drawings/vmlDrawing1.vml"/><Relationship Id="rId2" Type="http://schemas.openxmlformats.org/officeDocument/2006/relationships/tags" Target="../tags/tag1.xml"/><Relationship Id="rId3" Type="http://schemas.openxmlformats.org/officeDocument/2006/relationships/slideLayout" Target="../slideLayouts/slideLayout19.xml"/><Relationship Id="rId4" Type="http://schemas.openxmlformats.org/officeDocument/2006/relationships/notesSlide" Target="../notesSlides/notesSlide8.xml"/><Relationship Id="rId5" Type="http://schemas.openxmlformats.org/officeDocument/2006/relationships/oleObject" Target="../embeddings/oleObject1.bin"/><Relationship Id="rId30" Type="http://schemas.openxmlformats.org/officeDocument/2006/relationships/image" Target="../media/image88.png"/><Relationship Id="rId31" Type="http://schemas.openxmlformats.org/officeDocument/2006/relationships/image" Target="../media/image89.jpeg"/><Relationship Id="rId32" Type="http://schemas.openxmlformats.org/officeDocument/2006/relationships/hyperlink" Target="https://www.fisc.or.jp/" TargetMode="External"/><Relationship Id="rId9" Type="http://schemas.openxmlformats.org/officeDocument/2006/relationships/image" Target="../media/image68.jpeg"/><Relationship Id="rId6" Type="http://schemas.openxmlformats.org/officeDocument/2006/relationships/image" Target="../media/image65.emf"/><Relationship Id="rId7" Type="http://schemas.openxmlformats.org/officeDocument/2006/relationships/image" Target="../media/image66.png"/><Relationship Id="rId8" Type="http://schemas.openxmlformats.org/officeDocument/2006/relationships/image" Target="../media/image67.jpeg"/><Relationship Id="rId33" Type="http://schemas.openxmlformats.org/officeDocument/2006/relationships/image" Target="../media/image90.jpeg"/><Relationship Id="rId34" Type="http://schemas.openxmlformats.org/officeDocument/2006/relationships/image" Target="../media/image91.jpeg"/><Relationship Id="rId35" Type="http://schemas.openxmlformats.org/officeDocument/2006/relationships/image" Target="../media/image92.png"/><Relationship Id="rId36" Type="http://schemas.openxmlformats.org/officeDocument/2006/relationships/image" Target="../media/image93.png"/><Relationship Id="rId10" Type="http://schemas.openxmlformats.org/officeDocument/2006/relationships/image" Target="../media/image69.png"/><Relationship Id="rId11" Type="http://schemas.openxmlformats.org/officeDocument/2006/relationships/image" Target="../media/image70.jpeg"/><Relationship Id="rId12" Type="http://schemas.openxmlformats.org/officeDocument/2006/relationships/image" Target="../media/image71.jpeg"/><Relationship Id="rId13" Type="http://schemas.openxmlformats.org/officeDocument/2006/relationships/image" Target="../media/image72.png"/><Relationship Id="rId14" Type="http://schemas.openxmlformats.org/officeDocument/2006/relationships/image" Target="../media/image73.jpeg"/><Relationship Id="rId15" Type="http://schemas.openxmlformats.org/officeDocument/2006/relationships/image" Target="../media/image74.jpeg"/><Relationship Id="rId16" Type="http://schemas.openxmlformats.org/officeDocument/2006/relationships/image" Target="../media/image75.png"/><Relationship Id="rId17" Type="http://schemas.openxmlformats.org/officeDocument/2006/relationships/image" Target="../media/image76.png"/><Relationship Id="rId18" Type="http://schemas.openxmlformats.org/officeDocument/2006/relationships/image" Target="../media/image77.png"/><Relationship Id="rId19" Type="http://schemas.openxmlformats.org/officeDocument/2006/relationships/image" Target="../media/image78.png"/></Relationships>
</file>

<file path=ppt/slides/_rels/slide12.xml.rels><?xml version="1.0" encoding="UTF-8" standalone="yes"?>
<Relationships xmlns="http://schemas.openxmlformats.org/package/2006/relationships"><Relationship Id="rId46" Type="http://schemas.openxmlformats.org/officeDocument/2006/relationships/image" Target="../media/image137.emf"/><Relationship Id="rId47" Type="http://schemas.openxmlformats.org/officeDocument/2006/relationships/image" Target="../media/image138.png"/><Relationship Id="rId48" Type="http://schemas.openxmlformats.org/officeDocument/2006/relationships/image" Target="../media/image139.jpg"/><Relationship Id="rId49" Type="http://schemas.openxmlformats.org/officeDocument/2006/relationships/image" Target="../media/image140.png"/><Relationship Id="rId20" Type="http://schemas.openxmlformats.org/officeDocument/2006/relationships/image" Target="../media/image111.png"/><Relationship Id="rId21" Type="http://schemas.openxmlformats.org/officeDocument/2006/relationships/image" Target="../media/image112.jpeg"/><Relationship Id="rId22" Type="http://schemas.openxmlformats.org/officeDocument/2006/relationships/image" Target="../media/image113.png"/><Relationship Id="rId23" Type="http://schemas.openxmlformats.org/officeDocument/2006/relationships/image" Target="../media/image114.png"/><Relationship Id="rId24" Type="http://schemas.openxmlformats.org/officeDocument/2006/relationships/image" Target="../media/image115.png"/><Relationship Id="rId25" Type="http://schemas.openxmlformats.org/officeDocument/2006/relationships/image" Target="../media/image116.jpeg"/><Relationship Id="rId26" Type="http://schemas.openxmlformats.org/officeDocument/2006/relationships/image" Target="../media/image117.png"/><Relationship Id="rId27" Type="http://schemas.openxmlformats.org/officeDocument/2006/relationships/image" Target="../media/image118.jpeg"/><Relationship Id="rId28" Type="http://schemas.openxmlformats.org/officeDocument/2006/relationships/image" Target="../media/image119.png"/><Relationship Id="rId29" Type="http://schemas.openxmlformats.org/officeDocument/2006/relationships/image" Target="../media/image120.png"/><Relationship Id="rId50" Type="http://schemas.openxmlformats.org/officeDocument/2006/relationships/image" Target="../media/image141.jpeg"/><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96.png"/><Relationship Id="rId30" Type="http://schemas.openxmlformats.org/officeDocument/2006/relationships/image" Target="../media/image121.png"/><Relationship Id="rId31" Type="http://schemas.openxmlformats.org/officeDocument/2006/relationships/image" Target="../media/image122.png"/><Relationship Id="rId32" Type="http://schemas.openxmlformats.org/officeDocument/2006/relationships/image" Target="../media/image123.png"/><Relationship Id="rId9" Type="http://schemas.openxmlformats.org/officeDocument/2006/relationships/image" Target="../media/image100.png"/><Relationship Id="rId6" Type="http://schemas.openxmlformats.org/officeDocument/2006/relationships/image" Target="../media/image97.png"/><Relationship Id="rId7" Type="http://schemas.openxmlformats.org/officeDocument/2006/relationships/image" Target="../media/image98.png"/><Relationship Id="rId8" Type="http://schemas.openxmlformats.org/officeDocument/2006/relationships/image" Target="../media/image99.png"/><Relationship Id="rId33" Type="http://schemas.openxmlformats.org/officeDocument/2006/relationships/image" Target="../media/image124.png"/><Relationship Id="rId34" Type="http://schemas.openxmlformats.org/officeDocument/2006/relationships/image" Target="../media/image125.png"/><Relationship Id="rId35" Type="http://schemas.openxmlformats.org/officeDocument/2006/relationships/image" Target="../media/image126.png"/><Relationship Id="rId36" Type="http://schemas.openxmlformats.org/officeDocument/2006/relationships/image" Target="../media/image127.png"/><Relationship Id="rId10" Type="http://schemas.openxmlformats.org/officeDocument/2006/relationships/image" Target="../media/image101.emf"/><Relationship Id="rId11" Type="http://schemas.openxmlformats.org/officeDocument/2006/relationships/image" Target="../media/image102.png"/><Relationship Id="rId12" Type="http://schemas.openxmlformats.org/officeDocument/2006/relationships/image" Target="../media/image103.png"/><Relationship Id="rId13" Type="http://schemas.openxmlformats.org/officeDocument/2006/relationships/image" Target="../media/image104.png"/><Relationship Id="rId14" Type="http://schemas.openxmlformats.org/officeDocument/2006/relationships/image" Target="../media/image105.png"/><Relationship Id="rId15" Type="http://schemas.openxmlformats.org/officeDocument/2006/relationships/image" Target="../media/image106.png"/><Relationship Id="rId16" Type="http://schemas.openxmlformats.org/officeDocument/2006/relationships/image" Target="../media/image107.png"/><Relationship Id="rId17" Type="http://schemas.openxmlformats.org/officeDocument/2006/relationships/image" Target="../media/image108.png"/><Relationship Id="rId18" Type="http://schemas.openxmlformats.org/officeDocument/2006/relationships/image" Target="../media/image109.png"/><Relationship Id="rId19" Type="http://schemas.openxmlformats.org/officeDocument/2006/relationships/image" Target="../media/image110.png"/><Relationship Id="rId37" Type="http://schemas.openxmlformats.org/officeDocument/2006/relationships/image" Target="../media/image128.png"/><Relationship Id="rId38" Type="http://schemas.openxmlformats.org/officeDocument/2006/relationships/image" Target="../media/image129.png"/><Relationship Id="rId39" Type="http://schemas.openxmlformats.org/officeDocument/2006/relationships/image" Target="../media/image130.png"/><Relationship Id="rId40" Type="http://schemas.openxmlformats.org/officeDocument/2006/relationships/image" Target="../media/image131.png"/><Relationship Id="rId41" Type="http://schemas.openxmlformats.org/officeDocument/2006/relationships/image" Target="../media/image132.png"/><Relationship Id="rId42" Type="http://schemas.openxmlformats.org/officeDocument/2006/relationships/image" Target="../media/image133.png"/><Relationship Id="rId43" Type="http://schemas.openxmlformats.org/officeDocument/2006/relationships/image" Target="../media/image134.png"/><Relationship Id="rId44" Type="http://schemas.openxmlformats.org/officeDocument/2006/relationships/image" Target="../media/image135.png"/><Relationship Id="rId45" Type="http://schemas.openxmlformats.org/officeDocument/2006/relationships/image" Target="../media/image136.jpg"/></Relationships>
</file>

<file path=ppt/slides/_rels/slide13.xml.rels><?xml version="1.0" encoding="UTF-8" standalone="yes"?>
<Relationships xmlns="http://schemas.openxmlformats.org/package/2006/relationships"><Relationship Id="rId3" Type="http://schemas.openxmlformats.org/officeDocument/2006/relationships/image" Target="../media/image142.png"/><Relationship Id="rId4" Type="http://schemas.openxmlformats.org/officeDocument/2006/relationships/image" Target="../media/image143.png"/><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a:ext>
            </a:extLst>
          </a:blip>
          <a:stretch>
            <a:fillRect/>
          </a:stretch>
        </p:blipFill>
        <p:spPr>
          <a:xfrm>
            <a:off x="7238986" y="1927960"/>
            <a:ext cx="5036194" cy="5047245"/>
          </a:xfrm>
          <a:prstGeom prst="rect">
            <a:avLst/>
          </a:prstGeom>
        </p:spPr>
      </p:pic>
      <p:sp>
        <p:nvSpPr>
          <p:cNvPr id="3" name="Slide Number Placeholder 2"/>
          <p:cNvSpPr>
            <a:spLocks noGrp="1"/>
          </p:cNvSpPr>
          <p:nvPr>
            <p:ph type="sldNum" sz="quarter" idx="12"/>
          </p:nvPr>
        </p:nvSpPr>
        <p:spPr/>
        <p:txBody>
          <a:bodyPr/>
          <a:lstStyle/>
          <a:p>
            <a:fld id="{9860EDB8-5305-433F-BE41-D7A86D811DB3}" type="slidenum">
              <a:rPr lang="en-US" smtClean="0"/>
              <a:t>1</a:t>
            </a:fld>
            <a:endParaRPr lang="en-US"/>
          </a:p>
        </p:txBody>
      </p:sp>
      <p:sp>
        <p:nvSpPr>
          <p:cNvPr id="5" name="Content Placeholder 4"/>
          <p:cNvSpPr>
            <a:spLocks noGrp="1"/>
          </p:cNvSpPr>
          <p:nvPr>
            <p:ph sz="quarter" idx="15"/>
          </p:nvPr>
        </p:nvSpPr>
        <p:spPr>
          <a:xfrm>
            <a:off x="591232" y="1652715"/>
            <a:ext cx="10593603" cy="5017026"/>
          </a:xfrm>
        </p:spPr>
        <p:txBody>
          <a:bodyPr>
            <a:normAutofit fontScale="92500" lnSpcReduction="20000"/>
          </a:bodyPr>
          <a:lstStyle/>
          <a:p>
            <a:r>
              <a:rPr lang="en-US" dirty="0"/>
              <a:t>To be prepared for today’s Workshop, take a few minutes to review the following pieces of information. </a:t>
            </a:r>
          </a:p>
          <a:p>
            <a:endParaRPr lang="en-US" dirty="0"/>
          </a:p>
          <a:p>
            <a:r>
              <a:rPr lang="en-US" dirty="0"/>
              <a:t>We will begin at </a:t>
            </a:r>
            <a:r>
              <a:rPr lang="en-US" b="1" dirty="0" smtClean="0"/>
              <a:t>9:15 </a:t>
            </a:r>
            <a:r>
              <a:rPr lang="en-US" b="1" dirty="0"/>
              <a:t>AM! TRAFFIC, OH MY!</a:t>
            </a:r>
          </a:p>
          <a:p>
            <a:endParaRPr lang="en-US" dirty="0"/>
          </a:p>
          <a:p>
            <a:pPr marL="514350" indent="-514350">
              <a:buAutoNum type="arabicPeriod"/>
            </a:pPr>
            <a:r>
              <a:rPr lang="en-US" dirty="0"/>
              <a:t>Open our OneNote: </a:t>
            </a:r>
          </a:p>
          <a:p>
            <a:pPr lvl="1" indent="0">
              <a:buNone/>
            </a:pPr>
            <a:r>
              <a:rPr lang="en-US" sz="3300" b="1" dirty="0">
                <a:hlinkClick r:id="rId3"/>
              </a:rPr>
              <a:t>http://</a:t>
            </a:r>
            <a:r>
              <a:rPr lang="en-US" sz="3300" b="1" dirty="0" smtClean="0">
                <a:hlinkClick r:id="rId3"/>
              </a:rPr>
              <a:t>tinyurl.com/azure-identity-workshop</a:t>
            </a:r>
            <a:endParaRPr lang="en-US" sz="3300" b="1" dirty="0" smtClean="0"/>
          </a:p>
          <a:p>
            <a:pPr lvl="1" indent="0">
              <a:buNone/>
            </a:pPr>
            <a:endParaRPr lang="en-US" dirty="0"/>
          </a:p>
          <a:p>
            <a:pPr marL="514350" indent="-514350">
              <a:buAutoNum type="arabicPeriod"/>
            </a:pPr>
            <a:r>
              <a:rPr lang="en-US" dirty="0" smtClean="0"/>
              <a:t>Follow </a:t>
            </a:r>
            <a:r>
              <a:rPr lang="en-US" b="1" dirty="0" smtClean="0"/>
              <a:t>Chapter 0 </a:t>
            </a:r>
            <a:r>
              <a:rPr lang="en-US" dirty="0" smtClean="0"/>
              <a:t>of the instructions</a:t>
            </a:r>
            <a:endParaRPr lang="en-US" dirty="0"/>
          </a:p>
          <a:p>
            <a:pPr marL="514350" indent="-514350">
              <a:buAutoNum type="arabicPeriod"/>
            </a:pPr>
            <a:endParaRPr lang="en-US" dirty="0"/>
          </a:p>
          <a:p>
            <a:pPr marL="514350" indent="-514350">
              <a:buAutoNum type="arabicPeriod"/>
            </a:pPr>
            <a:r>
              <a:rPr lang="en-US" dirty="0" err="1"/>
              <a:t>WiFi</a:t>
            </a:r>
            <a:r>
              <a:rPr lang="en-US" dirty="0"/>
              <a:t>: </a:t>
            </a:r>
            <a:r>
              <a:rPr lang="en-US" b="1" dirty="0"/>
              <a:t>MSFTGUEST</a:t>
            </a:r>
            <a:br>
              <a:rPr lang="en-US" b="1" dirty="0"/>
            </a:br>
            <a:r>
              <a:rPr lang="en-US" dirty="0"/>
              <a:t>Username:</a:t>
            </a:r>
            <a:r>
              <a:rPr lang="en-US" b="1" dirty="0"/>
              <a:t> mtcchiguest1, </a:t>
            </a:r>
            <a:r>
              <a:rPr lang="en-US" dirty="0"/>
              <a:t>Password:</a:t>
            </a:r>
            <a:r>
              <a:rPr lang="en-US" b="1" dirty="0"/>
              <a:t> P99e959w</a:t>
            </a:r>
            <a:endParaRPr lang="en-US" dirty="0"/>
          </a:p>
        </p:txBody>
      </p:sp>
      <p:sp>
        <p:nvSpPr>
          <p:cNvPr id="6" name="Text Placeholder 5"/>
          <p:cNvSpPr>
            <a:spLocks noGrp="1"/>
          </p:cNvSpPr>
          <p:nvPr>
            <p:ph type="body" sz="quarter" idx="28"/>
          </p:nvPr>
        </p:nvSpPr>
        <p:spPr/>
        <p:txBody>
          <a:bodyPr/>
          <a:lstStyle/>
          <a:p>
            <a:r>
              <a:rPr lang="en-US" dirty="0"/>
              <a:t>Welcome to the </a:t>
            </a:r>
            <a:r>
              <a:rPr lang="en-US" dirty="0" smtClean="0"/>
              <a:t>Azure </a:t>
            </a:r>
            <a:r>
              <a:rPr lang="en-US" dirty="0"/>
              <a:t>Workshop</a:t>
            </a:r>
          </a:p>
        </p:txBody>
      </p:sp>
    </p:spTree>
    <p:extLst>
      <p:ext uri="{BB962C8B-B14F-4D97-AF65-F5344CB8AC3E}">
        <p14:creationId xmlns:p14="http://schemas.microsoft.com/office/powerpoint/2010/main" val="153835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48"/>
          <p:cNvGrpSpPr/>
          <p:nvPr/>
        </p:nvGrpSpPr>
        <p:grpSpPr>
          <a:xfrm>
            <a:off x="-245525" y="974"/>
            <a:ext cx="12600768" cy="6933147"/>
            <a:chOff x="-251368" y="0"/>
            <a:chExt cx="12855263" cy="7073174"/>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70" fontAlgn="base">
                <a:spcBef>
                  <a:spcPct val="0"/>
                </a:spcBef>
                <a:spcAft>
                  <a:spcPct val="0"/>
                </a:spcAft>
              </a:pPr>
              <a:endParaRPr lang="en-US" sz="1961" kern="0" dirty="0">
                <a:gradFill>
                  <a:gsLst>
                    <a:gs pos="16814">
                      <a:srgbClr val="FFFFFF"/>
                    </a:gs>
                    <a:gs pos="46000">
                      <a:srgbClr val="FFFFFF"/>
                    </a:gs>
                  </a:gsLst>
                  <a:lin ang="5400000" scaled="0"/>
                </a:gradFill>
                <a:latin typeface="Segoe UI"/>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765" b="1" kern="0" dirty="0">
                  <a:solidFill>
                    <a:srgbClr val="FFFF00"/>
                  </a:solidFill>
                  <a:latin typeface="Segoe UI"/>
                  <a:ea typeface="Segoe UI" pitchFamily="34" charset="0"/>
                  <a:cs typeface="Segoe UI" pitchFamily="34" charset="0"/>
                </a:rPr>
                <a:t>Platform Services</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89630" rIns="175735" bIns="140588" numCol="1" spcCol="0" rtlCol="0" fromWordArt="0" anchor="t" anchorCtr="0" forceAA="0" compatLnSpc="1">
              <a:prstTxWarp prst="textNoShape">
                <a:avLst/>
              </a:prstTxWarp>
              <a:noAutofit/>
            </a:bodyPr>
            <a:lstStyle/>
            <a:p>
              <a:pPr algn="ctr" defTabSz="895865" fontAlgn="base">
                <a:lnSpc>
                  <a:spcPct val="90000"/>
                </a:lnSpc>
              </a:pPr>
              <a:r>
                <a:rPr lang="en-US" sz="1765" b="1" kern="0" dirty="0">
                  <a:solidFill>
                    <a:srgbClr val="FFFF00"/>
                  </a:solidFill>
                  <a:latin typeface="Segoe UI"/>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5" rIns="89630"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OS/Server 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5" rIns="89630"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89630" rIns="175735" bIns="140588" numCol="1" spcCol="0" rtlCol="0" fromWordArt="0" anchor="t" anchorCtr="0" forceAA="0" compatLnSpc="1">
              <a:prstTxWarp prst="textNoShape">
                <a:avLst/>
              </a:prstTxWarp>
              <a:noAutofit/>
            </a:bodyPr>
            <a:lstStyle/>
            <a:p>
              <a:pPr algn="ctr" defTabSz="895865" fontAlgn="base">
                <a:lnSpc>
                  <a:spcPct val="90000"/>
                </a:lnSpc>
              </a:pPr>
              <a:r>
                <a:rPr lang="en-US" sz="1371" b="1" kern="0" dirty="0">
                  <a:gradFill>
                    <a:gsLst>
                      <a:gs pos="0">
                        <a:srgbClr val="FFFFFF"/>
                      </a:gs>
                      <a:gs pos="100000">
                        <a:srgbClr val="FFFFFF"/>
                      </a:gs>
                    </a:gsLst>
                    <a:lin ang="5400000" scaled="0"/>
                  </a:gradFill>
                  <a:latin typeface="Segoe UI"/>
                  <a:ea typeface="Segoe UI" pitchFamily="34" charset="0"/>
                  <a:cs typeface="Segoe UI" pitchFamily="34" charset="0"/>
                </a:rPr>
                <a:t>Datacenter Infrastructure (30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236559" y="541203"/>
              <a:ext cx="2378439" cy="2370050"/>
              <a:chOff x="5259761" y="1539578"/>
              <a:chExt cx="2378439" cy="2370050"/>
            </a:xfrm>
          </p:grpSpPr>
          <p:sp>
            <p:nvSpPr>
              <p:cNvPr id="41" name="Rectangle 40"/>
              <p:cNvSpPr/>
              <p:nvPr/>
            </p:nvSpPr>
            <p:spPr bwMode="auto">
              <a:xfrm>
                <a:off x="5259761" y="1539578"/>
                <a:ext cx="2378439" cy="23700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Web and Mobile</a:t>
                </a:r>
              </a:p>
            </p:txBody>
          </p:sp>
          <p:grpSp>
            <p:nvGrpSpPr>
              <p:cNvPr id="137" name="Group 136"/>
              <p:cNvGrpSpPr/>
              <p:nvPr/>
            </p:nvGrpSpPr>
            <p:grpSpPr>
              <a:xfrm>
                <a:off x="5446969" y="2007908"/>
                <a:ext cx="1008542" cy="316971"/>
                <a:chOff x="5446969" y="2007908"/>
                <a:chExt cx="1008542" cy="316971"/>
              </a:xfrm>
            </p:grpSpPr>
            <p:sp>
              <p:nvSpPr>
                <p:cNvPr id="151" name="TextBox 150"/>
                <p:cNvSpPr txBox="1"/>
                <p:nvPr/>
              </p:nvSpPr>
              <p:spPr>
                <a:xfrm>
                  <a:off x="5796355" y="2023773"/>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a:p>
                  <a:pPr defTabSz="913891" eaLnBrk="0" fontAlgn="base" hangingPunct="0">
                    <a:lnSpc>
                      <a:spcPts val="800"/>
                    </a:lnSpc>
                    <a:spcBef>
                      <a:spcPct val="0"/>
                    </a:spcBef>
                    <a:spcAft>
                      <a:spcPct val="0"/>
                    </a:spcAft>
                  </a:pP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5446969" y="2007908"/>
                  <a:ext cx="286784" cy="286785"/>
                </a:xfrm>
                <a:prstGeom prst="rect">
                  <a:avLst/>
                </a:prstGeom>
              </p:spPr>
            </p:pic>
          </p:grpSp>
          <p:grpSp>
            <p:nvGrpSpPr>
              <p:cNvPr id="138" name="Group 137"/>
              <p:cNvGrpSpPr/>
              <p:nvPr/>
            </p:nvGrpSpPr>
            <p:grpSpPr>
              <a:xfrm>
                <a:off x="5414050" y="2639356"/>
                <a:ext cx="1016034" cy="291093"/>
                <a:chOff x="5414050" y="2639356"/>
                <a:chExt cx="1016034" cy="291093"/>
              </a:xfrm>
            </p:grpSpPr>
            <p:sp>
              <p:nvSpPr>
                <p:cNvPr id="153" name="TextBox 152"/>
                <p:cNvSpPr txBox="1"/>
                <p:nvPr/>
              </p:nvSpPr>
              <p:spPr>
                <a:xfrm>
                  <a:off x="5770928" y="2665660"/>
                  <a:ext cx="659156" cy="26163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a:ext>
                  </a:extLst>
                </a:blip>
                <a:stretch>
                  <a:fillRect/>
                </a:stretch>
              </p:blipFill>
              <p:spPr>
                <a:xfrm>
                  <a:off x="5414050" y="2639356"/>
                  <a:ext cx="291092" cy="291093"/>
                </a:xfrm>
                <a:prstGeom prst="rect">
                  <a:avLst/>
                </a:prstGeom>
              </p:spPr>
            </p:pic>
          </p:grpSp>
          <p:grpSp>
            <p:nvGrpSpPr>
              <p:cNvPr id="141" name="Group 140"/>
              <p:cNvGrpSpPr/>
              <p:nvPr/>
            </p:nvGrpSpPr>
            <p:grpSpPr>
              <a:xfrm>
                <a:off x="5399198" y="3283698"/>
                <a:ext cx="1007917" cy="339779"/>
                <a:chOff x="5399198" y="3283698"/>
                <a:chExt cx="1007917" cy="339779"/>
              </a:xfrm>
            </p:grpSpPr>
            <p:sp>
              <p:nvSpPr>
                <p:cNvPr id="155" name="TextBox 154"/>
                <p:cNvSpPr txBox="1"/>
                <p:nvPr/>
              </p:nvSpPr>
              <p:spPr>
                <a:xfrm>
                  <a:off x="5747959" y="3322371"/>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a:ext>
                  </a:extLst>
                </a:blip>
                <a:stretch>
                  <a:fillRect/>
                </a:stretch>
              </p:blipFill>
              <p:spPr>
                <a:xfrm>
                  <a:off x="5399198" y="3283698"/>
                  <a:ext cx="291545" cy="291546"/>
                </a:xfrm>
                <a:prstGeom prst="rect">
                  <a:avLst/>
                </a:prstGeom>
              </p:spPr>
            </p:pic>
          </p:grpSp>
          <p:grpSp>
            <p:nvGrpSpPr>
              <p:cNvPr id="139" name="Group 138"/>
              <p:cNvGrpSpPr/>
              <p:nvPr/>
            </p:nvGrpSpPr>
            <p:grpSpPr>
              <a:xfrm>
                <a:off x="6529080" y="2014604"/>
                <a:ext cx="1018326" cy="294805"/>
                <a:chOff x="6529080" y="2014604"/>
                <a:chExt cx="1018326" cy="294805"/>
              </a:xfrm>
            </p:grpSpPr>
            <p:sp>
              <p:nvSpPr>
                <p:cNvPr id="157" name="TextBox 156"/>
                <p:cNvSpPr txBox="1"/>
                <p:nvPr/>
              </p:nvSpPr>
              <p:spPr>
                <a:xfrm>
                  <a:off x="6888250" y="2034330"/>
                  <a:ext cx="659156" cy="256602"/>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6529080" y="2014604"/>
                  <a:ext cx="294804" cy="294805"/>
                </a:xfrm>
                <a:prstGeom prst="rect">
                  <a:avLst/>
                </a:prstGeom>
              </p:spPr>
            </p:pic>
          </p:grpSp>
          <p:grpSp>
            <p:nvGrpSpPr>
              <p:cNvPr id="140" name="Group 139"/>
              <p:cNvGrpSpPr/>
              <p:nvPr/>
            </p:nvGrpSpPr>
            <p:grpSpPr>
              <a:xfrm>
                <a:off x="6521410" y="2663908"/>
                <a:ext cx="1008542" cy="308500"/>
                <a:chOff x="6521410" y="2663908"/>
                <a:chExt cx="1008542" cy="308500"/>
              </a:xfrm>
            </p:grpSpPr>
            <p:sp>
              <p:nvSpPr>
                <p:cNvPr id="159" name="TextBox 158"/>
                <p:cNvSpPr txBox="1"/>
                <p:nvPr/>
              </p:nvSpPr>
              <p:spPr>
                <a:xfrm>
                  <a:off x="6870796" y="2671302"/>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 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6521410" y="2663908"/>
                  <a:ext cx="292423" cy="292423"/>
                </a:xfrm>
                <a:prstGeom prst="rect">
                  <a:avLst/>
                </a:prstGeom>
              </p:spPr>
            </p:pic>
          </p:grpSp>
          <p:grpSp>
            <p:nvGrpSpPr>
              <p:cNvPr id="142" name="Group 141"/>
              <p:cNvGrpSpPr/>
              <p:nvPr/>
            </p:nvGrpSpPr>
            <p:grpSpPr>
              <a:xfrm>
                <a:off x="6549176" y="3327450"/>
                <a:ext cx="1003560" cy="328116"/>
                <a:chOff x="6549176" y="3327450"/>
                <a:chExt cx="1003560" cy="328116"/>
              </a:xfrm>
            </p:grpSpPr>
            <p:sp>
              <p:nvSpPr>
                <p:cNvPr id="161" name="TextBox 160"/>
                <p:cNvSpPr txBox="1"/>
                <p:nvPr/>
              </p:nvSpPr>
              <p:spPr>
                <a:xfrm>
                  <a:off x="6893580" y="3354460"/>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6549176" y="3327450"/>
                  <a:ext cx="289263" cy="289263"/>
                </a:xfrm>
                <a:prstGeom prst="rect">
                  <a:avLst/>
                </a:prstGeom>
              </p:spPr>
            </p:pic>
          </p:grpSp>
        </p:grpSp>
        <p:grpSp>
          <p:nvGrpSpPr>
            <p:cNvPr id="395" name="Group 394"/>
            <p:cNvGrpSpPr/>
            <p:nvPr/>
          </p:nvGrpSpPr>
          <p:grpSpPr>
            <a:xfrm>
              <a:off x="2015082" y="3603662"/>
              <a:ext cx="2091038" cy="840484"/>
              <a:chOff x="2392678" y="3336393"/>
              <a:chExt cx="2091038" cy="840484"/>
            </a:xfrm>
          </p:grpSpPr>
          <p:sp>
            <p:nvSpPr>
              <p:cNvPr id="38" name="Rectangle 37"/>
              <p:cNvSpPr/>
              <p:nvPr/>
            </p:nvSpPr>
            <p:spPr bwMode="auto">
              <a:xfrm>
                <a:off x="2392678" y="3336393"/>
                <a:ext cx="209103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140588" rIns="89630"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Media &amp; CDN</a:t>
                </a:r>
              </a:p>
            </p:txBody>
          </p:sp>
          <p:grpSp>
            <p:nvGrpSpPr>
              <p:cNvPr id="343" name="Group 342"/>
              <p:cNvGrpSpPr/>
              <p:nvPr/>
            </p:nvGrpSpPr>
            <p:grpSpPr>
              <a:xfrm>
                <a:off x="3310370" y="3744970"/>
                <a:ext cx="1046674" cy="309905"/>
                <a:chOff x="3485028" y="3744970"/>
                <a:chExt cx="1046674" cy="309905"/>
              </a:xfrm>
            </p:grpSpPr>
            <p:sp>
              <p:nvSpPr>
                <p:cNvPr id="163" name="TextBox 162"/>
                <p:cNvSpPr txBox="1"/>
                <p:nvPr/>
              </p:nvSpPr>
              <p:spPr>
                <a:xfrm>
                  <a:off x="3872546" y="3744970"/>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Content </a:t>
                  </a:r>
                  <a:b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b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Delivery</a:t>
                  </a:r>
                </a:p>
                <a:p>
                  <a:pPr defTabSz="913891" eaLnBrk="0" fontAlgn="base" hangingPunct="0">
                    <a:lnSpc>
                      <a:spcPts val="800"/>
                    </a:lnSpc>
                    <a:spcBef>
                      <a:spcPct val="0"/>
                    </a:spcBef>
                    <a:spcAft>
                      <a:spcPct val="0"/>
                    </a:spcAft>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3485028" y="3758708"/>
                  <a:ext cx="296167" cy="296167"/>
                </a:xfrm>
                <a:prstGeom prst="rect">
                  <a:avLst/>
                </a:prstGeom>
              </p:spPr>
            </p:pic>
          </p:grpSp>
          <p:grpSp>
            <p:nvGrpSpPr>
              <p:cNvPr id="342" name="Group 341"/>
              <p:cNvGrpSpPr/>
              <p:nvPr/>
            </p:nvGrpSpPr>
            <p:grpSpPr>
              <a:xfrm>
                <a:off x="2501312" y="3748786"/>
                <a:ext cx="997180" cy="301105"/>
                <a:chOff x="2850632" y="3748786"/>
                <a:chExt cx="997180" cy="301105"/>
              </a:xfrm>
            </p:grpSpPr>
            <p:sp>
              <p:nvSpPr>
                <p:cNvPr id="165" name="TextBox 164"/>
                <p:cNvSpPr txBox="1"/>
                <p:nvPr/>
              </p:nvSpPr>
              <p:spPr>
                <a:xfrm>
                  <a:off x="3188656" y="3748786"/>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2850632" y="3758615"/>
                  <a:ext cx="282134" cy="282134"/>
                </a:xfrm>
                <a:prstGeom prst="rect">
                  <a:avLst/>
                </a:prstGeom>
              </p:spPr>
            </p:pic>
          </p:grpSp>
        </p:grpSp>
        <p:grpSp>
          <p:nvGrpSpPr>
            <p:cNvPr id="380" name="Group 379"/>
            <p:cNvGrpSpPr/>
            <p:nvPr/>
          </p:nvGrpSpPr>
          <p:grpSpPr>
            <a:xfrm>
              <a:off x="1997902" y="2112859"/>
              <a:ext cx="2188719" cy="1351020"/>
              <a:chOff x="3326868" y="2362886"/>
              <a:chExt cx="2188719" cy="1351020"/>
            </a:xfrm>
          </p:grpSpPr>
          <p:sp>
            <p:nvSpPr>
              <p:cNvPr id="40" name="Rectangle 39"/>
              <p:cNvSpPr/>
              <p:nvPr/>
            </p:nvSpPr>
            <p:spPr bwMode="auto">
              <a:xfrm>
                <a:off x="3326868" y="2362886"/>
                <a:ext cx="210821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Integration</a:t>
                </a:r>
              </a:p>
            </p:txBody>
          </p:sp>
          <p:grpSp>
            <p:nvGrpSpPr>
              <p:cNvPr id="377" name="Group 376"/>
              <p:cNvGrpSpPr/>
              <p:nvPr/>
            </p:nvGrpSpPr>
            <p:grpSpPr>
              <a:xfrm>
                <a:off x="4508812" y="2773724"/>
                <a:ext cx="1005586" cy="311924"/>
                <a:chOff x="4508812" y="2773724"/>
                <a:chExt cx="1005586" cy="311924"/>
              </a:xfrm>
            </p:grpSpPr>
            <p:sp>
              <p:nvSpPr>
                <p:cNvPr id="214" name="TextBox 213"/>
                <p:cNvSpPr txBox="1"/>
                <p:nvPr/>
              </p:nvSpPr>
              <p:spPr>
                <a:xfrm>
                  <a:off x="4855242" y="2784543"/>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4508812" y="2773724"/>
                  <a:ext cx="293814" cy="293814"/>
                </a:xfrm>
                <a:prstGeom prst="rect">
                  <a:avLst/>
                </a:prstGeom>
              </p:spPr>
            </p:pic>
          </p:grpSp>
          <p:grpSp>
            <p:nvGrpSpPr>
              <p:cNvPr id="378" name="Group 377"/>
              <p:cNvGrpSpPr/>
              <p:nvPr/>
            </p:nvGrpSpPr>
            <p:grpSpPr>
              <a:xfrm>
                <a:off x="3483444" y="3313178"/>
                <a:ext cx="1008307" cy="316721"/>
                <a:chOff x="3483444" y="3313178"/>
                <a:chExt cx="1008307" cy="316721"/>
              </a:xfrm>
            </p:grpSpPr>
            <p:sp>
              <p:nvSpPr>
                <p:cNvPr id="216" name="TextBox 215"/>
                <p:cNvSpPr txBox="1"/>
                <p:nvPr/>
              </p:nvSpPr>
              <p:spPr>
                <a:xfrm>
                  <a:off x="3832595" y="3328794"/>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3483444" y="3313178"/>
                  <a:ext cx="292125" cy="292125"/>
                </a:xfrm>
                <a:prstGeom prst="rect">
                  <a:avLst/>
                </a:prstGeom>
              </p:spPr>
            </p:pic>
          </p:grpSp>
          <p:grpSp>
            <p:nvGrpSpPr>
              <p:cNvPr id="379" name="Group 378"/>
              <p:cNvGrpSpPr/>
              <p:nvPr/>
            </p:nvGrpSpPr>
            <p:grpSpPr>
              <a:xfrm>
                <a:off x="4517160" y="3306133"/>
                <a:ext cx="998427" cy="323766"/>
                <a:chOff x="4517160" y="3306133"/>
                <a:chExt cx="998427" cy="323766"/>
              </a:xfrm>
            </p:grpSpPr>
            <p:sp>
              <p:nvSpPr>
                <p:cNvPr id="218" name="TextBox 217"/>
                <p:cNvSpPr txBox="1"/>
                <p:nvPr/>
              </p:nvSpPr>
              <p:spPr>
                <a:xfrm>
                  <a:off x="4856431" y="3328794"/>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219" name="Picture 218" descr="Service Bus.png"/>
                <p:cNvPicPr>
                  <a:picLocks noChangeAspect="1"/>
                </p:cNvPicPr>
                <p:nvPr/>
              </p:nvPicPr>
              <p:blipFill>
                <a:blip r:embed="rId14" cstate="print">
                  <a:biLevel thresh="25000"/>
                  <a:extLst>
                    <a:ext uri="{28A0092B-C50C-407E-A947-70E740481C1C}">
                      <a14:useLocalDpi xmlns:a14="http://schemas.microsoft.com/office/drawing/2010/main"/>
                    </a:ext>
                  </a:extLst>
                </a:blip>
                <a:stretch>
                  <a:fillRect/>
                </a:stretch>
              </p:blipFill>
              <p:spPr>
                <a:xfrm>
                  <a:off x="4517160" y="3306133"/>
                  <a:ext cx="292386" cy="292386"/>
                </a:xfrm>
                <a:prstGeom prst="rect">
                  <a:avLst/>
                </a:prstGeom>
              </p:spPr>
            </p:pic>
          </p:grpSp>
          <p:grpSp>
            <p:nvGrpSpPr>
              <p:cNvPr id="376" name="Group 375"/>
              <p:cNvGrpSpPr/>
              <p:nvPr/>
            </p:nvGrpSpPr>
            <p:grpSpPr>
              <a:xfrm>
                <a:off x="3477054" y="2774918"/>
                <a:ext cx="1004745" cy="319522"/>
                <a:chOff x="3477054" y="2774918"/>
                <a:chExt cx="1004745" cy="319522"/>
              </a:xfrm>
            </p:grpSpPr>
            <p:sp>
              <p:nvSpPr>
                <p:cNvPr id="220" name="TextBox 219"/>
                <p:cNvSpPr txBox="1"/>
                <p:nvPr/>
              </p:nvSpPr>
              <p:spPr>
                <a:xfrm>
                  <a:off x="3822643" y="2793335"/>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3477054" y="2774918"/>
                  <a:ext cx="292620" cy="292620"/>
                </a:xfrm>
                <a:prstGeom prst="rect">
                  <a:avLst/>
                </a:prstGeom>
              </p:spPr>
            </p:pic>
          </p:grpSp>
        </p:grpSp>
        <p:sp>
          <p:nvSpPr>
            <p:cNvPr id="71" name="Rectangle 70"/>
            <p:cNvSpPr/>
            <p:nvPr/>
          </p:nvSpPr>
          <p:spPr bwMode="auto">
            <a:xfrm>
              <a:off x="10439349" y="541203"/>
              <a:ext cx="1569938" cy="4109043"/>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solidFill>
                    <a:srgbClr val="FFFFFF"/>
                  </a:solidFill>
                  <a:latin typeface="Segoe UI"/>
                  <a:ea typeface="Segoe UI" pitchFamily="34" charset="0"/>
                  <a:cs typeface="Segoe UI" pitchFamily="34" charset="0"/>
                </a:rPr>
                <a:t>Hybrid</a:t>
              </a:r>
            </a:p>
            <a:p>
              <a:pPr algn="ctr" defTabSz="895865" fontAlgn="base">
                <a:lnSpc>
                  <a:spcPct val="90000"/>
                </a:lnSpc>
              </a:pPr>
              <a:r>
                <a:rPr lang="en-US" sz="1175" b="1" kern="0" dirty="0">
                  <a:solidFill>
                    <a:srgbClr val="FFFFFF"/>
                  </a:solidFill>
                  <a:latin typeface="Segoe UI"/>
                  <a:ea typeface="Segoe UI" pitchFamily="34" charset="0"/>
                  <a:cs typeface="Segoe UI" pitchFamily="34" charset="0"/>
                </a:rPr>
                <a:t>Operations</a:t>
              </a:r>
              <a:endParaRPr lang="en-US" sz="1274" b="1" kern="0" dirty="0">
                <a:solidFill>
                  <a:srgbClr val="FFFFFF"/>
                </a:solidFill>
                <a:latin typeface="Segoe UI"/>
                <a:ea typeface="Segoe UI" pitchFamily="34" charset="0"/>
                <a:cs typeface="Segoe UI" pitchFamily="34" charset="0"/>
              </a:endParaRPr>
            </a:p>
          </p:txBody>
        </p:sp>
        <p:grpSp>
          <p:nvGrpSpPr>
            <p:cNvPr id="338" name="Group 337"/>
            <p:cNvGrpSpPr/>
            <p:nvPr/>
          </p:nvGrpSpPr>
          <p:grpSpPr>
            <a:xfrm>
              <a:off x="10697439" y="2501233"/>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2780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891" eaLnBrk="0" fontAlgn="base" hangingPunct="0">
                  <a:lnSpc>
                    <a:spcPts val="800"/>
                  </a:lnSpc>
                  <a:spcBef>
                    <a:spcPct val="0"/>
                  </a:spcBef>
                  <a:spcAft>
                    <a:spcPct val="0"/>
                  </a:spcAft>
                </a:pP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17" cstate="print">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685147" y="3870457"/>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Site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8" cstate="print">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699392" y="3426129"/>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9" cstate="print">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30" tIns="44815" rIns="89630"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grpSp>
          <p:nvGrpSpPr>
            <p:cNvPr id="394" name="Group 393"/>
            <p:cNvGrpSpPr/>
            <p:nvPr/>
          </p:nvGrpSpPr>
          <p:grpSpPr>
            <a:xfrm>
              <a:off x="6742271" y="545953"/>
              <a:ext cx="3539738" cy="1755683"/>
              <a:chOff x="8289832" y="2910817"/>
              <a:chExt cx="3539738" cy="1755683"/>
            </a:xfrm>
          </p:grpSpPr>
          <p:sp>
            <p:nvSpPr>
              <p:cNvPr id="37" name="Rectangle 36"/>
              <p:cNvSpPr/>
              <p:nvPr/>
            </p:nvSpPr>
            <p:spPr bwMode="auto">
              <a:xfrm>
                <a:off x="8289832" y="2910817"/>
                <a:ext cx="3539738" cy="17556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20" cstate="print">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10786523" y="3477738"/>
                <a:ext cx="1029708" cy="308738"/>
                <a:chOff x="10786523" y="3477738"/>
                <a:chExt cx="1029708" cy="308738"/>
              </a:xfrm>
            </p:grpSpPr>
            <p:sp>
              <p:nvSpPr>
                <p:cNvPr id="173" name="TextBox 172"/>
                <p:cNvSpPr txBox="1"/>
                <p:nvPr/>
              </p:nvSpPr>
              <p:spPr>
                <a:xfrm>
                  <a:off x="11157075" y="3477738"/>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21" cstate="print">
                  <a:biLevel thresh="25000"/>
                  <a:extLst>
                    <a:ext uri="{28A0092B-C50C-407E-A947-70E740481C1C}">
                      <a14:useLocalDpi xmlns:a14="http://schemas.microsoft.com/office/drawing/2010/main"/>
                    </a:ext>
                  </a:extLst>
                </a:blip>
                <a:stretch>
                  <a:fillRect/>
                </a:stretch>
              </p:blipFill>
              <p:spPr>
                <a:xfrm>
                  <a:off x="10786523" y="3495857"/>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22" cstate="print">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24689"/>
                <a:chOff x="9789813" y="4065697"/>
                <a:chExt cx="1011560" cy="324689"/>
              </a:xfrm>
            </p:grpSpPr>
            <p:sp>
              <p:nvSpPr>
                <p:cNvPr id="177" name="TextBox 176"/>
                <p:cNvSpPr txBox="1"/>
                <p:nvPr/>
              </p:nvSpPr>
              <p:spPr>
                <a:xfrm>
                  <a:off x="10142217" y="4089281"/>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891" eaLnBrk="0" fontAlgn="base" hangingPunct="0">
                    <a:lnSpc>
                      <a:spcPts val="800"/>
                    </a:lnSpc>
                    <a:spcBef>
                      <a:spcPct val="0"/>
                    </a:spcBef>
                    <a:spcAft>
                      <a:spcPct val="0"/>
                    </a:spcAft>
                  </a:pP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23" cstate="print">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10784365" y="4081793"/>
                <a:ext cx="1014773" cy="304510"/>
                <a:chOff x="10784365" y="4081793"/>
                <a:chExt cx="1014773" cy="304510"/>
              </a:xfrm>
            </p:grpSpPr>
            <p:sp>
              <p:nvSpPr>
                <p:cNvPr id="179" name="TextBox 178"/>
                <p:cNvSpPr txBox="1"/>
                <p:nvPr/>
              </p:nvSpPr>
              <p:spPr>
                <a:xfrm>
                  <a:off x="11139982" y="4085198"/>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24" cstate="print">
                  <a:biLevel thresh="25000"/>
                  <a:extLst>
                    <a:ext uri="{28A0092B-C50C-407E-A947-70E740481C1C}">
                      <a14:useLocalDpi xmlns:a14="http://schemas.microsoft.com/office/drawing/2010/main"/>
                    </a:ext>
                  </a:extLst>
                </a:blip>
                <a:stretch>
                  <a:fillRect/>
                </a:stretch>
              </p:blipFill>
              <p:spPr>
                <a:xfrm>
                  <a:off x="10784365" y="4081793"/>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25"/>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328"/>
              <a:endParaRPr lang="en-US" sz="1766" kern="0">
                <a:solidFill>
                  <a:sysClr val="windowText" lastClr="000000"/>
                </a:solidFill>
                <a:latin typeface="Segoe UI"/>
              </a:endParaRPr>
            </a:p>
          </p:txBody>
        </p:sp>
        <p:grpSp>
          <p:nvGrpSpPr>
            <p:cNvPr id="337" name="Group 336"/>
            <p:cNvGrpSpPr/>
            <p:nvPr/>
          </p:nvGrpSpPr>
          <p:grpSpPr>
            <a:xfrm>
              <a:off x="10717360" y="1154655"/>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26" cstate="print">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27" cstate="print">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p:spPr>
          </p:pic>
        </p:grpSp>
        <p:grpSp>
          <p:nvGrpSpPr>
            <p:cNvPr id="237" name="Group 236"/>
            <p:cNvGrpSpPr/>
            <p:nvPr/>
          </p:nvGrpSpPr>
          <p:grpSpPr>
            <a:xfrm>
              <a:off x="8535474" y="5217867"/>
              <a:ext cx="925510" cy="359540"/>
              <a:chOff x="8640978" y="5217867"/>
              <a:chExt cx="925510" cy="359540"/>
            </a:xfrm>
          </p:grpSpPr>
          <p:sp>
            <p:nvSpPr>
              <p:cNvPr id="27" name="Rectangle 26"/>
              <p:cNvSpPr/>
              <p:nvPr/>
            </p:nvSpPr>
            <p:spPr bwMode="auto">
              <a:xfrm>
                <a:off x="8640978" y="5230981"/>
                <a:ext cx="925510"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17926" rIns="0" bIns="89630"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Express</a:t>
                </a:r>
              </a:p>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Route</a:t>
                </a:r>
              </a:p>
            </p:txBody>
          </p:sp>
          <p:pic>
            <p:nvPicPr>
              <p:cNvPr id="228" name="Picture 227"/>
              <p:cNvPicPr>
                <a:picLocks noChangeAspect="1"/>
              </p:cNvPicPr>
              <p:nvPr/>
            </p:nvPicPr>
            <p:blipFill>
              <a:blip r:embed="rId28" cstate="print">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29" cstate="print">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Azure</a:t>
                </a:r>
              </a:p>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Files</a:t>
                </a:r>
              </a:p>
            </p:txBody>
          </p:sp>
          <p:pic>
            <p:nvPicPr>
              <p:cNvPr id="233" name="Picture 232" descr="Storage blob.png"/>
              <p:cNvPicPr>
                <a:picLocks noChangeAspect="1"/>
              </p:cNvPicPr>
              <p:nvPr/>
            </p:nvPicPr>
            <p:blipFill>
              <a:blip r:embed="rId29" cstate="print">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Premium</a:t>
                </a:r>
              </a:p>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pic>
            <p:nvPicPr>
              <p:cNvPr id="234" name="Picture 233" descr="Storage blob.png"/>
              <p:cNvPicPr>
                <a:picLocks noChangeAspect="1"/>
              </p:cNvPicPr>
              <p:nvPr/>
            </p:nvPicPr>
            <p:blipFill>
              <a:blip r:embed="rId29" cstate="print">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30" cstate="print">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56699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31"/>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32" cstate="print">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35852"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App</a:t>
                </a:r>
              </a:p>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nvGrpSpPr>
            <p:cNvPr id="339" name="Group 338"/>
            <p:cNvGrpSpPr/>
            <p:nvPr/>
          </p:nvGrpSpPr>
          <p:grpSpPr>
            <a:xfrm>
              <a:off x="10686829" y="2930978"/>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30" name="Picture 329" descr="Operational Insights.png"/>
              <p:cNvPicPr>
                <a:picLocks noChangeAspect="1"/>
              </p:cNvPicPr>
              <p:nvPr/>
            </p:nvPicPr>
            <p:blipFill>
              <a:blip r:embed="rId33" cstate="print">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Services 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34" cstate="print">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067950" y="1417769"/>
                <a:ext cx="1007741" cy="320053"/>
                <a:chOff x="3509738" y="2393814"/>
                <a:chExt cx="1007741" cy="320053"/>
              </a:xfrm>
            </p:grpSpPr>
            <p:sp>
              <p:nvSpPr>
                <p:cNvPr id="147" name="TextBox 146"/>
                <p:cNvSpPr txBox="1"/>
                <p:nvPr/>
              </p:nvSpPr>
              <p:spPr>
                <a:xfrm>
                  <a:off x="3858323" y="2393814"/>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35" cstate="print">
                  <a:biLevel thresh="25000"/>
                  <a:extLst>
                    <a:ext uri="{28A0092B-C50C-407E-A947-70E740481C1C}">
                      <a14:useLocalDpi xmlns:a14="http://schemas.microsoft.com/office/drawing/2010/main"/>
                    </a:ext>
                  </a:extLst>
                </a:blip>
                <a:stretch>
                  <a:fillRect/>
                </a:stretch>
              </p:blipFill>
              <p:spPr>
                <a:xfrm>
                  <a:off x="3509738"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150" name="Picture 149"/>
                <p:cNvPicPr>
                  <a:picLocks noChangeAspect="1"/>
                </p:cNvPicPr>
                <p:nvPr/>
              </p:nvPicPr>
              <p:blipFill>
                <a:blip r:embed="rId36" cstate="print">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nvGrpSpPr>
            <p:cNvPr id="375" name="Group 374"/>
            <p:cNvGrpSpPr/>
            <p:nvPr/>
          </p:nvGrpSpPr>
          <p:grpSpPr>
            <a:xfrm>
              <a:off x="4231223" y="3019262"/>
              <a:ext cx="2355492" cy="1432988"/>
              <a:chOff x="8271660" y="469727"/>
              <a:chExt cx="2355492" cy="1432988"/>
            </a:xfrm>
          </p:grpSpPr>
          <p:sp>
            <p:nvSpPr>
              <p:cNvPr id="42" name="Rectangle 41"/>
              <p:cNvSpPr/>
              <p:nvPr/>
            </p:nvSpPr>
            <p:spPr bwMode="auto">
              <a:xfrm>
                <a:off x="8271660" y="469727"/>
                <a:ext cx="2355492"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37" cstate="print">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38" cstate="print">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894448"/>
                <a:ext cx="896892" cy="311069"/>
                <a:chOff x="10173117" y="1971218"/>
                <a:chExt cx="896892" cy="311069"/>
              </a:xfrm>
            </p:grpSpPr>
            <p:pic>
              <p:nvPicPr>
                <p:cNvPr id="273" name="Picture 272"/>
                <p:cNvPicPr>
                  <a:picLocks noChangeAspect="1"/>
                </p:cNvPicPr>
                <p:nvPr/>
              </p:nvPicPr>
              <p:blipFill>
                <a:blip r:embed="rId39" cstate="print">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1971218"/>
                  <a:ext cx="541197" cy="250025"/>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17" rIns="0" bIns="0" rtlCol="0" anchor="t">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VS Online</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Container</a:t>
                </a:r>
              </a:p>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Service</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grpSp>
        <p:grpSp>
          <p:nvGrpSpPr>
            <p:cNvPr id="23" name="Group 22"/>
            <p:cNvGrpSpPr/>
            <p:nvPr/>
          </p:nvGrpSpPr>
          <p:grpSpPr>
            <a:xfrm>
              <a:off x="7811112" y="5230981"/>
              <a:ext cx="691304" cy="346426"/>
              <a:chOff x="7811112" y="5230981"/>
              <a:chExt cx="691304" cy="346426"/>
            </a:xfrm>
          </p:grpSpPr>
          <p:sp>
            <p:nvSpPr>
              <p:cNvPr id="30" name="Rectangle 29"/>
              <p:cNvSpPr/>
              <p:nvPr/>
            </p:nvSpPr>
            <p:spPr bwMode="auto">
              <a:xfrm>
                <a:off x="7811112" y="5230981"/>
                <a:ext cx="691304"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DNS</a:t>
                </a:r>
              </a:p>
            </p:txBody>
          </p:sp>
          <p:pic>
            <p:nvPicPr>
              <p:cNvPr id="4" name="Picture 3"/>
              <p:cNvPicPr>
                <a:picLocks noChangeAspect="1"/>
              </p:cNvPicPr>
              <p:nvPr/>
            </p:nvPicPr>
            <p:blipFill>
              <a:blip r:embed="rId40" cstate="print">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VPN Gateway</a:t>
                </a:r>
              </a:p>
            </p:txBody>
          </p:sp>
          <p:pic>
            <p:nvPicPr>
              <p:cNvPr id="10" name="Picture 9"/>
              <p:cNvPicPr>
                <a:picLocks noChangeAspect="1"/>
              </p:cNvPicPr>
              <p:nvPr/>
            </p:nvPicPr>
            <p:blipFill>
              <a:blip r:embed="rId41" cstate="print">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40" tIns="44815" rIns="0" bIns="140588" numCol="1" spcCol="0" rtlCol="0" fromWordArt="0" anchor="t" anchorCtr="0" forceAA="0" compatLnSpc="1">
                <a:prstTxWarp prst="textNoShape">
                  <a:avLst/>
                </a:prstTxWarp>
                <a:noAutofit/>
              </a:bodyPr>
              <a:lstStyle/>
              <a:p>
                <a:pPr defTabSz="895865" fontAlgn="base">
                  <a:lnSpc>
                    <a:spcPct val="90000"/>
                  </a:lnSpc>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42" cstate="print">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p:spPr>
          </p:pic>
        </p:grpSp>
        <p:grpSp>
          <p:nvGrpSpPr>
            <p:cNvPr id="243" name="Group 242"/>
            <p:cNvGrpSpPr/>
            <p:nvPr/>
          </p:nvGrpSpPr>
          <p:grpSpPr>
            <a:xfrm>
              <a:off x="10708345" y="2051336"/>
              <a:ext cx="1012582" cy="321430"/>
              <a:chOff x="6813227" y="457506"/>
              <a:chExt cx="1012582" cy="321430"/>
            </a:xfrm>
          </p:grpSpPr>
          <p:sp>
            <p:nvSpPr>
              <p:cNvPr id="244" name="TextBox 243"/>
              <p:cNvSpPr txBox="1"/>
              <p:nvPr/>
            </p:nvSpPr>
            <p:spPr>
              <a:xfrm>
                <a:off x="7166653" y="477831"/>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Domain Services </a:t>
                </a:r>
                <a:b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endPar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26" cstate="print">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63" name="Group 62"/>
            <p:cNvGrpSpPr/>
            <p:nvPr/>
          </p:nvGrpSpPr>
          <p:grpSpPr>
            <a:xfrm>
              <a:off x="6746387" y="2470108"/>
              <a:ext cx="3718371" cy="1982142"/>
              <a:chOff x="6746387" y="2470108"/>
              <a:chExt cx="3718371" cy="1982142"/>
            </a:xfrm>
          </p:grpSpPr>
          <p:sp>
            <p:nvSpPr>
              <p:cNvPr id="39" name="Rectangle 38"/>
              <p:cNvSpPr/>
              <p:nvPr/>
            </p:nvSpPr>
            <p:spPr bwMode="auto">
              <a:xfrm>
                <a:off x="6746387" y="2470108"/>
                <a:ext cx="3525541" cy="198214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Analytics &amp; </a:t>
                </a:r>
                <a:r>
                  <a:rPr lang="en-US" sz="1175" b="1" kern="0" dirty="0" err="1">
                    <a:gradFill>
                      <a:gsLst>
                        <a:gs pos="0">
                          <a:srgbClr val="FFFFFF"/>
                        </a:gs>
                        <a:gs pos="100000">
                          <a:srgbClr val="FFFFFF"/>
                        </a:gs>
                      </a:gsLst>
                      <a:lin ang="5400000" scaled="0"/>
                    </a:gradFill>
                    <a:latin typeface="Segoe UI"/>
                    <a:ea typeface="Segoe UI" pitchFamily="34" charset="0"/>
                    <a:cs typeface="Segoe UI" pitchFamily="34" charset="0"/>
                  </a:rPr>
                  <a:t>IoT</a:t>
                </a:r>
                <a:endParaRPr lang="en-US" sz="1175" b="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81" name="Group 380"/>
              <p:cNvGrpSpPr/>
              <p:nvPr/>
            </p:nvGrpSpPr>
            <p:grpSpPr>
              <a:xfrm>
                <a:off x="6882162" y="2915123"/>
                <a:ext cx="1011681" cy="347362"/>
                <a:chOff x="6000733" y="3432032"/>
                <a:chExt cx="1011681" cy="347362"/>
              </a:xfrm>
            </p:grpSpPr>
            <p:sp>
              <p:nvSpPr>
                <p:cNvPr id="181" name="TextBox 180"/>
                <p:cNvSpPr txBox="1"/>
                <p:nvPr/>
              </p:nvSpPr>
              <p:spPr>
                <a:xfrm>
                  <a:off x="6353258" y="3478289"/>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43" cstate="print">
                  <a:biLevel thresh="25000"/>
                  <a:extLst>
                    <a:ext uri="{28A0092B-C50C-407E-A947-70E740481C1C}">
                      <a14:useLocalDpi xmlns:a14="http://schemas.microsoft.com/office/drawing/2010/main"/>
                    </a:ext>
                  </a:extLst>
                </a:blip>
                <a:stretch>
                  <a:fillRect/>
                </a:stretch>
              </p:blipFill>
              <p:spPr>
                <a:xfrm>
                  <a:off x="6000733" y="3432032"/>
                  <a:ext cx="296813" cy="296813"/>
                </a:xfrm>
                <a:prstGeom prst="rect">
                  <a:avLst/>
                </a:prstGeom>
              </p:spPr>
            </p:pic>
          </p:grpSp>
          <p:grpSp>
            <p:nvGrpSpPr>
              <p:cNvPr id="382" name="Group 381"/>
              <p:cNvGrpSpPr/>
              <p:nvPr/>
            </p:nvGrpSpPr>
            <p:grpSpPr>
              <a:xfrm>
                <a:off x="7737159" y="2963510"/>
                <a:ext cx="951185" cy="301105"/>
                <a:chOff x="6855730" y="3480419"/>
                <a:chExt cx="951185" cy="301105"/>
              </a:xfrm>
            </p:grpSpPr>
            <p:sp>
              <p:nvSpPr>
                <p:cNvPr id="183" name="TextBox 182"/>
                <p:cNvSpPr txBox="1"/>
                <p:nvPr/>
              </p:nvSpPr>
              <p:spPr>
                <a:xfrm>
                  <a:off x="7147759" y="3480419"/>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44" cstate="print">
                  <a:biLevel thresh="25000"/>
                  <a:extLst>
                    <a:ext uri="{28A0092B-C50C-407E-A947-70E740481C1C}">
                      <a14:useLocalDpi xmlns:a14="http://schemas.microsoft.com/office/drawing/2010/main"/>
                    </a:ext>
                  </a:extLst>
                </a:blip>
                <a:stretch>
                  <a:fillRect/>
                </a:stretch>
              </p:blipFill>
              <p:spPr>
                <a:xfrm>
                  <a:off x="6855730" y="3501575"/>
                  <a:ext cx="248544" cy="248544"/>
                </a:xfrm>
                <a:prstGeom prst="rect">
                  <a:avLst/>
                </a:prstGeom>
              </p:spPr>
            </p:pic>
          </p:grpSp>
          <p:grpSp>
            <p:nvGrpSpPr>
              <p:cNvPr id="7" name="Group 6"/>
              <p:cNvGrpSpPr/>
              <p:nvPr/>
            </p:nvGrpSpPr>
            <p:grpSpPr>
              <a:xfrm>
                <a:off x="8577295" y="2946728"/>
                <a:ext cx="1002732" cy="320341"/>
                <a:chOff x="8577295" y="3022928"/>
                <a:chExt cx="1002732" cy="320341"/>
              </a:xfrm>
            </p:grpSpPr>
            <p:sp>
              <p:nvSpPr>
                <p:cNvPr id="185" name="TextBox 184"/>
                <p:cNvSpPr txBox="1"/>
                <p:nvPr/>
              </p:nvSpPr>
              <p:spPr>
                <a:xfrm>
                  <a:off x="8920871" y="3042164"/>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45" cstate="print">
                  <a:biLevel thresh="25000"/>
                  <a:extLst>
                    <a:ext uri="{28A0092B-C50C-407E-A947-70E740481C1C}">
                      <a14:useLocalDpi xmlns:a14="http://schemas.microsoft.com/office/drawing/2010/main"/>
                    </a:ext>
                  </a:extLst>
                </a:blip>
                <a:stretch>
                  <a:fillRect/>
                </a:stretch>
              </p:blipFill>
              <p:spPr>
                <a:xfrm>
                  <a:off x="8577295" y="3022928"/>
                  <a:ext cx="310547" cy="310546"/>
                </a:xfrm>
                <a:prstGeom prst="rect">
                  <a:avLst/>
                </a:prstGeom>
              </p:spPr>
            </p:pic>
          </p:grpSp>
          <p:grpSp>
            <p:nvGrpSpPr>
              <p:cNvPr id="14" name="Group 13"/>
              <p:cNvGrpSpPr/>
              <p:nvPr/>
            </p:nvGrpSpPr>
            <p:grpSpPr>
              <a:xfrm>
                <a:off x="7143622" y="3482597"/>
                <a:ext cx="1002965" cy="334571"/>
                <a:chOff x="6886447" y="3615947"/>
                <a:chExt cx="1002965" cy="334571"/>
              </a:xfrm>
            </p:grpSpPr>
            <p:sp>
              <p:nvSpPr>
                <p:cNvPr id="187" name="TextBox 186"/>
                <p:cNvSpPr txBox="1"/>
                <p:nvPr/>
              </p:nvSpPr>
              <p:spPr>
                <a:xfrm>
                  <a:off x="7230256" y="3649413"/>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46" cstate="print">
                  <a:biLevel thresh="25000"/>
                  <a:extLst>
                    <a:ext uri="{28A0092B-C50C-407E-A947-70E740481C1C}">
                      <a14:useLocalDpi xmlns:a14="http://schemas.microsoft.com/office/drawing/2010/main"/>
                    </a:ext>
                  </a:extLst>
                </a:blip>
                <a:stretch>
                  <a:fillRect/>
                </a:stretch>
              </p:blipFill>
              <p:spPr>
                <a:xfrm>
                  <a:off x="6886447" y="3615947"/>
                  <a:ext cx="302121" cy="302121"/>
                </a:xfrm>
                <a:prstGeom prst="rect">
                  <a:avLst/>
                </a:prstGeom>
              </p:spPr>
            </p:pic>
          </p:grpSp>
          <p:grpSp>
            <p:nvGrpSpPr>
              <p:cNvPr id="385" name="Group 384"/>
              <p:cNvGrpSpPr/>
              <p:nvPr/>
            </p:nvGrpSpPr>
            <p:grpSpPr>
              <a:xfrm>
                <a:off x="7981457" y="3490536"/>
                <a:ext cx="1005670" cy="327678"/>
                <a:chOff x="6842853" y="4064595"/>
                <a:chExt cx="1005670" cy="327678"/>
              </a:xfrm>
            </p:grpSpPr>
            <p:sp>
              <p:nvSpPr>
                <p:cNvPr id="189" name="TextBox 188"/>
                <p:cNvSpPr txBox="1"/>
                <p:nvPr/>
              </p:nvSpPr>
              <p:spPr>
                <a:xfrm>
                  <a:off x="7189367" y="4091168"/>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47" cstate="print">
                  <a:biLevel thresh="25000"/>
                  <a:extLst>
                    <a:ext uri="{28A0092B-C50C-407E-A947-70E740481C1C}">
                      <a14:useLocalDpi xmlns:a14="http://schemas.microsoft.com/office/drawing/2010/main"/>
                    </a:ext>
                  </a:extLst>
                </a:blip>
                <a:stretch>
                  <a:fillRect/>
                </a:stretch>
              </p:blipFill>
              <p:spPr>
                <a:xfrm>
                  <a:off x="6842853" y="4064595"/>
                  <a:ext cx="296417" cy="296417"/>
                </a:xfrm>
                <a:prstGeom prst="rect">
                  <a:avLst/>
                </a:prstGeom>
              </p:spPr>
            </p:pic>
          </p:grpSp>
          <p:grpSp>
            <p:nvGrpSpPr>
              <p:cNvPr id="386" name="Group 385"/>
              <p:cNvGrpSpPr/>
              <p:nvPr/>
            </p:nvGrpSpPr>
            <p:grpSpPr>
              <a:xfrm>
                <a:off x="8607766" y="4012490"/>
                <a:ext cx="989338" cy="296656"/>
                <a:chOff x="7373912" y="4453199"/>
                <a:chExt cx="989338" cy="296656"/>
              </a:xfrm>
            </p:grpSpPr>
            <p:sp>
              <p:nvSpPr>
                <p:cNvPr id="191" name="TextBox 190"/>
                <p:cNvSpPr txBox="1"/>
                <p:nvPr/>
              </p:nvSpPr>
              <p:spPr>
                <a:xfrm>
                  <a:off x="7704094" y="4468694"/>
                  <a:ext cx="659156" cy="258458"/>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48" cstate="print">
                  <a:biLevel thresh="25000"/>
                  <a:extLst>
                    <a:ext uri="{28A0092B-C50C-407E-A947-70E740481C1C}">
                      <a14:useLocalDpi xmlns:a14="http://schemas.microsoft.com/office/drawing/2010/main"/>
                    </a:ext>
                  </a:extLst>
                </a:blip>
                <a:stretch>
                  <a:fillRect/>
                </a:stretch>
              </p:blipFill>
              <p:spPr>
                <a:xfrm>
                  <a:off x="7373912" y="4453199"/>
                  <a:ext cx="296656" cy="296656"/>
                </a:xfrm>
                <a:prstGeom prst="rect">
                  <a:avLst/>
                </a:prstGeom>
              </p:spPr>
            </p:pic>
          </p:grpSp>
          <p:grpSp>
            <p:nvGrpSpPr>
              <p:cNvPr id="8" name="Group 7"/>
              <p:cNvGrpSpPr/>
              <p:nvPr/>
            </p:nvGrpSpPr>
            <p:grpSpPr>
              <a:xfrm>
                <a:off x="9565545" y="2966401"/>
                <a:ext cx="899213" cy="301105"/>
                <a:chOff x="9565545" y="3042601"/>
                <a:chExt cx="899213" cy="301105"/>
              </a:xfrm>
            </p:grpSpPr>
            <p:sp>
              <p:nvSpPr>
                <p:cNvPr id="251" name="TextBox 250"/>
                <p:cNvSpPr txBox="1"/>
                <p:nvPr/>
              </p:nvSpPr>
              <p:spPr>
                <a:xfrm>
                  <a:off x="9805602" y="3042601"/>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Lake</a:t>
                  </a:r>
                </a:p>
              </p:txBody>
            </p:sp>
            <p:sp>
              <p:nvSpPr>
                <p:cNvPr id="250" name="Freeform 249"/>
                <p:cNvSpPr/>
                <p:nvPr/>
              </p:nvSpPr>
              <p:spPr bwMode="auto">
                <a:xfrm>
                  <a:off x="9565545" y="3050497"/>
                  <a:ext cx="197023" cy="271168"/>
                </a:xfrm>
                <a:custGeom>
                  <a:avLst/>
                  <a:gdLst>
                    <a:gd name="connsiteX0" fmla="*/ 438796 w 667945"/>
                    <a:gd name="connsiteY0" fmla="*/ 474896 h 919312"/>
                    <a:gd name="connsiteX1" fmla="*/ 457731 w 667945"/>
                    <a:gd name="connsiteY1" fmla="*/ 501690 h 919312"/>
                    <a:gd name="connsiteX2" fmla="*/ 503146 w 667945"/>
                    <a:gd name="connsiteY2" fmla="*/ 530902 h 919312"/>
                    <a:gd name="connsiteX3" fmla="*/ 556703 w 667945"/>
                    <a:gd name="connsiteY3" fmla="*/ 541217 h 919312"/>
                    <a:gd name="connsiteX4" fmla="*/ 560815 w 667945"/>
                    <a:gd name="connsiteY4" fmla="*/ 541217 h 919312"/>
                    <a:gd name="connsiteX5" fmla="*/ 614373 w 667945"/>
                    <a:gd name="connsiteY5" fmla="*/ 530902 h 919312"/>
                    <a:gd name="connsiteX6" fmla="*/ 659787 w 667945"/>
                    <a:gd name="connsiteY6" fmla="*/ 501690 h 919312"/>
                    <a:gd name="connsiteX7" fmla="*/ 667943 w 667945"/>
                    <a:gd name="connsiteY7" fmla="*/ 490150 h 919312"/>
                    <a:gd name="connsiteX8" fmla="*/ 667943 w 667945"/>
                    <a:gd name="connsiteY8" fmla="*/ 804964 h 919312"/>
                    <a:gd name="connsiteX9" fmla="*/ 665702 w 667945"/>
                    <a:gd name="connsiteY9" fmla="*/ 804964 h 919312"/>
                    <a:gd name="connsiteX10" fmla="*/ 667944 w 667945"/>
                    <a:gd name="connsiteY10" fmla="*/ 812105 h 919312"/>
                    <a:gd name="connsiteX11" fmla="*/ 333972 w 667945"/>
                    <a:gd name="connsiteY11" fmla="*/ 919312 h 919312"/>
                    <a:gd name="connsiteX12" fmla="*/ 0 w 667945"/>
                    <a:gd name="connsiteY12" fmla="*/ 812105 h 919312"/>
                    <a:gd name="connsiteX13" fmla="*/ 2243 w 667945"/>
                    <a:gd name="connsiteY13" fmla="*/ 804964 h 919312"/>
                    <a:gd name="connsiteX14" fmla="*/ 0 w 667945"/>
                    <a:gd name="connsiteY14" fmla="*/ 804964 h 919312"/>
                    <a:gd name="connsiteX15" fmla="*/ 0 w 667945"/>
                    <a:gd name="connsiteY15" fmla="*/ 506436 h 919312"/>
                    <a:gd name="connsiteX16" fmla="*/ 38038 w 667945"/>
                    <a:gd name="connsiteY16" fmla="*/ 530902 h 919312"/>
                    <a:gd name="connsiteX17" fmla="*/ 91595 w 667945"/>
                    <a:gd name="connsiteY17" fmla="*/ 541217 h 919312"/>
                    <a:gd name="connsiteX18" fmla="*/ 95707 w 667945"/>
                    <a:gd name="connsiteY18" fmla="*/ 541217 h 919312"/>
                    <a:gd name="connsiteX19" fmla="*/ 149265 w 667945"/>
                    <a:gd name="connsiteY19" fmla="*/ 530902 h 919312"/>
                    <a:gd name="connsiteX20" fmla="*/ 194679 w 667945"/>
                    <a:gd name="connsiteY20" fmla="*/ 501690 h 919312"/>
                    <a:gd name="connsiteX21" fmla="*/ 206242 w 667945"/>
                    <a:gd name="connsiteY21" fmla="*/ 485329 h 919312"/>
                    <a:gd name="connsiteX22" fmla="*/ 217804 w 667945"/>
                    <a:gd name="connsiteY22" fmla="*/ 501690 h 919312"/>
                    <a:gd name="connsiteX23" fmla="*/ 263219 w 667945"/>
                    <a:gd name="connsiteY23" fmla="*/ 530902 h 919312"/>
                    <a:gd name="connsiteX24" fmla="*/ 316776 w 667945"/>
                    <a:gd name="connsiteY24" fmla="*/ 541217 h 919312"/>
                    <a:gd name="connsiteX25" fmla="*/ 320888 w 667945"/>
                    <a:gd name="connsiteY25" fmla="*/ 541217 h 919312"/>
                    <a:gd name="connsiteX26" fmla="*/ 374446 w 667945"/>
                    <a:gd name="connsiteY26" fmla="*/ 530902 h 919312"/>
                    <a:gd name="connsiteX27" fmla="*/ 419860 w 667945"/>
                    <a:gd name="connsiteY27" fmla="*/ 501690 h 919312"/>
                    <a:gd name="connsiteX28" fmla="*/ 333973 w 667945"/>
                    <a:gd name="connsiteY28" fmla="*/ 35821 h 919312"/>
                    <a:gd name="connsiteX29" fmla="*/ 95251 w 667945"/>
                    <a:gd name="connsiteY29" fmla="*/ 106570 h 919312"/>
                    <a:gd name="connsiteX30" fmla="*/ 333973 w 667945"/>
                    <a:gd name="connsiteY30" fmla="*/ 177319 h 919312"/>
                    <a:gd name="connsiteX31" fmla="*/ 572695 w 667945"/>
                    <a:gd name="connsiteY31" fmla="*/ 106570 h 919312"/>
                    <a:gd name="connsiteX32" fmla="*/ 333973 w 667945"/>
                    <a:gd name="connsiteY32" fmla="*/ 35821 h 919312"/>
                    <a:gd name="connsiteX33" fmla="*/ 333973 w 667945"/>
                    <a:gd name="connsiteY33" fmla="*/ 0 h 919312"/>
                    <a:gd name="connsiteX34" fmla="*/ 661160 w 667945"/>
                    <a:gd name="connsiteY34" fmla="*/ 85601 h 919312"/>
                    <a:gd name="connsiteX35" fmla="*/ 667213 w 667945"/>
                    <a:gd name="connsiteY35" fmla="*/ 104877 h 919312"/>
                    <a:gd name="connsiteX36" fmla="*/ 667943 w 667945"/>
                    <a:gd name="connsiteY36" fmla="*/ 104877 h 919312"/>
                    <a:gd name="connsiteX37" fmla="*/ 667943 w 667945"/>
                    <a:gd name="connsiteY37" fmla="*/ 107201 h 919312"/>
                    <a:gd name="connsiteX38" fmla="*/ 667945 w 667945"/>
                    <a:gd name="connsiteY38" fmla="*/ 107207 h 919312"/>
                    <a:gd name="connsiteX39" fmla="*/ 667943 w 667945"/>
                    <a:gd name="connsiteY39" fmla="*/ 107214 h 919312"/>
                    <a:gd name="connsiteX40" fmla="*/ 667943 w 667945"/>
                    <a:gd name="connsiteY40" fmla="*/ 410649 h 919312"/>
                    <a:gd name="connsiteX41" fmla="*/ 659788 w 667945"/>
                    <a:gd name="connsiteY41" fmla="*/ 422188 h 919312"/>
                    <a:gd name="connsiteX42" fmla="*/ 558760 w 667945"/>
                    <a:gd name="connsiteY42" fmla="*/ 462111 h 919312"/>
                    <a:gd name="connsiteX43" fmla="*/ 457732 w 667945"/>
                    <a:gd name="connsiteY43" fmla="*/ 422188 h 919312"/>
                    <a:gd name="connsiteX44" fmla="*/ 438797 w 667945"/>
                    <a:gd name="connsiteY44" fmla="*/ 395394 h 919312"/>
                    <a:gd name="connsiteX45" fmla="*/ 419861 w 667945"/>
                    <a:gd name="connsiteY45" fmla="*/ 422188 h 919312"/>
                    <a:gd name="connsiteX46" fmla="*/ 318833 w 667945"/>
                    <a:gd name="connsiteY46" fmla="*/ 462111 h 919312"/>
                    <a:gd name="connsiteX47" fmla="*/ 217805 w 667945"/>
                    <a:gd name="connsiteY47" fmla="*/ 422188 h 919312"/>
                    <a:gd name="connsiteX48" fmla="*/ 206243 w 667945"/>
                    <a:gd name="connsiteY48" fmla="*/ 405827 h 919312"/>
                    <a:gd name="connsiteX49" fmla="*/ 194680 w 667945"/>
                    <a:gd name="connsiteY49" fmla="*/ 422188 h 919312"/>
                    <a:gd name="connsiteX50" fmla="*/ 93652 w 667945"/>
                    <a:gd name="connsiteY50" fmla="*/ 462111 h 919312"/>
                    <a:gd name="connsiteX51" fmla="*/ 38039 w 667945"/>
                    <a:gd name="connsiteY51" fmla="*/ 451400 h 919312"/>
                    <a:gd name="connsiteX52" fmla="*/ 0 w 667945"/>
                    <a:gd name="connsiteY52" fmla="*/ 426933 h 919312"/>
                    <a:gd name="connsiteX53" fmla="*/ 0 w 667945"/>
                    <a:gd name="connsiteY53" fmla="*/ 104877 h 919312"/>
                    <a:gd name="connsiteX54" fmla="*/ 733 w 667945"/>
                    <a:gd name="connsiteY54" fmla="*/ 104877 h 919312"/>
                    <a:gd name="connsiteX55" fmla="*/ 6786 w 667945"/>
                    <a:gd name="connsiteY55" fmla="*/ 85601 h 919312"/>
                    <a:gd name="connsiteX56" fmla="*/ 333973 w 667945"/>
                    <a:gd name="connsiteY56" fmla="*/ 0 h 9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67945" h="919312">
                      <a:moveTo>
                        <a:pt x="438796" y="474896"/>
                      </a:moveTo>
                      <a:lnTo>
                        <a:pt x="457731" y="501690"/>
                      </a:lnTo>
                      <a:cubicBezTo>
                        <a:pt x="470659" y="514024"/>
                        <a:pt x="486052" y="524004"/>
                        <a:pt x="503146" y="530902"/>
                      </a:cubicBezTo>
                      <a:lnTo>
                        <a:pt x="556703" y="541217"/>
                      </a:lnTo>
                      <a:lnTo>
                        <a:pt x="560815" y="541217"/>
                      </a:lnTo>
                      <a:lnTo>
                        <a:pt x="614373" y="530902"/>
                      </a:lnTo>
                      <a:cubicBezTo>
                        <a:pt x="631466" y="524004"/>
                        <a:pt x="646860" y="514024"/>
                        <a:pt x="659787" y="501690"/>
                      </a:cubicBezTo>
                      <a:lnTo>
                        <a:pt x="667943" y="490150"/>
                      </a:lnTo>
                      <a:lnTo>
                        <a:pt x="667943" y="804964"/>
                      </a:lnTo>
                      <a:lnTo>
                        <a:pt x="665702" y="804964"/>
                      </a:lnTo>
                      <a:lnTo>
                        <a:pt x="667944" y="812105"/>
                      </a:lnTo>
                      <a:cubicBezTo>
                        <a:pt x="667944" y="871314"/>
                        <a:pt x="518420" y="919312"/>
                        <a:pt x="333972" y="919312"/>
                      </a:cubicBezTo>
                      <a:cubicBezTo>
                        <a:pt x="149524" y="919312"/>
                        <a:pt x="0" y="871314"/>
                        <a:pt x="0" y="812105"/>
                      </a:cubicBezTo>
                      <a:lnTo>
                        <a:pt x="2243" y="804964"/>
                      </a:lnTo>
                      <a:lnTo>
                        <a:pt x="0" y="804964"/>
                      </a:lnTo>
                      <a:lnTo>
                        <a:pt x="0" y="506436"/>
                      </a:lnTo>
                      <a:lnTo>
                        <a:pt x="38038" y="530902"/>
                      </a:lnTo>
                      <a:lnTo>
                        <a:pt x="91595" y="541217"/>
                      </a:lnTo>
                      <a:lnTo>
                        <a:pt x="95707" y="541217"/>
                      </a:lnTo>
                      <a:lnTo>
                        <a:pt x="149265" y="530902"/>
                      </a:lnTo>
                      <a:cubicBezTo>
                        <a:pt x="166358" y="524004"/>
                        <a:pt x="181752" y="514024"/>
                        <a:pt x="194679" y="501690"/>
                      </a:cubicBezTo>
                      <a:lnTo>
                        <a:pt x="206242" y="485329"/>
                      </a:lnTo>
                      <a:lnTo>
                        <a:pt x="217804" y="501690"/>
                      </a:lnTo>
                      <a:cubicBezTo>
                        <a:pt x="230732" y="514024"/>
                        <a:pt x="246125" y="524004"/>
                        <a:pt x="263219" y="530902"/>
                      </a:cubicBezTo>
                      <a:lnTo>
                        <a:pt x="316776" y="541217"/>
                      </a:lnTo>
                      <a:lnTo>
                        <a:pt x="320888" y="541217"/>
                      </a:lnTo>
                      <a:lnTo>
                        <a:pt x="374446" y="530902"/>
                      </a:lnTo>
                      <a:cubicBezTo>
                        <a:pt x="391539" y="524004"/>
                        <a:pt x="406933" y="514024"/>
                        <a:pt x="419860" y="501690"/>
                      </a:cubicBezTo>
                      <a:close/>
                      <a:moveTo>
                        <a:pt x="333973" y="35821"/>
                      </a:moveTo>
                      <a:cubicBezTo>
                        <a:pt x="202130" y="35821"/>
                        <a:pt x="95251" y="67496"/>
                        <a:pt x="95251" y="106570"/>
                      </a:cubicBezTo>
                      <a:cubicBezTo>
                        <a:pt x="95251" y="145644"/>
                        <a:pt x="202130" y="177319"/>
                        <a:pt x="333973" y="177319"/>
                      </a:cubicBezTo>
                      <a:cubicBezTo>
                        <a:pt x="465816" y="177319"/>
                        <a:pt x="572695" y="145644"/>
                        <a:pt x="572695" y="106570"/>
                      </a:cubicBezTo>
                      <a:cubicBezTo>
                        <a:pt x="572695" y="67496"/>
                        <a:pt x="465816" y="35821"/>
                        <a:pt x="333973" y="35821"/>
                      </a:cubicBezTo>
                      <a:close/>
                      <a:moveTo>
                        <a:pt x="333973" y="0"/>
                      </a:moveTo>
                      <a:cubicBezTo>
                        <a:pt x="495365" y="0"/>
                        <a:pt x="630018" y="36748"/>
                        <a:pt x="661160" y="85601"/>
                      </a:cubicBezTo>
                      <a:lnTo>
                        <a:pt x="667213" y="104877"/>
                      </a:lnTo>
                      <a:lnTo>
                        <a:pt x="667943" y="104877"/>
                      </a:lnTo>
                      <a:lnTo>
                        <a:pt x="667943" y="107201"/>
                      </a:lnTo>
                      <a:lnTo>
                        <a:pt x="667945" y="107207"/>
                      </a:lnTo>
                      <a:lnTo>
                        <a:pt x="667943" y="107214"/>
                      </a:lnTo>
                      <a:lnTo>
                        <a:pt x="667943" y="410649"/>
                      </a:lnTo>
                      <a:lnTo>
                        <a:pt x="659788" y="422188"/>
                      </a:lnTo>
                      <a:cubicBezTo>
                        <a:pt x="633933" y="446855"/>
                        <a:pt x="598214" y="462111"/>
                        <a:pt x="558760" y="462111"/>
                      </a:cubicBezTo>
                      <a:cubicBezTo>
                        <a:pt x="519306" y="462111"/>
                        <a:pt x="483587" y="446855"/>
                        <a:pt x="457732" y="422188"/>
                      </a:cubicBezTo>
                      <a:lnTo>
                        <a:pt x="438797" y="395394"/>
                      </a:lnTo>
                      <a:lnTo>
                        <a:pt x="419861" y="422188"/>
                      </a:lnTo>
                      <a:cubicBezTo>
                        <a:pt x="394006" y="446855"/>
                        <a:pt x="358287" y="462111"/>
                        <a:pt x="318833" y="462111"/>
                      </a:cubicBezTo>
                      <a:cubicBezTo>
                        <a:pt x="279379" y="462111"/>
                        <a:pt x="243660" y="446855"/>
                        <a:pt x="217805" y="422188"/>
                      </a:cubicBezTo>
                      <a:lnTo>
                        <a:pt x="206243" y="405827"/>
                      </a:lnTo>
                      <a:lnTo>
                        <a:pt x="194680" y="422188"/>
                      </a:lnTo>
                      <a:cubicBezTo>
                        <a:pt x="168825" y="446855"/>
                        <a:pt x="133106" y="462111"/>
                        <a:pt x="93652" y="462111"/>
                      </a:cubicBezTo>
                      <a:cubicBezTo>
                        <a:pt x="73925" y="462111"/>
                        <a:pt x="55132" y="458297"/>
                        <a:pt x="38039" y="451400"/>
                      </a:cubicBezTo>
                      <a:lnTo>
                        <a:pt x="0" y="426933"/>
                      </a:lnTo>
                      <a:lnTo>
                        <a:pt x="0" y="104877"/>
                      </a:lnTo>
                      <a:lnTo>
                        <a:pt x="733" y="104877"/>
                      </a:lnTo>
                      <a:lnTo>
                        <a:pt x="6786" y="85601"/>
                      </a:lnTo>
                      <a:cubicBezTo>
                        <a:pt x="37928" y="36748"/>
                        <a:pt x="172581" y="0"/>
                        <a:pt x="33397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1961" b="1" kern="0" dirty="0">
                    <a:solidFill>
                      <a:srgbClr val="FFFFFF"/>
                    </a:solidFill>
                    <a:latin typeface="Segoe UI Light"/>
                    <a:ea typeface="Segoe UI" pitchFamily="34" charset="0"/>
                    <a:cs typeface="Segoe UI" pitchFamily="34" charset="0"/>
                  </a:endParaRPr>
                </a:p>
              </p:txBody>
            </p:sp>
          </p:grpSp>
          <p:grpSp>
            <p:nvGrpSpPr>
              <p:cNvPr id="255" name="Group 254"/>
              <p:cNvGrpSpPr/>
              <p:nvPr/>
            </p:nvGrpSpPr>
            <p:grpSpPr>
              <a:xfrm>
                <a:off x="7681297" y="3997243"/>
                <a:ext cx="737589" cy="366384"/>
                <a:chOff x="7328872" y="3997243"/>
                <a:chExt cx="737589" cy="366384"/>
              </a:xfrm>
            </p:grpSpPr>
            <p:pic>
              <p:nvPicPr>
                <p:cNvPr id="6" name="Picture 5"/>
                <p:cNvPicPr>
                  <a:picLocks noChangeAspect="1"/>
                </p:cNvPicPr>
                <p:nvPr/>
              </p:nvPicPr>
              <p:blipFill>
                <a:blip r:embed="rId49" cstate="print">
                  <a:biLevel thresh="25000"/>
                  <a:extLst>
                    <a:ext uri="{28A0092B-C50C-407E-A947-70E740481C1C}">
                      <a14:useLocalDpi xmlns:a14="http://schemas.microsoft.com/office/drawing/2010/main"/>
                    </a:ext>
                  </a:extLst>
                </a:blip>
                <a:stretch>
                  <a:fillRect/>
                </a:stretch>
              </p:blipFill>
              <p:spPr>
                <a:xfrm>
                  <a:off x="7328872" y="3997243"/>
                  <a:ext cx="309231" cy="309231"/>
                </a:xfrm>
                <a:prstGeom prst="rect">
                  <a:avLst/>
                </a:prstGeom>
              </p:spPr>
            </p:pic>
            <p:sp>
              <p:nvSpPr>
                <p:cNvPr id="248" name="TextBox 247"/>
                <p:cNvSpPr txBox="1"/>
                <p:nvPr/>
              </p:nvSpPr>
              <p:spPr>
                <a:xfrm>
                  <a:off x="7699610" y="4049446"/>
                  <a:ext cx="366851" cy="314181"/>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IoT</a:t>
                  </a: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8911462" y="3483686"/>
                <a:ext cx="1033650" cy="325042"/>
                <a:chOff x="8882887" y="3483686"/>
                <a:chExt cx="1033650" cy="325042"/>
              </a:xfrm>
            </p:grpSpPr>
            <p:sp>
              <p:nvSpPr>
                <p:cNvPr id="260" name="TextBox 259"/>
                <p:cNvSpPr txBox="1"/>
                <p:nvPr/>
              </p:nvSpPr>
              <p:spPr>
                <a:xfrm>
                  <a:off x="9257381" y="3502246"/>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50" cstate="print">
                  <a:biLevel thresh="25000"/>
                  <a:extLst>
                    <a:ext uri="{28A0092B-C50C-407E-A947-70E740481C1C}">
                      <a14:useLocalDpi xmlns:a14="http://schemas.microsoft.com/office/drawing/2010/main"/>
                    </a:ext>
                  </a:extLst>
                </a:blip>
                <a:stretch>
                  <a:fillRect/>
                </a:stretch>
              </p:blipFill>
              <p:spPr>
                <a:xfrm>
                  <a:off x="8882887" y="3483686"/>
                  <a:ext cx="325042" cy="325042"/>
                </a:xfrm>
                <a:prstGeom prst="rect">
                  <a:avLst/>
                </a:prstGeom>
              </p:spPr>
            </p:pic>
          </p:grpSp>
        </p:grpSp>
        <p:sp>
          <p:nvSpPr>
            <p:cNvPr id="75" name="Rectangle 74"/>
            <p:cNvSpPr/>
            <p:nvPr/>
          </p:nvSpPr>
          <p:spPr bwMode="auto">
            <a:xfrm>
              <a:off x="355123" y="532357"/>
              <a:ext cx="1547714" cy="415415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865" fontAlgn="base">
                <a:lnSpc>
                  <a:spcPct val="90000"/>
                </a:lnSpc>
              </a:pPr>
              <a:r>
                <a:rPr lang="en-US" sz="1371" b="1" kern="0" dirty="0">
                  <a:solidFill>
                    <a:srgbClr val="FFFFFF"/>
                  </a:solidFill>
                  <a:latin typeface="Segoe UI"/>
                  <a:ea typeface="Segoe UI" pitchFamily="34" charset="0"/>
                  <a:cs typeface="Segoe UI" pitchFamily="34" charset="0"/>
                </a:rPr>
                <a:t>Security &amp; Management</a:t>
              </a:r>
            </a:p>
          </p:txBody>
        </p:sp>
        <p:grpSp>
          <p:nvGrpSpPr>
            <p:cNvPr id="334" name="Group 333"/>
            <p:cNvGrpSpPr/>
            <p:nvPr/>
          </p:nvGrpSpPr>
          <p:grpSpPr>
            <a:xfrm>
              <a:off x="559429" y="1513821"/>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26" cstate="print">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59429" y="234327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51" cstate="print">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32241"/>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52" cstate="print">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2811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53" cstate="print">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59429" y="3509522"/>
              <a:ext cx="1006664" cy="360438"/>
              <a:chOff x="4552624" y="449871"/>
              <a:chExt cx="1006664" cy="360438"/>
            </a:xfrm>
          </p:grpSpPr>
          <p:sp>
            <p:nvSpPr>
              <p:cNvPr id="204" name="TextBox 203"/>
              <p:cNvSpPr txBox="1"/>
              <p:nvPr/>
            </p:nvSpPr>
            <p:spPr>
              <a:xfrm>
                <a:off x="4900132" y="509203"/>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54" cstate="print">
                <a:extLst>
                  <a:ext uri="{28A0092B-C50C-407E-A947-70E740481C1C}">
                    <a14:useLocalDpi xmlns:a14="http://schemas.microsoft.com/office/drawing/2010/main"/>
                  </a:ext>
                </a:extLst>
              </a:blip>
              <a:stretch>
                <a:fillRect/>
              </a:stretch>
            </p:blipFill>
            <p:spPr>
              <a:xfrm>
                <a:off x="4552624" y="449871"/>
                <a:ext cx="235263" cy="261402"/>
              </a:xfrm>
              <a:prstGeom prst="rect">
                <a:avLst/>
              </a:prstGeom>
            </p:spPr>
          </p:pic>
        </p:grpSp>
        <p:grpSp>
          <p:nvGrpSpPr>
            <p:cNvPr id="336" name="Group 335"/>
            <p:cNvGrpSpPr/>
            <p:nvPr/>
          </p:nvGrpSpPr>
          <p:grpSpPr>
            <a:xfrm>
              <a:off x="559429" y="3887273"/>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55" cstate="print">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grpSp>
          <p:nvGrpSpPr>
            <p:cNvPr id="417" name="Group 416"/>
            <p:cNvGrpSpPr/>
            <p:nvPr/>
          </p:nvGrpSpPr>
          <p:grpSpPr>
            <a:xfrm>
              <a:off x="559429" y="4356417"/>
              <a:ext cx="1008388" cy="309244"/>
              <a:chOff x="559429" y="4065187"/>
              <a:chExt cx="1008388" cy="309244"/>
            </a:xfrm>
          </p:grpSpPr>
          <p:pic>
            <p:nvPicPr>
              <p:cNvPr id="413" name="Picture 412"/>
              <p:cNvPicPr>
                <a:picLocks noChangeAspect="1"/>
              </p:cNvPicPr>
              <p:nvPr/>
            </p:nvPicPr>
            <p:blipFill>
              <a:blip r:embed="rId56" cstate="print">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56" name="Group 255"/>
            <p:cNvGrpSpPr/>
            <p:nvPr/>
          </p:nvGrpSpPr>
          <p:grpSpPr>
            <a:xfrm>
              <a:off x="559429" y="1904238"/>
              <a:ext cx="1012582" cy="321430"/>
              <a:chOff x="6813227" y="457506"/>
              <a:chExt cx="1012582" cy="321430"/>
            </a:xfrm>
          </p:grpSpPr>
          <p:sp>
            <p:nvSpPr>
              <p:cNvPr id="257" name="TextBox 256"/>
              <p:cNvSpPr txBox="1"/>
              <p:nvPr/>
            </p:nvSpPr>
            <p:spPr>
              <a:xfrm>
                <a:off x="7166653" y="477831"/>
                <a:ext cx="659156" cy="301105"/>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26" cstate="print">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44" name="Group 43"/>
            <p:cNvGrpSpPr/>
            <p:nvPr/>
          </p:nvGrpSpPr>
          <p:grpSpPr>
            <a:xfrm>
              <a:off x="532599" y="3107117"/>
              <a:ext cx="1025516" cy="333331"/>
              <a:chOff x="532599" y="3107117"/>
              <a:chExt cx="1025516" cy="333331"/>
            </a:xfrm>
          </p:grpSpPr>
          <p:pic>
            <p:nvPicPr>
              <p:cNvPr id="262" name="Picture 261"/>
              <p:cNvPicPr>
                <a:picLocks noChangeAspect="1"/>
              </p:cNvPicPr>
              <p:nvPr/>
            </p:nvPicPr>
            <p:blipFill>
              <a:blip r:embed="rId57" cstate="print">
                <a:biLevel thresh="25000"/>
                <a:extLst>
                  <a:ext uri="{28A0092B-C50C-407E-A947-70E740481C1C}">
                    <a14:useLocalDpi xmlns:a14="http://schemas.microsoft.com/office/drawing/2010/main"/>
                  </a:ext>
                </a:extLst>
              </a:blip>
              <a:stretch>
                <a:fillRect/>
              </a:stretch>
            </p:blipFill>
            <p:spPr>
              <a:xfrm>
                <a:off x="532599" y="3107117"/>
                <a:ext cx="333331" cy="333331"/>
              </a:xfrm>
              <a:prstGeom prst="rect">
                <a:avLst/>
              </a:prstGeom>
            </p:spPr>
          </p:pic>
          <p:sp>
            <p:nvSpPr>
              <p:cNvPr id="263" name="TextBox 262"/>
              <p:cNvSpPr txBox="1"/>
              <p:nvPr/>
            </p:nvSpPr>
            <p:spPr>
              <a:xfrm>
                <a:off x="898959" y="3138949"/>
                <a:ext cx="659156" cy="301106"/>
              </a:xfrm>
              <a:prstGeom prst="rect">
                <a:avLst/>
              </a:prstGeom>
              <a:noFill/>
              <a:ln>
                <a:noFill/>
              </a:ln>
            </p:spPr>
            <p:txBody>
              <a:bodyPr wrap="none" lIns="0" tIns="27417" rIns="0" bIns="0" rtlCol="0">
                <a:noAutofit/>
              </a:bodyPr>
              <a:lstStyle/>
              <a:p>
                <a:pPr defTabSz="913891" eaLnBrk="0" fontAlgn="base" hangingPunct="0">
                  <a:lnSpc>
                    <a:spcPts val="800"/>
                  </a:lnSpc>
                  <a:spcBef>
                    <a:spcPct val="0"/>
                  </a:spcBef>
                  <a:spcAft>
                    <a:spcPct val="0"/>
                  </a:spcAft>
                </a:pPr>
                <a:r>
                  <a:rPr lang="en-US" sz="751"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grpSp>
      </p:grpSp>
      <p:sp>
        <p:nvSpPr>
          <p:cNvPr id="253" name="Oval 252"/>
          <p:cNvSpPr/>
          <p:nvPr/>
        </p:nvSpPr>
        <p:spPr>
          <a:xfrm>
            <a:off x="4115237" y="873459"/>
            <a:ext cx="1147507" cy="5327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867967" y="790052"/>
            <a:ext cx="1147507" cy="5327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2846648" y="5031805"/>
            <a:ext cx="1147507" cy="5327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9125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anim calcmode="lin" valueType="num">
                                      <p:cBhvr>
                                        <p:cTn id="8" dur="2000" fill="hold"/>
                                        <p:tgtEl>
                                          <p:spTgt spid="249"/>
                                        </p:tgtEl>
                                        <p:attrNameLst>
                                          <p:attrName>ppt_x</p:attrName>
                                        </p:attrNameLst>
                                      </p:cBhvr>
                                      <p:tavLst>
                                        <p:tav tm="0">
                                          <p:val>
                                            <p:strVal val="#ppt_x"/>
                                          </p:val>
                                        </p:tav>
                                        <p:tav tm="100000">
                                          <p:val>
                                            <p:strVal val="#ppt_x"/>
                                          </p:val>
                                        </p:tav>
                                      </p:tavLst>
                                    </p:anim>
                                    <p:anim calcmode="lin" valueType="num">
                                      <p:cBhvr>
                                        <p:cTn id="9" dur="2000" fill="hold"/>
                                        <p:tgtEl>
                                          <p:spTgt spid="2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P spid="264" grpId="0" animBg="1"/>
      <p:bldP spid="2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2"/>
            </p:custDataLst>
            <p:extLst/>
          </p:nvPr>
        </p:nvGraphicFramePr>
        <p:xfrm>
          <a:off x="3288" y="3017"/>
          <a:ext cx="1556" cy="1556"/>
        </p:xfrm>
        <a:graphic>
          <a:graphicData uri="http://schemas.openxmlformats.org/presentationml/2006/ole">
            <mc:AlternateContent xmlns:mc="http://schemas.openxmlformats.org/markup-compatibility/2006">
              <mc:Choice xmlns:v="urn:schemas-microsoft-com:vml" Requires="v">
                <p:oleObj spid="_x0000_s1034"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3288" y="3017"/>
                        <a:ext cx="1556" cy="1556"/>
                      </a:xfrm>
                      <a:prstGeom prst="rect">
                        <a:avLst/>
                      </a:prstGeom>
                    </p:spPr>
                  </p:pic>
                </p:oleObj>
              </mc:Fallback>
            </mc:AlternateContent>
          </a:graphicData>
        </a:graphic>
      </p:graphicFrame>
      <p:grpSp>
        <p:nvGrpSpPr>
          <p:cNvPr id="8" name="Group 7"/>
          <p:cNvGrpSpPr/>
          <p:nvPr/>
        </p:nvGrpSpPr>
        <p:grpSpPr>
          <a:xfrm>
            <a:off x="648083" y="1766535"/>
            <a:ext cx="11075716" cy="4612346"/>
            <a:chOff x="2419305" y="1976585"/>
            <a:chExt cx="9578922" cy="4111073"/>
          </a:xfrm>
        </p:grpSpPr>
        <p:grpSp>
          <p:nvGrpSpPr>
            <p:cNvPr id="2" name="Group 1"/>
            <p:cNvGrpSpPr/>
            <p:nvPr/>
          </p:nvGrpSpPr>
          <p:grpSpPr>
            <a:xfrm>
              <a:off x="2483667" y="3410649"/>
              <a:ext cx="9450199" cy="1171196"/>
              <a:chOff x="2419305" y="3410649"/>
              <a:chExt cx="9450199" cy="1171196"/>
            </a:xfrm>
          </p:grpSpPr>
          <p:pic>
            <p:nvPicPr>
              <p:cNvPr id="265" name="Picture 28"/>
              <p:cNvPicPr>
                <a:picLocks noChangeAspect="1"/>
              </p:cNvPicPr>
              <p:nvPr/>
            </p:nvPicPr>
            <p:blipFill rotWithShape="1">
              <a:blip r:embed="rId7" cstate="print">
                <a:extLst>
                  <a:ext uri="{28A0092B-C50C-407E-A947-70E740481C1C}">
                    <a14:useLocalDpi xmlns:a14="http://schemas.microsoft.com/office/drawing/2010/main"/>
                  </a:ext>
                </a:extLst>
              </a:blip>
              <a:srcRect l="19912" r="16881" b="43417"/>
              <a:stretch/>
            </p:blipFill>
            <p:spPr>
              <a:xfrm>
                <a:off x="3603650" y="3410649"/>
                <a:ext cx="884331" cy="787789"/>
              </a:xfrm>
              <a:prstGeom prst="rect">
                <a:avLst/>
              </a:prstGeom>
            </p:spPr>
          </p:pic>
          <p:sp>
            <p:nvSpPr>
              <p:cNvPr id="266" name="Rectangle 265"/>
              <p:cNvSpPr/>
              <p:nvPr/>
            </p:nvSpPr>
            <p:spPr>
              <a:xfrm>
                <a:off x="3628234" y="4247470"/>
                <a:ext cx="780585" cy="334375"/>
              </a:xfrm>
              <a:prstGeom prst="rect">
                <a:avLst/>
              </a:prstGeom>
            </p:spPr>
            <p:txBody>
              <a:bodyPr wrap="squar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HIPAA / HITECH</a:t>
                </a:r>
              </a:p>
            </p:txBody>
          </p:sp>
          <p:sp>
            <p:nvSpPr>
              <p:cNvPr id="267" name="Rectangle 266"/>
              <p:cNvSpPr/>
              <p:nvPr/>
            </p:nvSpPr>
            <p:spPr>
              <a:xfrm>
                <a:off x="2419305" y="4247470"/>
                <a:ext cx="968575" cy="334375"/>
              </a:xfrm>
              <a:prstGeom prst="rect">
                <a:avLst/>
              </a:prstGeom>
            </p:spPr>
            <p:txBody>
              <a:bodyPr wrap="square">
                <a:spAutoFit/>
              </a:bodyPr>
              <a:lstStyle/>
              <a:p>
                <a:pPr algn="ctr" defTabSz="570818" eaLnBrk="0" fontAlgn="ctr" hangingPunct="0">
                  <a:lnSpc>
                    <a:spcPct val="90000"/>
                  </a:lnSpc>
                  <a:spcBef>
                    <a:spcPct val="0"/>
                  </a:spcBef>
                  <a:spcAft>
                    <a:spcPct val="0"/>
                  </a:spcAft>
                  <a:defRPr/>
                </a:pPr>
                <a:r>
                  <a:rPr lang="en-US" sz="1027" dirty="0" err="1">
                    <a:solidFill>
                      <a:srgbClr val="0072C6"/>
                    </a:solidFill>
                    <a:latin typeface="Segoe UI" panose="020B0502040204020203" pitchFamily="34" charset="0"/>
                    <a:ea typeface="MS PGothic" panose="020B0600070205080204" pitchFamily="34" charset="-128"/>
                  </a:rPr>
                  <a:t>FedRAMP</a:t>
                </a:r>
                <a:r>
                  <a:rPr lang="en-US" sz="1027" dirty="0">
                    <a:solidFill>
                      <a:srgbClr val="0072C6"/>
                    </a:solidFill>
                    <a:latin typeface="Segoe UI" panose="020B0502040204020203" pitchFamily="34" charset="0"/>
                    <a:ea typeface="MS PGothic" panose="020B0600070205080204" pitchFamily="34" charset="-128"/>
                  </a:rPr>
                  <a:t> JAB P-ATO</a:t>
                </a:r>
              </a:p>
            </p:txBody>
          </p:sp>
          <p:pic>
            <p:nvPicPr>
              <p:cNvPr id="268"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540144" y="3487404"/>
                <a:ext cx="640687" cy="634280"/>
              </a:xfrm>
              <a:prstGeom prst="rect">
                <a:avLst/>
              </a:prstGeom>
            </p:spPr>
          </p:pic>
          <p:sp>
            <p:nvSpPr>
              <p:cNvPr id="269" name="Rectangle 268"/>
              <p:cNvSpPr/>
              <p:nvPr/>
            </p:nvSpPr>
            <p:spPr>
              <a:xfrm>
                <a:off x="4718702" y="4247470"/>
                <a:ext cx="689344" cy="207528"/>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FIPS 140-2</a:t>
                </a:r>
              </a:p>
            </p:txBody>
          </p:sp>
          <p:pic>
            <p:nvPicPr>
              <p:cNvPr id="270" name="Picture 269"/>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768241" y="3645187"/>
                <a:ext cx="790194" cy="318713"/>
              </a:xfrm>
              <a:prstGeom prst="rect">
                <a:avLst/>
              </a:prstGeom>
            </p:spPr>
          </p:pic>
          <p:sp>
            <p:nvSpPr>
              <p:cNvPr id="271" name="Rectangle 270"/>
              <p:cNvSpPr/>
              <p:nvPr/>
            </p:nvSpPr>
            <p:spPr>
              <a:xfrm>
                <a:off x="6706277" y="4247470"/>
                <a:ext cx="756953" cy="207528"/>
              </a:xfrm>
              <a:prstGeom prst="rect">
                <a:avLst/>
              </a:prstGeom>
            </p:spPr>
            <p:txBody>
              <a:bodyPr wrap="squar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FERPA</a:t>
                </a:r>
              </a:p>
            </p:txBody>
          </p:sp>
          <p:pic>
            <p:nvPicPr>
              <p:cNvPr id="272" name="Picture 271"/>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4773637" y="3496926"/>
                <a:ext cx="615235" cy="615235"/>
              </a:xfrm>
              <a:prstGeom prst="rect">
                <a:avLst/>
              </a:prstGeom>
            </p:spPr>
          </p:pic>
          <p:pic>
            <p:nvPicPr>
              <p:cNvPr id="273" name="Picture 27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647445" y="3496926"/>
                <a:ext cx="615237" cy="615235"/>
              </a:xfrm>
              <a:prstGeom prst="rect">
                <a:avLst/>
              </a:prstGeom>
            </p:spPr>
          </p:pic>
          <p:sp>
            <p:nvSpPr>
              <p:cNvPr id="274" name="Rectangle 273"/>
              <p:cNvSpPr/>
              <p:nvPr/>
            </p:nvSpPr>
            <p:spPr>
              <a:xfrm>
                <a:off x="7566951" y="4247470"/>
                <a:ext cx="779046" cy="207528"/>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DISA Level 2</a:t>
                </a:r>
              </a:p>
            </p:txBody>
          </p:sp>
          <p:pic>
            <p:nvPicPr>
              <p:cNvPr id="275" name="Picture 274"/>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762249" y="3482038"/>
                <a:ext cx="645011" cy="645011"/>
              </a:xfrm>
              <a:prstGeom prst="rect">
                <a:avLst/>
              </a:prstGeom>
            </p:spPr>
          </p:pic>
          <p:pic>
            <p:nvPicPr>
              <p:cNvPr id="276" name="Picture 275" descr="http://1.bp.blogspot.com/-zsub2Ach6i8/T3qyuPps54I/AAAAAAAAAVY/2DAjv_gntto/s1600/irs-logo.jpeg.png"/>
              <p:cNvPicPr/>
              <p:nvPr/>
            </p:nvPicPr>
            <p:blipFill>
              <a:blip r:embed="rId13" cstate="print">
                <a:extLst>
                  <a:ext uri="{28A0092B-C50C-407E-A947-70E740481C1C}">
                    <a14:useLocalDpi xmlns:a14="http://schemas.microsoft.com/office/drawing/2010/main"/>
                  </a:ext>
                </a:extLst>
              </a:blip>
              <a:srcRect/>
              <a:stretch>
                <a:fillRect/>
              </a:stretch>
            </p:blipFill>
            <p:spPr bwMode="auto">
              <a:xfrm>
                <a:off x="9397019" y="3484228"/>
                <a:ext cx="640631" cy="640631"/>
              </a:xfrm>
              <a:prstGeom prst="rect">
                <a:avLst/>
              </a:prstGeom>
              <a:noFill/>
              <a:ln>
                <a:noFill/>
              </a:ln>
            </p:spPr>
          </p:pic>
          <p:pic>
            <p:nvPicPr>
              <p:cNvPr id="277" name="Picture 276"/>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2452036" y="3518761"/>
                <a:ext cx="919863" cy="571565"/>
              </a:xfrm>
              <a:prstGeom prst="rect">
                <a:avLst/>
              </a:prstGeom>
            </p:spPr>
          </p:pic>
          <p:pic>
            <p:nvPicPr>
              <p:cNvPr id="278" name="Picture 277"/>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249327" y="3480620"/>
                <a:ext cx="664994" cy="647848"/>
              </a:xfrm>
              <a:prstGeom prst="rect">
                <a:avLst/>
              </a:prstGeom>
            </p:spPr>
          </p:pic>
          <p:sp>
            <p:nvSpPr>
              <p:cNvPr id="279" name="Rectangle 278"/>
              <p:cNvSpPr/>
              <p:nvPr/>
            </p:nvSpPr>
            <p:spPr>
              <a:xfrm>
                <a:off x="10224920" y="4247470"/>
                <a:ext cx="713808" cy="207528"/>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ITAR-ready</a:t>
                </a:r>
              </a:p>
            </p:txBody>
          </p:sp>
          <p:sp>
            <p:nvSpPr>
              <p:cNvPr id="280" name="Rectangle 279"/>
              <p:cNvSpPr/>
              <p:nvPr/>
            </p:nvSpPr>
            <p:spPr>
              <a:xfrm>
                <a:off x="8673564" y="4247470"/>
                <a:ext cx="359078" cy="207528"/>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CJIS</a:t>
                </a:r>
              </a:p>
            </p:txBody>
          </p:sp>
          <p:sp>
            <p:nvSpPr>
              <p:cNvPr id="281" name="Rectangle 280"/>
              <p:cNvSpPr/>
              <p:nvPr/>
            </p:nvSpPr>
            <p:spPr>
              <a:xfrm>
                <a:off x="5911025" y="4247470"/>
                <a:ext cx="509941" cy="334375"/>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21 CFR</a:t>
                </a:r>
              </a:p>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Part 11</a:t>
                </a:r>
              </a:p>
            </p:txBody>
          </p:sp>
          <p:sp>
            <p:nvSpPr>
              <p:cNvPr id="282" name="Rectangle 281"/>
              <p:cNvSpPr/>
              <p:nvPr/>
            </p:nvSpPr>
            <p:spPr>
              <a:xfrm>
                <a:off x="9421594" y="4247470"/>
                <a:ext cx="591488" cy="207528"/>
              </a:xfrm>
              <a:prstGeom prst="rect">
                <a:avLst/>
              </a:prstGeom>
            </p:spPr>
            <p:txBody>
              <a:bodyPr wrap="non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IRS 1075</a:t>
                </a:r>
              </a:p>
            </p:txBody>
          </p:sp>
          <p:pic>
            <p:nvPicPr>
              <p:cNvPr id="283" name="Picture 6" descr="image007"/>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11123528" y="3452623"/>
                <a:ext cx="703841" cy="70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 name="Rectangle 283"/>
              <p:cNvSpPr/>
              <p:nvPr/>
            </p:nvSpPr>
            <p:spPr>
              <a:xfrm>
                <a:off x="11081392" y="4247470"/>
                <a:ext cx="788112" cy="334375"/>
              </a:xfrm>
              <a:prstGeom prst="rect">
                <a:avLst/>
              </a:prstGeom>
            </p:spPr>
            <p:txBody>
              <a:bodyPr wrap="square">
                <a:spAutoFit/>
              </a:bodyPr>
              <a:lstStyle/>
              <a:p>
                <a:pPr algn="ctr" defTabSz="570818" eaLnBrk="0" fontAlgn="ctr" hangingPunct="0">
                  <a:lnSpc>
                    <a:spcPct val="90000"/>
                  </a:lnSpc>
                  <a:spcBef>
                    <a:spcPct val="0"/>
                  </a:spcBef>
                  <a:spcAft>
                    <a:spcPct val="0"/>
                  </a:spcAft>
                  <a:defRPr/>
                </a:pPr>
                <a:r>
                  <a:rPr lang="en-US" sz="1027" dirty="0">
                    <a:solidFill>
                      <a:srgbClr val="0072C6"/>
                    </a:solidFill>
                    <a:latin typeface="Segoe UI" panose="020B0502040204020203" pitchFamily="34" charset="0"/>
                    <a:ea typeface="MS PGothic" panose="020B0600070205080204" pitchFamily="34" charset="-128"/>
                  </a:rPr>
                  <a:t>Section 508 VPAT</a:t>
                </a:r>
              </a:p>
            </p:txBody>
          </p:sp>
        </p:grpSp>
        <p:grpSp>
          <p:nvGrpSpPr>
            <p:cNvPr id="67" name="Group 66"/>
            <p:cNvGrpSpPr/>
            <p:nvPr/>
          </p:nvGrpSpPr>
          <p:grpSpPr>
            <a:xfrm>
              <a:off x="2731445" y="1976585"/>
              <a:ext cx="8954642" cy="1085679"/>
              <a:chOff x="2519321" y="1938043"/>
              <a:chExt cx="8954642" cy="1085679"/>
            </a:xfrm>
          </p:grpSpPr>
          <p:pic>
            <p:nvPicPr>
              <p:cNvPr id="68" name="Picture 14" descr="http://www.theauditpeople.com/sites/default/files/pictures/iso-logo.png"/>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951599" y="1938043"/>
                <a:ext cx="807886" cy="61040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stretch>
                <a:fillRect/>
              </a:stretch>
            </p:blipFill>
            <p:spPr>
              <a:xfrm>
                <a:off x="4687686" y="1938043"/>
                <a:ext cx="666748" cy="610402"/>
              </a:xfrm>
              <a:prstGeom prst="rect">
                <a:avLst/>
              </a:prstGeom>
            </p:spPr>
          </p:pic>
          <p:pic>
            <p:nvPicPr>
              <p:cNvPr id="70" name="Picture 69"/>
              <p:cNvPicPr>
                <a:picLocks noChangeAspect="1"/>
              </p:cNvPicPr>
              <p:nvPr/>
            </p:nvPicPr>
            <p:blipFill>
              <a:blip r:embed="rId19"/>
              <a:stretch>
                <a:fillRect/>
              </a:stretch>
            </p:blipFill>
            <p:spPr>
              <a:xfrm>
                <a:off x="2519321" y="1938043"/>
                <a:ext cx="609112" cy="610402"/>
              </a:xfrm>
              <a:prstGeom prst="rect">
                <a:avLst/>
              </a:prstGeom>
            </p:spPr>
          </p:pic>
          <p:pic>
            <p:nvPicPr>
              <p:cNvPr id="71" name="Picture 70"/>
              <p:cNvPicPr>
                <a:picLocks noChangeAspect="1"/>
              </p:cNvPicPr>
              <p:nvPr/>
            </p:nvPicPr>
            <p:blipFill>
              <a:blip r:embed="rId18"/>
              <a:stretch>
                <a:fillRect/>
              </a:stretch>
            </p:blipFill>
            <p:spPr>
              <a:xfrm>
                <a:off x="3593041" y="1938043"/>
                <a:ext cx="666748" cy="610402"/>
              </a:xfrm>
              <a:prstGeom prst="rect">
                <a:avLst/>
              </a:prstGeom>
            </p:spPr>
          </p:pic>
          <p:pic>
            <p:nvPicPr>
              <p:cNvPr id="72" name="Picture 71"/>
              <p:cNvPicPr>
                <a:picLocks noChangeAspect="1"/>
              </p:cNvPicPr>
              <p:nvPr/>
            </p:nvPicPr>
            <p:blipFill>
              <a:blip r:embed="rId20"/>
              <a:stretch>
                <a:fillRect/>
              </a:stretch>
            </p:blipFill>
            <p:spPr>
              <a:xfrm>
                <a:off x="5700028" y="2009248"/>
                <a:ext cx="735635" cy="467992"/>
              </a:xfrm>
              <a:prstGeom prst="rect">
                <a:avLst/>
              </a:prstGeom>
            </p:spPr>
          </p:pic>
          <p:pic>
            <p:nvPicPr>
              <p:cNvPr id="73" name="Picture 72"/>
              <p:cNvPicPr>
                <a:picLocks noChangeAspect="1"/>
              </p:cNvPicPr>
              <p:nvPr/>
            </p:nvPicPr>
            <p:blipFill>
              <a:blip r:embed="rId21"/>
              <a:stretch>
                <a:fillRect/>
              </a:stretch>
            </p:blipFill>
            <p:spPr>
              <a:xfrm>
                <a:off x="6821462" y="2071754"/>
                <a:ext cx="894482" cy="342981"/>
              </a:xfrm>
              <a:prstGeom prst="rect">
                <a:avLst/>
              </a:prstGeom>
            </p:spPr>
          </p:pic>
          <p:pic>
            <p:nvPicPr>
              <p:cNvPr id="74" name="Picture 73"/>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9245039" y="1938043"/>
                <a:ext cx="610402" cy="610402"/>
              </a:xfrm>
              <a:prstGeom prst="rect">
                <a:avLst/>
              </a:prstGeom>
            </p:spPr>
          </p:pic>
          <p:sp>
            <p:nvSpPr>
              <p:cNvPr id="75" name="Rectangle 74"/>
              <p:cNvSpPr/>
              <p:nvPr/>
            </p:nvSpPr>
            <p:spPr>
              <a:xfrm>
                <a:off x="2536491" y="2721995"/>
                <a:ext cx="567309" cy="150863"/>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ISO 27001</a:t>
                </a:r>
              </a:p>
            </p:txBody>
          </p:sp>
          <p:sp>
            <p:nvSpPr>
              <p:cNvPr id="76" name="Rectangle 75"/>
              <p:cNvSpPr/>
              <p:nvPr/>
            </p:nvSpPr>
            <p:spPr>
              <a:xfrm>
                <a:off x="5713531" y="2721995"/>
                <a:ext cx="858035" cy="150863"/>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PCI DSS Level 1</a:t>
                </a:r>
              </a:p>
            </p:txBody>
          </p:sp>
          <p:sp>
            <p:nvSpPr>
              <p:cNvPr id="77" name="Rectangle 76"/>
              <p:cNvSpPr/>
              <p:nvPr/>
            </p:nvSpPr>
            <p:spPr>
              <a:xfrm>
                <a:off x="3565527" y="2721995"/>
                <a:ext cx="746459" cy="150863"/>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SOC 1 Type 2</a:t>
                </a:r>
              </a:p>
            </p:txBody>
          </p:sp>
          <p:sp>
            <p:nvSpPr>
              <p:cNvPr id="78" name="Rectangle 77"/>
              <p:cNvSpPr/>
              <p:nvPr/>
            </p:nvSpPr>
            <p:spPr>
              <a:xfrm>
                <a:off x="4657408" y="2721995"/>
                <a:ext cx="746459" cy="150863"/>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SOC 2 Type 2</a:t>
                </a:r>
              </a:p>
            </p:txBody>
          </p:sp>
          <p:sp>
            <p:nvSpPr>
              <p:cNvPr id="79" name="Rectangle 78"/>
              <p:cNvSpPr/>
              <p:nvPr/>
            </p:nvSpPr>
            <p:spPr>
              <a:xfrm>
                <a:off x="8072065" y="2721995"/>
                <a:ext cx="567308" cy="150863"/>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ISO 27018</a:t>
                </a:r>
              </a:p>
            </p:txBody>
          </p:sp>
          <p:sp>
            <p:nvSpPr>
              <p:cNvPr id="80" name="Rectangle 79"/>
              <p:cNvSpPr/>
              <p:nvPr/>
            </p:nvSpPr>
            <p:spPr>
              <a:xfrm>
                <a:off x="6854615" y="2721995"/>
                <a:ext cx="828176" cy="301727"/>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Cloud Controls</a:t>
                </a:r>
                <a:br>
                  <a:rPr lang="en-US" sz="1009" dirty="0">
                    <a:solidFill>
                      <a:srgbClr val="0072C6"/>
                    </a:solidFill>
                    <a:latin typeface="Segoe UI"/>
                  </a:rPr>
                </a:br>
                <a:r>
                  <a:rPr lang="en-US" sz="1009" dirty="0">
                    <a:solidFill>
                      <a:srgbClr val="0072C6"/>
                    </a:solidFill>
                    <a:latin typeface="Segoe UI"/>
                  </a:rPr>
                  <a:t>Matrix</a:t>
                </a:r>
              </a:p>
            </p:txBody>
          </p:sp>
          <p:sp>
            <p:nvSpPr>
              <p:cNvPr id="81" name="Rectangle 80"/>
              <p:cNvSpPr/>
              <p:nvPr/>
            </p:nvSpPr>
            <p:spPr>
              <a:xfrm>
                <a:off x="8969774" y="2721995"/>
                <a:ext cx="1167619" cy="301727"/>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Content Delivery and</a:t>
                </a:r>
                <a:br>
                  <a:rPr lang="en-US" sz="1009" dirty="0">
                    <a:solidFill>
                      <a:srgbClr val="0072C6"/>
                    </a:solidFill>
                    <a:latin typeface="Segoe UI"/>
                  </a:rPr>
                </a:br>
                <a:r>
                  <a:rPr lang="en-US" sz="1009" dirty="0">
                    <a:solidFill>
                      <a:srgbClr val="0072C6"/>
                    </a:solidFill>
                    <a:latin typeface="Segoe UI"/>
                  </a:rPr>
                  <a:t>Security Association</a:t>
                </a:r>
              </a:p>
            </p:txBody>
          </p:sp>
          <p:sp>
            <p:nvSpPr>
              <p:cNvPr id="82" name="Rectangle 81"/>
              <p:cNvSpPr/>
              <p:nvPr/>
            </p:nvSpPr>
            <p:spPr>
              <a:xfrm>
                <a:off x="10306344" y="2721995"/>
                <a:ext cx="1167619" cy="301727"/>
              </a:xfrm>
              <a:prstGeom prst="rect">
                <a:avLst/>
              </a:prstGeom>
            </p:spPr>
            <p:txBody>
              <a:bodyPr wrap="none" lIns="0" tIns="0" rIns="0" bIns="0">
                <a:noAutofit/>
              </a:bodyPr>
              <a:lstStyle/>
              <a:p>
                <a:pPr algn="ctr" defTabSz="585345" fontAlgn="ctr">
                  <a:defRPr/>
                </a:pPr>
                <a:r>
                  <a:rPr lang="en-US" sz="1009" dirty="0">
                    <a:solidFill>
                      <a:srgbClr val="0072C6"/>
                    </a:solidFill>
                    <a:latin typeface="Segoe UI"/>
                  </a:rPr>
                  <a:t>Shared</a:t>
                </a:r>
              </a:p>
              <a:p>
                <a:pPr algn="ctr" defTabSz="585345" fontAlgn="ctr">
                  <a:defRPr/>
                </a:pPr>
                <a:r>
                  <a:rPr lang="en-US" sz="1009" dirty="0">
                    <a:solidFill>
                      <a:srgbClr val="0072C6"/>
                    </a:solidFill>
                    <a:latin typeface="Segoe UI"/>
                  </a:rPr>
                  <a:t>Assessments</a:t>
                </a:r>
              </a:p>
            </p:txBody>
          </p:sp>
          <p:pic>
            <p:nvPicPr>
              <p:cNvPr id="83" name="Picture 82"/>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10465185" y="2019731"/>
                <a:ext cx="849936" cy="420638"/>
              </a:xfrm>
              <a:prstGeom prst="rect">
                <a:avLst/>
              </a:prstGeom>
            </p:spPr>
          </p:pic>
        </p:grpSp>
        <p:grpSp>
          <p:nvGrpSpPr>
            <p:cNvPr id="134" name="Group 133"/>
            <p:cNvGrpSpPr/>
            <p:nvPr/>
          </p:nvGrpSpPr>
          <p:grpSpPr>
            <a:xfrm>
              <a:off x="2419305" y="4918891"/>
              <a:ext cx="9578922" cy="1168767"/>
              <a:chOff x="2197351" y="4814116"/>
              <a:chExt cx="9578922" cy="1168767"/>
            </a:xfrm>
          </p:grpSpPr>
          <p:sp>
            <p:nvSpPr>
              <p:cNvPr id="135" name="Rectangle 134"/>
              <p:cNvSpPr/>
              <p:nvPr/>
            </p:nvSpPr>
            <p:spPr>
              <a:xfrm>
                <a:off x="2197351" y="5487035"/>
                <a:ext cx="1129567" cy="357459"/>
              </a:xfrm>
              <a:prstGeom prst="rect">
                <a:avLst/>
              </a:prstGeom>
            </p:spPr>
            <p:txBody>
              <a:bodyPr wrap="square">
                <a:spAutoFit/>
              </a:bodyPr>
              <a:lstStyle/>
              <a:p>
                <a:pPr algn="ctr" defTabSz="559681" fontAlgn="ctr">
                  <a:defRPr/>
                </a:pPr>
                <a:r>
                  <a:rPr lang="en-US" sz="1009" dirty="0">
                    <a:solidFill>
                      <a:srgbClr val="0072C6"/>
                    </a:solidFill>
                    <a:latin typeface="Segoe UI"/>
                  </a:rPr>
                  <a:t>European Union</a:t>
                </a:r>
              </a:p>
              <a:p>
                <a:pPr algn="ctr" defTabSz="559681" fontAlgn="ctr">
                  <a:defRPr/>
                </a:pPr>
                <a:r>
                  <a:rPr lang="en-US" sz="1009" dirty="0">
                    <a:solidFill>
                      <a:srgbClr val="0072C6"/>
                    </a:solidFill>
                    <a:latin typeface="Segoe UI"/>
                  </a:rPr>
                  <a:t>Model Clauses</a:t>
                </a:r>
              </a:p>
            </p:txBody>
          </p:sp>
          <p:grpSp>
            <p:nvGrpSpPr>
              <p:cNvPr id="136" name="Group 135"/>
              <p:cNvGrpSpPr/>
              <p:nvPr/>
            </p:nvGrpSpPr>
            <p:grpSpPr>
              <a:xfrm>
                <a:off x="2358769" y="4814116"/>
                <a:ext cx="9417504" cy="1168767"/>
                <a:chOff x="2358769" y="4814116"/>
                <a:chExt cx="9417504" cy="1168767"/>
              </a:xfrm>
            </p:grpSpPr>
            <p:pic>
              <p:nvPicPr>
                <p:cNvPr id="137" name="Picture 136"/>
                <p:cNvPicPr>
                  <a:picLocks noChangeAspect="1"/>
                </p:cNvPicPr>
                <p:nvPr/>
              </p:nvPicPr>
              <p:blipFill rotWithShape="1">
                <a:blip r:embed="rId24" cstate="print">
                  <a:extLst>
                    <a:ext uri="{28A0092B-C50C-407E-A947-70E740481C1C}">
                      <a14:useLocalDpi xmlns:a14="http://schemas.microsoft.com/office/drawing/2010/main"/>
                    </a:ext>
                  </a:extLst>
                </a:blip>
                <a:srcRect/>
                <a:stretch/>
              </p:blipFill>
              <p:spPr>
                <a:xfrm>
                  <a:off x="4888167" y="4936078"/>
                  <a:ext cx="576702" cy="374283"/>
                </a:xfrm>
                <a:prstGeom prst="rect">
                  <a:avLst/>
                </a:prstGeom>
              </p:spPr>
            </p:pic>
            <p:sp>
              <p:nvSpPr>
                <p:cNvPr id="138" name="Rectangle 137"/>
                <p:cNvSpPr/>
                <p:nvPr/>
              </p:nvSpPr>
              <p:spPr>
                <a:xfrm>
                  <a:off x="3784259" y="5487035"/>
                  <a:ext cx="1118712" cy="357458"/>
                </a:xfrm>
                <a:prstGeom prst="rect">
                  <a:avLst/>
                </a:prstGeom>
              </p:spPr>
              <p:txBody>
                <a:bodyPr wrap="square">
                  <a:spAutoFit/>
                </a:bodyPr>
                <a:lstStyle/>
                <a:p>
                  <a:pPr algn="ctr" defTabSz="559681" fontAlgn="ctr">
                    <a:defRPr/>
                  </a:pPr>
                  <a:r>
                    <a:rPr lang="en-US" sz="1009" dirty="0">
                      <a:solidFill>
                        <a:srgbClr val="0072C6"/>
                      </a:solidFill>
                      <a:latin typeface="Segoe UI"/>
                    </a:rPr>
                    <a:t>United Kingdom </a:t>
                  </a:r>
                </a:p>
                <a:p>
                  <a:pPr algn="ctr" defTabSz="559681" fontAlgn="ctr">
                    <a:defRPr/>
                  </a:pPr>
                  <a:r>
                    <a:rPr lang="en-US" sz="1009" dirty="0">
                      <a:solidFill>
                        <a:srgbClr val="0072C6"/>
                      </a:solidFill>
                      <a:latin typeface="Segoe UI"/>
                    </a:rPr>
                    <a:t>G-Cloud</a:t>
                  </a:r>
                </a:p>
              </p:txBody>
            </p:sp>
            <p:pic>
              <p:nvPicPr>
                <p:cNvPr id="139" name="Picture 138"/>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7224425" y="4960051"/>
                  <a:ext cx="997139" cy="326336"/>
                </a:xfrm>
                <a:prstGeom prst="rect">
                  <a:avLst/>
                </a:prstGeom>
              </p:spPr>
            </p:pic>
            <p:sp>
              <p:nvSpPr>
                <p:cNvPr id="140" name="Rectangle 139"/>
                <p:cNvSpPr/>
                <p:nvPr/>
              </p:nvSpPr>
              <p:spPr>
                <a:xfrm>
                  <a:off x="7135155" y="5487034"/>
                  <a:ext cx="1175682" cy="357458"/>
                </a:xfrm>
                <a:prstGeom prst="rect">
                  <a:avLst/>
                </a:prstGeom>
              </p:spPr>
              <p:txBody>
                <a:bodyPr wrap="square">
                  <a:spAutoFit/>
                </a:bodyPr>
                <a:lstStyle/>
                <a:p>
                  <a:pPr algn="ctr" defTabSz="559681" fontAlgn="ctr">
                    <a:defRPr/>
                  </a:pPr>
                  <a:r>
                    <a:rPr lang="en-US" sz="1009" dirty="0">
                      <a:solidFill>
                        <a:srgbClr val="0072C6"/>
                      </a:solidFill>
                      <a:latin typeface="Segoe UI"/>
                    </a:rPr>
                    <a:t>Singapore</a:t>
                  </a:r>
                </a:p>
                <a:p>
                  <a:pPr algn="ctr" defTabSz="559681" fontAlgn="ctr">
                    <a:defRPr/>
                  </a:pPr>
                  <a:r>
                    <a:rPr lang="en-US" sz="1009" dirty="0">
                      <a:solidFill>
                        <a:srgbClr val="0072C6"/>
                      </a:solidFill>
                      <a:latin typeface="Segoe UI"/>
                    </a:rPr>
                    <a:t>MTCS Level 3 </a:t>
                  </a:r>
                </a:p>
              </p:txBody>
            </p:sp>
            <p:pic>
              <p:nvPicPr>
                <p:cNvPr id="141" name="Picture 4" descr="image002"/>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6440073" y="4913018"/>
                  <a:ext cx="677320" cy="4204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Rectangle 141"/>
                <p:cNvSpPr/>
                <p:nvPr/>
              </p:nvSpPr>
              <p:spPr>
                <a:xfrm>
                  <a:off x="8203215" y="5487034"/>
                  <a:ext cx="957835" cy="495848"/>
                </a:xfrm>
                <a:prstGeom prst="rect">
                  <a:avLst/>
                </a:prstGeom>
              </p:spPr>
              <p:txBody>
                <a:bodyPr wrap="square">
                  <a:spAutoFit/>
                </a:bodyPr>
                <a:lstStyle/>
                <a:p>
                  <a:pPr algn="ctr" defTabSz="559681" fontAlgn="ctr">
                    <a:defRPr/>
                  </a:pPr>
                  <a:r>
                    <a:rPr lang="en-US" sz="1009" dirty="0">
                      <a:solidFill>
                        <a:srgbClr val="0072C6"/>
                      </a:solidFill>
                      <a:latin typeface="Segoe UI"/>
                    </a:rPr>
                    <a:t>Australian Signals </a:t>
                  </a:r>
                </a:p>
                <a:p>
                  <a:pPr algn="ctr" defTabSz="559681" fontAlgn="ctr">
                    <a:defRPr/>
                  </a:pPr>
                  <a:r>
                    <a:rPr lang="en-US" sz="1009" dirty="0">
                      <a:solidFill>
                        <a:srgbClr val="0072C6"/>
                      </a:solidFill>
                      <a:latin typeface="Segoe UI"/>
                    </a:rPr>
                    <a:t>Directorate</a:t>
                  </a:r>
                </a:p>
              </p:txBody>
            </p:sp>
            <p:pic>
              <p:nvPicPr>
                <p:cNvPr id="143" name="Picture 142"/>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4072651" y="4852257"/>
                  <a:ext cx="541925" cy="541925"/>
                </a:xfrm>
                <a:prstGeom prst="rect">
                  <a:avLst/>
                </a:prstGeom>
              </p:spPr>
            </p:pic>
            <p:pic>
              <p:nvPicPr>
                <p:cNvPr id="144" name="Picture 143" descr="http://ts1.mm.bing.net/th?&amp;id=HN.607999990459468225&amp;w=300&amp;h=300&amp;c=0&amp;pid=1.9&amp;rs=0&amp;p=0"/>
                <p:cNvPicPr/>
                <p:nvPr/>
              </p:nvPicPr>
              <p:blipFill>
                <a:blip r:embed="rId28" cstate="print">
                  <a:extLst>
                    <a:ext uri="{28A0092B-C50C-407E-A947-70E740481C1C}">
                      <a14:useLocalDpi xmlns:a14="http://schemas.microsoft.com/office/drawing/2010/main"/>
                    </a:ext>
                  </a:extLst>
                </a:blip>
                <a:srcRect/>
                <a:stretch>
                  <a:fillRect/>
                </a:stretch>
              </p:blipFill>
              <p:spPr bwMode="auto">
                <a:xfrm>
                  <a:off x="9188084" y="4842576"/>
                  <a:ext cx="580719" cy="561287"/>
                </a:xfrm>
                <a:prstGeom prst="rect">
                  <a:avLst/>
                </a:prstGeom>
                <a:noFill/>
                <a:ln>
                  <a:noFill/>
                </a:ln>
              </p:spPr>
            </p:pic>
            <p:pic>
              <p:nvPicPr>
                <p:cNvPr id="145" name="Picture 144" descr="IRAP logo">
                  <a:hlinkClick r:id="rId29"/>
                </p:cNvPr>
                <p:cNvPicPr/>
                <p:nvPr/>
              </p:nvPicPr>
              <p:blipFill>
                <a:blip r:embed="rId30" cstate="print">
                  <a:extLst>
                    <a:ext uri="{28A0092B-C50C-407E-A947-70E740481C1C}">
                      <a14:useLocalDpi xmlns:a14="http://schemas.microsoft.com/office/drawing/2010/main"/>
                    </a:ext>
                  </a:extLst>
                </a:blip>
                <a:srcRect/>
                <a:stretch>
                  <a:fillRect/>
                </a:stretch>
              </p:blipFill>
              <p:spPr bwMode="auto">
                <a:xfrm>
                  <a:off x="8291637" y="4874918"/>
                  <a:ext cx="780991" cy="496606"/>
                </a:xfrm>
                <a:prstGeom prst="rect">
                  <a:avLst/>
                </a:prstGeom>
                <a:noFill/>
                <a:ln>
                  <a:noFill/>
                </a:ln>
              </p:spPr>
            </p:pic>
            <p:pic>
              <p:nvPicPr>
                <p:cNvPr id="146" name="Picture 145"/>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3331269" y="5002216"/>
                  <a:ext cx="589752" cy="242007"/>
                </a:xfrm>
                <a:prstGeom prst="rect">
                  <a:avLst/>
                </a:prstGeom>
              </p:spPr>
            </p:pic>
            <p:pic>
              <p:nvPicPr>
                <p:cNvPr id="147" name="Picture 146" descr="FISC : The Center for Financial Industry Infomation System">
                  <a:hlinkClick r:id="rId32" tooltip="&quot;FISC HOME&quot;"/>
                </p:cNvPr>
                <p:cNvPicPr/>
                <p:nvPr/>
              </p:nvPicPr>
              <p:blipFill rotWithShape="1">
                <a:blip r:embed="rId33">
                  <a:extLst>
                    <a:ext uri="{28A0092B-C50C-407E-A947-70E740481C1C}">
                      <a14:useLocalDpi xmlns:a14="http://schemas.microsoft.com/office/drawing/2010/main"/>
                    </a:ext>
                  </a:extLst>
                </a:blip>
                <a:srcRect/>
                <a:stretch/>
              </p:blipFill>
              <p:spPr bwMode="auto">
                <a:xfrm>
                  <a:off x="9875423" y="4954801"/>
                  <a:ext cx="911667" cy="377203"/>
                </a:xfrm>
                <a:prstGeom prst="rect">
                  <a:avLst/>
                </a:prstGeom>
                <a:noFill/>
                <a:ln>
                  <a:noFill/>
                </a:ln>
              </p:spPr>
            </p:pic>
            <p:sp>
              <p:nvSpPr>
                <p:cNvPr id="148" name="Rectangle 147"/>
                <p:cNvSpPr/>
                <p:nvPr/>
              </p:nvSpPr>
              <p:spPr>
                <a:xfrm>
                  <a:off x="9759775" y="5487035"/>
                  <a:ext cx="1152034" cy="357458"/>
                </a:xfrm>
                <a:prstGeom prst="rect">
                  <a:avLst/>
                </a:prstGeom>
              </p:spPr>
              <p:txBody>
                <a:bodyPr wrap="square">
                  <a:spAutoFit/>
                </a:bodyPr>
                <a:lstStyle/>
                <a:p>
                  <a:pPr algn="ctr" defTabSz="559681" fontAlgn="ctr">
                    <a:defRPr/>
                  </a:pPr>
                  <a:r>
                    <a:rPr lang="en-US" sz="1009" dirty="0">
                      <a:solidFill>
                        <a:srgbClr val="0072C6"/>
                      </a:solidFill>
                      <a:latin typeface="Segoe UI"/>
                    </a:rPr>
                    <a:t>Japan</a:t>
                  </a:r>
                </a:p>
                <a:p>
                  <a:pPr algn="ctr" defTabSz="559681" fontAlgn="ctr">
                    <a:defRPr/>
                  </a:pPr>
                  <a:r>
                    <a:rPr lang="en-US" sz="1009" dirty="0">
                      <a:solidFill>
                        <a:srgbClr val="0072C6"/>
                      </a:solidFill>
                      <a:latin typeface="Segoe UI"/>
                    </a:rPr>
                    <a:t>Financial Services</a:t>
                  </a:r>
                </a:p>
              </p:txBody>
            </p:sp>
            <p:pic>
              <p:nvPicPr>
                <p:cNvPr id="149" name="Picture 8" descr="image002"/>
                <p:cNvPicPr>
                  <a:picLocks noChangeAspect="1" noChangeArrowheads="1"/>
                </p:cNvPicPr>
                <p:nvPr/>
              </p:nvPicPr>
              <p:blipFill>
                <a:blip r:embed="rId34">
                  <a:extLst>
                    <a:ext uri="{28A0092B-C50C-407E-A947-70E740481C1C}">
                      <a14:useLocalDpi xmlns:a14="http://schemas.microsoft.com/office/drawing/2010/main"/>
                    </a:ext>
                  </a:extLst>
                </a:blip>
                <a:srcRect/>
                <a:stretch>
                  <a:fillRect/>
                </a:stretch>
              </p:blipFill>
              <p:spPr bwMode="auto">
                <a:xfrm>
                  <a:off x="5720659" y="4818257"/>
                  <a:ext cx="609928" cy="60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Rectangle 149"/>
                <p:cNvSpPr/>
                <p:nvPr/>
              </p:nvSpPr>
              <p:spPr>
                <a:xfrm>
                  <a:off x="4516357" y="5487035"/>
                  <a:ext cx="1320318" cy="495848"/>
                </a:xfrm>
                <a:prstGeom prst="rect">
                  <a:avLst/>
                </a:prstGeom>
              </p:spPr>
              <p:txBody>
                <a:bodyPr wrap="square">
                  <a:spAutoFit/>
                </a:bodyPr>
                <a:lstStyle/>
                <a:p>
                  <a:pPr algn="ctr" defTabSz="559681" fontAlgn="ctr">
                    <a:defRPr/>
                  </a:pPr>
                  <a:r>
                    <a:rPr lang="en-US" sz="1009" dirty="0">
                      <a:solidFill>
                        <a:srgbClr val="0072C6"/>
                      </a:solidFill>
                      <a:latin typeface="Segoe UI"/>
                    </a:rPr>
                    <a:t>China Multi</a:t>
                  </a:r>
                </a:p>
                <a:p>
                  <a:pPr algn="ctr" defTabSz="559681" fontAlgn="ctr">
                    <a:defRPr/>
                  </a:pPr>
                  <a:r>
                    <a:rPr lang="en-US" sz="1009" dirty="0">
                      <a:solidFill>
                        <a:srgbClr val="0072C6"/>
                      </a:solidFill>
                      <a:latin typeface="Segoe UI"/>
                    </a:rPr>
                    <a:t>Layer Protection Scheme</a:t>
                  </a:r>
                </a:p>
              </p:txBody>
            </p:sp>
            <p:sp>
              <p:nvSpPr>
                <p:cNvPr id="151" name="Rectangle 150"/>
                <p:cNvSpPr/>
                <p:nvPr/>
              </p:nvSpPr>
              <p:spPr>
                <a:xfrm>
                  <a:off x="6416230" y="5487035"/>
                  <a:ext cx="725005" cy="357458"/>
                </a:xfrm>
                <a:prstGeom prst="rect">
                  <a:avLst/>
                </a:prstGeom>
              </p:spPr>
              <p:txBody>
                <a:bodyPr wrap="square">
                  <a:spAutoFit/>
                </a:bodyPr>
                <a:lstStyle/>
                <a:p>
                  <a:pPr algn="ctr" defTabSz="559681" fontAlgn="ctr">
                    <a:defRPr/>
                  </a:pPr>
                  <a:r>
                    <a:rPr lang="en-US" sz="1009" dirty="0">
                      <a:solidFill>
                        <a:srgbClr val="0072C6"/>
                      </a:solidFill>
                      <a:latin typeface="Segoe UI"/>
                    </a:rPr>
                    <a:t>China</a:t>
                  </a:r>
                </a:p>
                <a:p>
                  <a:pPr algn="ctr" defTabSz="559681" fontAlgn="ctr">
                    <a:defRPr/>
                  </a:pPr>
                  <a:r>
                    <a:rPr lang="en-US" sz="1009" dirty="0">
                      <a:solidFill>
                        <a:srgbClr val="0072C6"/>
                      </a:solidFill>
                      <a:latin typeface="Segoe UI"/>
                    </a:rPr>
                    <a:t>CCCPPF</a:t>
                  </a:r>
                </a:p>
              </p:txBody>
            </p:sp>
            <p:sp>
              <p:nvSpPr>
                <p:cNvPr id="152" name="Rectangle 151"/>
                <p:cNvSpPr/>
                <p:nvPr/>
              </p:nvSpPr>
              <p:spPr>
                <a:xfrm>
                  <a:off x="8927190" y="5487035"/>
                  <a:ext cx="1102500" cy="495848"/>
                </a:xfrm>
                <a:prstGeom prst="rect">
                  <a:avLst/>
                </a:prstGeom>
              </p:spPr>
              <p:txBody>
                <a:bodyPr wrap="square">
                  <a:spAutoFit/>
                </a:bodyPr>
                <a:lstStyle/>
                <a:p>
                  <a:pPr algn="ctr" defTabSz="559681" fontAlgn="ctr">
                    <a:defRPr/>
                  </a:pPr>
                  <a:r>
                    <a:rPr lang="en-US" sz="1009" dirty="0">
                      <a:solidFill>
                        <a:srgbClr val="0072C6"/>
                      </a:solidFill>
                      <a:latin typeface="Segoe UI"/>
                    </a:rPr>
                    <a:t> New </a:t>
                  </a:r>
                </a:p>
                <a:p>
                  <a:pPr algn="ctr" defTabSz="559681" fontAlgn="ctr">
                    <a:defRPr/>
                  </a:pPr>
                  <a:r>
                    <a:rPr lang="en-US" sz="1009" dirty="0">
                      <a:solidFill>
                        <a:srgbClr val="0072C6"/>
                      </a:solidFill>
                      <a:latin typeface="Segoe UI"/>
                    </a:rPr>
                    <a:t>Zealand </a:t>
                  </a:r>
                </a:p>
                <a:p>
                  <a:pPr algn="ctr" defTabSz="559681" fontAlgn="ctr">
                    <a:defRPr/>
                  </a:pPr>
                  <a:r>
                    <a:rPr lang="en-US" sz="1009" dirty="0">
                      <a:solidFill>
                        <a:srgbClr val="0072C6"/>
                      </a:solidFill>
                      <a:latin typeface="Segoe UI"/>
                    </a:rPr>
                    <a:t>GCIO</a:t>
                  </a:r>
                </a:p>
              </p:txBody>
            </p:sp>
            <p:sp>
              <p:nvSpPr>
                <p:cNvPr id="153" name="Rectangle 152"/>
                <p:cNvSpPr/>
                <p:nvPr/>
              </p:nvSpPr>
              <p:spPr>
                <a:xfrm>
                  <a:off x="5635812" y="5487035"/>
                  <a:ext cx="759061" cy="357458"/>
                </a:xfrm>
                <a:prstGeom prst="rect">
                  <a:avLst/>
                </a:prstGeom>
              </p:spPr>
              <p:txBody>
                <a:bodyPr wrap="square">
                  <a:spAutoFit/>
                </a:bodyPr>
                <a:lstStyle/>
                <a:p>
                  <a:pPr algn="ctr" defTabSz="559681" fontAlgn="ctr">
                    <a:defRPr/>
                  </a:pPr>
                  <a:r>
                    <a:rPr lang="en-US" sz="1009" dirty="0">
                      <a:solidFill>
                        <a:srgbClr val="0072C6"/>
                      </a:solidFill>
                      <a:latin typeface="Segoe UI"/>
                    </a:rPr>
                    <a:t>China</a:t>
                  </a:r>
                </a:p>
                <a:p>
                  <a:pPr algn="ctr" defTabSz="559681" fontAlgn="ctr">
                    <a:defRPr/>
                  </a:pPr>
                  <a:r>
                    <a:rPr lang="en-US" sz="1009" dirty="0">
                      <a:solidFill>
                        <a:srgbClr val="0072C6"/>
                      </a:solidFill>
                      <a:latin typeface="Segoe UI"/>
                    </a:rPr>
                    <a:t>GB 18030</a:t>
                  </a:r>
                </a:p>
              </p:txBody>
            </p:sp>
            <p:pic>
              <p:nvPicPr>
                <p:cNvPr id="154" name="Picture 153"/>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2358769" y="4843701"/>
                  <a:ext cx="806731" cy="559038"/>
                </a:xfrm>
                <a:prstGeom prst="rect">
                  <a:avLst/>
                </a:prstGeom>
              </p:spPr>
            </p:pic>
            <p:sp>
              <p:nvSpPr>
                <p:cNvPr id="155" name="Rectangle 154"/>
                <p:cNvSpPr/>
                <p:nvPr/>
              </p:nvSpPr>
              <p:spPr>
                <a:xfrm>
                  <a:off x="3266115" y="5487035"/>
                  <a:ext cx="720058" cy="357459"/>
                </a:xfrm>
                <a:prstGeom prst="rect">
                  <a:avLst/>
                </a:prstGeom>
              </p:spPr>
              <p:txBody>
                <a:bodyPr wrap="square">
                  <a:spAutoFit/>
                </a:bodyPr>
                <a:lstStyle/>
                <a:p>
                  <a:pPr algn="ctr" defTabSz="559681" fontAlgn="ctr">
                    <a:defRPr/>
                  </a:pPr>
                  <a:r>
                    <a:rPr lang="en-US" sz="1009" dirty="0">
                      <a:solidFill>
                        <a:srgbClr val="0072C6"/>
                      </a:solidFill>
                      <a:latin typeface="Segoe UI"/>
                    </a:rPr>
                    <a:t>EU Safe Harbor</a:t>
                  </a:r>
                </a:p>
              </p:txBody>
            </p:sp>
            <p:sp>
              <p:nvSpPr>
                <p:cNvPr id="156" name="Rectangle 155"/>
                <p:cNvSpPr/>
                <p:nvPr/>
              </p:nvSpPr>
              <p:spPr>
                <a:xfrm>
                  <a:off x="10624239" y="5511526"/>
                  <a:ext cx="1152034" cy="357459"/>
                </a:xfrm>
                <a:prstGeom prst="rect">
                  <a:avLst/>
                </a:prstGeom>
              </p:spPr>
              <p:txBody>
                <a:bodyPr wrap="square">
                  <a:spAutoFit/>
                </a:bodyPr>
                <a:lstStyle/>
                <a:p>
                  <a:pPr algn="ctr" defTabSz="559681" fontAlgn="ctr">
                    <a:defRPr/>
                  </a:pPr>
                  <a:r>
                    <a:rPr lang="en-US" sz="1009" dirty="0">
                      <a:solidFill>
                        <a:srgbClr val="0072C6"/>
                      </a:solidFill>
                      <a:latin typeface="Segoe UI"/>
                    </a:rPr>
                    <a:t>ENISA</a:t>
                  </a:r>
                </a:p>
                <a:p>
                  <a:pPr algn="ctr" defTabSz="559681" fontAlgn="ctr">
                    <a:defRPr/>
                  </a:pPr>
                  <a:r>
                    <a:rPr lang="en-US" sz="1009" dirty="0">
                      <a:solidFill>
                        <a:srgbClr val="0072C6"/>
                      </a:solidFill>
                      <a:latin typeface="Segoe UI"/>
                    </a:rPr>
                    <a:t>IAF</a:t>
                  </a:r>
                </a:p>
              </p:txBody>
            </p:sp>
            <p:pic>
              <p:nvPicPr>
                <p:cNvPr id="157" name="Picture 156"/>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10947195" y="4814116"/>
                  <a:ext cx="640009" cy="604168"/>
                </a:xfrm>
                <a:prstGeom prst="rect">
                  <a:avLst/>
                </a:prstGeom>
              </p:spPr>
            </p:pic>
          </p:grpSp>
        </p:grpSp>
      </p:grpSp>
      <p:sp>
        <p:nvSpPr>
          <p:cNvPr id="4" name="Title 3"/>
          <p:cNvSpPr>
            <a:spLocks noGrp="1"/>
          </p:cNvSpPr>
          <p:nvPr>
            <p:ph type="title"/>
          </p:nvPr>
        </p:nvSpPr>
        <p:spPr/>
        <p:txBody>
          <a:bodyPr>
            <a:normAutofit/>
          </a:bodyPr>
          <a:lstStyle/>
          <a:p>
            <a:r>
              <a:rPr lang="en-US" dirty="0"/>
              <a:t>Azure Compliance</a:t>
            </a:r>
            <a:br>
              <a:rPr lang="en-US" dirty="0"/>
            </a:br>
            <a:r>
              <a:rPr lang="en-US" sz="3137" dirty="0">
                <a:solidFill>
                  <a:schemeClr val="accent1"/>
                </a:solidFill>
              </a:rPr>
              <a:t>The largest compliance portfolio in the industry</a:t>
            </a:r>
            <a:endParaRPr lang="en-US" dirty="0"/>
          </a:p>
        </p:txBody>
      </p:sp>
    </p:spTree>
    <p:extLst>
      <p:ext uri="{BB962C8B-B14F-4D97-AF65-F5344CB8AC3E}">
        <p14:creationId xmlns:p14="http://schemas.microsoft.com/office/powerpoint/2010/main" val="45244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980210" y="2092300"/>
            <a:ext cx="10089017" cy="3386578"/>
            <a:chOff x="622459" y="2171556"/>
            <a:chExt cx="11081400" cy="3457352"/>
          </a:xfrm>
        </p:grpSpPr>
        <p:cxnSp>
          <p:nvCxnSpPr>
            <p:cNvPr id="123" name="Straight Connector 122"/>
            <p:cNvCxnSpPr/>
            <p:nvPr/>
          </p:nvCxnSpPr>
          <p:spPr>
            <a:xfrm>
              <a:off x="622459" y="2171556"/>
              <a:ext cx="11081400"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22459" y="3010094"/>
              <a:ext cx="11081400"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22459" y="3772402"/>
              <a:ext cx="11081400"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22459" y="5628908"/>
              <a:ext cx="11081400"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22459" y="4740510"/>
              <a:ext cx="11081400"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grpSp>
      <p:pic>
        <p:nvPicPr>
          <p:cNvPr id="103" name="Picture 10" descr="https://encrypted-tbn3.gstatic.com/images?q=tbn:ANd9GcQgAB8I4GUYPGAuHqEufTpFML_JWZior9mwUJP3P5Tro4I_bcL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278849" y="3095284"/>
            <a:ext cx="534464" cy="513852"/>
          </a:xfrm>
          <a:prstGeom prst="rect">
            <a:avLst/>
          </a:prstGeom>
          <a:extLst>
            <a:ext uri="{909E8E84-426E-40DD-AFC4-6F175D3DCCD1}">
              <a14:hiddenFill xmlns:a14="http://schemas.microsoft.com/office/drawing/2010/main">
                <a:solidFill>
                  <a:srgbClr val="FFFFFF"/>
                </a:solidFill>
              </a14:hiddenFill>
            </a:ext>
          </a:extLst>
        </p:spPr>
      </p:pic>
      <p:pic>
        <p:nvPicPr>
          <p:cNvPr id="104" name="Picture 10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281693" y="3086196"/>
            <a:ext cx="733285" cy="522942"/>
          </a:xfrm>
          <a:prstGeom prst="rect">
            <a:avLst/>
          </a:prstGeom>
        </p:spPr>
      </p:pic>
      <p:grpSp>
        <p:nvGrpSpPr>
          <p:cNvPr id="105" name="Group 104"/>
          <p:cNvGrpSpPr/>
          <p:nvPr/>
        </p:nvGrpSpPr>
        <p:grpSpPr>
          <a:xfrm>
            <a:off x="4537434" y="3051569"/>
            <a:ext cx="487057" cy="557568"/>
            <a:chOff x="11227523" y="2315027"/>
            <a:chExt cx="565700" cy="647594"/>
          </a:xfrm>
        </p:grpSpPr>
        <p:pic>
          <p:nvPicPr>
            <p:cNvPr id="106" name="Picture 10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1227523" y="2315027"/>
              <a:ext cx="563134" cy="485323"/>
            </a:xfrm>
            <a:prstGeom prst="rect">
              <a:avLst/>
            </a:prstGeom>
          </p:spPr>
        </p:pic>
        <p:pic>
          <p:nvPicPr>
            <p:cNvPr id="107" name="Picture 106"/>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230089" y="2784475"/>
              <a:ext cx="563134" cy="178146"/>
            </a:xfrm>
            <a:prstGeom prst="rect">
              <a:avLst/>
            </a:prstGeom>
          </p:spPr>
        </p:pic>
      </p:grpSp>
      <p:sp>
        <p:nvSpPr>
          <p:cNvPr id="129" name="TextBox 128"/>
          <p:cNvSpPr txBox="1"/>
          <p:nvPr/>
        </p:nvSpPr>
        <p:spPr>
          <a:xfrm>
            <a:off x="319474" y="3123870"/>
            <a:ext cx="1812899" cy="33674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Applications</a:t>
            </a:r>
          </a:p>
        </p:txBody>
      </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113683" y="1428143"/>
            <a:ext cx="1589572" cy="473087"/>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647623" y="1466540"/>
            <a:ext cx="1438068" cy="389101"/>
          </a:xfrm>
          <a:prstGeom prst="rect">
            <a:avLst/>
          </a:prstGeom>
        </p:spPr>
      </p:pic>
      <p:pic>
        <p:nvPicPr>
          <p:cNvPr id="100" name="Picture 7"/>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8266344" y="1343967"/>
            <a:ext cx="324968" cy="5303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4"/>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7709420" y="1356066"/>
            <a:ext cx="438492" cy="5129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TextBox 129"/>
          <p:cNvSpPr txBox="1"/>
          <p:nvPr/>
        </p:nvSpPr>
        <p:spPr>
          <a:xfrm>
            <a:off x="6980492" y="1479374"/>
            <a:ext cx="1567014" cy="331773"/>
          </a:xfrm>
          <a:prstGeom prst="rect">
            <a:avLst/>
          </a:prstGeom>
          <a:noFill/>
        </p:spPr>
        <p:txBody>
          <a:bodyPr wrap="square" rtlCol="0">
            <a:spAutoFit/>
          </a:bodyPr>
          <a:lstStyle/>
          <a:p>
            <a:pPr defTabSz="913191">
              <a:defRPr/>
            </a:pPr>
            <a:r>
              <a:rPr lang="en-US" sz="1567" b="1" dirty="0">
                <a:solidFill>
                  <a:srgbClr val="000000"/>
                </a:solidFill>
                <a:latin typeface="Segoe UI Light"/>
              </a:rPr>
              <a:t>Clients </a:t>
            </a:r>
          </a:p>
        </p:txBody>
      </p:sp>
      <p:sp>
        <p:nvSpPr>
          <p:cNvPr id="70" name="TextBox 69"/>
          <p:cNvSpPr txBox="1"/>
          <p:nvPr/>
        </p:nvSpPr>
        <p:spPr>
          <a:xfrm>
            <a:off x="319473" y="5776524"/>
            <a:ext cx="1454326" cy="33674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Infrastructure</a:t>
            </a:r>
          </a:p>
        </p:txBody>
      </p:sp>
      <p:sp>
        <p:nvSpPr>
          <p:cNvPr id="132" name="TextBox 131"/>
          <p:cNvSpPr txBox="1"/>
          <p:nvPr/>
        </p:nvSpPr>
        <p:spPr>
          <a:xfrm>
            <a:off x="319473" y="2378923"/>
            <a:ext cx="1508452" cy="33674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Management</a:t>
            </a:r>
          </a:p>
        </p:txBody>
      </p:sp>
      <p:pic>
        <p:nvPicPr>
          <p:cNvPr id="11" name="Picture 10"/>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108247" y="2072197"/>
            <a:ext cx="1673617" cy="781513"/>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296249" y="2144924"/>
            <a:ext cx="714517" cy="702130"/>
          </a:xfrm>
          <a:prstGeom prst="rect">
            <a:avLst/>
          </a:prstGeom>
        </p:spPr>
      </p:pic>
      <p:pic>
        <p:nvPicPr>
          <p:cNvPr id="13" name="Picture 12"/>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4819288" y="2221538"/>
            <a:ext cx="778861" cy="615782"/>
          </a:xfrm>
          <a:prstGeom prst="rect">
            <a:avLst/>
          </a:prstGeom>
        </p:spPr>
      </p:pic>
      <p:pic>
        <p:nvPicPr>
          <p:cNvPr id="14" name="Picture 13"/>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724426" y="2223465"/>
            <a:ext cx="992633" cy="621388"/>
          </a:xfrm>
          <a:prstGeom prst="rect">
            <a:avLst/>
          </a:prstGeom>
        </p:spPr>
      </p:pic>
      <p:pic>
        <p:nvPicPr>
          <p:cNvPr id="20" name="Picture 19"/>
          <p:cNvPicPr>
            <a:picLocks noChangeAspect="1"/>
          </p:cNvPicPr>
          <p:nvPr/>
        </p:nvPicPr>
        <p:blipFill>
          <a:blip r:embed="rId15"/>
          <a:stretch>
            <a:fillRect/>
          </a:stretch>
        </p:blipFill>
        <p:spPr>
          <a:xfrm>
            <a:off x="7646739" y="4766536"/>
            <a:ext cx="1044814" cy="510535"/>
          </a:xfrm>
          <a:prstGeom prst="rect">
            <a:avLst/>
          </a:prstGeom>
        </p:spPr>
      </p:pic>
      <p:pic>
        <p:nvPicPr>
          <p:cNvPr id="21" name="Picture 20"/>
          <p:cNvPicPr>
            <a:picLocks noChangeAspect="1"/>
          </p:cNvPicPr>
          <p:nvPr/>
        </p:nvPicPr>
        <p:blipFill>
          <a:blip r:embed="rId16"/>
          <a:stretch>
            <a:fillRect/>
          </a:stretch>
        </p:blipFill>
        <p:spPr>
          <a:xfrm>
            <a:off x="8855039" y="4907130"/>
            <a:ext cx="984910" cy="302534"/>
          </a:xfrm>
          <a:prstGeom prst="rect">
            <a:avLst/>
          </a:prstGeom>
        </p:spPr>
      </p:pic>
      <p:pic>
        <p:nvPicPr>
          <p:cNvPr id="19" name="Picture 18"/>
          <p:cNvPicPr>
            <a:picLocks noChangeAspect="1"/>
          </p:cNvPicPr>
          <p:nvPr/>
        </p:nvPicPr>
        <p:blipFill>
          <a:blip r:embed="rId17"/>
          <a:stretch>
            <a:fillRect/>
          </a:stretch>
        </p:blipFill>
        <p:spPr>
          <a:xfrm>
            <a:off x="5215440" y="4848073"/>
            <a:ext cx="1329394" cy="347456"/>
          </a:xfrm>
          <a:prstGeom prst="rect">
            <a:avLst/>
          </a:prstGeom>
        </p:spPr>
      </p:pic>
      <p:sp>
        <p:nvSpPr>
          <p:cNvPr id="131" name="TextBox 130"/>
          <p:cNvSpPr txBox="1"/>
          <p:nvPr/>
        </p:nvSpPr>
        <p:spPr>
          <a:xfrm>
            <a:off x="319474" y="4783492"/>
            <a:ext cx="1812899" cy="58296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Databases &amp;</a:t>
            </a:r>
          </a:p>
          <a:p>
            <a:pPr defTabSz="913191">
              <a:defRPr/>
            </a:pPr>
            <a:r>
              <a:rPr lang="en-US" sz="1600" b="1" dirty="0">
                <a:solidFill>
                  <a:srgbClr val="505050">
                    <a:lumMod val="50000"/>
                  </a:srgbClr>
                </a:solidFill>
                <a:latin typeface="Segoe UI Light"/>
              </a:rPr>
              <a:t>Middleware</a:t>
            </a:r>
          </a:p>
        </p:txBody>
      </p:sp>
      <p:pic>
        <p:nvPicPr>
          <p:cNvPr id="10" name="Picture 9"/>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3784807" y="4853909"/>
            <a:ext cx="1071494" cy="357365"/>
          </a:xfrm>
          <a:prstGeom prst="rect">
            <a:avLst/>
          </a:prstGeom>
        </p:spPr>
      </p:pic>
      <p:pic>
        <p:nvPicPr>
          <p:cNvPr id="119" name="Picture 118"/>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550458" y="4104357"/>
            <a:ext cx="769385" cy="214718"/>
          </a:xfrm>
          <a:prstGeom prst="rect">
            <a:avLst/>
          </a:prstGeom>
        </p:spPr>
      </p:pic>
      <p:sp>
        <p:nvSpPr>
          <p:cNvPr id="128" name="TextBox 127"/>
          <p:cNvSpPr txBox="1"/>
          <p:nvPr/>
        </p:nvSpPr>
        <p:spPr>
          <a:xfrm>
            <a:off x="319474" y="3853488"/>
            <a:ext cx="1812899" cy="58296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App Frameworks</a:t>
            </a:r>
          </a:p>
          <a:p>
            <a:pPr defTabSz="913191">
              <a:defRPr/>
            </a:pPr>
            <a:r>
              <a:rPr lang="en-US" sz="1600" b="1" dirty="0">
                <a:solidFill>
                  <a:srgbClr val="505050">
                    <a:lumMod val="50000"/>
                  </a:srgbClr>
                </a:solidFill>
                <a:latin typeface="Segoe UI Light"/>
              </a:rPr>
              <a:t>&amp; Tools</a:t>
            </a:r>
          </a:p>
        </p:txBody>
      </p:sp>
      <p:pic>
        <p:nvPicPr>
          <p:cNvPr id="2" name="Picture 1"/>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6393510" y="3946564"/>
            <a:ext cx="399399" cy="458464"/>
          </a:xfrm>
          <a:prstGeom prst="rect">
            <a:avLst/>
          </a:prstGeom>
        </p:spPr>
      </p:pic>
      <p:pic>
        <p:nvPicPr>
          <p:cNvPr id="84" name="Picture 8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8661376" y="4013626"/>
            <a:ext cx="1335196" cy="312493"/>
          </a:xfrm>
          <a:prstGeom prst="rect">
            <a:avLst/>
          </a:prstGeom>
        </p:spPr>
      </p:pic>
      <p:pic>
        <p:nvPicPr>
          <p:cNvPr id="81" name="Picture 80"/>
          <p:cNvPicPr>
            <a:picLocks noChangeAspect="1"/>
          </p:cNvPicPr>
          <p:nvPr/>
        </p:nvPicPr>
        <p:blipFill>
          <a:blip r:embed="rId22"/>
          <a:stretch>
            <a:fillRect/>
          </a:stretch>
        </p:blipFill>
        <p:spPr>
          <a:xfrm>
            <a:off x="7218950" y="4073339"/>
            <a:ext cx="1019097" cy="205026"/>
          </a:xfrm>
          <a:prstGeom prst="rect">
            <a:avLst/>
          </a:prstGeom>
        </p:spPr>
      </p:pic>
      <p:pic>
        <p:nvPicPr>
          <p:cNvPr id="88" name="Picture 87"/>
          <p:cNvPicPr>
            <a:picLocks noChangeAspect="1"/>
          </p:cNvPicPr>
          <p:nvPr/>
        </p:nvPicPr>
        <p:blipFill>
          <a:blip r:embed="rId23"/>
          <a:stretch>
            <a:fillRect/>
          </a:stretch>
        </p:blipFill>
        <p:spPr>
          <a:xfrm>
            <a:off x="10125566" y="4868716"/>
            <a:ext cx="444926" cy="454528"/>
          </a:xfrm>
          <a:prstGeom prst="rect">
            <a:avLst/>
          </a:prstGeom>
        </p:spPr>
      </p:pic>
      <p:pic>
        <p:nvPicPr>
          <p:cNvPr id="90" name="Picture 89"/>
          <p:cNvPicPr>
            <a:picLocks noChangeAspect="1"/>
          </p:cNvPicPr>
          <p:nvPr/>
        </p:nvPicPr>
        <p:blipFill>
          <a:blip r:embed="rId24"/>
          <a:stretch>
            <a:fillRect/>
          </a:stretch>
        </p:blipFill>
        <p:spPr>
          <a:xfrm>
            <a:off x="6835500" y="4905722"/>
            <a:ext cx="613028" cy="280376"/>
          </a:xfrm>
          <a:prstGeom prst="rect">
            <a:avLst/>
          </a:prstGeom>
        </p:spPr>
      </p:pic>
      <p:pic>
        <p:nvPicPr>
          <p:cNvPr id="93" name="Picture 92"/>
          <p:cNvPicPr>
            <a:picLocks noChangeAspect="1"/>
          </p:cNvPicPr>
          <p:nvPr/>
        </p:nvPicPr>
        <p:blipFill rotWithShape="1">
          <a:blip r:embed="rId25" cstate="print">
            <a:extLst>
              <a:ext uri="{28A0092B-C50C-407E-A947-70E740481C1C}">
                <a14:useLocalDpi xmlns:a14="http://schemas.microsoft.com/office/drawing/2010/main"/>
              </a:ext>
            </a:extLst>
          </a:blip>
          <a:srcRect/>
          <a:stretch/>
        </p:blipFill>
        <p:spPr>
          <a:xfrm>
            <a:off x="10751515" y="4884587"/>
            <a:ext cx="957733" cy="392538"/>
          </a:xfrm>
          <a:prstGeom prst="rect">
            <a:avLst/>
          </a:prstGeom>
        </p:spPr>
      </p:pic>
      <p:pic>
        <p:nvPicPr>
          <p:cNvPr id="74" name="Picture 4" descr="https://tool.microsoftsca.com/Content/assets/clients/928527.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6677916" y="3049627"/>
            <a:ext cx="949287" cy="474643"/>
          </a:xfrm>
          <a:prstGeom prst="rect">
            <a:avLst/>
          </a:prstGeom>
          <a:extLst>
            <a:ext uri="{909E8E84-426E-40DD-AFC4-6F175D3DCCD1}">
              <a14:hiddenFill xmlns:a14="http://schemas.microsoft.com/office/drawing/2010/main">
                <a:solidFill>
                  <a:srgbClr val="FFFFFF"/>
                </a:solidFill>
              </a14:hiddenFill>
            </a:ext>
          </a:extLst>
        </p:spPr>
      </p:pic>
      <p:pic>
        <p:nvPicPr>
          <p:cNvPr id="75" name="Picture 2" descr="http://blog.cloudfoundry.com/wp-content/static/cfcom/assets/images/logocf300square.jpg"/>
          <p:cNvPicPr>
            <a:picLocks noChangeAspect="1" noChangeArrowheads="1"/>
          </p:cNvPicPr>
          <p:nvPr/>
        </p:nvPicPr>
        <p:blipFill>
          <a:blip r:embed="rId27" cstate="print">
            <a:extLst>
              <a:ext uri="{28A0092B-C50C-407E-A947-70E740481C1C}">
                <a14:useLocalDpi xmlns:a14="http://schemas.microsoft.com/office/drawing/2010/main"/>
              </a:ext>
            </a:extLst>
          </a:blip>
          <a:srcRect/>
          <a:stretch>
            <a:fillRect/>
          </a:stretch>
        </p:blipFill>
        <p:spPr bwMode="auto">
          <a:xfrm>
            <a:off x="9125718" y="2995428"/>
            <a:ext cx="597501" cy="597501"/>
          </a:xfrm>
          <a:prstGeom prst="rect">
            <a:avLst/>
          </a:prstGeom>
          <a:extLst>
            <a:ext uri="{909E8E84-426E-40DD-AFC4-6F175D3DCCD1}">
              <a14:hiddenFill xmlns:a14="http://schemas.microsoft.com/office/drawing/2010/main">
                <a:solidFill>
                  <a:srgbClr val="FFFFFF"/>
                </a:solidFill>
              </a14:hiddenFill>
            </a:ext>
          </a:extLst>
        </p:spPr>
      </p:pic>
      <p:pic>
        <p:nvPicPr>
          <p:cNvPr id="77" name="Picture 2" descr="http://plugins.netbeans.org/data/images/1418381717_Jekastic_logo.png"/>
          <p:cNvPicPr>
            <a:picLocks noChangeAspect="1" noChangeArrowheads="1"/>
          </p:cNvPicPr>
          <p:nvPr/>
        </p:nvPicPr>
        <p:blipFill>
          <a:blip r:embed="rId28" cstate="print">
            <a:extLst>
              <a:ext uri="{28A0092B-C50C-407E-A947-70E740481C1C}">
                <a14:useLocalDpi xmlns:a14="http://schemas.microsoft.com/office/drawing/2010/main"/>
              </a:ext>
            </a:extLst>
          </a:blip>
          <a:srcRect/>
          <a:stretch>
            <a:fillRect/>
          </a:stretch>
        </p:blipFill>
        <p:spPr bwMode="auto">
          <a:xfrm>
            <a:off x="7869689" y="3040010"/>
            <a:ext cx="1060939" cy="530469"/>
          </a:xfrm>
          <a:prstGeom prst="rect">
            <a:avLst/>
          </a:prstGeom>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9"/>
          <a:stretch>
            <a:fillRect/>
          </a:stretch>
        </p:blipFill>
        <p:spPr>
          <a:xfrm>
            <a:off x="6868350" y="2221540"/>
            <a:ext cx="569360" cy="606695"/>
          </a:xfrm>
          <a:prstGeom prst="rect">
            <a:avLst/>
          </a:prstGeom>
        </p:spPr>
      </p:pic>
      <p:pic>
        <p:nvPicPr>
          <p:cNvPr id="6" name="Picture 5"/>
          <p:cNvPicPr>
            <a:picLocks noChangeAspect="1"/>
          </p:cNvPicPr>
          <p:nvPr/>
        </p:nvPicPr>
        <p:blipFill>
          <a:blip r:embed="rId30"/>
          <a:stretch>
            <a:fillRect/>
          </a:stretch>
        </p:blipFill>
        <p:spPr>
          <a:xfrm>
            <a:off x="10113683" y="3108249"/>
            <a:ext cx="488816" cy="477578"/>
          </a:xfrm>
          <a:prstGeom prst="rect">
            <a:avLst/>
          </a:prstGeom>
        </p:spPr>
      </p:pic>
      <p:pic>
        <p:nvPicPr>
          <p:cNvPr id="16" name="Picture 15"/>
          <p:cNvPicPr>
            <a:picLocks noChangeAspect="1"/>
          </p:cNvPicPr>
          <p:nvPr/>
        </p:nvPicPr>
        <p:blipFill>
          <a:blip r:embed="rId31"/>
          <a:stretch>
            <a:fillRect/>
          </a:stretch>
        </p:blipFill>
        <p:spPr>
          <a:xfrm>
            <a:off x="11069014" y="3085376"/>
            <a:ext cx="494547" cy="501141"/>
          </a:xfrm>
          <a:prstGeom prst="rect">
            <a:avLst/>
          </a:prstGeom>
        </p:spPr>
      </p:pic>
      <p:pic>
        <p:nvPicPr>
          <p:cNvPr id="17" name="Picture 16"/>
          <p:cNvPicPr>
            <a:picLocks noChangeAspect="1"/>
          </p:cNvPicPr>
          <p:nvPr/>
        </p:nvPicPr>
        <p:blipFill>
          <a:blip r:embed="rId32"/>
          <a:stretch>
            <a:fillRect/>
          </a:stretch>
        </p:blipFill>
        <p:spPr>
          <a:xfrm>
            <a:off x="7578473" y="2251827"/>
            <a:ext cx="559883" cy="585047"/>
          </a:xfrm>
          <a:prstGeom prst="rect">
            <a:avLst/>
          </a:prstGeom>
        </p:spPr>
      </p:pic>
      <p:pic>
        <p:nvPicPr>
          <p:cNvPr id="83" name="Picture 82"/>
          <p:cNvPicPr>
            <a:picLocks noChangeAspect="1"/>
          </p:cNvPicPr>
          <p:nvPr/>
        </p:nvPicPr>
        <p:blipFill>
          <a:blip r:embed="rId33"/>
          <a:stretch>
            <a:fillRect/>
          </a:stretch>
        </p:blipFill>
        <p:spPr>
          <a:xfrm>
            <a:off x="8594346" y="5721564"/>
            <a:ext cx="1220234" cy="449046"/>
          </a:xfrm>
          <a:prstGeom prst="rect">
            <a:avLst/>
          </a:prstGeom>
        </p:spPr>
      </p:pic>
      <p:pic>
        <p:nvPicPr>
          <p:cNvPr id="111" name="Picture 110"/>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9874834" y="5732178"/>
            <a:ext cx="1278400" cy="434203"/>
          </a:xfrm>
          <a:prstGeom prst="rect">
            <a:avLst/>
          </a:prstGeom>
        </p:spPr>
      </p:pic>
      <p:pic>
        <p:nvPicPr>
          <p:cNvPr id="9" name="Picture 8"/>
          <p:cNvPicPr>
            <a:picLocks noChangeAspect="1"/>
          </p:cNvPicPr>
          <p:nvPr/>
        </p:nvPicPr>
        <p:blipFill rotWithShape="1">
          <a:blip r:embed="rId35">
            <a:extLst>
              <a:ext uri="{28A0092B-C50C-407E-A947-70E740481C1C}">
                <a14:useLocalDpi xmlns:a14="http://schemas.microsoft.com/office/drawing/2010/main"/>
              </a:ext>
            </a:extLst>
          </a:blip>
          <a:srcRect/>
          <a:stretch/>
        </p:blipFill>
        <p:spPr>
          <a:xfrm>
            <a:off x="1585461" y="1362869"/>
            <a:ext cx="5330228" cy="678045"/>
          </a:xfrm>
          <a:prstGeom prst="rect">
            <a:avLst/>
          </a:prstGeom>
        </p:spPr>
      </p:pic>
      <p:sp>
        <p:nvSpPr>
          <p:cNvPr id="99" name="TextBox 98"/>
          <p:cNvSpPr txBox="1"/>
          <p:nvPr/>
        </p:nvSpPr>
        <p:spPr>
          <a:xfrm>
            <a:off x="319474" y="1551025"/>
            <a:ext cx="1812899" cy="336740"/>
          </a:xfrm>
          <a:prstGeom prst="rect">
            <a:avLst/>
          </a:prstGeom>
          <a:noFill/>
        </p:spPr>
        <p:txBody>
          <a:bodyPr wrap="square" rtlCol="0">
            <a:spAutoFit/>
          </a:bodyPr>
          <a:lstStyle/>
          <a:p>
            <a:pPr defTabSz="913191">
              <a:defRPr/>
            </a:pPr>
            <a:r>
              <a:rPr lang="en-US" sz="1600" b="1" dirty="0">
                <a:solidFill>
                  <a:srgbClr val="505050">
                    <a:lumMod val="50000"/>
                  </a:srgbClr>
                </a:solidFill>
                <a:latin typeface="Segoe UI Light"/>
              </a:rPr>
              <a:t>DevOps</a:t>
            </a:r>
          </a:p>
        </p:txBody>
      </p:sp>
      <p:sp>
        <p:nvSpPr>
          <p:cNvPr id="110" name="TextBox 109"/>
          <p:cNvSpPr txBox="1"/>
          <p:nvPr/>
        </p:nvSpPr>
        <p:spPr>
          <a:xfrm>
            <a:off x="5651935" y="3053883"/>
            <a:ext cx="1567014" cy="573029"/>
          </a:xfrm>
          <a:prstGeom prst="rect">
            <a:avLst/>
          </a:prstGeom>
          <a:noFill/>
        </p:spPr>
        <p:txBody>
          <a:bodyPr wrap="square" rtlCol="0">
            <a:spAutoFit/>
          </a:bodyPr>
          <a:lstStyle/>
          <a:p>
            <a:pPr defTabSz="913191">
              <a:defRPr/>
            </a:pPr>
            <a:r>
              <a:rPr lang="en-US" sz="1567" b="1" dirty="0">
                <a:solidFill>
                  <a:srgbClr val="000000"/>
                </a:solidFill>
                <a:latin typeface="Segoe UI Light"/>
              </a:rPr>
              <a:t>PaaS &amp;</a:t>
            </a:r>
          </a:p>
          <a:p>
            <a:pPr defTabSz="913191">
              <a:defRPr/>
            </a:pPr>
            <a:r>
              <a:rPr lang="en-US" sz="1567" b="1" dirty="0">
                <a:solidFill>
                  <a:srgbClr val="000000"/>
                </a:solidFill>
                <a:latin typeface="Segoe UI Light"/>
              </a:rPr>
              <a:t>DevOps</a:t>
            </a:r>
          </a:p>
        </p:txBody>
      </p:sp>
      <p:pic>
        <p:nvPicPr>
          <p:cNvPr id="113" name="Picture 112"/>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7280112" y="5668319"/>
            <a:ext cx="1289266" cy="497924"/>
          </a:xfrm>
          <a:prstGeom prst="rect">
            <a:avLst/>
          </a:prstGeom>
        </p:spPr>
      </p:pic>
      <p:pic>
        <p:nvPicPr>
          <p:cNvPr id="114" name="Picture 113"/>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5302139" y="5650256"/>
            <a:ext cx="837154" cy="509437"/>
          </a:xfrm>
          <a:prstGeom prst="rect">
            <a:avLst/>
          </a:prstGeom>
        </p:spPr>
      </p:pic>
      <p:pic>
        <p:nvPicPr>
          <p:cNvPr id="121" name="Picture 120"/>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6322474" y="5691919"/>
            <a:ext cx="948813" cy="326085"/>
          </a:xfrm>
          <a:prstGeom prst="rect">
            <a:avLst/>
          </a:prstGeom>
        </p:spPr>
      </p:pic>
      <p:pic>
        <p:nvPicPr>
          <p:cNvPr id="122" name="Picture 4" descr="http://rottmann.net/wp-content/uploads/2013/02/Scalr_Logo.png"/>
          <p:cNvPicPr>
            <a:picLocks noChangeAspect="1" noChangeArrowheads="1"/>
          </p:cNvPicPr>
          <p:nvPr/>
        </p:nvPicPr>
        <p:blipFill>
          <a:blip r:embed="rId39" cstate="print">
            <a:extLst>
              <a:ext uri="{28A0092B-C50C-407E-A947-70E740481C1C}">
                <a14:useLocalDpi xmlns:a14="http://schemas.microsoft.com/office/drawing/2010/main"/>
              </a:ext>
            </a:extLst>
          </a:blip>
          <a:srcRect/>
          <a:stretch>
            <a:fillRect/>
          </a:stretch>
        </p:blipFill>
        <p:spPr bwMode="auto">
          <a:xfrm>
            <a:off x="10762984" y="2472775"/>
            <a:ext cx="908231" cy="24149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https://evbdn.eventbrite.com/s3-s3/eventlogos/9947961/mistlogo.png"/>
          <p:cNvPicPr>
            <a:picLocks noChangeAspect="1" noChangeArrowheads="1"/>
          </p:cNvPicPr>
          <p:nvPr/>
        </p:nvPicPr>
        <p:blipFill>
          <a:blip r:embed="rId40" cstate="print">
            <a:extLst>
              <a:ext uri="{28A0092B-C50C-407E-A947-70E740481C1C}">
                <a14:useLocalDpi xmlns:a14="http://schemas.microsoft.com/office/drawing/2010/main"/>
              </a:ext>
            </a:extLst>
          </a:blip>
          <a:srcRect/>
          <a:stretch>
            <a:fillRect/>
          </a:stretch>
        </p:blipFill>
        <p:spPr bwMode="auto">
          <a:xfrm>
            <a:off x="8272830" y="2370361"/>
            <a:ext cx="946417" cy="452285"/>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descr="https://hashicorp.com/images/blog/terraform/small-a17be924.png"/>
          <p:cNvPicPr>
            <a:picLocks noChangeAspect="1" noChangeArrowheads="1"/>
          </p:cNvPicPr>
          <p:nvPr/>
        </p:nvPicPr>
        <p:blipFill>
          <a:blip r:embed="rId41" cstate="print">
            <a:extLst>
              <a:ext uri="{28A0092B-C50C-407E-A947-70E740481C1C}">
                <a14:useLocalDpi xmlns:a14="http://schemas.microsoft.com/office/drawing/2010/main"/>
              </a:ext>
            </a:extLst>
          </a:blip>
          <a:srcRect/>
          <a:stretch>
            <a:fillRect/>
          </a:stretch>
        </p:blipFill>
        <p:spPr bwMode="auto">
          <a:xfrm>
            <a:off x="10085692" y="2357762"/>
            <a:ext cx="432150" cy="43215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2" descr="https://libcloud.apache.org/images/media/libcloud-logo-with-text-medium.png"/>
          <p:cNvPicPr>
            <a:picLocks noChangeAspect="1" noChangeArrowheads="1"/>
          </p:cNvPicPr>
          <p:nvPr/>
        </p:nvPicPr>
        <p:blipFill>
          <a:blip r:embed="rId42" cstate="print">
            <a:extLst>
              <a:ext uri="{28A0092B-C50C-407E-A947-70E740481C1C}">
                <a14:useLocalDpi xmlns:a14="http://schemas.microsoft.com/office/drawing/2010/main"/>
              </a:ext>
            </a:extLst>
          </a:blip>
          <a:srcRect/>
          <a:stretch>
            <a:fillRect/>
          </a:stretch>
        </p:blipFill>
        <p:spPr bwMode="auto">
          <a:xfrm>
            <a:off x="9306310" y="2284459"/>
            <a:ext cx="576038" cy="5760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ile:Python-logo-notext.svg"/>
          <p:cNvPicPr>
            <a:picLocks noChangeAspect="1"/>
          </p:cNvPicPr>
          <p:nvPr/>
        </p:nvPicPr>
        <p:blipFill>
          <a:blip r:embed="rId43" cstate="print">
            <a:extLst>
              <a:ext uri="{28A0092B-C50C-407E-A947-70E740481C1C}">
                <a14:useLocalDpi xmlns:a14="http://schemas.microsoft.com/office/drawing/2010/main"/>
              </a:ext>
            </a:extLst>
          </a:blip>
          <a:stretch>
            <a:fillRect/>
          </a:stretch>
        </p:blipFill>
        <p:spPr>
          <a:xfrm>
            <a:off x="4667522" y="3859774"/>
            <a:ext cx="588845" cy="588845"/>
          </a:xfrm>
          <a:prstGeom prst="rect">
            <a:avLst/>
          </a:prstGeom>
        </p:spPr>
      </p:pic>
      <p:pic>
        <p:nvPicPr>
          <p:cNvPr id="3" name="Picture 2"/>
          <p:cNvPicPr>
            <a:picLocks noChangeAspect="1"/>
          </p:cNvPicPr>
          <p:nvPr/>
        </p:nvPicPr>
        <p:blipFill>
          <a:blip r:embed="rId44"/>
          <a:stretch>
            <a:fillRect/>
          </a:stretch>
        </p:blipFill>
        <p:spPr>
          <a:xfrm>
            <a:off x="3184503" y="5654075"/>
            <a:ext cx="490018" cy="484043"/>
          </a:xfrm>
          <a:prstGeom prst="rect">
            <a:avLst/>
          </a:prstGeom>
        </p:spPr>
      </p:pic>
      <p:pic>
        <p:nvPicPr>
          <p:cNvPr id="72" name="Picture 71"/>
          <p:cNvPicPr>
            <a:picLocks noChangeAspect="1"/>
          </p:cNvPicPr>
          <p:nvPr/>
        </p:nvPicPr>
        <p:blipFill>
          <a:blip r:embed="rId45" cstate="print">
            <a:extLst>
              <a:ext uri="{28A0092B-C50C-407E-A947-70E740481C1C}">
                <a14:useLocalDpi xmlns:a14="http://schemas.microsoft.com/office/drawing/2010/main"/>
              </a:ext>
            </a:extLst>
          </a:blip>
          <a:stretch>
            <a:fillRect/>
          </a:stretch>
        </p:blipFill>
        <p:spPr>
          <a:xfrm>
            <a:off x="2052044" y="4842738"/>
            <a:ext cx="1473088" cy="348630"/>
          </a:xfrm>
          <a:prstGeom prst="rect">
            <a:avLst/>
          </a:prstGeom>
        </p:spPr>
      </p:pic>
      <p:pic>
        <p:nvPicPr>
          <p:cNvPr id="73" name="Picture 72"/>
          <p:cNvPicPr>
            <a:picLocks noChangeAspect="1"/>
          </p:cNvPicPr>
          <p:nvPr/>
        </p:nvPicPr>
        <p:blipFill>
          <a:blip r:embed="rId46"/>
          <a:stretch>
            <a:fillRect/>
          </a:stretch>
        </p:blipFill>
        <p:spPr>
          <a:xfrm>
            <a:off x="2475140" y="5644163"/>
            <a:ext cx="505703" cy="596728"/>
          </a:xfrm>
          <a:prstGeom prst="rect">
            <a:avLst/>
          </a:prstGeom>
        </p:spPr>
      </p:pic>
      <p:pic>
        <p:nvPicPr>
          <p:cNvPr id="76" name="Picture 75"/>
          <p:cNvPicPr>
            <a:picLocks noChangeAspect="1"/>
          </p:cNvPicPr>
          <p:nvPr/>
        </p:nvPicPr>
        <p:blipFill>
          <a:blip r:embed="rId47">
            <a:extLst>
              <a:ext uri="{28A0092B-C50C-407E-A947-70E740481C1C}">
                <a14:useLocalDpi xmlns:a14="http://schemas.microsoft.com/office/drawing/2010/main"/>
              </a:ext>
            </a:extLst>
          </a:blip>
          <a:stretch>
            <a:fillRect/>
          </a:stretch>
        </p:blipFill>
        <p:spPr>
          <a:xfrm>
            <a:off x="2640329" y="4073337"/>
            <a:ext cx="553444" cy="297112"/>
          </a:xfrm>
          <a:prstGeom prst="rect">
            <a:avLst/>
          </a:prstGeom>
        </p:spPr>
      </p:pic>
      <p:pic>
        <p:nvPicPr>
          <p:cNvPr id="78" name="Picture 77"/>
          <p:cNvPicPr>
            <a:picLocks noChangeAspect="1"/>
          </p:cNvPicPr>
          <p:nvPr/>
        </p:nvPicPr>
        <p:blipFill>
          <a:blip r:embed="rId48">
            <a:extLst>
              <a:ext uri="{28A0092B-C50C-407E-A947-70E740481C1C}">
                <a14:useLocalDpi xmlns:a14="http://schemas.microsoft.com/office/drawing/2010/main"/>
              </a:ext>
            </a:extLst>
          </a:blip>
          <a:stretch>
            <a:fillRect/>
          </a:stretch>
        </p:blipFill>
        <p:spPr>
          <a:xfrm>
            <a:off x="5556398" y="3734236"/>
            <a:ext cx="474381" cy="720694"/>
          </a:xfrm>
          <a:prstGeom prst="rect">
            <a:avLst/>
          </a:prstGeom>
        </p:spPr>
      </p:pic>
      <p:sp>
        <p:nvSpPr>
          <p:cNvPr id="5" name="AutoShape 2" descr="Gradle"/>
          <p:cNvSpPr>
            <a:spLocks noChangeAspect="1" noChangeArrowheads="1"/>
          </p:cNvSpPr>
          <p:nvPr/>
        </p:nvSpPr>
        <p:spPr bwMode="auto">
          <a:xfrm>
            <a:off x="153361" y="-447175"/>
            <a:ext cx="2800931" cy="9336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ysClr val="windowText" lastClr="000000"/>
              </a:solidFill>
              <a:latin typeface="Segoe UI"/>
            </a:endParaRPr>
          </a:p>
        </p:txBody>
      </p:sp>
      <p:pic>
        <p:nvPicPr>
          <p:cNvPr id="7" name="Picture 6"/>
          <p:cNvPicPr>
            <a:picLocks noChangeAspect="1"/>
          </p:cNvPicPr>
          <p:nvPr/>
        </p:nvPicPr>
        <p:blipFill>
          <a:blip r:embed="rId49"/>
          <a:stretch>
            <a:fillRect/>
          </a:stretch>
        </p:blipFill>
        <p:spPr>
          <a:xfrm>
            <a:off x="5537677" y="1479192"/>
            <a:ext cx="1404161" cy="400069"/>
          </a:xfrm>
          <a:prstGeom prst="rect">
            <a:avLst/>
          </a:prstGeom>
        </p:spPr>
      </p:pic>
      <p:pic>
        <p:nvPicPr>
          <p:cNvPr id="1028" name="Picture 4" descr="http://people.redhat.com/jamisonm/Red_Hat_cmyk_logo.jpg"/>
          <p:cNvPicPr>
            <a:picLocks noChangeAspect="1" noChangeArrowheads="1"/>
          </p:cNvPicPr>
          <p:nvPr/>
        </p:nvPicPr>
        <p:blipFill>
          <a:blip r:embed="rId50" cstate="print">
            <a:extLst>
              <a:ext uri="{28A0092B-C50C-407E-A947-70E740481C1C}">
                <a14:useLocalDpi xmlns:a14="http://schemas.microsoft.com/office/drawing/2010/main"/>
              </a:ext>
            </a:extLst>
          </a:blip>
          <a:srcRect/>
          <a:stretch>
            <a:fillRect/>
          </a:stretch>
        </p:blipFill>
        <p:spPr bwMode="auto">
          <a:xfrm>
            <a:off x="3921546" y="5726900"/>
            <a:ext cx="1187564" cy="38076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p>
            <a:r>
              <a:rPr lang="en-US" sz="4313" dirty="0">
                <a:gradFill>
                  <a:gsLst>
                    <a:gs pos="1250">
                      <a:srgbClr val="505050"/>
                    </a:gs>
                    <a:gs pos="100000">
                      <a:srgbClr val="505050"/>
                    </a:gs>
                  </a:gsLst>
                  <a:lin ang="5400000" scaled="0"/>
                </a:gradFill>
              </a:rPr>
              <a:t>Azure is an open cloud</a:t>
            </a:r>
            <a:endParaRPr lang="en-US" dirty="0"/>
          </a:p>
        </p:txBody>
      </p:sp>
    </p:spTree>
    <p:extLst>
      <p:ext uri="{BB962C8B-B14F-4D97-AF65-F5344CB8AC3E}">
        <p14:creationId xmlns:p14="http://schemas.microsoft.com/office/powerpoint/2010/main" val="43012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02341" y="1225859"/>
            <a:ext cx="12192000" cy="1847320"/>
          </a:xfrm>
        </p:spPr>
        <p:txBody>
          <a:bodyPr>
            <a:normAutofit/>
          </a:bodyPr>
          <a:lstStyle/>
          <a:p>
            <a:r>
              <a:rPr lang="en-US" sz="5686" dirty="0"/>
              <a:t>Microsoft Azure</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1499788" y="3602938"/>
            <a:ext cx="10692212" cy="32533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90472" y="3187150"/>
            <a:ext cx="4681212" cy="3698808"/>
          </a:xfrm>
          <a:prstGeom prst="rect">
            <a:avLst/>
          </a:prstGeom>
        </p:spPr>
      </p:pic>
      <p:sp>
        <p:nvSpPr>
          <p:cNvPr id="5" name="TextBox 4"/>
          <p:cNvSpPr txBox="1"/>
          <p:nvPr/>
        </p:nvSpPr>
        <p:spPr>
          <a:xfrm>
            <a:off x="2340095" y="1150434"/>
            <a:ext cx="2521810" cy="573280"/>
          </a:xfrm>
          <a:prstGeom prst="rect">
            <a:avLst/>
          </a:prstGeom>
          <a:noFill/>
        </p:spPr>
        <p:txBody>
          <a:bodyPr wrap="square" rtlCol="0">
            <a:spAutoFit/>
          </a:bodyPr>
          <a:lstStyle/>
          <a:p>
            <a:pPr defTabSz="1219085"/>
            <a:r>
              <a:rPr lang="en-US" sz="3137" dirty="0">
                <a:solidFill>
                  <a:srgbClr val="FFFFFF"/>
                </a:solidFill>
                <a:latin typeface="Segoe UI"/>
              </a:rPr>
              <a:t>Let’s see…</a:t>
            </a:r>
          </a:p>
        </p:txBody>
      </p:sp>
      <p:sp>
        <p:nvSpPr>
          <p:cNvPr id="7" name="TextBox 6"/>
          <p:cNvSpPr txBox="1"/>
          <p:nvPr/>
        </p:nvSpPr>
        <p:spPr>
          <a:xfrm>
            <a:off x="6486165" y="2535125"/>
            <a:ext cx="2186882" cy="573280"/>
          </a:xfrm>
          <a:prstGeom prst="rect">
            <a:avLst/>
          </a:prstGeom>
          <a:noFill/>
        </p:spPr>
        <p:txBody>
          <a:bodyPr wrap="square" rtlCol="0">
            <a:spAutoFit/>
          </a:bodyPr>
          <a:lstStyle/>
          <a:p>
            <a:pPr defTabSz="1219085"/>
            <a:r>
              <a:rPr lang="en-US" sz="3137" dirty="0">
                <a:solidFill>
                  <a:srgbClr val="FFFFFF"/>
                </a:solidFill>
                <a:latin typeface="Segoe UI"/>
              </a:rPr>
              <a:t>…in action</a:t>
            </a:r>
          </a:p>
        </p:txBody>
      </p:sp>
    </p:spTree>
    <p:extLst>
      <p:ext uri="{BB962C8B-B14F-4D97-AF65-F5344CB8AC3E}">
        <p14:creationId xmlns:p14="http://schemas.microsoft.com/office/powerpoint/2010/main" val="180647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14</a:t>
            </a:fld>
            <a:endParaRPr lang="en-US" dirty="0"/>
          </a:p>
        </p:txBody>
      </p:sp>
      <p:sp>
        <p:nvSpPr>
          <p:cNvPr id="4" name="Text Placeholder 3"/>
          <p:cNvSpPr>
            <a:spLocks noGrp="1"/>
          </p:cNvSpPr>
          <p:nvPr>
            <p:ph type="body" sz="quarter" idx="14"/>
          </p:nvPr>
        </p:nvSpPr>
        <p:spPr/>
        <p:txBody>
          <a:bodyPr/>
          <a:lstStyle/>
          <a:p>
            <a:r>
              <a:rPr lang="en-US" dirty="0" smtClean="0"/>
              <a:t>Getting Started</a:t>
            </a:r>
          </a:p>
          <a:p>
            <a:r>
              <a:rPr lang="en-US" dirty="0" smtClean="0"/>
              <a:t>Chapters 1-3</a:t>
            </a:r>
            <a:endParaRPr lang="en-US" dirty="0"/>
          </a:p>
        </p:txBody>
      </p:sp>
      <p:sp>
        <p:nvSpPr>
          <p:cNvPr id="5" name="TextBox 4"/>
          <p:cNvSpPr txBox="1"/>
          <p:nvPr/>
        </p:nvSpPr>
        <p:spPr>
          <a:xfrm>
            <a:off x="1193800" y="4708604"/>
            <a:ext cx="10414000" cy="1569660"/>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rPr>
              <a:t>Clone the source code from GitHub</a:t>
            </a:r>
          </a:p>
          <a:p>
            <a:pPr marL="285750" indent="-285750">
              <a:buFont typeface="Arial" charset="0"/>
              <a:buChar char="•"/>
            </a:pPr>
            <a:r>
              <a:rPr lang="en-US" sz="2400" dirty="0" smtClean="0">
                <a:solidFill>
                  <a:schemeClr val="bg1"/>
                </a:solidFill>
              </a:rPr>
              <a:t>Explore ASP.NET Identity</a:t>
            </a:r>
          </a:p>
          <a:p>
            <a:pPr marL="285750" indent="-285750">
              <a:buFont typeface="Arial" charset="0"/>
              <a:buChar char="•"/>
            </a:pPr>
            <a:r>
              <a:rPr lang="en-US" sz="2400" dirty="0" smtClean="0">
                <a:solidFill>
                  <a:schemeClr val="bg1"/>
                </a:solidFill>
              </a:rPr>
              <a:t>Replace data storage of Windows Identity with Azure Tables</a:t>
            </a:r>
          </a:p>
          <a:p>
            <a:pPr marL="285750" indent="-285750">
              <a:buFont typeface="Arial" charset="0"/>
              <a:buChar char="•"/>
            </a:pPr>
            <a:r>
              <a:rPr lang="en-US" sz="2400" dirty="0" smtClean="0">
                <a:solidFill>
                  <a:schemeClr val="bg1"/>
                </a:solidFill>
              </a:rPr>
              <a:t>Learn about Azure Storage Emulator and Storage Explorer to develop locally</a:t>
            </a:r>
            <a:endParaRPr lang="en-US" sz="2400" dirty="0">
              <a:solidFill>
                <a:schemeClr val="bg1"/>
              </a:solidFill>
            </a:endParaRPr>
          </a:p>
        </p:txBody>
      </p:sp>
    </p:spTree>
    <p:extLst>
      <p:ext uri="{BB962C8B-B14F-4D97-AF65-F5344CB8AC3E}">
        <p14:creationId xmlns:p14="http://schemas.microsoft.com/office/powerpoint/2010/main" val="153313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15</a:t>
            </a:fld>
            <a:endParaRPr lang="en-US" dirty="0"/>
          </a:p>
        </p:txBody>
      </p:sp>
      <p:sp>
        <p:nvSpPr>
          <p:cNvPr id="4" name="Text Placeholder 3"/>
          <p:cNvSpPr>
            <a:spLocks noGrp="1"/>
          </p:cNvSpPr>
          <p:nvPr>
            <p:ph type="body" sz="quarter" idx="14"/>
          </p:nvPr>
        </p:nvSpPr>
        <p:spPr/>
        <p:txBody>
          <a:bodyPr/>
          <a:lstStyle/>
          <a:p>
            <a:r>
              <a:rPr lang="en-US" dirty="0" smtClean="0"/>
              <a:t>Connecting your app to Azure</a:t>
            </a:r>
          </a:p>
          <a:p>
            <a:r>
              <a:rPr lang="en-US" dirty="0" smtClean="0"/>
              <a:t>Chapter 4</a:t>
            </a:r>
            <a:endParaRPr lang="en-US" dirty="0"/>
          </a:p>
        </p:txBody>
      </p:sp>
      <p:sp>
        <p:nvSpPr>
          <p:cNvPr id="5" name="TextBox 4"/>
          <p:cNvSpPr txBox="1"/>
          <p:nvPr/>
        </p:nvSpPr>
        <p:spPr>
          <a:xfrm>
            <a:off x="1193800" y="4708604"/>
            <a:ext cx="10414000" cy="1569660"/>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rPr>
              <a:t>Creating resource groups and deploying to a web app</a:t>
            </a:r>
          </a:p>
          <a:p>
            <a:pPr marL="285750" indent="-285750">
              <a:buFont typeface="Arial" charset="0"/>
              <a:buChar char="•"/>
            </a:pPr>
            <a:r>
              <a:rPr lang="en-US" sz="2400" dirty="0" smtClean="0">
                <a:solidFill>
                  <a:schemeClr val="bg1"/>
                </a:solidFill>
              </a:rPr>
              <a:t>Creating a storage account</a:t>
            </a:r>
          </a:p>
          <a:p>
            <a:pPr marL="285750" indent="-285750">
              <a:buFont typeface="Arial" charset="0"/>
              <a:buChar char="•"/>
            </a:pPr>
            <a:r>
              <a:rPr lang="en-US" sz="2400" dirty="0" smtClean="0">
                <a:solidFill>
                  <a:schemeClr val="bg1"/>
                </a:solidFill>
              </a:rPr>
              <a:t>Using storage explorer with the storage account</a:t>
            </a:r>
          </a:p>
          <a:p>
            <a:pPr marL="285750" indent="-285750">
              <a:buFont typeface="Arial" charset="0"/>
              <a:buChar char="•"/>
            </a:pPr>
            <a:r>
              <a:rPr lang="en-US" sz="2400" dirty="0" smtClean="0">
                <a:solidFill>
                  <a:schemeClr val="bg1"/>
                </a:solidFill>
              </a:rPr>
              <a:t>Update app to use Azure table storage</a:t>
            </a:r>
            <a:endParaRPr lang="en-US" sz="2400" dirty="0">
              <a:solidFill>
                <a:schemeClr val="bg1"/>
              </a:solidFill>
            </a:endParaRPr>
          </a:p>
        </p:txBody>
      </p:sp>
    </p:spTree>
    <p:extLst>
      <p:ext uri="{BB962C8B-B14F-4D97-AF65-F5344CB8AC3E}">
        <p14:creationId xmlns:p14="http://schemas.microsoft.com/office/powerpoint/2010/main" val="170748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16</a:t>
            </a:fld>
            <a:endParaRPr lang="en-US" dirty="0"/>
          </a:p>
        </p:txBody>
      </p:sp>
      <p:sp>
        <p:nvSpPr>
          <p:cNvPr id="4" name="Text Placeholder 3"/>
          <p:cNvSpPr>
            <a:spLocks noGrp="1"/>
          </p:cNvSpPr>
          <p:nvPr>
            <p:ph type="body" sz="quarter" idx="14"/>
          </p:nvPr>
        </p:nvSpPr>
        <p:spPr>
          <a:xfrm>
            <a:off x="727075" y="1195388"/>
            <a:ext cx="10347325" cy="3400996"/>
          </a:xfrm>
        </p:spPr>
        <p:txBody>
          <a:bodyPr/>
          <a:lstStyle/>
          <a:p>
            <a:r>
              <a:rPr lang="en-US" dirty="0" smtClean="0"/>
              <a:t>ASP.NET Identity custom fields</a:t>
            </a:r>
          </a:p>
          <a:p>
            <a:r>
              <a:rPr lang="en-US" dirty="0" smtClean="0"/>
              <a:t>Chapters 5 &amp; 6</a:t>
            </a:r>
            <a:endParaRPr lang="en-US" dirty="0"/>
          </a:p>
        </p:txBody>
      </p:sp>
      <p:sp>
        <p:nvSpPr>
          <p:cNvPr id="5" name="TextBox 4"/>
          <p:cNvSpPr txBox="1"/>
          <p:nvPr/>
        </p:nvSpPr>
        <p:spPr>
          <a:xfrm>
            <a:off x="1193800" y="4708604"/>
            <a:ext cx="10414000" cy="1200329"/>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rPr>
              <a:t>Add a Biography to ASP.NET Identity</a:t>
            </a:r>
          </a:p>
          <a:p>
            <a:pPr marL="285750" indent="-285750">
              <a:buFont typeface="Arial" charset="0"/>
              <a:buChar char="•"/>
            </a:pPr>
            <a:r>
              <a:rPr lang="en-US" sz="2400" dirty="0" smtClean="0">
                <a:solidFill>
                  <a:schemeClr val="bg1"/>
                </a:solidFill>
              </a:rPr>
              <a:t>Create BLOB storage containers</a:t>
            </a:r>
          </a:p>
          <a:p>
            <a:pPr marL="285750" indent="-285750">
              <a:buFont typeface="Arial" charset="0"/>
              <a:buChar char="•"/>
            </a:pPr>
            <a:r>
              <a:rPr lang="en-US" sz="2400" dirty="0" smtClean="0">
                <a:solidFill>
                  <a:schemeClr val="bg1"/>
                </a:solidFill>
              </a:rPr>
              <a:t>Upload a profile picture to BLOB storage</a:t>
            </a:r>
            <a:endParaRPr lang="en-US" sz="2400" dirty="0">
              <a:solidFill>
                <a:schemeClr val="bg1"/>
              </a:solidFill>
            </a:endParaRPr>
          </a:p>
        </p:txBody>
      </p:sp>
    </p:spTree>
    <p:extLst>
      <p:ext uri="{BB962C8B-B14F-4D97-AF65-F5344CB8AC3E}">
        <p14:creationId xmlns:p14="http://schemas.microsoft.com/office/powerpoint/2010/main" val="202853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17</a:t>
            </a:fld>
            <a:endParaRPr lang="en-US" dirty="0"/>
          </a:p>
        </p:txBody>
      </p:sp>
      <p:sp>
        <p:nvSpPr>
          <p:cNvPr id="4" name="Text Placeholder 3"/>
          <p:cNvSpPr>
            <a:spLocks noGrp="1"/>
          </p:cNvSpPr>
          <p:nvPr>
            <p:ph type="body" sz="quarter" idx="14"/>
          </p:nvPr>
        </p:nvSpPr>
        <p:spPr/>
        <p:txBody>
          <a:bodyPr/>
          <a:lstStyle/>
          <a:p>
            <a:r>
              <a:rPr lang="en-US" dirty="0" smtClean="0"/>
              <a:t>Staging profile pictures</a:t>
            </a:r>
          </a:p>
          <a:p>
            <a:r>
              <a:rPr lang="en-US" dirty="0" smtClean="0"/>
              <a:t>Chapters 7 &amp; 8</a:t>
            </a:r>
            <a:endParaRPr lang="en-US" dirty="0"/>
          </a:p>
        </p:txBody>
      </p:sp>
      <p:sp>
        <p:nvSpPr>
          <p:cNvPr id="5" name="TextBox 4"/>
          <p:cNvSpPr txBox="1"/>
          <p:nvPr/>
        </p:nvSpPr>
        <p:spPr>
          <a:xfrm>
            <a:off x="1193800" y="4708604"/>
            <a:ext cx="10414000" cy="1569660"/>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rPr>
              <a:t>Update BLOB containers to stage uploaded images</a:t>
            </a:r>
          </a:p>
          <a:p>
            <a:pPr marL="285750" indent="-285750">
              <a:buFont typeface="Arial" charset="0"/>
              <a:buChar char="•"/>
            </a:pPr>
            <a:r>
              <a:rPr lang="en-US" sz="2400" dirty="0" smtClean="0">
                <a:solidFill>
                  <a:schemeClr val="bg1"/>
                </a:solidFill>
              </a:rPr>
              <a:t>Create Azure functions</a:t>
            </a:r>
          </a:p>
          <a:p>
            <a:pPr marL="285750" indent="-285750">
              <a:buFont typeface="Arial" charset="0"/>
              <a:buChar char="•"/>
            </a:pPr>
            <a:r>
              <a:rPr lang="en-US" sz="2400" dirty="0" smtClean="0">
                <a:solidFill>
                  <a:schemeClr val="bg1"/>
                </a:solidFill>
              </a:rPr>
              <a:t>Activate Cognitive Services API</a:t>
            </a:r>
          </a:p>
          <a:p>
            <a:pPr marL="285750" indent="-285750">
              <a:buFont typeface="Arial" charset="0"/>
              <a:buChar char="•"/>
            </a:pPr>
            <a:r>
              <a:rPr lang="en-US" sz="2400" dirty="0" smtClean="0">
                <a:solidFill>
                  <a:schemeClr val="bg1"/>
                </a:solidFill>
              </a:rPr>
              <a:t>Scan profile pictures for safety</a:t>
            </a:r>
          </a:p>
        </p:txBody>
      </p:sp>
    </p:spTree>
    <p:extLst>
      <p:ext uri="{BB962C8B-B14F-4D97-AF65-F5344CB8AC3E}">
        <p14:creationId xmlns:p14="http://schemas.microsoft.com/office/powerpoint/2010/main" val="42340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18</a:t>
            </a:fld>
            <a:endParaRPr lang="en-US" dirty="0"/>
          </a:p>
        </p:txBody>
      </p:sp>
      <p:sp>
        <p:nvSpPr>
          <p:cNvPr id="4" name="Text Placeholder 3"/>
          <p:cNvSpPr>
            <a:spLocks noGrp="1"/>
          </p:cNvSpPr>
          <p:nvPr>
            <p:ph type="body" sz="quarter" idx="14"/>
          </p:nvPr>
        </p:nvSpPr>
        <p:spPr>
          <a:xfrm>
            <a:off x="727075" y="1195388"/>
            <a:ext cx="10347325" cy="3400996"/>
          </a:xfrm>
        </p:spPr>
        <p:txBody>
          <a:bodyPr/>
          <a:lstStyle/>
          <a:p>
            <a:r>
              <a:rPr lang="en-US" dirty="0" smtClean="0"/>
              <a:t>Asynchronous updates</a:t>
            </a:r>
          </a:p>
          <a:p>
            <a:r>
              <a:rPr lang="en-US" dirty="0" smtClean="0"/>
              <a:t>Chapter 9</a:t>
            </a:r>
            <a:endParaRPr lang="en-US" dirty="0"/>
          </a:p>
        </p:txBody>
      </p:sp>
      <p:sp>
        <p:nvSpPr>
          <p:cNvPr id="5" name="TextBox 4"/>
          <p:cNvSpPr txBox="1"/>
          <p:nvPr/>
        </p:nvSpPr>
        <p:spPr>
          <a:xfrm>
            <a:off x="1193800" y="4708604"/>
            <a:ext cx="10414000" cy="461665"/>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rPr>
              <a:t>Use </a:t>
            </a:r>
            <a:r>
              <a:rPr lang="en-US" sz="2400" dirty="0" err="1" smtClean="0">
                <a:solidFill>
                  <a:schemeClr val="bg1"/>
                </a:solidFill>
              </a:rPr>
              <a:t>SignalR</a:t>
            </a:r>
            <a:r>
              <a:rPr lang="en-US" sz="2400" dirty="0" smtClean="0">
                <a:solidFill>
                  <a:schemeClr val="bg1"/>
                </a:solidFill>
              </a:rPr>
              <a:t> to notify a page when an image is updated</a:t>
            </a:r>
          </a:p>
        </p:txBody>
      </p:sp>
    </p:spTree>
    <p:extLst>
      <p:ext uri="{BB962C8B-B14F-4D97-AF65-F5344CB8AC3E}">
        <p14:creationId xmlns:p14="http://schemas.microsoft.com/office/powerpoint/2010/main" val="111351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208588" y="5150866"/>
            <a:ext cx="7624196" cy="1543232"/>
          </a:xfrm>
        </p:spPr>
        <p:txBody>
          <a:bodyPr>
            <a:normAutofit/>
          </a:bodyPr>
          <a:lstStyle/>
          <a:p>
            <a:r>
              <a:rPr lang="en-US" sz="2200" dirty="0" smtClean="0"/>
              <a:t>Mike </a:t>
            </a:r>
            <a:r>
              <a:rPr lang="en-US" sz="2200" dirty="0"/>
              <a:t>Branstein – Director, Application Development</a:t>
            </a:r>
          </a:p>
        </p:txBody>
      </p:sp>
      <p:sp>
        <p:nvSpPr>
          <p:cNvPr id="19" name="Text Placeholder 18"/>
          <p:cNvSpPr>
            <a:spLocks noGrp="1"/>
          </p:cNvSpPr>
          <p:nvPr>
            <p:ph type="body" sz="quarter" idx="14"/>
          </p:nvPr>
        </p:nvSpPr>
        <p:spPr>
          <a:xfrm>
            <a:off x="467371" y="1591931"/>
            <a:ext cx="6767958" cy="2480505"/>
          </a:xfrm>
        </p:spPr>
        <p:txBody>
          <a:bodyPr/>
          <a:lstStyle/>
          <a:p>
            <a:pPr algn="ctr"/>
            <a:r>
              <a:rPr lang="en-US" dirty="0" smtClean="0"/>
              <a:t>Azure Identity </a:t>
            </a:r>
            <a:endParaRPr lang="en-US" dirty="0"/>
          </a:p>
          <a:p>
            <a:pPr algn="ctr"/>
            <a:r>
              <a:rPr lang="en-US" dirty="0"/>
              <a:t>Workshop</a:t>
            </a:r>
          </a:p>
        </p:txBody>
      </p:sp>
      <p:sp>
        <p:nvSpPr>
          <p:cNvPr id="2" name="Content Placeholder 1"/>
          <p:cNvSpPr>
            <a:spLocks noGrp="1"/>
          </p:cNvSpPr>
          <p:nvPr>
            <p:ph sz="quarter" idx="13"/>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a:ext>
            </a:extLst>
          </a:blip>
          <a:stretch>
            <a:fillRect/>
          </a:stretch>
        </p:blipFill>
        <p:spPr>
          <a:xfrm>
            <a:off x="7159476" y="3629"/>
            <a:ext cx="5036194" cy="5047245"/>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3</a:t>
            </a:fld>
            <a:endParaRPr lang="en-US"/>
          </a:p>
        </p:txBody>
      </p:sp>
      <p:sp>
        <p:nvSpPr>
          <p:cNvPr id="11" name="Content Placeholder 10"/>
          <p:cNvSpPr>
            <a:spLocks noGrp="1"/>
          </p:cNvSpPr>
          <p:nvPr>
            <p:ph sz="quarter" idx="15"/>
          </p:nvPr>
        </p:nvSpPr>
        <p:spPr>
          <a:xfrm>
            <a:off x="3140765" y="1652715"/>
            <a:ext cx="8494644" cy="4827598"/>
          </a:xfrm>
        </p:spPr>
        <p:txBody>
          <a:bodyPr>
            <a:normAutofit/>
          </a:bodyPr>
          <a:lstStyle/>
          <a:p>
            <a:pPr marL="457200" indent="-457200">
              <a:buFont typeface="Arial" charset="0"/>
              <a:buChar char="•"/>
            </a:pPr>
            <a:r>
              <a:rPr lang="en-US" dirty="0" smtClean="0"/>
              <a:t>Speaker</a:t>
            </a:r>
          </a:p>
          <a:p>
            <a:pPr marL="1143000" lvl="1" indent="-457200">
              <a:buFont typeface="Arial" charset="0"/>
              <a:buChar char="•"/>
            </a:pPr>
            <a:r>
              <a:rPr lang="en-US" dirty="0" err="1" smtClean="0"/>
              <a:t>CodePaLOUsa</a:t>
            </a:r>
            <a:r>
              <a:rPr lang="en-US" dirty="0" smtClean="0"/>
              <a:t>, Music City Code, </a:t>
            </a:r>
            <a:r>
              <a:rPr lang="en-US" dirty="0" err="1" smtClean="0"/>
              <a:t>DevUp</a:t>
            </a:r>
            <a:r>
              <a:rPr lang="en-US" dirty="0" smtClean="0"/>
              <a:t>, </a:t>
            </a:r>
            <a:r>
              <a:rPr lang="en-US" dirty="0" err="1" smtClean="0"/>
              <a:t>DogFoodCon</a:t>
            </a:r>
            <a:endParaRPr lang="en-US" dirty="0" smtClean="0"/>
          </a:p>
          <a:p>
            <a:pPr marL="1143000" lvl="1" indent="-457200">
              <a:buFont typeface="Arial" charset="0"/>
              <a:buChar char="•"/>
            </a:pPr>
            <a:r>
              <a:rPr lang="en-US" dirty="0" smtClean="0"/>
              <a:t>Global Azure Bootcamp, </a:t>
            </a:r>
            <a:r>
              <a:rPr lang="en-US" dirty="0" err="1" smtClean="0"/>
              <a:t>IoT</a:t>
            </a:r>
            <a:r>
              <a:rPr lang="en-US" dirty="0" smtClean="0"/>
              <a:t> Workshops</a:t>
            </a:r>
          </a:p>
          <a:p>
            <a:pPr marL="457200" indent="-457200">
              <a:buFont typeface="Arial" charset="0"/>
              <a:buChar char="•"/>
            </a:pPr>
            <a:r>
              <a:rPr lang="en-US" dirty="0" smtClean="0"/>
              <a:t>Author</a:t>
            </a:r>
          </a:p>
          <a:p>
            <a:pPr marL="1143000" lvl="1" indent="-457200">
              <a:buFont typeface="Arial" charset="0"/>
              <a:buChar char="•"/>
            </a:pPr>
            <a:r>
              <a:rPr lang="en-US" dirty="0" err="1" smtClean="0"/>
              <a:t>NativeScript</a:t>
            </a:r>
            <a:r>
              <a:rPr lang="en-US" dirty="0" smtClean="0"/>
              <a:t> in Action</a:t>
            </a:r>
          </a:p>
          <a:p>
            <a:pPr marL="457200" indent="-457200">
              <a:buFont typeface="Arial" charset="0"/>
              <a:buChar char="•"/>
            </a:pPr>
            <a:r>
              <a:rPr lang="en-US" dirty="0" smtClean="0"/>
              <a:t>Developer</a:t>
            </a:r>
          </a:p>
          <a:p>
            <a:pPr marL="1143000" lvl="1" indent="-457200">
              <a:buFont typeface="Arial" charset="0"/>
              <a:buChar char="•"/>
            </a:pPr>
            <a:r>
              <a:rPr lang="en-US" dirty="0" smtClean="0"/>
              <a:t>Web, mobile</a:t>
            </a:r>
          </a:p>
          <a:p>
            <a:pPr marL="1143000" lvl="1" indent="-457200">
              <a:buFont typeface="Arial" charset="0"/>
              <a:buChar char="•"/>
            </a:pPr>
            <a:r>
              <a:rPr lang="en-US" dirty="0" smtClean="0"/>
              <a:t>DevOps, Build/Release Automation</a:t>
            </a:r>
          </a:p>
          <a:p>
            <a:pPr marL="1143000" lvl="1" indent="-457200">
              <a:buFont typeface="Arial" charset="0"/>
              <a:buChar char="•"/>
            </a:pPr>
            <a:r>
              <a:rPr lang="en-US" dirty="0" smtClean="0"/>
              <a:t>Agile Coach</a:t>
            </a:r>
          </a:p>
          <a:p>
            <a:pPr marL="457200" indent="-457200">
              <a:buFont typeface="Arial" charset="0"/>
              <a:buChar char="•"/>
            </a:pPr>
            <a:r>
              <a:rPr lang="en-US" dirty="0" err="1" smtClean="0"/>
              <a:t>Brostein</a:t>
            </a:r>
            <a:r>
              <a:rPr lang="en-US" dirty="0" smtClean="0"/>
              <a:t>: </a:t>
            </a:r>
            <a:r>
              <a:rPr lang="en-US" dirty="0" err="1" smtClean="0"/>
              <a:t>brosteins.com</a:t>
            </a:r>
            <a:endParaRPr lang="en-US" dirty="0"/>
          </a:p>
        </p:txBody>
      </p:sp>
      <p:sp>
        <p:nvSpPr>
          <p:cNvPr id="6" name="Text Placeholder 5"/>
          <p:cNvSpPr>
            <a:spLocks noGrp="1"/>
          </p:cNvSpPr>
          <p:nvPr>
            <p:ph type="body" sz="quarter" idx="28"/>
          </p:nvPr>
        </p:nvSpPr>
        <p:spPr/>
        <p:txBody>
          <a:bodyPr/>
          <a:lstStyle/>
          <a:p>
            <a:r>
              <a:rPr lang="en-US" dirty="0" smtClean="0"/>
              <a:t>About Mike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5788" y="1556904"/>
            <a:ext cx="2369447" cy="2369447"/>
          </a:xfrm>
          <a:prstGeom prst="rect">
            <a:avLst/>
          </a:prstGeom>
        </p:spPr>
      </p:pic>
    </p:spTree>
    <p:extLst>
      <p:ext uri="{BB962C8B-B14F-4D97-AF65-F5344CB8AC3E}">
        <p14:creationId xmlns:p14="http://schemas.microsoft.com/office/powerpoint/2010/main" val="114333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pPr/>
              <a:t>4</a:t>
            </a:fld>
            <a:endParaRPr lang="en-US" dirty="0"/>
          </a:p>
        </p:txBody>
      </p:sp>
      <p:sp>
        <p:nvSpPr>
          <p:cNvPr id="4" name="Text Placeholder 3"/>
          <p:cNvSpPr>
            <a:spLocks noGrp="1"/>
          </p:cNvSpPr>
          <p:nvPr>
            <p:ph type="body" sz="quarter" idx="14"/>
          </p:nvPr>
        </p:nvSpPr>
        <p:spPr>
          <a:xfrm>
            <a:off x="727075" y="1195388"/>
            <a:ext cx="7051951" cy="3400996"/>
          </a:xfrm>
        </p:spPr>
        <p:txBody>
          <a:bodyPr/>
          <a:lstStyle/>
          <a:p>
            <a:r>
              <a:rPr lang="en-US" dirty="0" smtClean="0"/>
              <a:t>Welcome </a:t>
            </a:r>
            <a:r>
              <a:rPr lang="en-US" smtClean="0"/>
              <a:t>&amp; Introductions</a:t>
            </a:r>
            <a:endParaRPr lang="en-US" dirty="0"/>
          </a:p>
        </p:txBody>
      </p:sp>
    </p:spTree>
    <p:extLst>
      <p:ext uri="{BB962C8B-B14F-4D97-AF65-F5344CB8AC3E}">
        <p14:creationId xmlns:p14="http://schemas.microsoft.com/office/powerpoint/2010/main" val="359688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t>5</a:t>
            </a:fld>
            <a:endParaRPr lang="en-US"/>
          </a:p>
        </p:txBody>
      </p:sp>
      <p:sp>
        <p:nvSpPr>
          <p:cNvPr id="4" name="Content Placeholder 3"/>
          <p:cNvSpPr>
            <a:spLocks noGrp="1"/>
          </p:cNvSpPr>
          <p:nvPr>
            <p:ph idx="1"/>
          </p:nvPr>
        </p:nvSpPr>
        <p:spPr>
          <a:xfrm>
            <a:off x="604434" y="1660047"/>
            <a:ext cx="11052728" cy="4499406"/>
          </a:xfrm>
        </p:spPr>
        <p:txBody>
          <a:bodyPr/>
          <a:lstStyle/>
          <a:p>
            <a:pPr marL="457200" indent="-457200">
              <a:buFont typeface="Arial" panose="020B0604020202020204" pitchFamily="34" charset="0"/>
              <a:buChar char="•"/>
            </a:pPr>
            <a:r>
              <a:rPr lang="en-US" dirty="0"/>
              <a:t>You rarely get the chance to practice for practice’s sake</a:t>
            </a:r>
          </a:p>
          <a:p>
            <a:pPr marL="457200" indent="-457200">
              <a:buFont typeface="Arial" panose="020B0604020202020204" pitchFamily="34" charset="0"/>
              <a:buChar char="•"/>
            </a:pPr>
            <a:r>
              <a:rPr lang="en-US" dirty="0" smtClean="0"/>
              <a:t>Azure and </a:t>
            </a:r>
            <a:r>
              <a:rPr lang="en-US" dirty="0"/>
              <a:t>cloud architecture/development patterns can be confusing and are frankly “new” to many of us</a:t>
            </a:r>
          </a:p>
          <a:p>
            <a:pPr marL="1143000" lvl="1" indent="-457200"/>
            <a:r>
              <a:rPr lang="en-US" sz="2000" dirty="0"/>
              <a:t>It’s not what’s going to change, it’s when – and the answer is likely yesterday</a:t>
            </a:r>
          </a:p>
          <a:p>
            <a:pPr marL="457200" indent="-457200">
              <a:spcAft>
                <a:spcPts val="0"/>
              </a:spcAft>
              <a:buFont typeface="Arial" panose="020B0604020202020204" pitchFamily="34" charset="0"/>
              <a:buChar char="•"/>
            </a:pPr>
            <a:r>
              <a:rPr lang="en-US" dirty="0" smtClean="0"/>
              <a:t>Today</a:t>
            </a:r>
            <a:endParaRPr lang="en-US" sz="2000" dirty="0"/>
          </a:p>
          <a:p>
            <a:pPr marL="1143000" lvl="1" indent="-457200">
              <a:spcAft>
                <a:spcPts val="0"/>
              </a:spcAft>
            </a:pPr>
            <a:r>
              <a:rPr lang="en-US" sz="2000" dirty="0"/>
              <a:t>Cloud architecture</a:t>
            </a:r>
          </a:p>
          <a:p>
            <a:pPr marL="1143000" lvl="1" indent="-457200">
              <a:spcAft>
                <a:spcPts val="0"/>
              </a:spcAft>
            </a:pPr>
            <a:r>
              <a:rPr lang="en-US" sz="2000" dirty="0"/>
              <a:t>See an end-to-end solution</a:t>
            </a:r>
          </a:p>
          <a:p>
            <a:pPr marL="1143000" lvl="1" indent="-457200">
              <a:spcAft>
                <a:spcPts val="0"/>
              </a:spcAft>
            </a:pPr>
            <a:r>
              <a:rPr lang="en-US" sz="2000" dirty="0"/>
              <a:t>Hands-on practice</a:t>
            </a:r>
          </a:p>
          <a:p>
            <a:pPr marL="1143000" lvl="1" indent="-457200">
              <a:spcAft>
                <a:spcPts val="0"/>
              </a:spcAft>
            </a:pPr>
            <a:r>
              <a:rPr lang="en-US" sz="2000" dirty="0"/>
              <a:t>Get excited or inspired</a:t>
            </a:r>
          </a:p>
          <a:p>
            <a:pPr marL="1143000" lvl="1" indent="-457200"/>
            <a:endParaRPr lang="en-US" dirty="0"/>
          </a:p>
          <a:p>
            <a:pPr marL="457200" indent="-457200">
              <a:buFont typeface="Arial" panose="020B0604020202020204" pitchFamily="34" charset="0"/>
              <a:buChar char="•"/>
            </a:pPr>
            <a:endParaRPr lang="en-US" dirty="0"/>
          </a:p>
        </p:txBody>
      </p:sp>
      <p:sp>
        <p:nvSpPr>
          <p:cNvPr id="6" name="Text Placeholder 5"/>
          <p:cNvSpPr>
            <a:spLocks noGrp="1"/>
          </p:cNvSpPr>
          <p:nvPr>
            <p:ph type="body" sz="quarter" idx="28"/>
          </p:nvPr>
        </p:nvSpPr>
        <p:spPr/>
        <p:txBody>
          <a:bodyPr/>
          <a:lstStyle/>
          <a:p>
            <a:r>
              <a:rPr lang="en-US" dirty="0"/>
              <a:t>Practice Makes Perfect</a:t>
            </a:r>
          </a:p>
        </p:txBody>
      </p:sp>
    </p:spTree>
    <p:extLst>
      <p:ext uri="{BB962C8B-B14F-4D97-AF65-F5344CB8AC3E}">
        <p14:creationId xmlns:p14="http://schemas.microsoft.com/office/powerpoint/2010/main" val="370381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0386" y="2909197"/>
            <a:ext cx="6818001" cy="3943138"/>
          </a:xfrm>
          <a:prstGeom prst="rect">
            <a:avLst/>
          </a:prstGeom>
        </p:spPr>
      </p:pic>
      <p:sp>
        <p:nvSpPr>
          <p:cNvPr id="10" name="Title 9"/>
          <p:cNvSpPr>
            <a:spLocks noGrp="1"/>
          </p:cNvSpPr>
          <p:nvPr>
            <p:ph type="title"/>
          </p:nvPr>
        </p:nvSpPr>
        <p:spPr>
          <a:xfrm>
            <a:off x="269304" y="2084377"/>
            <a:ext cx="6869694" cy="1366364"/>
          </a:xfrm>
        </p:spPr>
        <p:txBody>
          <a:bodyPr>
            <a:normAutofit/>
          </a:bodyPr>
          <a:lstStyle/>
          <a:p>
            <a:r>
              <a:rPr lang="en-US" dirty="0"/>
              <a:t>Azure Overview</a:t>
            </a:r>
          </a:p>
        </p:txBody>
      </p:sp>
      <p:sp>
        <p:nvSpPr>
          <p:cNvPr id="11" name="Text Placeholder 10"/>
          <p:cNvSpPr>
            <a:spLocks noGrp="1"/>
          </p:cNvSpPr>
          <p:nvPr>
            <p:ph type="body" sz="quarter" idx="12"/>
          </p:nvPr>
        </p:nvSpPr>
        <p:spPr/>
        <p:txBody>
          <a:bodyPr/>
          <a:lstStyle/>
          <a:p>
            <a:r>
              <a:rPr lang="en-US" sz="2745" dirty="0"/>
              <a:t>Build Great Cloud Apps</a:t>
            </a:r>
          </a:p>
        </p:txBody>
      </p:sp>
    </p:spTree>
    <p:extLst>
      <p:ext uri="{BB962C8B-B14F-4D97-AF65-F5344CB8AC3E}">
        <p14:creationId xmlns:p14="http://schemas.microsoft.com/office/powerpoint/2010/main" val="7635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sz="5882" dirty="0"/>
              <a:t>Why use the cloud to build apps?</a:t>
            </a:r>
          </a:p>
        </p:txBody>
      </p:sp>
      <p:grpSp>
        <p:nvGrpSpPr>
          <p:cNvPr id="6" name="Group 4"/>
          <p:cNvGrpSpPr>
            <a:grpSpLocks noChangeAspect="1"/>
          </p:cNvGrpSpPr>
          <p:nvPr/>
        </p:nvGrpSpPr>
        <p:grpSpPr bwMode="auto">
          <a:xfrm>
            <a:off x="2636361" y="977839"/>
            <a:ext cx="10111237" cy="6746531"/>
            <a:chOff x="1694" y="628"/>
            <a:chExt cx="6497" cy="4335"/>
          </a:xfrm>
        </p:grpSpPr>
        <p:sp>
          <p:nvSpPr>
            <p:cNvPr id="7" name="AutoShape 3"/>
            <p:cNvSpPr>
              <a:spLocks noChangeAspect="1" noChangeArrowheads="1" noTextEdit="1"/>
            </p:cNvSpPr>
            <p:nvPr/>
          </p:nvSpPr>
          <p:spPr bwMode="auto">
            <a:xfrm>
              <a:off x="1694" y="628"/>
              <a:ext cx="6497" cy="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grpSp>
          <p:nvGrpSpPr>
            <p:cNvPr id="8" name="Group 205"/>
            <p:cNvGrpSpPr>
              <a:grpSpLocks/>
            </p:cNvGrpSpPr>
            <p:nvPr/>
          </p:nvGrpSpPr>
          <p:grpSpPr bwMode="auto">
            <a:xfrm>
              <a:off x="1976" y="1170"/>
              <a:ext cx="5877" cy="3251"/>
              <a:chOff x="1976" y="1170"/>
              <a:chExt cx="5877" cy="3251"/>
            </a:xfrm>
          </p:grpSpPr>
          <p:sp>
            <p:nvSpPr>
              <p:cNvPr id="85" name="Freeform 5"/>
              <p:cNvSpPr>
                <a:spLocks/>
              </p:cNvSpPr>
              <p:nvPr/>
            </p:nvSpPr>
            <p:spPr bwMode="auto">
              <a:xfrm>
                <a:off x="7732" y="1170"/>
                <a:ext cx="91" cy="64"/>
              </a:xfrm>
              <a:custGeom>
                <a:avLst/>
                <a:gdLst>
                  <a:gd name="T0" fmla="*/ 0 w 24"/>
                  <a:gd name="T1" fmla="*/ 1 h 17"/>
                  <a:gd name="T2" fmla="*/ 0 w 24"/>
                  <a:gd name="T3" fmla="*/ 16 h 17"/>
                  <a:gd name="T4" fmla="*/ 1 w 24"/>
                  <a:gd name="T5" fmla="*/ 17 h 17"/>
                  <a:gd name="T6" fmla="*/ 7 w 24"/>
                  <a:gd name="T7" fmla="*/ 17 h 17"/>
                  <a:gd name="T8" fmla="*/ 8 w 24"/>
                  <a:gd name="T9" fmla="*/ 17 h 17"/>
                  <a:gd name="T10" fmla="*/ 11 w 24"/>
                  <a:gd name="T11" fmla="*/ 17 h 17"/>
                  <a:gd name="T12" fmla="*/ 23 w 24"/>
                  <a:gd name="T13" fmla="*/ 17 h 17"/>
                  <a:gd name="T14" fmla="*/ 24 w 24"/>
                  <a:gd name="T15" fmla="*/ 16 h 17"/>
                  <a:gd name="T16" fmla="*/ 24 w 24"/>
                  <a:gd name="T17" fmla="*/ 1 h 17"/>
                  <a:gd name="T18" fmla="*/ 23 w 24"/>
                  <a:gd name="T19" fmla="*/ 0 h 17"/>
                  <a:gd name="T20" fmla="*/ 1 w 24"/>
                  <a:gd name="T21" fmla="*/ 0 h 17"/>
                  <a:gd name="T22" fmla="*/ 0 w 24"/>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0" y="1"/>
                    </a:moveTo>
                    <a:cubicBezTo>
                      <a:pt x="0" y="16"/>
                      <a:pt x="0" y="16"/>
                      <a:pt x="0" y="16"/>
                    </a:cubicBezTo>
                    <a:cubicBezTo>
                      <a:pt x="0" y="16"/>
                      <a:pt x="0" y="17"/>
                      <a:pt x="1" y="17"/>
                    </a:cubicBezTo>
                    <a:cubicBezTo>
                      <a:pt x="7" y="17"/>
                      <a:pt x="7" y="17"/>
                      <a:pt x="7" y="17"/>
                    </a:cubicBezTo>
                    <a:cubicBezTo>
                      <a:pt x="8" y="17"/>
                      <a:pt x="8" y="17"/>
                      <a:pt x="8" y="17"/>
                    </a:cubicBezTo>
                    <a:cubicBezTo>
                      <a:pt x="11" y="17"/>
                      <a:pt x="11" y="17"/>
                      <a:pt x="11" y="17"/>
                    </a:cubicBezTo>
                    <a:cubicBezTo>
                      <a:pt x="23" y="17"/>
                      <a:pt x="23" y="17"/>
                      <a:pt x="23" y="17"/>
                    </a:cubicBezTo>
                    <a:cubicBezTo>
                      <a:pt x="24" y="17"/>
                      <a:pt x="24" y="16"/>
                      <a:pt x="24" y="16"/>
                    </a:cubicBezTo>
                    <a:cubicBezTo>
                      <a:pt x="24" y="1"/>
                      <a:pt x="24" y="1"/>
                      <a:pt x="24" y="1"/>
                    </a:cubicBezTo>
                    <a:cubicBezTo>
                      <a:pt x="24" y="1"/>
                      <a:pt x="24" y="0"/>
                      <a:pt x="23" y="0"/>
                    </a:cubicBezTo>
                    <a:cubicBezTo>
                      <a:pt x="1" y="0"/>
                      <a:pt x="1" y="0"/>
                      <a:pt x="1" y="0"/>
                    </a:cubicBezTo>
                    <a:cubicBezTo>
                      <a:pt x="0" y="0"/>
                      <a:pt x="0" y="1"/>
                      <a:pt x="0" y="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6" name="Rectangle 6"/>
              <p:cNvSpPr>
                <a:spLocks noChangeArrowheads="1"/>
              </p:cNvSpPr>
              <p:nvPr/>
            </p:nvSpPr>
            <p:spPr bwMode="auto">
              <a:xfrm>
                <a:off x="6638" y="3221"/>
                <a:ext cx="1215" cy="10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7" name="Rectangle 7"/>
              <p:cNvSpPr>
                <a:spLocks noChangeArrowheads="1"/>
              </p:cNvSpPr>
              <p:nvPr/>
            </p:nvSpPr>
            <p:spPr bwMode="auto">
              <a:xfrm>
                <a:off x="6725" y="3002"/>
                <a:ext cx="1128" cy="10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8" name="Rectangle 8"/>
              <p:cNvSpPr>
                <a:spLocks noChangeArrowheads="1"/>
              </p:cNvSpPr>
              <p:nvPr/>
            </p:nvSpPr>
            <p:spPr bwMode="auto">
              <a:xfrm>
                <a:off x="6928" y="2860"/>
                <a:ext cx="925" cy="6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9" name="Rectangle 9"/>
              <p:cNvSpPr>
                <a:spLocks noChangeArrowheads="1"/>
              </p:cNvSpPr>
              <p:nvPr/>
            </p:nvSpPr>
            <p:spPr bwMode="auto">
              <a:xfrm>
                <a:off x="7210" y="2175"/>
                <a:ext cx="643" cy="6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0" name="Rectangle 10"/>
              <p:cNvSpPr>
                <a:spLocks noChangeArrowheads="1"/>
              </p:cNvSpPr>
              <p:nvPr/>
            </p:nvSpPr>
            <p:spPr bwMode="auto">
              <a:xfrm>
                <a:off x="7495" y="1655"/>
                <a:ext cx="358" cy="5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1" name="Rectangle 11"/>
              <p:cNvSpPr>
                <a:spLocks noChangeArrowheads="1"/>
              </p:cNvSpPr>
              <p:nvPr/>
            </p:nvSpPr>
            <p:spPr bwMode="auto">
              <a:xfrm>
                <a:off x="7676" y="1298"/>
                <a:ext cx="177" cy="5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2" name="Rectangle 12"/>
              <p:cNvSpPr>
                <a:spLocks noChangeArrowheads="1"/>
              </p:cNvSpPr>
              <p:nvPr/>
            </p:nvSpPr>
            <p:spPr bwMode="auto">
              <a:xfrm>
                <a:off x="6995" y="3616"/>
                <a:ext cx="858" cy="8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3" name="Rectangle 13"/>
              <p:cNvSpPr>
                <a:spLocks noChangeArrowheads="1"/>
              </p:cNvSpPr>
              <p:nvPr/>
            </p:nvSpPr>
            <p:spPr bwMode="auto">
              <a:xfrm>
                <a:off x="6116" y="3221"/>
                <a:ext cx="733" cy="80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4" name="Freeform 14"/>
              <p:cNvSpPr>
                <a:spLocks/>
              </p:cNvSpPr>
              <p:nvPr/>
            </p:nvSpPr>
            <p:spPr bwMode="auto">
              <a:xfrm>
                <a:off x="4600" y="3612"/>
                <a:ext cx="166" cy="504"/>
              </a:xfrm>
              <a:custGeom>
                <a:avLst/>
                <a:gdLst>
                  <a:gd name="T0" fmla="*/ 36 w 44"/>
                  <a:gd name="T1" fmla="*/ 26 h 134"/>
                  <a:gd name="T2" fmla="*/ 36 w 44"/>
                  <a:gd name="T3" fmla="*/ 26 h 134"/>
                  <a:gd name="T4" fmla="*/ 36 w 44"/>
                  <a:gd name="T5" fmla="*/ 26 h 134"/>
                  <a:gd name="T6" fmla="*/ 27 w 44"/>
                  <a:gd name="T7" fmla="*/ 25 h 134"/>
                  <a:gd name="T8" fmla="*/ 26 w 44"/>
                  <a:gd name="T9" fmla="*/ 24 h 134"/>
                  <a:gd name="T10" fmla="*/ 26 w 44"/>
                  <a:gd name="T11" fmla="*/ 21 h 134"/>
                  <a:gd name="T12" fmla="*/ 29 w 44"/>
                  <a:gd name="T13" fmla="*/ 15 h 134"/>
                  <a:gd name="T14" fmla="*/ 30 w 44"/>
                  <a:gd name="T15" fmla="*/ 14 h 134"/>
                  <a:gd name="T16" fmla="*/ 30 w 44"/>
                  <a:gd name="T17" fmla="*/ 11 h 134"/>
                  <a:gd name="T18" fmla="*/ 30 w 44"/>
                  <a:gd name="T19" fmla="*/ 10 h 134"/>
                  <a:gd name="T20" fmla="*/ 26 w 44"/>
                  <a:gd name="T21" fmla="*/ 2 h 134"/>
                  <a:gd name="T22" fmla="*/ 24 w 44"/>
                  <a:gd name="T23" fmla="*/ 2 h 134"/>
                  <a:gd name="T24" fmla="*/ 16 w 44"/>
                  <a:gd name="T25" fmla="*/ 1 h 134"/>
                  <a:gd name="T26" fmla="*/ 13 w 44"/>
                  <a:gd name="T27" fmla="*/ 10 h 134"/>
                  <a:gd name="T28" fmla="*/ 13 w 44"/>
                  <a:gd name="T29" fmla="*/ 11 h 134"/>
                  <a:gd name="T30" fmla="*/ 13 w 44"/>
                  <a:gd name="T31" fmla="*/ 14 h 134"/>
                  <a:gd name="T32" fmla="*/ 14 w 44"/>
                  <a:gd name="T33" fmla="*/ 15 h 134"/>
                  <a:gd name="T34" fmla="*/ 17 w 44"/>
                  <a:gd name="T35" fmla="*/ 21 h 134"/>
                  <a:gd name="T36" fmla="*/ 17 w 44"/>
                  <a:gd name="T37" fmla="*/ 24 h 134"/>
                  <a:gd name="T38" fmla="*/ 16 w 44"/>
                  <a:gd name="T39" fmla="*/ 25 h 134"/>
                  <a:gd name="T40" fmla="*/ 8 w 44"/>
                  <a:gd name="T41" fmla="*/ 26 h 134"/>
                  <a:gd name="T42" fmla="*/ 8 w 44"/>
                  <a:gd name="T43" fmla="*/ 27 h 134"/>
                  <a:gd name="T44" fmla="*/ 0 w 44"/>
                  <a:gd name="T45" fmla="*/ 74 h 134"/>
                  <a:gd name="T46" fmla="*/ 1 w 44"/>
                  <a:gd name="T47" fmla="*/ 74 h 134"/>
                  <a:gd name="T48" fmla="*/ 1 w 44"/>
                  <a:gd name="T49" fmla="*/ 78 h 134"/>
                  <a:gd name="T50" fmla="*/ 4 w 44"/>
                  <a:gd name="T51" fmla="*/ 80 h 134"/>
                  <a:gd name="T52" fmla="*/ 6 w 44"/>
                  <a:gd name="T53" fmla="*/ 78 h 134"/>
                  <a:gd name="T54" fmla="*/ 8 w 44"/>
                  <a:gd name="T55" fmla="*/ 134 h 134"/>
                  <a:gd name="T56" fmla="*/ 19 w 44"/>
                  <a:gd name="T57" fmla="*/ 134 h 134"/>
                  <a:gd name="T58" fmla="*/ 27 w 44"/>
                  <a:gd name="T59" fmla="*/ 134 h 134"/>
                  <a:gd name="T60" fmla="*/ 35 w 44"/>
                  <a:gd name="T61" fmla="*/ 134 h 134"/>
                  <a:gd name="T62" fmla="*/ 37 w 44"/>
                  <a:gd name="T63" fmla="*/ 78 h 134"/>
                  <a:gd name="T64" fmla="*/ 40 w 44"/>
                  <a:gd name="T65" fmla="*/ 80 h 134"/>
                  <a:gd name="T66" fmla="*/ 43 w 44"/>
                  <a:gd name="T67" fmla="*/ 78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5"/>
                      <a:pt x="27" y="25"/>
                      <a:pt x="27" y="25"/>
                    </a:cubicBezTo>
                    <a:cubicBezTo>
                      <a:pt x="26" y="24"/>
                      <a:pt x="26" y="24"/>
                      <a:pt x="26" y="24"/>
                    </a:cubicBezTo>
                    <a:cubicBezTo>
                      <a:pt x="26" y="21"/>
                      <a:pt x="26" y="21"/>
                      <a:pt x="26" y="21"/>
                    </a:cubicBezTo>
                    <a:cubicBezTo>
                      <a:pt x="27" y="19"/>
                      <a:pt x="29" y="15"/>
                      <a:pt x="29" y="15"/>
                    </a:cubicBezTo>
                    <a:cubicBezTo>
                      <a:pt x="30" y="15"/>
                      <a:pt x="30" y="15"/>
                      <a:pt x="30" y="14"/>
                    </a:cubicBezTo>
                    <a:cubicBezTo>
                      <a:pt x="30" y="11"/>
                      <a:pt x="30" y="11"/>
                      <a:pt x="30" y="11"/>
                    </a:cubicBezTo>
                    <a:cubicBezTo>
                      <a:pt x="30" y="11"/>
                      <a:pt x="30" y="11"/>
                      <a:pt x="30" y="10"/>
                    </a:cubicBezTo>
                    <a:cubicBezTo>
                      <a:pt x="30" y="7"/>
                      <a:pt x="30" y="3"/>
                      <a:pt x="26" y="2"/>
                    </a:cubicBezTo>
                    <a:cubicBezTo>
                      <a:pt x="26" y="2"/>
                      <a:pt x="25" y="2"/>
                      <a:pt x="24" y="2"/>
                    </a:cubicBezTo>
                    <a:cubicBezTo>
                      <a:pt x="22" y="0"/>
                      <a:pt x="19" y="0"/>
                      <a:pt x="16" y="1"/>
                    </a:cubicBezTo>
                    <a:cubicBezTo>
                      <a:pt x="13" y="3"/>
                      <a:pt x="13" y="6"/>
                      <a:pt x="13" y="10"/>
                    </a:cubicBezTo>
                    <a:cubicBezTo>
                      <a:pt x="13" y="10"/>
                      <a:pt x="13" y="11"/>
                      <a:pt x="13" y="11"/>
                    </a:cubicBezTo>
                    <a:cubicBezTo>
                      <a:pt x="13" y="14"/>
                      <a:pt x="13" y="14"/>
                      <a:pt x="13" y="14"/>
                    </a:cubicBezTo>
                    <a:cubicBezTo>
                      <a:pt x="13" y="15"/>
                      <a:pt x="13" y="15"/>
                      <a:pt x="14" y="15"/>
                    </a:cubicBezTo>
                    <a:cubicBezTo>
                      <a:pt x="14" y="15"/>
                      <a:pt x="16" y="20"/>
                      <a:pt x="17" y="21"/>
                    </a:cubicBezTo>
                    <a:cubicBezTo>
                      <a:pt x="17" y="24"/>
                      <a:pt x="17" y="24"/>
                      <a:pt x="17" y="24"/>
                    </a:cubicBezTo>
                    <a:cubicBezTo>
                      <a:pt x="16" y="25"/>
                      <a:pt x="16" y="25"/>
                      <a:pt x="16" y="25"/>
                    </a:cubicBezTo>
                    <a:cubicBezTo>
                      <a:pt x="8" y="26"/>
                      <a:pt x="8" y="26"/>
                      <a:pt x="8" y="26"/>
                    </a:cubicBezTo>
                    <a:cubicBezTo>
                      <a:pt x="8" y="27"/>
                      <a:pt x="8" y="27"/>
                      <a:pt x="8" y="27"/>
                    </a:cubicBezTo>
                    <a:cubicBezTo>
                      <a:pt x="1" y="42"/>
                      <a:pt x="1" y="57"/>
                      <a:pt x="0" y="74"/>
                    </a:cubicBezTo>
                    <a:cubicBezTo>
                      <a:pt x="1" y="74"/>
                      <a:pt x="1" y="74"/>
                      <a:pt x="1" y="74"/>
                    </a:cubicBezTo>
                    <a:cubicBezTo>
                      <a:pt x="1" y="78"/>
                      <a:pt x="1" y="78"/>
                      <a:pt x="1" y="78"/>
                    </a:cubicBezTo>
                    <a:cubicBezTo>
                      <a:pt x="1" y="79"/>
                      <a:pt x="2" y="80"/>
                      <a:pt x="4" y="80"/>
                    </a:cubicBezTo>
                    <a:cubicBezTo>
                      <a:pt x="5" y="80"/>
                      <a:pt x="6" y="79"/>
                      <a:pt x="6" y="78"/>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8"/>
                      <a:pt x="37" y="78"/>
                      <a:pt x="37" y="78"/>
                    </a:cubicBezTo>
                    <a:cubicBezTo>
                      <a:pt x="37" y="79"/>
                      <a:pt x="38" y="80"/>
                      <a:pt x="40" y="80"/>
                    </a:cubicBezTo>
                    <a:cubicBezTo>
                      <a:pt x="41" y="80"/>
                      <a:pt x="43" y="79"/>
                      <a:pt x="43" y="78"/>
                    </a:cubicBezTo>
                    <a:cubicBezTo>
                      <a:pt x="43" y="74"/>
                      <a:pt x="43" y="74"/>
                      <a:pt x="43" y="74"/>
                    </a:cubicBezTo>
                    <a:cubicBezTo>
                      <a:pt x="44" y="74"/>
                      <a:pt x="44" y="74"/>
                      <a:pt x="44" y="74"/>
                    </a:cubicBezTo>
                    <a:cubicBezTo>
                      <a:pt x="42" y="57"/>
                      <a:pt x="43" y="42"/>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5" name="Freeform 15"/>
              <p:cNvSpPr>
                <a:spLocks/>
              </p:cNvSpPr>
              <p:nvPr/>
            </p:nvSpPr>
            <p:spPr bwMode="auto">
              <a:xfrm>
                <a:off x="4721" y="3563"/>
                <a:ext cx="165" cy="504"/>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1"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6" name="Freeform 16"/>
              <p:cNvSpPr>
                <a:spLocks/>
              </p:cNvSpPr>
              <p:nvPr/>
            </p:nvSpPr>
            <p:spPr bwMode="auto">
              <a:xfrm>
                <a:off x="4841" y="3563"/>
                <a:ext cx="165" cy="504"/>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2"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7" name="Freeform 17"/>
              <p:cNvSpPr>
                <a:spLocks/>
              </p:cNvSpPr>
              <p:nvPr/>
            </p:nvSpPr>
            <p:spPr bwMode="auto">
              <a:xfrm>
                <a:off x="5146" y="3145"/>
                <a:ext cx="229" cy="700"/>
              </a:xfrm>
              <a:custGeom>
                <a:avLst/>
                <a:gdLst>
                  <a:gd name="T0" fmla="*/ 50 w 61"/>
                  <a:gd name="T1" fmla="*/ 37 h 186"/>
                  <a:gd name="T2" fmla="*/ 50 w 61"/>
                  <a:gd name="T3" fmla="*/ 37 h 186"/>
                  <a:gd name="T4" fmla="*/ 50 w 61"/>
                  <a:gd name="T5" fmla="*/ 37 h 186"/>
                  <a:gd name="T6" fmla="*/ 38 w 61"/>
                  <a:gd name="T7" fmla="*/ 34 h 186"/>
                  <a:gd name="T8" fmla="*/ 36 w 61"/>
                  <a:gd name="T9" fmla="*/ 33 h 186"/>
                  <a:gd name="T10" fmla="*/ 36 w 61"/>
                  <a:gd name="T11" fmla="*/ 29 h 186"/>
                  <a:gd name="T12" fmla="*/ 40 w 61"/>
                  <a:gd name="T13" fmla="*/ 21 h 186"/>
                  <a:gd name="T14" fmla="*/ 42 w 61"/>
                  <a:gd name="T15" fmla="*/ 19 h 186"/>
                  <a:gd name="T16" fmla="*/ 42 w 61"/>
                  <a:gd name="T17" fmla="*/ 16 h 186"/>
                  <a:gd name="T18" fmla="*/ 42 w 61"/>
                  <a:gd name="T19" fmla="*/ 15 h 186"/>
                  <a:gd name="T20" fmla="*/ 37 w 61"/>
                  <a:gd name="T21" fmla="*/ 3 h 186"/>
                  <a:gd name="T22" fmla="*/ 34 w 61"/>
                  <a:gd name="T23" fmla="*/ 2 h 186"/>
                  <a:gd name="T24" fmla="*/ 23 w 61"/>
                  <a:gd name="T25" fmla="*/ 2 h 186"/>
                  <a:gd name="T26" fmla="*/ 19 w 61"/>
                  <a:gd name="T27" fmla="*/ 14 h 186"/>
                  <a:gd name="T28" fmla="*/ 18 w 61"/>
                  <a:gd name="T29" fmla="*/ 16 h 186"/>
                  <a:gd name="T30" fmla="*/ 18 w 61"/>
                  <a:gd name="T31" fmla="*/ 19 h 186"/>
                  <a:gd name="T32" fmla="*/ 20 w 61"/>
                  <a:gd name="T33" fmla="*/ 21 h 186"/>
                  <a:gd name="T34" fmla="*/ 24 w 61"/>
                  <a:gd name="T35" fmla="*/ 29 h 186"/>
                  <a:gd name="T36" fmla="*/ 24 w 61"/>
                  <a:gd name="T37" fmla="*/ 33 h 186"/>
                  <a:gd name="T38" fmla="*/ 23 w 61"/>
                  <a:gd name="T39" fmla="*/ 34 h 186"/>
                  <a:gd name="T40" fmla="*/ 11 w 61"/>
                  <a:gd name="T41" fmla="*/ 37 h 186"/>
                  <a:gd name="T42" fmla="*/ 11 w 61"/>
                  <a:gd name="T43" fmla="*/ 37 h 186"/>
                  <a:gd name="T44" fmla="*/ 0 w 61"/>
                  <a:gd name="T45" fmla="*/ 103 h 186"/>
                  <a:gd name="T46" fmla="*/ 2 w 61"/>
                  <a:gd name="T47" fmla="*/ 103 h 186"/>
                  <a:gd name="T48" fmla="*/ 2 w 61"/>
                  <a:gd name="T49" fmla="*/ 108 h 186"/>
                  <a:gd name="T50" fmla="*/ 5 w 61"/>
                  <a:gd name="T51" fmla="*/ 112 h 186"/>
                  <a:gd name="T52" fmla="*/ 9 w 61"/>
                  <a:gd name="T53" fmla="*/ 108 h 186"/>
                  <a:gd name="T54" fmla="*/ 11 w 61"/>
                  <a:gd name="T55" fmla="*/ 186 h 186"/>
                  <a:gd name="T56" fmla="*/ 27 w 61"/>
                  <a:gd name="T57" fmla="*/ 186 h 186"/>
                  <a:gd name="T58" fmla="*/ 38 w 61"/>
                  <a:gd name="T59" fmla="*/ 186 h 186"/>
                  <a:gd name="T60" fmla="*/ 49 w 61"/>
                  <a:gd name="T61" fmla="*/ 186 h 186"/>
                  <a:gd name="T62" fmla="*/ 52 w 61"/>
                  <a:gd name="T63" fmla="*/ 108 h 186"/>
                  <a:gd name="T64" fmla="*/ 56 w 61"/>
                  <a:gd name="T65" fmla="*/ 112 h 186"/>
                  <a:gd name="T66" fmla="*/ 60 w 61"/>
                  <a:gd name="T67" fmla="*/ 108 h 186"/>
                  <a:gd name="T68" fmla="*/ 60 w 61"/>
                  <a:gd name="T69" fmla="*/ 103 h 186"/>
                  <a:gd name="T70" fmla="*/ 61 w 61"/>
                  <a:gd name="T71" fmla="*/ 103 h 186"/>
                  <a:gd name="T72" fmla="*/ 50 w 61"/>
                  <a:gd name="T73" fmla="*/ 3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186">
                    <a:moveTo>
                      <a:pt x="50" y="37"/>
                    </a:moveTo>
                    <a:cubicBezTo>
                      <a:pt x="50" y="37"/>
                      <a:pt x="50" y="37"/>
                      <a:pt x="50" y="37"/>
                    </a:cubicBezTo>
                    <a:cubicBezTo>
                      <a:pt x="50" y="37"/>
                      <a:pt x="50" y="37"/>
                      <a:pt x="50" y="37"/>
                    </a:cubicBezTo>
                    <a:cubicBezTo>
                      <a:pt x="38" y="34"/>
                      <a:pt x="38" y="34"/>
                      <a:pt x="38" y="34"/>
                    </a:cubicBezTo>
                    <a:cubicBezTo>
                      <a:pt x="36" y="33"/>
                      <a:pt x="36" y="33"/>
                      <a:pt x="36" y="33"/>
                    </a:cubicBezTo>
                    <a:cubicBezTo>
                      <a:pt x="36" y="29"/>
                      <a:pt x="36" y="29"/>
                      <a:pt x="36" y="29"/>
                    </a:cubicBezTo>
                    <a:cubicBezTo>
                      <a:pt x="39" y="27"/>
                      <a:pt x="40" y="21"/>
                      <a:pt x="40" y="21"/>
                    </a:cubicBezTo>
                    <a:cubicBezTo>
                      <a:pt x="41" y="21"/>
                      <a:pt x="42" y="20"/>
                      <a:pt x="42" y="19"/>
                    </a:cubicBezTo>
                    <a:cubicBezTo>
                      <a:pt x="42" y="16"/>
                      <a:pt x="42" y="16"/>
                      <a:pt x="42" y="16"/>
                    </a:cubicBezTo>
                    <a:cubicBezTo>
                      <a:pt x="42" y="15"/>
                      <a:pt x="42" y="15"/>
                      <a:pt x="42" y="15"/>
                    </a:cubicBezTo>
                    <a:cubicBezTo>
                      <a:pt x="43" y="9"/>
                      <a:pt x="42" y="4"/>
                      <a:pt x="37" y="3"/>
                    </a:cubicBezTo>
                    <a:cubicBezTo>
                      <a:pt x="36" y="2"/>
                      <a:pt x="35" y="2"/>
                      <a:pt x="34" y="2"/>
                    </a:cubicBezTo>
                    <a:cubicBezTo>
                      <a:pt x="31" y="0"/>
                      <a:pt x="26" y="0"/>
                      <a:pt x="23" y="2"/>
                    </a:cubicBezTo>
                    <a:cubicBezTo>
                      <a:pt x="19" y="4"/>
                      <a:pt x="18" y="9"/>
                      <a:pt x="19" y="14"/>
                    </a:cubicBezTo>
                    <a:cubicBezTo>
                      <a:pt x="19" y="15"/>
                      <a:pt x="18" y="15"/>
                      <a:pt x="18" y="16"/>
                    </a:cubicBezTo>
                    <a:cubicBezTo>
                      <a:pt x="18" y="19"/>
                      <a:pt x="18" y="19"/>
                      <a:pt x="18" y="19"/>
                    </a:cubicBezTo>
                    <a:cubicBezTo>
                      <a:pt x="18" y="20"/>
                      <a:pt x="19" y="21"/>
                      <a:pt x="20" y="21"/>
                    </a:cubicBezTo>
                    <a:cubicBezTo>
                      <a:pt x="20" y="21"/>
                      <a:pt x="22" y="27"/>
                      <a:pt x="24" y="29"/>
                    </a:cubicBezTo>
                    <a:cubicBezTo>
                      <a:pt x="24" y="33"/>
                      <a:pt x="24" y="33"/>
                      <a:pt x="24" y="33"/>
                    </a:cubicBezTo>
                    <a:cubicBezTo>
                      <a:pt x="23" y="34"/>
                      <a:pt x="23" y="34"/>
                      <a:pt x="23" y="34"/>
                    </a:cubicBezTo>
                    <a:cubicBezTo>
                      <a:pt x="11" y="37"/>
                      <a:pt x="11" y="37"/>
                      <a:pt x="11" y="37"/>
                    </a:cubicBezTo>
                    <a:cubicBezTo>
                      <a:pt x="11" y="37"/>
                      <a:pt x="11" y="37"/>
                      <a:pt x="11" y="37"/>
                    </a:cubicBezTo>
                    <a:cubicBezTo>
                      <a:pt x="1" y="59"/>
                      <a:pt x="2" y="80"/>
                      <a:pt x="0" y="103"/>
                    </a:cubicBezTo>
                    <a:cubicBezTo>
                      <a:pt x="2" y="103"/>
                      <a:pt x="2" y="103"/>
                      <a:pt x="2" y="103"/>
                    </a:cubicBezTo>
                    <a:cubicBezTo>
                      <a:pt x="2" y="108"/>
                      <a:pt x="2" y="108"/>
                      <a:pt x="2" y="108"/>
                    </a:cubicBezTo>
                    <a:cubicBezTo>
                      <a:pt x="2" y="110"/>
                      <a:pt x="3" y="112"/>
                      <a:pt x="5" y="112"/>
                    </a:cubicBezTo>
                    <a:cubicBezTo>
                      <a:pt x="8" y="112"/>
                      <a:pt x="9" y="110"/>
                      <a:pt x="9" y="108"/>
                    </a:cubicBezTo>
                    <a:cubicBezTo>
                      <a:pt x="11" y="186"/>
                      <a:pt x="11" y="186"/>
                      <a:pt x="11" y="186"/>
                    </a:cubicBezTo>
                    <a:cubicBezTo>
                      <a:pt x="27" y="186"/>
                      <a:pt x="27" y="186"/>
                      <a:pt x="27" y="186"/>
                    </a:cubicBezTo>
                    <a:cubicBezTo>
                      <a:pt x="38" y="186"/>
                      <a:pt x="38" y="186"/>
                      <a:pt x="38" y="186"/>
                    </a:cubicBezTo>
                    <a:cubicBezTo>
                      <a:pt x="49" y="186"/>
                      <a:pt x="49" y="186"/>
                      <a:pt x="49" y="186"/>
                    </a:cubicBezTo>
                    <a:cubicBezTo>
                      <a:pt x="52" y="108"/>
                      <a:pt x="52" y="108"/>
                      <a:pt x="52" y="108"/>
                    </a:cubicBezTo>
                    <a:cubicBezTo>
                      <a:pt x="52" y="110"/>
                      <a:pt x="54" y="112"/>
                      <a:pt x="56" y="112"/>
                    </a:cubicBezTo>
                    <a:cubicBezTo>
                      <a:pt x="58" y="112"/>
                      <a:pt x="60" y="110"/>
                      <a:pt x="60" y="108"/>
                    </a:cubicBezTo>
                    <a:cubicBezTo>
                      <a:pt x="60" y="103"/>
                      <a:pt x="60" y="103"/>
                      <a:pt x="60" y="103"/>
                    </a:cubicBezTo>
                    <a:cubicBezTo>
                      <a:pt x="61" y="103"/>
                      <a:pt x="61" y="103"/>
                      <a:pt x="61" y="103"/>
                    </a:cubicBezTo>
                    <a:cubicBezTo>
                      <a:pt x="59" y="80"/>
                      <a:pt x="60" y="58"/>
                      <a:pt x="50" y="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8" name="Freeform 18"/>
              <p:cNvSpPr>
                <a:spLocks/>
              </p:cNvSpPr>
              <p:nvPr/>
            </p:nvSpPr>
            <p:spPr bwMode="auto">
              <a:xfrm>
                <a:off x="5307" y="2961"/>
                <a:ext cx="282" cy="873"/>
              </a:xfrm>
              <a:custGeom>
                <a:avLst/>
                <a:gdLst>
                  <a:gd name="T0" fmla="*/ 61 w 75"/>
                  <a:gd name="T1" fmla="*/ 46 h 232"/>
                  <a:gd name="T2" fmla="*/ 61 w 75"/>
                  <a:gd name="T3" fmla="*/ 46 h 232"/>
                  <a:gd name="T4" fmla="*/ 61 w 75"/>
                  <a:gd name="T5" fmla="*/ 46 h 232"/>
                  <a:gd name="T6" fmla="*/ 47 w 75"/>
                  <a:gd name="T7" fmla="*/ 43 h 232"/>
                  <a:gd name="T8" fmla="*/ 45 w 75"/>
                  <a:gd name="T9" fmla="*/ 41 h 232"/>
                  <a:gd name="T10" fmla="*/ 45 w 75"/>
                  <a:gd name="T11" fmla="*/ 36 h 232"/>
                  <a:gd name="T12" fmla="*/ 50 w 75"/>
                  <a:gd name="T13" fmla="*/ 26 h 232"/>
                  <a:gd name="T14" fmla="*/ 52 w 75"/>
                  <a:gd name="T15" fmla="*/ 24 h 232"/>
                  <a:gd name="T16" fmla="*/ 52 w 75"/>
                  <a:gd name="T17" fmla="*/ 20 h 232"/>
                  <a:gd name="T18" fmla="*/ 51 w 75"/>
                  <a:gd name="T19" fmla="*/ 18 h 232"/>
                  <a:gd name="T20" fmla="*/ 46 w 75"/>
                  <a:gd name="T21" fmla="*/ 3 h 232"/>
                  <a:gd name="T22" fmla="*/ 42 w 75"/>
                  <a:gd name="T23" fmla="*/ 3 h 232"/>
                  <a:gd name="T24" fmla="*/ 28 w 75"/>
                  <a:gd name="T25" fmla="*/ 3 h 232"/>
                  <a:gd name="T26" fmla="*/ 23 w 75"/>
                  <a:gd name="T27" fmla="*/ 18 h 232"/>
                  <a:gd name="T28" fmla="*/ 22 w 75"/>
                  <a:gd name="T29" fmla="*/ 20 h 232"/>
                  <a:gd name="T30" fmla="*/ 22 w 75"/>
                  <a:gd name="T31" fmla="*/ 24 h 232"/>
                  <a:gd name="T32" fmla="*/ 24 w 75"/>
                  <a:gd name="T33" fmla="*/ 26 h 232"/>
                  <a:gd name="T34" fmla="*/ 30 w 75"/>
                  <a:gd name="T35" fmla="*/ 37 h 232"/>
                  <a:gd name="T36" fmla="*/ 30 w 75"/>
                  <a:gd name="T37" fmla="*/ 41 h 232"/>
                  <a:gd name="T38" fmla="*/ 28 w 75"/>
                  <a:gd name="T39" fmla="*/ 43 h 232"/>
                  <a:gd name="T40" fmla="*/ 13 w 75"/>
                  <a:gd name="T41" fmla="*/ 46 h 232"/>
                  <a:gd name="T42" fmla="*/ 13 w 75"/>
                  <a:gd name="T43" fmla="*/ 46 h 232"/>
                  <a:gd name="T44" fmla="*/ 0 w 75"/>
                  <a:gd name="T45" fmla="*/ 129 h 232"/>
                  <a:gd name="T46" fmla="*/ 1 w 75"/>
                  <a:gd name="T47" fmla="*/ 129 h 232"/>
                  <a:gd name="T48" fmla="*/ 1 w 75"/>
                  <a:gd name="T49" fmla="*/ 134 h 232"/>
                  <a:gd name="T50" fmla="*/ 6 w 75"/>
                  <a:gd name="T51" fmla="*/ 139 h 232"/>
                  <a:gd name="T52" fmla="*/ 11 w 75"/>
                  <a:gd name="T53" fmla="*/ 134 h 232"/>
                  <a:gd name="T54" fmla="*/ 14 w 75"/>
                  <a:gd name="T55" fmla="*/ 232 h 232"/>
                  <a:gd name="T56" fmla="*/ 33 w 75"/>
                  <a:gd name="T57" fmla="*/ 232 h 232"/>
                  <a:gd name="T58" fmla="*/ 46 w 75"/>
                  <a:gd name="T59" fmla="*/ 232 h 232"/>
                  <a:gd name="T60" fmla="*/ 60 w 75"/>
                  <a:gd name="T61" fmla="*/ 232 h 232"/>
                  <a:gd name="T62" fmla="*/ 64 w 75"/>
                  <a:gd name="T63" fmla="*/ 134 h 232"/>
                  <a:gd name="T64" fmla="*/ 69 w 75"/>
                  <a:gd name="T65" fmla="*/ 139 h 232"/>
                  <a:gd name="T66" fmla="*/ 74 w 75"/>
                  <a:gd name="T67" fmla="*/ 134 h 232"/>
                  <a:gd name="T68" fmla="*/ 74 w 75"/>
                  <a:gd name="T69" fmla="*/ 129 h 232"/>
                  <a:gd name="T70" fmla="*/ 75 w 75"/>
                  <a:gd name="T71" fmla="*/ 129 h 232"/>
                  <a:gd name="T72" fmla="*/ 61 w 75"/>
                  <a:gd name="T73" fmla="*/ 4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232">
                    <a:moveTo>
                      <a:pt x="61" y="46"/>
                    </a:moveTo>
                    <a:cubicBezTo>
                      <a:pt x="61" y="46"/>
                      <a:pt x="61" y="46"/>
                      <a:pt x="61" y="46"/>
                    </a:cubicBezTo>
                    <a:cubicBezTo>
                      <a:pt x="61" y="46"/>
                      <a:pt x="61" y="46"/>
                      <a:pt x="61" y="46"/>
                    </a:cubicBezTo>
                    <a:cubicBezTo>
                      <a:pt x="47" y="43"/>
                      <a:pt x="47" y="43"/>
                      <a:pt x="47" y="43"/>
                    </a:cubicBezTo>
                    <a:cubicBezTo>
                      <a:pt x="45" y="41"/>
                      <a:pt x="45" y="41"/>
                      <a:pt x="45" y="41"/>
                    </a:cubicBezTo>
                    <a:cubicBezTo>
                      <a:pt x="45" y="36"/>
                      <a:pt x="45" y="36"/>
                      <a:pt x="45" y="36"/>
                    </a:cubicBezTo>
                    <a:cubicBezTo>
                      <a:pt x="47" y="33"/>
                      <a:pt x="50" y="26"/>
                      <a:pt x="50" y="26"/>
                    </a:cubicBezTo>
                    <a:cubicBezTo>
                      <a:pt x="51" y="26"/>
                      <a:pt x="52" y="25"/>
                      <a:pt x="52" y="24"/>
                    </a:cubicBezTo>
                    <a:cubicBezTo>
                      <a:pt x="52" y="20"/>
                      <a:pt x="52" y="20"/>
                      <a:pt x="52" y="20"/>
                    </a:cubicBezTo>
                    <a:cubicBezTo>
                      <a:pt x="52" y="19"/>
                      <a:pt x="52" y="19"/>
                      <a:pt x="51" y="18"/>
                    </a:cubicBezTo>
                    <a:cubicBezTo>
                      <a:pt x="53" y="12"/>
                      <a:pt x="51" y="5"/>
                      <a:pt x="46" y="3"/>
                    </a:cubicBezTo>
                    <a:cubicBezTo>
                      <a:pt x="44" y="3"/>
                      <a:pt x="43" y="3"/>
                      <a:pt x="42" y="3"/>
                    </a:cubicBezTo>
                    <a:cubicBezTo>
                      <a:pt x="38" y="0"/>
                      <a:pt x="32" y="1"/>
                      <a:pt x="28" y="3"/>
                    </a:cubicBezTo>
                    <a:cubicBezTo>
                      <a:pt x="23" y="5"/>
                      <a:pt x="22" y="11"/>
                      <a:pt x="23" y="18"/>
                    </a:cubicBezTo>
                    <a:cubicBezTo>
                      <a:pt x="23" y="18"/>
                      <a:pt x="22" y="19"/>
                      <a:pt x="22" y="20"/>
                    </a:cubicBezTo>
                    <a:cubicBezTo>
                      <a:pt x="22" y="24"/>
                      <a:pt x="22" y="24"/>
                      <a:pt x="22" y="24"/>
                    </a:cubicBezTo>
                    <a:cubicBezTo>
                      <a:pt x="22" y="25"/>
                      <a:pt x="23" y="26"/>
                      <a:pt x="24" y="26"/>
                    </a:cubicBezTo>
                    <a:cubicBezTo>
                      <a:pt x="24" y="26"/>
                      <a:pt x="27" y="34"/>
                      <a:pt x="30" y="37"/>
                    </a:cubicBezTo>
                    <a:cubicBezTo>
                      <a:pt x="30" y="41"/>
                      <a:pt x="30" y="41"/>
                      <a:pt x="30" y="41"/>
                    </a:cubicBezTo>
                    <a:cubicBezTo>
                      <a:pt x="28" y="43"/>
                      <a:pt x="28" y="43"/>
                      <a:pt x="28" y="43"/>
                    </a:cubicBezTo>
                    <a:cubicBezTo>
                      <a:pt x="13" y="46"/>
                      <a:pt x="13" y="46"/>
                      <a:pt x="13" y="46"/>
                    </a:cubicBezTo>
                    <a:cubicBezTo>
                      <a:pt x="13" y="46"/>
                      <a:pt x="13" y="46"/>
                      <a:pt x="13" y="46"/>
                    </a:cubicBezTo>
                    <a:cubicBezTo>
                      <a:pt x="1" y="73"/>
                      <a:pt x="2" y="100"/>
                      <a:pt x="0" y="129"/>
                    </a:cubicBezTo>
                    <a:cubicBezTo>
                      <a:pt x="1" y="129"/>
                      <a:pt x="1" y="129"/>
                      <a:pt x="1" y="129"/>
                    </a:cubicBezTo>
                    <a:cubicBezTo>
                      <a:pt x="1" y="134"/>
                      <a:pt x="1" y="134"/>
                      <a:pt x="1" y="134"/>
                    </a:cubicBezTo>
                    <a:cubicBezTo>
                      <a:pt x="1" y="137"/>
                      <a:pt x="3" y="139"/>
                      <a:pt x="6" y="139"/>
                    </a:cubicBezTo>
                    <a:cubicBezTo>
                      <a:pt x="9" y="139"/>
                      <a:pt x="11" y="137"/>
                      <a:pt x="11" y="134"/>
                    </a:cubicBezTo>
                    <a:cubicBezTo>
                      <a:pt x="14" y="232"/>
                      <a:pt x="14" y="232"/>
                      <a:pt x="14" y="232"/>
                    </a:cubicBezTo>
                    <a:cubicBezTo>
                      <a:pt x="33" y="232"/>
                      <a:pt x="33" y="232"/>
                      <a:pt x="33" y="232"/>
                    </a:cubicBezTo>
                    <a:cubicBezTo>
                      <a:pt x="46" y="232"/>
                      <a:pt x="46" y="232"/>
                      <a:pt x="46" y="232"/>
                    </a:cubicBezTo>
                    <a:cubicBezTo>
                      <a:pt x="60" y="232"/>
                      <a:pt x="60" y="232"/>
                      <a:pt x="60" y="232"/>
                    </a:cubicBezTo>
                    <a:cubicBezTo>
                      <a:pt x="64" y="134"/>
                      <a:pt x="64" y="134"/>
                      <a:pt x="64" y="134"/>
                    </a:cubicBezTo>
                    <a:cubicBezTo>
                      <a:pt x="64" y="137"/>
                      <a:pt x="66" y="139"/>
                      <a:pt x="69" y="139"/>
                    </a:cubicBezTo>
                    <a:cubicBezTo>
                      <a:pt x="71" y="139"/>
                      <a:pt x="74" y="137"/>
                      <a:pt x="74" y="134"/>
                    </a:cubicBezTo>
                    <a:cubicBezTo>
                      <a:pt x="74" y="129"/>
                      <a:pt x="74" y="129"/>
                      <a:pt x="74" y="129"/>
                    </a:cubicBezTo>
                    <a:cubicBezTo>
                      <a:pt x="75" y="129"/>
                      <a:pt x="75" y="129"/>
                      <a:pt x="75" y="129"/>
                    </a:cubicBezTo>
                    <a:cubicBezTo>
                      <a:pt x="73" y="99"/>
                      <a:pt x="74" y="72"/>
                      <a:pt x="61" y="4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99" name="Freeform 19"/>
              <p:cNvSpPr>
                <a:spLocks/>
              </p:cNvSpPr>
              <p:nvPr/>
            </p:nvSpPr>
            <p:spPr bwMode="auto">
              <a:xfrm>
                <a:off x="5446" y="2792"/>
                <a:ext cx="324" cy="986"/>
              </a:xfrm>
              <a:custGeom>
                <a:avLst/>
                <a:gdLst>
                  <a:gd name="T0" fmla="*/ 71 w 86"/>
                  <a:gd name="T1" fmla="*/ 51 h 262"/>
                  <a:gd name="T2" fmla="*/ 71 w 86"/>
                  <a:gd name="T3" fmla="*/ 51 h 262"/>
                  <a:gd name="T4" fmla="*/ 71 w 86"/>
                  <a:gd name="T5" fmla="*/ 51 h 262"/>
                  <a:gd name="T6" fmla="*/ 54 w 86"/>
                  <a:gd name="T7" fmla="*/ 48 h 262"/>
                  <a:gd name="T8" fmla="*/ 52 w 86"/>
                  <a:gd name="T9" fmla="*/ 46 h 262"/>
                  <a:gd name="T10" fmla="*/ 52 w 86"/>
                  <a:gd name="T11" fmla="*/ 40 h 262"/>
                  <a:gd name="T12" fmla="*/ 57 w 86"/>
                  <a:gd name="T13" fmla="*/ 29 h 262"/>
                  <a:gd name="T14" fmla="*/ 60 w 86"/>
                  <a:gd name="T15" fmla="*/ 27 h 262"/>
                  <a:gd name="T16" fmla="*/ 60 w 86"/>
                  <a:gd name="T17" fmla="*/ 21 h 262"/>
                  <a:gd name="T18" fmla="*/ 59 w 86"/>
                  <a:gd name="T19" fmla="*/ 20 h 262"/>
                  <a:gd name="T20" fmla="*/ 53 w 86"/>
                  <a:gd name="T21" fmla="*/ 3 h 262"/>
                  <a:gd name="T22" fmla="*/ 49 w 86"/>
                  <a:gd name="T23" fmla="*/ 3 h 262"/>
                  <a:gd name="T24" fmla="*/ 33 w 86"/>
                  <a:gd name="T25" fmla="*/ 2 h 262"/>
                  <a:gd name="T26" fmla="*/ 27 w 86"/>
                  <a:gd name="T27" fmla="*/ 20 h 262"/>
                  <a:gd name="T28" fmla="*/ 26 w 86"/>
                  <a:gd name="T29" fmla="*/ 21 h 262"/>
                  <a:gd name="T30" fmla="*/ 26 w 86"/>
                  <a:gd name="T31" fmla="*/ 27 h 262"/>
                  <a:gd name="T32" fmla="*/ 29 w 86"/>
                  <a:gd name="T33" fmla="*/ 29 h 262"/>
                  <a:gd name="T34" fmla="*/ 35 w 86"/>
                  <a:gd name="T35" fmla="*/ 41 h 262"/>
                  <a:gd name="T36" fmla="*/ 35 w 86"/>
                  <a:gd name="T37" fmla="*/ 46 h 262"/>
                  <a:gd name="T38" fmla="*/ 33 w 86"/>
                  <a:gd name="T39" fmla="*/ 48 h 262"/>
                  <a:gd name="T40" fmla="*/ 16 w 86"/>
                  <a:gd name="T41" fmla="*/ 51 h 262"/>
                  <a:gd name="T42" fmla="*/ 16 w 86"/>
                  <a:gd name="T43" fmla="*/ 52 h 262"/>
                  <a:gd name="T44" fmla="*/ 0 w 86"/>
                  <a:gd name="T45" fmla="*/ 145 h 262"/>
                  <a:gd name="T46" fmla="*/ 2 w 86"/>
                  <a:gd name="T47" fmla="*/ 145 h 262"/>
                  <a:gd name="T48" fmla="*/ 2 w 86"/>
                  <a:gd name="T49" fmla="*/ 152 h 262"/>
                  <a:gd name="T50" fmla="*/ 8 w 86"/>
                  <a:gd name="T51" fmla="*/ 157 h 262"/>
                  <a:gd name="T52" fmla="*/ 13 w 86"/>
                  <a:gd name="T53" fmla="*/ 152 h 262"/>
                  <a:gd name="T54" fmla="*/ 16 w 86"/>
                  <a:gd name="T55" fmla="*/ 262 h 262"/>
                  <a:gd name="T56" fmla="*/ 39 w 86"/>
                  <a:gd name="T57" fmla="*/ 262 h 262"/>
                  <a:gd name="T58" fmla="*/ 54 w 86"/>
                  <a:gd name="T59" fmla="*/ 262 h 262"/>
                  <a:gd name="T60" fmla="*/ 69 w 86"/>
                  <a:gd name="T61" fmla="*/ 262 h 262"/>
                  <a:gd name="T62" fmla="*/ 73 w 86"/>
                  <a:gd name="T63" fmla="*/ 152 h 262"/>
                  <a:gd name="T64" fmla="*/ 79 w 86"/>
                  <a:gd name="T65" fmla="*/ 157 h 262"/>
                  <a:gd name="T66" fmla="*/ 84 w 86"/>
                  <a:gd name="T67" fmla="*/ 152 h 262"/>
                  <a:gd name="T68" fmla="*/ 84 w 86"/>
                  <a:gd name="T69" fmla="*/ 145 h 262"/>
                  <a:gd name="T70" fmla="*/ 86 w 86"/>
                  <a:gd name="T71" fmla="*/ 145 h 262"/>
                  <a:gd name="T72" fmla="*/ 71 w 86"/>
                  <a:gd name="T73" fmla="*/ 5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262">
                    <a:moveTo>
                      <a:pt x="71" y="51"/>
                    </a:moveTo>
                    <a:cubicBezTo>
                      <a:pt x="71" y="51"/>
                      <a:pt x="71" y="51"/>
                      <a:pt x="71" y="51"/>
                    </a:cubicBezTo>
                    <a:cubicBezTo>
                      <a:pt x="71" y="51"/>
                      <a:pt x="71" y="51"/>
                      <a:pt x="71" y="51"/>
                    </a:cubicBezTo>
                    <a:cubicBezTo>
                      <a:pt x="54" y="48"/>
                      <a:pt x="54" y="48"/>
                      <a:pt x="54" y="48"/>
                    </a:cubicBezTo>
                    <a:cubicBezTo>
                      <a:pt x="52" y="46"/>
                      <a:pt x="52" y="46"/>
                      <a:pt x="52" y="46"/>
                    </a:cubicBezTo>
                    <a:cubicBezTo>
                      <a:pt x="52" y="40"/>
                      <a:pt x="52" y="40"/>
                      <a:pt x="52" y="40"/>
                    </a:cubicBezTo>
                    <a:cubicBezTo>
                      <a:pt x="55" y="37"/>
                      <a:pt x="57" y="29"/>
                      <a:pt x="57" y="29"/>
                    </a:cubicBezTo>
                    <a:cubicBezTo>
                      <a:pt x="59" y="29"/>
                      <a:pt x="60" y="28"/>
                      <a:pt x="60" y="27"/>
                    </a:cubicBezTo>
                    <a:cubicBezTo>
                      <a:pt x="60" y="21"/>
                      <a:pt x="60" y="21"/>
                      <a:pt x="60" y="21"/>
                    </a:cubicBezTo>
                    <a:cubicBezTo>
                      <a:pt x="60" y="21"/>
                      <a:pt x="59" y="20"/>
                      <a:pt x="59" y="20"/>
                    </a:cubicBezTo>
                    <a:cubicBezTo>
                      <a:pt x="60" y="12"/>
                      <a:pt x="59" y="5"/>
                      <a:pt x="53" y="3"/>
                    </a:cubicBezTo>
                    <a:cubicBezTo>
                      <a:pt x="51" y="3"/>
                      <a:pt x="50" y="3"/>
                      <a:pt x="49" y="3"/>
                    </a:cubicBezTo>
                    <a:cubicBezTo>
                      <a:pt x="44" y="0"/>
                      <a:pt x="37" y="0"/>
                      <a:pt x="33" y="2"/>
                    </a:cubicBezTo>
                    <a:cubicBezTo>
                      <a:pt x="27" y="5"/>
                      <a:pt x="26" y="12"/>
                      <a:pt x="27" y="20"/>
                    </a:cubicBezTo>
                    <a:cubicBezTo>
                      <a:pt x="26" y="20"/>
                      <a:pt x="26" y="21"/>
                      <a:pt x="26" y="21"/>
                    </a:cubicBezTo>
                    <a:cubicBezTo>
                      <a:pt x="26" y="27"/>
                      <a:pt x="26" y="27"/>
                      <a:pt x="26" y="27"/>
                    </a:cubicBezTo>
                    <a:cubicBezTo>
                      <a:pt x="26" y="28"/>
                      <a:pt x="27" y="29"/>
                      <a:pt x="29" y="29"/>
                    </a:cubicBezTo>
                    <a:cubicBezTo>
                      <a:pt x="29" y="29"/>
                      <a:pt x="31" y="38"/>
                      <a:pt x="35" y="41"/>
                    </a:cubicBezTo>
                    <a:cubicBezTo>
                      <a:pt x="35" y="46"/>
                      <a:pt x="35" y="46"/>
                      <a:pt x="35" y="46"/>
                    </a:cubicBezTo>
                    <a:cubicBezTo>
                      <a:pt x="33" y="48"/>
                      <a:pt x="33" y="48"/>
                      <a:pt x="33" y="48"/>
                    </a:cubicBezTo>
                    <a:cubicBezTo>
                      <a:pt x="16" y="51"/>
                      <a:pt x="16" y="51"/>
                      <a:pt x="16" y="51"/>
                    </a:cubicBezTo>
                    <a:cubicBezTo>
                      <a:pt x="16" y="52"/>
                      <a:pt x="16" y="52"/>
                      <a:pt x="16" y="52"/>
                    </a:cubicBezTo>
                    <a:cubicBezTo>
                      <a:pt x="2" y="82"/>
                      <a:pt x="4" y="112"/>
                      <a:pt x="0" y="145"/>
                    </a:cubicBezTo>
                    <a:cubicBezTo>
                      <a:pt x="2" y="145"/>
                      <a:pt x="2" y="145"/>
                      <a:pt x="2" y="145"/>
                    </a:cubicBezTo>
                    <a:cubicBezTo>
                      <a:pt x="2" y="152"/>
                      <a:pt x="2" y="152"/>
                      <a:pt x="2" y="152"/>
                    </a:cubicBezTo>
                    <a:cubicBezTo>
                      <a:pt x="2" y="155"/>
                      <a:pt x="5" y="157"/>
                      <a:pt x="8" y="157"/>
                    </a:cubicBezTo>
                    <a:cubicBezTo>
                      <a:pt x="11" y="157"/>
                      <a:pt x="13" y="155"/>
                      <a:pt x="13" y="152"/>
                    </a:cubicBezTo>
                    <a:cubicBezTo>
                      <a:pt x="16" y="262"/>
                      <a:pt x="16" y="262"/>
                      <a:pt x="16" y="262"/>
                    </a:cubicBezTo>
                    <a:cubicBezTo>
                      <a:pt x="39" y="262"/>
                      <a:pt x="39" y="262"/>
                      <a:pt x="39" y="262"/>
                    </a:cubicBezTo>
                    <a:cubicBezTo>
                      <a:pt x="54" y="262"/>
                      <a:pt x="54" y="262"/>
                      <a:pt x="54" y="262"/>
                    </a:cubicBezTo>
                    <a:cubicBezTo>
                      <a:pt x="69" y="262"/>
                      <a:pt x="69" y="262"/>
                      <a:pt x="69" y="262"/>
                    </a:cubicBezTo>
                    <a:cubicBezTo>
                      <a:pt x="73" y="152"/>
                      <a:pt x="73" y="152"/>
                      <a:pt x="73" y="152"/>
                    </a:cubicBezTo>
                    <a:cubicBezTo>
                      <a:pt x="73" y="155"/>
                      <a:pt x="76" y="157"/>
                      <a:pt x="79" y="157"/>
                    </a:cubicBezTo>
                    <a:cubicBezTo>
                      <a:pt x="82" y="157"/>
                      <a:pt x="84" y="155"/>
                      <a:pt x="84" y="152"/>
                    </a:cubicBezTo>
                    <a:cubicBezTo>
                      <a:pt x="84" y="145"/>
                      <a:pt x="84" y="145"/>
                      <a:pt x="84" y="145"/>
                    </a:cubicBezTo>
                    <a:cubicBezTo>
                      <a:pt x="86" y="145"/>
                      <a:pt x="86" y="145"/>
                      <a:pt x="86" y="145"/>
                    </a:cubicBezTo>
                    <a:cubicBezTo>
                      <a:pt x="83" y="112"/>
                      <a:pt x="85" y="81"/>
                      <a:pt x="71"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0" name="Freeform 20"/>
              <p:cNvSpPr>
                <a:spLocks/>
              </p:cNvSpPr>
              <p:nvPr/>
            </p:nvSpPr>
            <p:spPr bwMode="auto">
              <a:xfrm>
                <a:off x="4984" y="3394"/>
                <a:ext cx="188" cy="568"/>
              </a:xfrm>
              <a:custGeom>
                <a:avLst/>
                <a:gdLst>
                  <a:gd name="T0" fmla="*/ 41 w 50"/>
                  <a:gd name="T1" fmla="*/ 29 h 151"/>
                  <a:gd name="T2" fmla="*/ 41 w 50"/>
                  <a:gd name="T3" fmla="*/ 29 h 151"/>
                  <a:gd name="T4" fmla="*/ 41 w 50"/>
                  <a:gd name="T5" fmla="*/ 29 h 151"/>
                  <a:gd name="T6" fmla="*/ 35 w 50"/>
                  <a:gd name="T7" fmla="*/ 28 h 151"/>
                  <a:gd name="T8" fmla="*/ 36 w 50"/>
                  <a:gd name="T9" fmla="*/ 12 h 151"/>
                  <a:gd name="T10" fmla="*/ 31 w 50"/>
                  <a:gd name="T11" fmla="*/ 4 h 151"/>
                  <a:gd name="T12" fmla="*/ 24 w 50"/>
                  <a:gd name="T13" fmla="*/ 0 h 151"/>
                  <a:gd name="T14" fmla="*/ 15 w 50"/>
                  <a:gd name="T15" fmla="*/ 11 h 151"/>
                  <a:gd name="T16" fmla="*/ 16 w 50"/>
                  <a:gd name="T17" fmla="*/ 28 h 151"/>
                  <a:gd name="T18" fmla="*/ 9 w 50"/>
                  <a:gd name="T19" fmla="*/ 29 h 151"/>
                  <a:gd name="T20" fmla="*/ 9 w 50"/>
                  <a:gd name="T21" fmla="*/ 29 h 151"/>
                  <a:gd name="T22" fmla="*/ 0 w 50"/>
                  <a:gd name="T23" fmla="*/ 83 h 151"/>
                  <a:gd name="T24" fmla="*/ 1 w 50"/>
                  <a:gd name="T25" fmla="*/ 83 h 151"/>
                  <a:gd name="T26" fmla="*/ 1 w 50"/>
                  <a:gd name="T27" fmla="*/ 87 h 151"/>
                  <a:gd name="T28" fmla="*/ 4 w 50"/>
                  <a:gd name="T29" fmla="*/ 90 h 151"/>
                  <a:gd name="T30" fmla="*/ 7 w 50"/>
                  <a:gd name="T31" fmla="*/ 87 h 151"/>
                  <a:gd name="T32" fmla="*/ 9 w 50"/>
                  <a:gd name="T33" fmla="*/ 151 h 151"/>
                  <a:gd name="T34" fmla="*/ 22 w 50"/>
                  <a:gd name="T35" fmla="*/ 151 h 151"/>
                  <a:gd name="T36" fmla="*/ 31 w 50"/>
                  <a:gd name="T37" fmla="*/ 151 h 151"/>
                  <a:gd name="T38" fmla="*/ 40 w 50"/>
                  <a:gd name="T39" fmla="*/ 151 h 151"/>
                  <a:gd name="T40" fmla="*/ 42 w 50"/>
                  <a:gd name="T41" fmla="*/ 87 h 151"/>
                  <a:gd name="T42" fmla="*/ 45 w 50"/>
                  <a:gd name="T43" fmla="*/ 90 h 151"/>
                  <a:gd name="T44" fmla="*/ 49 w 50"/>
                  <a:gd name="T45" fmla="*/ 87 h 151"/>
                  <a:gd name="T46" fmla="*/ 49 w 50"/>
                  <a:gd name="T47" fmla="*/ 83 h 151"/>
                  <a:gd name="T48" fmla="*/ 50 w 50"/>
                  <a:gd name="T49" fmla="*/ 83 h 151"/>
                  <a:gd name="T50" fmla="*/ 41 w 50"/>
                  <a:gd name="T51"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51">
                    <a:moveTo>
                      <a:pt x="41" y="29"/>
                    </a:moveTo>
                    <a:cubicBezTo>
                      <a:pt x="41" y="29"/>
                      <a:pt x="41" y="29"/>
                      <a:pt x="41" y="29"/>
                    </a:cubicBezTo>
                    <a:cubicBezTo>
                      <a:pt x="41" y="29"/>
                      <a:pt x="41" y="29"/>
                      <a:pt x="41" y="29"/>
                    </a:cubicBezTo>
                    <a:cubicBezTo>
                      <a:pt x="35" y="28"/>
                      <a:pt x="35" y="28"/>
                      <a:pt x="35" y="28"/>
                    </a:cubicBezTo>
                    <a:cubicBezTo>
                      <a:pt x="36" y="22"/>
                      <a:pt x="36" y="13"/>
                      <a:pt x="36" y="12"/>
                    </a:cubicBezTo>
                    <a:cubicBezTo>
                      <a:pt x="36" y="8"/>
                      <a:pt x="34" y="5"/>
                      <a:pt x="31" y="4"/>
                    </a:cubicBezTo>
                    <a:cubicBezTo>
                      <a:pt x="29" y="1"/>
                      <a:pt x="27" y="0"/>
                      <a:pt x="24" y="0"/>
                    </a:cubicBezTo>
                    <a:cubicBezTo>
                      <a:pt x="19" y="0"/>
                      <a:pt x="15" y="5"/>
                      <a:pt x="15" y="11"/>
                    </a:cubicBezTo>
                    <a:cubicBezTo>
                      <a:pt x="15" y="11"/>
                      <a:pt x="15" y="21"/>
                      <a:pt x="16" y="28"/>
                    </a:cubicBezTo>
                    <a:cubicBezTo>
                      <a:pt x="9" y="29"/>
                      <a:pt x="9" y="29"/>
                      <a:pt x="9" y="29"/>
                    </a:cubicBezTo>
                    <a:cubicBezTo>
                      <a:pt x="9" y="29"/>
                      <a:pt x="9" y="29"/>
                      <a:pt x="9" y="29"/>
                    </a:cubicBezTo>
                    <a:cubicBezTo>
                      <a:pt x="1" y="47"/>
                      <a:pt x="2" y="64"/>
                      <a:pt x="0" y="83"/>
                    </a:cubicBezTo>
                    <a:cubicBezTo>
                      <a:pt x="1" y="83"/>
                      <a:pt x="1" y="83"/>
                      <a:pt x="1" y="83"/>
                    </a:cubicBezTo>
                    <a:cubicBezTo>
                      <a:pt x="1" y="87"/>
                      <a:pt x="1" y="87"/>
                      <a:pt x="1" y="87"/>
                    </a:cubicBezTo>
                    <a:cubicBezTo>
                      <a:pt x="1" y="89"/>
                      <a:pt x="3" y="90"/>
                      <a:pt x="4" y="90"/>
                    </a:cubicBezTo>
                    <a:cubicBezTo>
                      <a:pt x="6" y="90"/>
                      <a:pt x="7" y="89"/>
                      <a:pt x="7" y="87"/>
                    </a:cubicBezTo>
                    <a:cubicBezTo>
                      <a:pt x="9" y="151"/>
                      <a:pt x="9" y="151"/>
                      <a:pt x="9" y="151"/>
                    </a:cubicBezTo>
                    <a:cubicBezTo>
                      <a:pt x="22" y="151"/>
                      <a:pt x="22" y="151"/>
                      <a:pt x="22" y="151"/>
                    </a:cubicBezTo>
                    <a:cubicBezTo>
                      <a:pt x="31" y="151"/>
                      <a:pt x="31" y="151"/>
                      <a:pt x="31" y="151"/>
                    </a:cubicBezTo>
                    <a:cubicBezTo>
                      <a:pt x="40" y="151"/>
                      <a:pt x="40" y="151"/>
                      <a:pt x="40" y="151"/>
                    </a:cubicBezTo>
                    <a:cubicBezTo>
                      <a:pt x="42" y="87"/>
                      <a:pt x="42" y="87"/>
                      <a:pt x="42" y="87"/>
                    </a:cubicBezTo>
                    <a:cubicBezTo>
                      <a:pt x="42" y="89"/>
                      <a:pt x="44" y="90"/>
                      <a:pt x="45" y="90"/>
                    </a:cubicBezTo>
                    <a:cubicBezTo>
                      <a:pt x="47" y="90"/>
                      <a:pt x="49" y="89"/>
                      <a:pt x="49" y="87"/>
                    </a:cubicBezTo>
                    <a:cubicBezTo>
                      <a:pt x="49" y="83"/>
                      <a:pt x="49" y="83"/>
                      <a:pt x="49" y="83"/>
                    </a:cubicBezTo>
                    <a:cubicBezTo>
                      <a:pt x="50" y="83"/>
                      <a:pt x="50" y="83"/>
                      <a:pt x="50" y="83"/>
                    </a:cubicBezTo>
                    <a:cubicBezTo>
                      <a:pt x="48" y="64"/>
                      <a:pt x="49" y="47"/>
                      <a:pt x="41"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1" name="Freeform 21"/>
              <p:cNvSpPr>
                <a:spLocks noEditPoints="1"/>
              </p:cNvSpPr>
              <p:nvPr/>
            </p:nvSpPr>
            <p:spPr bwMode="auto">
              <a:xfrm>
                <a:off x="1976" y="3928"/>
                <a:ext cx="1320" cy="493"/>
              </a:xfrm>
              <a:custGeom>
                <a:avLst/>
                <a:gdLst>
                  <a:gd name="T0" fmla="*/ 343 w 351"/>
                  <a:gd name="T1" fmla="*/ 84 h 131"/>
                  <a:gd name="T2" fmla="*/ 340 w 351"/>
                  <a:gd name="T3" fmla="*/ 48 h 131"/>
                  <a:gd name="T4" fmla="*/ 333 w 351"/>
                  <a:gd name="T5" fmla="*/ 46 h 131"/>
                  <a:gd name="T6" fmla="*/ 336 w 351"/>
                  <a:gd name="T7" fmla="*/ 38 h 131"/>
                  <a:gd name="T8" fmla="*/ 327 w 351"/>
                  <a:gd name="T9" fmla="*/ 32 h 131"/>
                  <a:gd name="T10" fmla="*/ 326 w 351"/>
                  <a:gd name="T11" fmla="*/ 41 h 131"/>
                  <a:gd name="T12" fmla="*/ 321 w 351"/>
                  <a:gd name="T13" fmla="*/ 48 h 131"/>
                  <a:gd name="T14" fmla="*/ 313 w 351"/>
                  <a:gd name="T15" fmla="*/ 55 h 131"/>
                  <a:gd name="T16" fmla="*/ 316 w 351"/>
                  <a:gd name="T17" fmla="*/ 47 h 131"/>
                  <a:gd name="T18" fmla="*/ 307 w 351"/>
                  <a:gd name="T19" fmla="*/ 40 h 131"/>
                  <a:gd name="T20" fmla="*/ 298 w 351"/>
                  <a:gd name="T21" fmla="*/ 38 h 131"/>
                  <a:gd name="T22" fmla="*/ 297 w 351"/>
                  <a:gd name="T23" fmla="*/ 47 h 131"/>
                  <a:gd name="T24" fmla="*/ 295 w 351"/>
                  <a:gd name="T25" fmla="*/ 54 h 131"/>
                  <a:gd name="T26" fmla="*/ 286 w 351"/>
                  <a:gd name="T27" fmla="*/ 42 h 131"/>
                  <a:gd name="T28" fmla="*/ 288 w 351"/>
                  <a:gd name="T29" fmla="*/ 35 h 131"/>
                  <a:gd name="T30" fmla="*/ 284 w 351"/>
                  <a:gd name="T31" fmla="*/ 27 h 131"/>
                  <a:gd name="T32" fmla="*/ 276 w 351"/>
                  <a:gd name="T33" fmla="*/ 32 h 131"/>
                  <a:gd name="T34" fmla="*/ 269 w 351"/>
                  <a:gd name="T35" fmla="*/ 30 h 131"/>
                  <a:gd name="T36" fmla="*/ 272 w 351"/>
                  <a:gd name="T37" fmla="*/ 22 h 131"/>
                  <a:gd name="T38" fmla="*/ 263 w 351"/>
                  <a:gd name="T39" fmla="*/ 15 h 131"/>
                  <a:gd name="T40" fmla="*/ 262 w 351"/>
                  <a:gd name="T41" fmla="*/ 24 h 131"/>
                  <a:gd name="T42" fmla="*/ 259 w 351"/>
                  <a:gd name="T43" fmla="*/ 31 h 131"/>
                  <a:gd name="T44" fmla="*/ 251 w 351"/>
                  <a:gd name="T45" fmla="*/ 21 h 131"/>
                  <a:gd name="T46" fmla="*/ 253 w 351"/>
                  <a:gd name="T47" fmla="*/ 14 h 131"/>
                  <a:gd name="T48" fmla="*/ 249 w 351"/>
                  <a:gd name="T49" fmla="*/ 7 h 131"/>
                  <a:gd name="T50" fmla="*/ 242 w 351"/>
                  <a:gd name="T51" fmla="*/ 14 h 131"/>
                  <a:gd name="T52" fmla="*/ 244 w 351"/>
                  <a:gd name="T53" fmla="*/ 21 h 131"/>
                  <a:gd name="T54" fmla="*/ 236 w 351"/>
                  <a:gd name="T55" fmla="*/ 17 h 131"/>
                  <a:gd name="T56" fmla="*/ 234 w 351"/>
                  <a:gd name="T57" fmla="*/ 8 h 131"/>
                  <a:gd name="T58" fmla="*/ 222 w 351"/>
                  <a:gd name="T59" fmla="*/ 16 h 131"/>
                  <a:gd name="T60" fmla="*/ 215 w 351"/>
                  <a:gd name="T61" fmla="*/ 18 h 131"/>
                  <a:gd name="T62" fmla="*/ 210 w 351"/>
                  <a:gd name="T63" fmla="*/ 16 h 131"/>
                  <a:gd name="T64" fmla="*/ 212 w 351"/>
                  <a:gd name="T65" fmla="*/ 9 h 131"/>
                  <a:gd name="T66" fmla="*/ 204 w 351"/>
                  <a:gd name="T67" fmla="*/ 4 h 131"/>
                  <a:gd name="T68" fmla="*/ 203 w 351"/>
                  <a:gd name="T69" fmla="*/ 11 h 131"/>
                  <a:gd name="T70" fmla="*/ 200 w 351"/>
                  <a:gd name="T71" fmla="*/ 18 h 131"/>
                  <a:gd name="T72" fmla="*/ 194 w 351"/>
                  <a:gd name="T73" fmla="*/ 22 h 131"/>
                  <a:gd name="T74" fmla="*/ 190 w 351"/>
                  <a:gd name="T75" fmla="*/ 21 h 131"/>
                  <a:gd name="T76" fmla="*/ 191 w 351"/>
                  <a:gd name="T77" fmla="*/ 15 h 131"/>
                  <a:gd name="T78" fmla="*/ 188 w 351"/>
                  <a:gd name="T79" fmla="*/ 9 h 131"/>
                  <a:gd name="T80" fmla="*/ 182 w 351"/>
                  <a:gd name="T81" fmla="*/ 15 h 131"/>
                  <a:gd name="T82" fmla="*/ 184 w 351"/>
                  <a:gd name="T83" fmla="*/ 21 h 131"/>
                  <a:gd name="T84" fmla="*/ 176 w 351"/>
                  <a:gd name="T85" fmla="*/ 47 h 131"/>
                  <a:gd name="T86" fmla="*/ 179 w 351"/>
                  <a:gd name="T87" fmla="*/ 58 h 131"/>
                  <a:gd name="T88" fmla="*/ 338 w 351"/>
                  <a:gd name="T89" fmla="*/ 119 h 131"/>
                  <a:gd name="T90" fmla="*/ 320 w 351"/>
                  <a:gd name="T91" fmla="*/ 105 h 131"/>
                  <a:gd name="T92" fmla="*/ 308 w 351"/>
                  <a:gd name="T93" fmla="*/ 53 h 131"/>
                  <a:gd name="T94" fmla="*/ 305 w 351"/>
                  <a:gd name="T95" fmla="*/ 51 h 131"/>
                  <a:gd name="T96" fmla="*/ 278 w 351"/>
                  <a:gd name="T97" fmla="*/ 3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1" h="131">
                    <a:moveTo>
                      <a:pt x="338" y="119"/>
                    </a:moveTo>
                    <a:cubicBezTo>
                      <a:pt x="339" y="119"/>
                      <a:pt x="339" y="119"/>
                      <a:pt x="339" y="119"/>
                    </a:cubicBezTo>
                    <a:cubicBezTo>
                      <a:pt x="341" y="82"/>
                      <a:pt x="341" y="82"/>
                      <a:pt x="341" y="82"/>
                    </a:cubicBezTo>
                    <a:cubicBezTo>
                      <a:pt x="341" y="83"/>
                      <a:pt x="342" y="84"/>
                      <a:pt x="343" y="84"/>
                    </a:cubicBezTo>
                    <a:cubicBezTo>
                      <a:pt x="344" y="84"/>
                      <a:pt x="344" y="83"/>
                      <a:pt x="344" y="82"/>
                    </a:cubicBezTo>
                    <a:cubicBezTo>
                      <a:pt x="344" y="80"/>
                      <a:pt x="344" y="80"/>
                      <a:pt x="344" y="80"/>
                    </a:cubicBezTo>
                    <a:cubicBezTo>
                      <a:pt x="345" y="80"/>
                      <a:pt x="345" y="80"/>
                      <a:pt x="345" y="80"/>
                    </a:cubicBezTo>
                    <a:cubicBezTo>
                      <a:pt x="344" y="69"/>
                      <a:pt x="345" y="58"/>
                      <a:pt x="340" y="48"/>
                    </a:cubicBezTo>
                    <a:cubicBezTo>
                      <a:pt x="340" y="48"/>
                      <a:pt x="340" y="48"/>
                      <a:pt x="340" y="48"/>
                    </a:cubicBezTo>
                    <a:cubicBezTo>
                      <a:pt x="340" y="48"/>
                      <a:pt x="340" y="48"/>
                      <a:pt x="340" y="48"/>
                    </a:cubicBezTo>
                    <a:cubicBezTo>
                      <a:pt x="334" y="47"/>
                      <a:pt x="334" y="47"/>
                      <a:pt x="334" y="47"/>
                    </a:cubicBezTo>
                    <a:cubicBezTo>
                      <a:pt x="333" y="46"/>
                      <a:pt x="333" y="46"/>
                      <a:pt x="333" y="46"/>
                    </a:cubicBezTo>
                    <a:cubicBezTo>
                      <a:pt x="333" y="45"/>
                      <a:pt x="333" y="45"/>
                      <a:pt x="333" y="45"/>
                    </a:cubicBezTo>
                    <a:cubicBezTo>
                      <a:pt x="334" y="43"/>
                      <a:pt x="335" y="41"/>
                      <a:pt x="335" y="41"/>
                    </a:cubicBezTo>
                    <a:cubicBezTo>
                      <a:pt x="336" y="41"/>
                      <a:pt x="336" y="40"/>
                      <a:pt x="336" y="40"/>
                    </a:cubicBezTo>
                    <a:cubicBezTo>
                      <a:pt x="336" y="38"/>
                      <a:pt x="336" y="38"/>
                      <a:pt x="336" y="38"/>
                    </a:cubicBezTo>
                    <a:cubicBezTo>
                      <a:pt x="336" y="38"/>
                      <a:pt x="336" y="38"/>
                      <a:pt x="336" y="38"/>
                    </a:cubicBezTo>
                    <a:cubicBezTo>
                      <a:pt x="336" y="35"/>
                      <a:pt x="336" y="33"/>
                      <a:pt x="334" y="32"/>
                    </a:cubicBezTo>
                    <a:cubicBezTo>
                      <a:pt x="333" y="32"/>
                      <a:pt x="333" y="32"/>
                      <a:pt x="332" y="32"/>
                    </a:cubicBezTo>
                    <a:cubicBezTo>
                      <a:pt x="331" y="31"/>
                      <a:pt x="329" y="31"/>
                      <a:pt x="327" y="32"/>
                    </a:cubicBezTo>
                    <a:cubicBezTo>
                      <a:pt x="325" y="33"/>
                      <a:pt x="325" y="35"/>
                      <a:pt x="325" y="37"/>
                    </a:cubicBezTo>
                    <a:cubicBezTo>
                      <a:pt x="325" y="38"/>
                      <a:pt x="325" y="38"/>
                      <a:pt x="325" y="38"/>
                    </a:cubicBezTo>
                    <a:cubicBezTo>
                      <a:pt x="325" y="40"/>
                      <a:pt x="325" y="40"/>
                      <a:pt x="325" y="40"/>
                    </a:cubicBezTo>
                    <a:cubicBezTo>
                      <a:pt x="325" y="40"/>
                      <a:pt x="325" y="41"/>
                      <a:pt x="326" y="41"/>
                    </a:cubicBezTo>
                    <a:cubicBezTo>
                      <a:pt x="326" y="41"/>
                      <a:pt x="327" y="44"/>
                      <a:pt x="328" y="45"/>
                    </a:cubicBezTo>
                    <a:cubicBezTo>
                      <a:pt x="328" y="46"/>
                      <a:pt x="328" y="46"/>
                      <a:pt x="328" y="46"/>
                    </a:cubicBezTo>
                    <a:cubicBezTo>
                      <a:pt x="327" y="47"/>
                      <a:pt x="327" y="47"/>
                      <a:pt x="327" y="47"/>
                    </a:cubicBezTo>
                    <a:cubicBezTo>
                      <a:pt x="321" y="48"/>
                      <a:pt x="321" y="48"/>
                      <a:pt x="321" y="48"/>
                    </a:cubicBezTo>
                    <a:cubicBezTo>
                      <a:pt x="321" y="48"/>
                      <a:pt x="321" y="48"/>
                      <a:pt x="321" y="48"/>
                    </a:cubicBezTo>
                    <a:cubicBezTo>
                      <a:pt x="320" y="51"/>
                      <a:pt x="319" y="54"/>
                      <a:pt x="319" y="56"/>
                    </a:cubicBezTo>
                    <a:cubicBezTo>
                      <a:pt x="314" y="55"/>
                      <a:pt x="314" y="55"/>
                      <a:pt x="314" y="55"/>
                    </a:cubicBezTo>
                    <a:cubicBezTo>
                      <a:pt x="313" y="55"/>
                      <a:pt x="313" y="55"/>
                      <a:pt x="313" y="55"/>
                    </a:cubicBezTo>
                    <a:cubicBezTo>
                      <a:pt x="313" y="53"/>
                      <a:pt x="313" y="53"/>
                      <a:pt x="313" y="53"/>
                    </a:cubicBezTo>
                    <a:cubicBezTo>
                      <a:pt x="314" y="52"/>
                      <a:pt x="315" y="49"/>
                      <a:pt x="315" y="49"/>
                    </a:cubicBezTo>
                    <a:cubicBezTo>
                      <a:pt x="316" y="49"/>
                      <a:pt x="316" y="49"/>
                      <a:pt x="316" y="48"/>
                    </a:cubicBezTo>
                    <a:cubicBezTo>
                      <a:pt x="316" y="47"/>
                      <a:pt x="316" y="47"/>
                      <a:pt x="316" y="47"/>
                    </a:cubicBezTo>
                    <a:cubicBezTo>
                      <a:pt x="316" y="46"/>
                      <a:pt x="316" y="46"/>
                      <a:pt x="316" y="46"/>
                    </a:cubicBezTo>
                    <a:cubicBezTo>
                      <a:pt x="316" y="44"/>
                      <a:pt x="316" y="41"/>
                      <a:pt x="314" y="41"/>
                    </a:cubicBezTo>
                    <a:cubicBezTo>
                      <a:pt x="313" y="40"/>
                      <a:pt x="313" y="40"/>
                      <a:pt x="312" y="40"/>
                    </a:cubicBezTo>
                    <a:cubicBezTo>
                      <a:pt x="311" y="39"/>
                      <a:pt x="309" y="39"/>
                      <a:pt x="307" y="40"/>
                    </a:cubicBezTo>
                    <a:cubicBezTo>
                      <a:pt x="307" y="40"/>
                      <a:pt x="307" y="40"/>
                      <a:pt x="307" y="40"/>
                    </a:cubicBezTo>
                    <a:cubicBezTo>
                      <a:pt x="306" y="40"/>
                      <a:pt x="306" y="39"/>
                      <a:pt x="305" y="39"/>
                    </a:cubicBezTo>
                    <a:cubicBezTo>
                      <a:pt x="305" y="39"/>
                      <a:pt x="304" y="38"/>
                      <a:pt x="304" y="39"/>
                    </a:cubicBezTo>
                    <a:cubicBezTo>
                      <a:pt x="302" y="38"/>
                      <a:pt x="300" y="38"/>
                      <a:pt x="298" y="38"/>
                    </a:cubicBezTo>
                    <a:cubicBezTo>
                      <a:pt x="296" y="39"/>
                      <a:pt x="296" y="42"/>
                      <a:pt x="297" y="44"/>
                    </a:cubicBezTo>
                    <a:cubicBezTo>
                      <a:pt x="296" y="44"/>
                      <a:pt x="296" y="44"/>
                      <a:pt x="296" y="45"/>
                    </a:cubicBezTo>
                    <a:cubicBezTo>
                      <a:pt x="296" y="46"/>
                      <a:pt x="296" y="46"/>
                      <a:pt x="296" y="46"/>
                    </a:cubicBezTo>
                    <a:cubicBezTo>
                      <a:pt x="296" y="47"/>
                      <a:pt x="297" y="47"/>
                      <a:pt x="297" y="47"/>
                    </a:cubicBezTo>
                    <a:cubicBezTo>
                      <a:pt x="297" y="47"/>
                      <a:pt x="298" y="50"/>
                      <a:pt x="299" y="51"/>
                    </a:cubicBezTo>
                    <a:cubicBezTo>
                      <a:pt x="299" y="53"/>
                      <a:pt x="299" y="53"/>
                      <a:pt x="299" y="53"/>
                    </a:cubicBezTo>
                    <a:cubicBezTo>
                      <a:pt x="298" y="54"/>
                      <a:pt x="298" y="54"/>
                      <a:pt x="298" y="54"/>
                    </a:cubicBezTo>
                    <a:cubicBezTo>
                      <a:pt x="295" y="54"/>
                      <a:pt x="295" y="54"/>
                      <a:pt x="295" y="54"/>
                    </a:cubicBezTo>
                    <a:cubicBezTo>
                      <a:pt x="294" y="50"/>
                      <a:pt x="293" y="47"/>
                      <a:pt x="291" y="43"/>
                    </a:cubicBezTo>
                    <a:cubicBezTo>
                      <a:pt x="291" y="43"/>
                      <a:pt x="291" y="43"/>
                      <a:pt x="291" y="43"/>
                    </a:cubicBezTo>
                    <a:cubicBezTo>
                      <a:pt x="291" y="43"/>
                      <a:pt x="291" y="43"/>
                      <a:pt x="291" y="43"/>
                    </a:cubicBezTo>
                    <a:cubicBezTo>
                      <a:pt x="286" y="42"/>
                      <a:pt x="286" y="42"/>
                      <a:pt x="286" y="42"/>
                    </a:cubicBezTo>
                    <a:cubicBezTo>
                      <a:pt x="285" y="41"/>
                      <a:pt x="285" y="41"/>
                      <a:pt x="285" y="41"/>
                    </a:cubicBezTo>
                    <a:cubicBezTo>
                      <a:pt x="285" y="40"/>
                      <a:pt x="285" y="40"/>
                      <a:pt x="285" y="40"/>
                    </a:cubicBezTo>
                    <a:cubicBezTo>
                      <a:pt x="286" y="38"/>
                      <a:pt x="287" y="36"/>
                      <a:pt x="287" y="36"/>
                    </a:cubicBezTo>
                    <a:cubicBezTo>
                      <a:pt x="287" y="36"/>
                      <a:pt x="288" y="35"/>
                      <a:pt x="288" y="35"/>
                    </a:cubicBezTo>
                    <a:cubicBezTo>
                      <a:pt x="288" y="33"/>
                      <a:pt x="288" y="33"/>
                      <a:pt x="288" y="33"/>
                    </a:cubicBezTo>
                    <a:cubicBezTo>
                      <a:pt x="288" y="33"/>
                      <a:pt x="287" y="33"/>
                      <a:pt x="287" y="33"/>
                    </a:cubicBezTo>
                    <a:cubicBezTo>
                      <a:pt x="288" y="30"/>
                      <a:pt x="287" y="28"/>
                      <a:pt x="285" y="27"/>
                    </a:cubicBezTo>
                    <a:cubicBezTo>
                      <a:pt x="285" y="27"/>
                      <a:pt x="284" y="27"/>
                      <a:pt x="284" y="27"/>
                    </a:cubicBezTo>
                    <a:cubicBezTo>
                      <a:pt x="282" y="26"/>
                      <a:pt x="280" y="26"/>
                      <a:pt x="278" y="27"/>
                    </a:cubicBezTo>
                    <a:cubicBezTo>
                      <a:pt x="277" y="28"/>
                      <a:pt x="276" y="30"/>
                      <a:pt x="277" y="33"/>
                    </a:cubicBezTo>
                    <a:cubicBezTo>
                      <a:pt x="277" y="33"/>
                      <a:pt x="276" y="33"/>
                      <a:pt x="276" y="33"/>
                    </a:cubicBezTo>
                    <a:cubicBezTo>
                      <a:pt x="276" y="33"/>
                      <a:pt x="276" y="32"/>
                      <a:pt x="276" y="32"/>
                    </a:cubicBezTo>
                    <a:cubicBezTo>
                      <a:pt x="276" y="32"/>
                      <a:pt x="276" y="32"/>
                      <a:pt x="276" y="32"/>
                    </a:cubicBezTo>
                    <a:cubicBezTo>
                      <a:pt x="276" y="32"/>
                      <a:pt x="276" y="32"/>
                      <a:pt x="276" y="32"/>
                    </a:cubicBezTo>
                    <a:cubicBezTo>
                      <a:pt x="270" y="31"/>
                      <a:pt x="270" y="31"/>
                      <a:pt x="270" y="31"/>
                    </a:cubicBezTo>
                    <a:cubicBezTo>
                      <a:pt x="269" y="30"/>
                      <a:pt x="269" y="30"/>
                      <a:pt x="269" y="30"/>
                    </a:cubicBezTo>
                    <a:cubicBezTo>
                      <a:pt x="269" y="28"/>
                      <a:pt x="269" y="28"/>
                      <a:pt x="269" y="28"/>
                    </a:cubicBezTo>
                    <a:cubicBezTo>
                      <a:pt x="270" y="27"/>
                      <a:pt x="271" y="24"/>
                      <a:pt x="271" y="24"/>
                    </a:cubicBezTo>
                    <a:cubicBezTo>
                      <a:pt x="272" y="24"/>
                      <a:pt x="272" y="24"/>
                      <a:pt x="272" y="23"/>
                    </a:cubicBezTo>
                    <a:cubicBezTo>
                      <a:pt x="272" y="22"/>
                      <a:pt x="272" y="22"/>
                      <a:pt x="272" y="22"/>
                    </a:cubicBezTo>
                    <a:cubicBezTo>
                      <a:pt x="272" y="22"/>
                      <a:pt x="272" y="21"/>
                      <a:pt x="272" y="21"/>
                    </a:cubicBezTo>
                    <a:cubicBezTo>
                      <a:pt x="272" y="19"/>
                      <a:pt x="272" y="16"/>
                      <a:pt x="270" y="16"/>
                    </a:cubicBezTo>
                    <a:cubicBezTo>
                      <a:pt x="269" y="16"/>
                      <a:pt x="269" y="15"/>
                      <a:pt x="268" y="16"/>
                    </a:cubicBezTo>
                    <a:cubicBezTo>
                      <a:pt x="267" y="15"/>
                      <a:pt x="265" y="15"/>
                      <a:pt x="263" y="15"/>
                    </a:cubicBezTo>
                    <a:cubicBezTo>
                      <a:pt x="261" y="16"/>
                      <a:pt x="261" y="19"/>
                      <a:pt x="261" y="21"/>
                    </a:cubicBezTo>
                    <a:cubicBezTo>
                      <a:pt x="261" y="21"/>
                      <a:pt x="261" y="21"/>
                      <a:pt x="261" y="22"/>
                    </a:cubicBezTo>
                    <a:cubicBezTo>
                      <a:pt x="261" y="23"/>
                      <a:pt x="261" y="23"/>
                      <a:pt x="261" y="23"/>
                    </a:cubicBezTo>
                    <a:cubicBezTo>
                      <a:pt x="261" y="24"/>
                      <a:pt x="261" y="24"/>
                      <a:pt x="262" y="24"/>
                    </a:cubicBezTo>
                    <a:cubicBezTo>
                      <a:pt x="262" y="24"/>
                      <a:pt x="263" y="27"/>
                      <a:pt x="264" y="28"/>
                    </a:cubicBezTo>
                    <a:cubicBezTo>
                      <a:pt x="264" y="30"/>
                      <a:pt x="264" y="30"/>
                      <a:pt x="264" y="30"/>
                    </a:cubicBezTo>
                    <a:cubicBezTo>
                      <a:pt x="263" y="31"/>
                      <a:pt x="263" y="31"/>
                      <a:pt x="263" y="31"/>
                    </a:cubicBezTo>
                    <a:cubicBezTo>
                      <a:pt x="259" y="31"/>
                      <a:pt x="259" y="31"/>
                      <a:pt x="259" y="31"/>
                    </a:cubicBezTo>
                    <a:cubicBezTo>
                      <a:pt x="258" y="28"/>
                      <a:pt x="257" y="25"/>
                      <a:pt x="256" y="22"/>
                    </a:cubicBezTo>
                    <a:cubicBezTo>
                      <a:pt x="256" y="22"/>
                      <a:pt x="256" y="22"/>
                      <a:pt x="256" y="22"/>
                    </a:cubicBezTo>
                    <a:cubicBezTo>
                      <a:pt x="256" y="22"/>
                      <a:pt x="256" y="22"/>
                      <a:pt x="256" y="22"/>
                    </a:cubicBezTo>
                    <a:cubicBezTo>
                      <a:pt x="251" y="21"/>
                      <a:pt x="251" y="21"/>
                      <a:pt x="251" y="21"/>
                    </a:cubicBezTo>
                    <a:cubicBezTo>
                      <a:pt x="250" y="20"/>
                      <a:pt x="250" y="20"/>
                      <a:pt x="250" y="20"/>
                    </a:cubicBezTo>
                    <a:cubicBezTo>
                      <a:pt x="250" y="19"/>
                      <a:pt x="250" y="19"/>
                      <a:pt x="250" y="19"/>
                    </a:cubicBezTo>
                    <a:cubicBezTo>
                      <a:pt x="251" y="18"/>
                      <a:pt x="252" y="15"/>
                      <a:pt x="252" y="15"/>
                    </a:cubicBezTo>
                    <a:cubicBezTo>
                      <a:pt x="252" y="15"/>
                      <a:pt x="253" y="15"/>
                      <a:pt x="253" y="14"/>
                    </a:cubicBezTo>
                    <a:cubicBezTo>
                      <a:pt x="253" y="13"/>
                      <a:pt x="253" y="13"/>
                      <a:pt x="253" y="13"/>
                    </a:cubicBezTo>
                    <a:cubicBezTo>
                      <a:pt x="253" y="13"/>
                      <a:pt x="253" y="13"/>
                      <a:pt x="252" y="12"/>
                    </a:cubicBezTo>
                    <a:cubicBezTo>
                      <a:pt x="253" y="10"/>
                      <a:pt x="252" y="8"/>
                      <a:pt x="250" y="7"/>
                    </a:cubicBezTo>
                    <a:cubicBezTo>
                      <a:pt x="250" y="7"/>
                      <a:pt x="250" y="7"/>
                      <a:pt x="249" y="7"/>
                    </a:cubicBezTo>
                    <a:cubicBezTo>
                      <a:pt x="248" y="6"/>
                      <a:pt x="246" y="6"/>
                      <a:pt x="244" y="7"/>
                    </a:cubicBezTo>
                    <a:cubicBezTo>
                      <a:pt x="243" y="8"/>
                      <a:pt x="242" y="10"/>
                      <a:pt x="243" y="12"/>
                    </a:cubicBezTo>
                    <a:cubicBezTo>
                      <a:pt x="242" y="12"/>
                      <a:pt x="242" y="13"/>
                      <a:pt x="242" y="13"/>
                    </a:cubicBezTo>
                    <a:cubicBezTo>
                      <a:pt x="242" y="14"/>
                      <a:pt x="242" y="14"/>
                      <a:pt x="242" y="14"/>
                    </a:cubicBezTo>
                    <a:cubicBezTo>
                      <a:pt x="242" y="15"/>
                      <a:pt x="243" y="15"/>
                      <a:pt x="243" y="15"/>
                    </a:cubicBezTo>
                    <a:cubicBezTo>
                      <a:pt x="243" y="15"/>
                      <a:pt x="244" y="18"/>
                      <a:pt x="245" y="19"/>
                    </a:cubicBezTo>
                    <a:cubicBezTo>
                      <a:pt x="245" y="20"/>
                      <a:pt x="245" y="20"/>
                      <a:pt x="245" y="20"/>
                    </a:cubicBezTo>
                    <a:cubicBezTo>
                      <a:pt x="244" y="21"/>
                      <a:pt x="244" y="21"/>
                      <a:pt x="244" y="21"/>
                    </a:cubicBezTo>
                    <a:cubicBezTo>
                      <a:pt x="239" y="22"/>
                      <a:pt x="239" y="22"/>
                      <a:pt x="239" y="22"/>
                    </a:cubicBezTo>
                    <a:cubicBezTo>
                      <a:pt x="239" y="22"/>
                      <a:pt x="239" y="22"/>
                      <a:pt x="239" y="22"/>
                    </a:cubicBezTo>
                    <a:cubicBezTo>
                      <a:pt x="239" y="23"/>
                      <a:pt x="239" y="23"/>
                      <a:pt x="239" y="23"/>
                    </a:cubicBezTo>
                    <a:cubicBezTo>
                      <a:pt x="238" y="21"/>
                      <a:pt x="237" y="19"/>
                      <a:pt x="236" y="17"/>
                    </a:cubicBezTo>
                    <a:cubicBezTo>
                      <a:pt x="236" y="17"/>
                      <a:pt x="236" y="17"/>
                      <a:pt x="236" y="17"/>
                    </a:cubicBezTo>
                    <a:cubicBezTo>
                      <a:pt x="236" y="17"/>
                      <a:pt x="236" y="17"/>
                      <a:pt x="236" y="17"/>
                    </a:cubicBezTo>
                    <a:cubicBezTo>
                      <a:pt x="233" y="16"/>
                      <a:pt x="233" y="16"/>
                      <a:pt x="233" y="16"/>
                    </a:cubicBezTo>
                    <a:cubicBezTo>
                      <a:pt x="234" y="13"/>
                      <a:pt x="234" y="8"/>
                      <a:pt x="234" y="8"/>
                    </a:cubicBezTo>
                    <a:cubicBezTo>
                      <a:pt x="234" y="5"/>
                      <a:pt x="232" y="3"/>
                      <a:pt x="231" y="3"/>
                    </a:cubicBezTo>
                    <a:cubicBezTo>
                      <a:pt x="230" y="1"/>
                      <a:pt x="229" y="0"/>
                      <a:pt x="227" y="0"/>
                    </a:cubicBezTo>
                    <a:cubicBezTo>
                      <a:pt x="224" y="0"/>
                      <a:pt x="222" y="3"/>
                      <a:pt x="222" y="7"/>
                    </a:cubicBezTo>
                    <a:cubicBezTo>
                      <a:pt x="222" y="7"/>
                      <a:pt x="222" y="12"/>
                      <a:pt x="222" y="16"/>
                    </a:cubicBezTo>
                    <a:cubicBezTo>
                      <a:pt x="218" y="17"/>
                      <a:pt x="218" y="17"/>
                      <a:pt x="218" y="17"/>
                    </a:cubicBezTo>
                    <a:cubicBezTo>
                      <a:pt x="218" y="17"/>
                      <a:pt x="218" y="17"/>
                      <a:pt x="218" y="17"/>
                    </a:cubicBezTo>
                    <a:cubicBezTo>
                      <a:pt x="218" y="19"/>
                      <a:pt x="217" y="20"/>
                      <a:pt x="217" y="22"/>
                    </a:cubicBezTo>
                    <a:cubicBezTo>
                      <a:pt x="216" y="20"/>
                      <a:pt x="216" y="19"/>
                      <a:pt x="215" y="18"/>
                    </a:cubicBezTo>
                    <a:cubicBezTo>
                      <a:pt x="215" y="18"/>
                      <a:pt x="215" y="18"/>
                      <a:pt x="215" y="18"/>
                    </a:cubicBezTo>
                    <a:cubicBezTo>
                      <a:pt x="215" y="18"/>
                      <a:pt x="215" y="18"/>
                      <a:pt x="215" y="18"/>
                    </a:cubicBezTo>
                    <a:cubicBezTo>
                      <a:pt x="210" y="17"/>
                      <a:pt x="210" y="17"/>
                      <a:pt x="210" y="17"/>
                    </a:cubicBezTo>
                    <a:cubicBezTo>
                      <a:pt x="210" y="16"/>
                      <a:pt x="210" y="16"/>
                      <a:pt x="210" y="16"/>
                    </a:cubicBezTo>
                    <a:cubicBezTo>
                      <a:pt x="210" y="15"/>
                      <a:pt x="210" y="15"/>
                      <a:pt x="210" y="15"/>
                    </a:cubicBezTo>
                    <a:cubicBezTo>
                      <a:pt x="211" y="14"/>
                      <a:pt x="211" y="11"/>
                      <a:pt x="211" y="11"/>
                    </a:cubicBezTo>
                    <a:cubicBezTo>
                      <a:pt x="212" y="11"/>
                      <a:pt x="212" y="11"/>
                      <a:pt x="212" y="11"/>
                    </a:cubicBezTo>
                    <a:cubicBezTo>
                      <a:pt x="212" y="9"/>
                      <a:pt x="212" y="9"/>
                      <a:pt x="212" y="9"/>
                    </a:cubicBezTo>
                    <a:cubicBezTo>
                      <a:pt x="212" y="9"/>
                      <a:pt x="212" y="9"/>
                      <a:pt x="212" y="9"/>
                    </a:cubicBezTo>
                    <a:cubicBezTo>
                      <a:pt x="212" y="7"/>
                      <a:pt x="212" y="5"/>
                      <a:pt x="210" y="4"/>
                    </a:cubicBezTo>
                    <a:cubicBezTo>
                      <a:pt x="210" y="4"/>
                      <a:pt x="209" y="4"/>
                      <a:pt x="209" y="4"/>
                    </a:cubicBezTo>
                    <a:cubicBezTo>
                      <a:pt x="208" y="3"/>
                      <a:pt x="206" y="3"/>
                      <a:pt x="204" y="4"/>
                    </a:cubicBezTo>
                    <a:cubicBezTo>
                      <a:pt x="203" y="4"/>
                      <a:pt x="203" y="7"/>
                      <a:pt x="203" y="9"/>
                    </a:cubicBezTo>
                    <a:cubicBezTo>
                      <a:pt x="203" y="9"/>
                      <a:pt x="203" y="9"/>
                      <a:pt x="203" y="9"/>
                    </a:cubicBezTo>
                    <a:cubicBezTo>
                      <a:pt x="203" y="11"/>
                      <a:pt x="203" y="11"/>
                      <a:pt x="203" y="11"/>
                    </a:cubicBezTo>
                    <a:cubicBezTo>
                      <a:pt x="203" y="11"/>
                      <a:pt x="203" y="11"/>
                      <a:pt x="203" y="11"/>
                    </a:cubicBezTo>
                    <a:cubicBezTo>
                      <a:pt x="203" y="11"/>
                      <a:pt x="204" y="14"/>
                      <a:pt x="205" y="15"/>
                    </a:cubicBezTo>
                    <a:cubicBezTo>
                      <a:pt x="205" y="16"/>
                      <a:pt x="205" y="16"/>
                      <a:pt x="205" y="16"/>
                    </a:cubicBezTo>
                    <a:cubicBezTo>
                      <a:pt x="204" y="17"/>
                      <a:pt x="204" y="17"/>
                      <a:pt x="204" y="17"/>
                    </a:cubicBezTo>
                    <a:cubicBezTo>
                      <a:pt x="200" y="18"/>
                      <a:pt x="200" y="18"/>
                      <a:pt x="200" y="18"/>
                    </a:cubicBezTo>
                    <a:cubicBezTo>
                      <a:pt x="200" y="18"/>
                      <a:pt x="200" y="18"/>
                      <a:pt x="200" y="18"/>
                    </a:cubicBezTo>
                    <a:cubicBezTo>
                      <a:pt x="199" y="19"/>
                      <a:pt x="199" y="20"/>
                      <a:pt x="199" y="21"/>
                    </a:cubicBezTo>
                    <a:cubicBezTo>
                      <a:pt x="198" y="21"/>
                      <a:pt x="198" y="20"/>
                      <a:pt x="198" y="20"/>
                    </a:cubicBezTo>
                    <a:cubicBezTo>
                      <a:pt x="197" y="20"/>
                      <a:pt x="195" y="21"/>
                      <a:pt x="194" y="22"/>
                    </a:cubicBezTo>
                    <a:cubicBezTo>
                      <a:pt x="194" y="22"/>
                      <a:pt x="194" y="22"/>
                      <a:pt x="194" y="22"/>
                    </a:cubicBezTo>
                    <a:cubicBezTo>
                      <a:pt x="194" y="22"/>
                      <a:pt x="194" y="22"/>
                      <a:pt x="194" y="22"/>
                    </a:cubicBezTo>
                    <a:cubicBezTo>
                      <a:pt x="194" y="22"/>
                      <a:pt x="194" y="22"/>
                      <a:pt x="194" y="22"/>
                    </a:cubicBezTo>
                    <a:cubicBezTo>
                      <a:pt x="190" y="21"/>
                      <a:pt x="190" y="21"/>
                      <a:pt x="190" y="21"/>
                    </a:cubicBezTo>
                    <a:cubicBezTo>
                      <a:pt x="189" y="20"/>
                      <a:pt x="189" y="20"/>
                      <a:pt x="189" y="20"/>
                    </a:cubicBezTo>
                    <a:cubicBezTo>
                      <a:pt x="189" y="19"/>
                      <a:pt x="189" y="19"/>
                      <a:pt x="189" y="19"/>
                    </a:cubicBezTo>
                    <a:cubicBezTo>
                      <a:pt x="190" y="18"/>
                      <a:pt x="191" y="16"/>
                      <a:pt x="191" y="16"/>
                    </a:cubicBezTo>
                    <a:cubicBezTo>
                      <a:pt x="191" y="16"/>
                      <a:pt x="191" y="16"/>
                      <a:pt x="191" y="15"/>
                    </a:cubicBezTo>
                    <a:cubicBezTo>
                      <a:pt x="191" y="14"/>
                      <a:pt x="191" y="14"/>
                      <a:pt x="191" y="14"/>
                    </a:cubicBezTo>
                    <a:cubicBezTo>
                      <a:pt x="191" y="14"/>
                      <a:pt x="191" y="13"/>
                      <a:pt x="191" y="13"/>
                    </a:cubicBezTo>
                    <a:cubicBezTo>
                      <a:pt x="191" y="11"/>
                      <a:pt x="191" y="9"/>
                      <a:pt x="189" y="9"/>
                    </a:cubicBezTo>
                    <a:cubicBezTo>
                      <a:pt x="189" y="9"/>
                      <a:pt x="189" y="9"/>
                      <a:pt x="188" y="9"/>
                    </a:cubicBezTo>
                    <a:cubicBezTo>
                      <a:pt x="187" y="8"/>
                      <a:pt x="185" y="8"/>
                      <a:pt x="184" y="9"/>
                    </a:cubicBezTo>
                    <a:cubicBezTo>
                      <a:pt x="183" y="9"/>
                      <a:pt x="182" y="11"/>
                      <a:pt x="183" y="13"/>
                    </a:cubicBezTo>
                    <a:cubicBezTo>
                      <a:pt x="182" y="13"/>
                      <a:pt x="182" y="14"/>
                      <a:pt x="182" y="14"/>
                    </a:cubicBezTo>
                    <a:cubicBezTo>
                      <a:pt x="182" y="15"/>
                      <a:pt x="182" y="15"/>
                      <a:pt x="182" y="15"/>
                    </a:cubicBezTo>
                    <a:cubicBezTo>
                      <a:pt x="182" y="16"/>
                      <a:pt x="183" y="16"/>
                      <a:pt x="183" y="16"/>
                    </a:cubicBezTo>
                    <a:cubicBezTo>
                      <a:pt x="183" y="16"/>
                      <a:pt x="184" y="18"/>
                      <a:pt x="185" y="19"/>
                    </a:cubicBezTo>
                    <a:cubicBezTo>
                      <a:pt x="185" y="20"/>
                      <a:pt x="185" y="20"/>
                      <a:pt x="185" y="20"/>
                    </a:cubicBezTo>
                    <a:cubicBezTo>
                      <a:pt x="184" y="21"/>
                      <a:pt x="184" y="21"/>
                      <a:pt x="184" y="21"/>
                    </a:cubicBezTo>
                    <a:cubicBezTo>
                      <a:pt x="180" y="22"/>
                      <a:pt x="180" y="22"/>
                      <a:pt x="180" y="22"/>
                    </a:cubicBezTo>
                    <a:cubicBezTo>
                      <a:pt x="180" y="22"/>
                      <a:pt x="180" y="22"/>
                      <a:pt x="180" y="22"/>
                    </a:cubicBezTo>
                    <a:cubicBezTo>
                      <a:pt x="176" y="30"/>
                      <a:pt x="176" y="38"/>
                      <a:pt x="175" y="47"/>
                    </a:cubicBezTo>
                    <a:cubicBezTo>
                      <a:pt x="176" y="47"/>
                      <a:pt x="176" y="47"/>
                      <a:pt x="176" y="47"/>
                    </a:cubicBezTo>
                    <a:cubicBezTo>
                      <a:pt x="176" y="48"/>
                      <a:pt x="176" y="48"/>
                      <a:pt x="176" y="48"/>
                    </a:cubicBezTo>
                    <a:cubicBezTo>
                      <a:pt x="176" y="49"/>
                      <a:pt x="177" y="50"/>
                      <a:pt x="177" y="50"/>
                    </a:cubicBezTo>
                    <a:cubicBezTo>
                      <a:pt x="178" y="50"/>
                      <a:pt x="179" y="49"/>
                      <a:pt x="179" y="48"/>
                    </a:cubicBezTo>
                    <a:cubicBezTo>
                      <a:pt x="179" y="58"/>
                      <a:pt x="179" y="58"/>
                      <a:pt x="179" y="58"/>
                    </a:cubicBezTo>
                    <a:cubicBezTo>
                      <a:pt x="114" y="57"/>
                      <a:pt x="49" y="82"/>
                      <a:pt x="0" y="131"/>
                    </a:cubicBezTo>
                    <a:cubicBezTo>
                      <a:pt x="124" y="131"/>
                      <a:pt x="124" y="131"/>
                      <a:pt x="124" y="131"/>
                    </a:cubicBezTo>
                    <a:cubicBezTo>
                      <a:pt x="351" y="131"/>
                      <a:pt x="351" y="131"/>
                      <a:pt x="351" y="131"/>
                    </a:cubicBezTo>
                    <a:cubicBezTo>
                      <a:pt x="347" y="127"/>
                      <a:pt x="343" y="123"/>
                      <a:pt x="338" y="119"/>
                    </a:cubicBezTo>
                    <a:close/>
                    <a:moveTo>
                      <a:pt x="321" y="90"/>
                    </a:moveTo>
                    <a:cubicBezTo>
                      <a:pt x="321" y="90"/>
                      <a:pt x="321" y="90"/>
                      <a:pt x="321" y="91"/>
                    </a:cubicBezTo>
                    <a:cubicBezTo>
                      <a:pt x="321" y="106"/>
                      <a:pt x="321" y="106"/>
                      <a:pt x="321" y="106"/>
                    </a:cubicBezTo>
                    <a:cubicBezTo>
                      <a:pt x="321" y="105"/>
                      <a:pt x="320" y="105"/>
                      <a:pt x="320" y="105"/>
                    </a:cubicBezTo>
                    <a:lnTo>
                      <a:pt x="321" y="90"/>
                    </a:lnTo>
                    <a:close/>
                    <a:moveTo>
                      <a:pt x="305" y="51"/>
                    </a:moveTo>
                    <a:cubicBezTo>
                      <a:pt x="305" y="51"/>
                      <a:pt x="305" y="50"/>
                      <a:pt x="306" y="49"/>
                    </a:cubicBezTo>
                    <a:cubicBezTo>
                      <a:pt x="306" y="50"/>
                      <a:pt x="307" y="52"/>
                      <a:pt x="308" y="53"/>
                    </a:cubicBezTo>
                    <a:cubicBezTo>
                      <a:pt x="308" y="54"/>
                      <a:pt x="308" y="54"/>
                      <a:pt x="308" y="54"/>
                    </a:cubicBezTo>
                    <a:cubicBezTo>
                      <a:pt x="305" y="54"/>
                      <a:pt x="305" y="54"/>
                      <a:pt x="305" y="54"/>
                    </a:cubicBezTo>
                    <a:cubicBezTo>
                      <a:pt x="305" y="53"/>
                      <a:pt x="305" y="53"/>
                      <a:pt x="305" y="53"/>
                    </a:cubicBezTo>
                    <a:lnTo>
                      <a:pt x="305" y="51"/>
                    </a:lnTo>
                    <a:close/>
                    <a:moveTo>
                      <a:pt x="279" y="40"/>
                    </a:moveTo>
                    <a:cubicBezTo>
                      <a:pt x="279" y="41"/>
                      <a:pt x="279" y="41"/>
                      <a:pt x="279" y="41"/>
                    </a:cubicBezTo>
                    <a:cubicBezTo>
                      <a:pt x="279" y="42"/>
                      <a:pt x="279" y="42"/>
                      <a:pt x="279" y="42"/>
                    </a:cubicBezTo>
                    <a:cubicBezTo>
                      <a:pt x="279" y="40"/>
                      <a:pt x="278" y="39"/>
                      <a:pt x="278" y="38"/>
                    </a:cubicBezTo>
                    <a:cubicBezTo>
                      <a:pt x="278" y="39"/>
                      <a:pt x="279" y="39"/>
                      <a:pt x="279"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2" name="Freeform 22"/>
              <p:cNvSpPr>
                <a:spLocks noEditPoints="1"/>
              </p:cNvSpPr>
              <p:nvPr/>
            </p:nvSpPr>
            <p:spPr bwMode="auto">
              <a:xfrm>
                <a:off x="2980" y="3364"/>
                <a:ext cx="2463" cy="1057"/>
              </a:xfrm>
              <a:custGeom>
                <a:avLst/>
                <a:gdLst>
                  <a:gd name="T0" fmla="*/ 430 w 655"/>
                  <a:gd name="T1" fmla="*/ 139 h 281"/>
                  <a:gd name="T2" fmla="*/ 423 w 655"/>
                  <a:gd name="T3" fmla="*/ 87 h 281"/>
                  <a:gd name="T4" fmla="*/ 413 w 655"/>
                  <a:gd name="T5" fmla="*/ 82 h 281"/>
                  <a:gd name="T6" fmla="*/ 417 w 655"/>
                  <a:gd name="T7" fmla="*/ 71 h 281"/>
                  <a:gd name="T8" fmla="*/ 401 w 655"/>
                  <a:gd name="T9" fmla="*/ 71 h 281"/>
                  <a:gd name="T10" fmla="*/ 404 w 655"/>
                  <a:gd name="T11" fmla="*/ 82 h 281"/>
                  <a:gd name="T12" fmla="*/ 388 w 655"/>
                  <a:gd name="T13" fmla="*/ 61 h 281"/>
                  <a:gd name="T14" fmla="*/ 376 w 655"/>
                  <a:gd name="T15" fmla="*/ 58 h 281"/>
                  <a:gd name="T16" fmla="*/ 381 w 655"/>
                  <a:gd name="T17" fmla="*/ 43 h 281"/>
                  <a:gd name="T18" fmla="*/ 365 w 655"/>
                  <a:gd name="T19" fmla="*/ 31 h 281"/>
                  <a:gd name="T20" fmla="*/ 361 w 655"/>
                  <a:gd name="T21" fmla="*/ 39 h 281"/>
                  <a:gd name="T22" fmla="*/ 344 w 655"/>
                  <a:gd name="T23" fmla="*/ 10 h 281"/>
                  <a:gd name="T24" fmla="*/ 329 w 655"/>
                  <a:gd name="T25" fmla="*/ 40 h 281"/>
                  <a:gd name="T26" fmla="*/ 317 w 655"/>
                  <a:gd name="T27" fmla="*/ 33 h 281"/>
                  <a:gd name="T28" fmla="*/ 309 w 655"/>
                  <a:gd name="T29" fmla="*/ 19 h 281"/>
                  <a:gd name="T30" fmla="*/ 306 w 655"/>
                  <a:gd name="T31" fmla="*/ 2 h 281"/>
                  <a:gd name="T32" fmla="*/ 289 w 655"/>
                  <a:gd name="T33" fmla="*/ 14 h 281"/>
                  <a:gd name="T34" fmla="*/ 294 w 655"/>
                  <a:gd name="T35" fmla="*/ 30 h 281"/>
                  <a:gd name="T36" fmla="*/ 280 w 655"/>
                  <a:gd name="T37" fmla="*/ 38 h 281"/>
                  <a:gd name="T38" fmla="*/ 266 w 655"/>
                  <a:gd name="T39" fmla="*/ 10 h 281"/>
                  <a:gd name="T40" fmla="*/ 251 w 655"/>
                  <a:gd name="T41" fmla="*/ 40 h 281"/>
                  <a:gd name="T42" fmla="*/ 240 w 655"/>
                  <a:gd name="T43" fmla="*/ 55 h 281"/>
                  <a:gd name="T44" fmla="*/ 244 w 655"/>
                  <a:gd name="T45" fmla="*/ 42 h 281"/>
                  <a:gd name="T46" fmla="*/ 225 w 655"/>
                  <a:gd name="T47" fmla="*/ 42 h 281"/>
                  <a:gd name="T48" fmla="*/ 229 w 655"/>
                  <a:gd name="T49" fmla="*/ 55 h 281"/>
                  <a:gd name="T50" fmla="*/ 218 w 655"/>
                  <a:gd name="T51" fmla="*/ 62 h 281"/>
                  <a:gd name="T52" fmla="*/ 213 w 655"/>
                  <a:gd name="T53" fmla="*/ 126 h 281"/>
                  <a:gd name="T54" fmla="*/ 192 w 655"/>
                  <a:gd name="T55" fmla="*/ 155 h 281"/>
                  <a:gd name="T56" fmla="*/ 198 w 655"/>
                  <a:gd name="T57" fmla="*/ 152 h 281"/>
                  <a:gd name="T58" fmla="*/ 186 w 655"/>
                  <a:gd name="T59" fmla="*/ 107 h 281"/>
                  <a:gd name="T60" fmla="*/ 170 w 655"/>
                  <a:gd name="T61" fmla="*/ 92 h 281"/>
                  <a:gd name="T62" fmla="*/ 158 w 655"/>
                  <a:gd name="T63" fmla="*/ 152 h 281"/>
                  <a:gd name="T64" fmla="*/ 164 w 655"/>
                  <a:gd name="T65" fmla="*/ 155 h 281"/>
                  <a:gd name="T66" fmla="*/ 154 w 655"/>
                  <a:gd name="T67" fmla="*/ 178 h 281"/>
                  <a:gd name="T68" fmla="*/ 151 w 655"/>
                  <a:gd name="T69" fmla="*/ 135 h 281"/>
                  <a:gd name="T70" fmla="*/ 143 w 655"/>
                  <a:gd name="T71" fmla="*/ 132 h 281"/>
                  <a:gd name="T72" fmla="*/ 147 w 655"/>
                  <a:gd name="T73" fmla="*/ 122 h 281"/>
                  <a:gd name="T74" fmla="*/ 135 w 655"/>
                  <a:gd name="T75" fmla="*/ 114 h 281"/>
                  <a:gd name="T76" fmla="*/ 134 w 655"/>
                  <a:gd name="T77" fmla="*/ 125 h 281"/>
                  <a:gd name="T78" fmla="*/ 128 w 655"/>
                  <a:gd name="T79" fmla="*/ 135 h 281"/>
                  <a:gd name="T80" fmla="*/ 117 w 655"/>
                  <a:gd name="T81" fmla="*/ 147 h 281"/>
                  <a:gd name="T82" fmla="*/ 120 w 655"/>
                  <a:gd name="T83" fmla="*/ 137 h 281"/>
                  <a:gd name="T84" fmla="*/ 109 w 655"/>
                  <a:gd name="T85" fmla="*/ 129 h 281"/>
                  <a:gd name="T86" fmla="*/ 107 w 655"/>
                  <a:gd name="T87" fmla="*/ 140 h 281"/>
                  <a:gd name="T88" fmla="*/ 102 w 655"/>
                  <a:gd name="T89" fmla="*/ 149 h 281"/>
                  <a:gd name="T90" fmla="*/ 93 w 655"/>
                  <a:gd name="T91" fmla="*/ 166 h 281"/>
                  <a:gd name="T92" fmla="*/ 97 w 655"/>
                  <a:gd name="T93" fmla="*/ 156 h 281"/>
                  <a:gd name="T94" fmla="*/ 86 w 655"/>
                  <a:gd name="T95" fmla="*/ 148 h 281"/>
                  <a:gd name="T96" fmla="*/ 84 w 655"/>
                  <a:gd name="T97" fmla="*/ 159 h 281"/>
                  <a:gd name="T98" fmla="*/ 79 w 655"/>
                  <a:gd name="T99" fmla="*/ 168 h 281"/>
                  <a:gd name="T100" fmla="*/ 74 w 655"/>
                  <a:gd name="T101" fmla="*/ 208 h 281"/>
                  <a:gd name="T102" fmla="*/ 0 w 655"/>
                  <a:gd name="T103" fmla="*/ 281 h 281"/>
                  <a:gd name="T104" fmla="*/ 389 w 655"/>
                  <a:gd name="T105" fmla="*/ 141 h 281"/>
                  <a:gd name="T106" fmla="*/ 389 w 655"/>
                  <a:gd name="T107" fmla="*/ 149 h 281"/>
                  <a:gd name="T108" fmla="*/ 125 w 655"/>
                  <a:gd name="T109" fmla="*/ 191 h 281"/>
                  <a:gd name="T110" fmla="*/ 323 w 655"/>
                  <a:gd name="T111" fmla="*/ 102 h 281"/>
                  <a:gd name="T112" fmla="*/ 318 w 655"/>
                  <a:gd name="T113" fmla="*/ 1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5" h="281">
                    <a:moveTo>
                      <a:pt x="424" y="155"/>
                    </a:moveTo>
                    <a:cubicBezTo>
                      <a:pt x="424" y="139"/>
                      <a:pt x="424" y="139"/>
                      <a:pt x="424" y="139"/>
                    </a:cubicBezTo>
                    <a:cubicBezTo>
                      <a:pt x="424" y="140"/>
                      <a:pt x="425" y="141"/>
                      <a:pt x="427" y="141"/>
                    </a:cubicBezTo>
                    <a:cubicBezTo>
                      <a:pt x="429" y="141"/>
                      <a:pt x="430" y="140"/>
                      <a:pt x="430" y="139"/>
                    </a:cubicBezTo>
                    <a:cubicBezTo>
                      <a:pt x="430" y="135"/>
                      <a:pt x="430" y="135"/>
                      <a:pt x="430" y="135"/>
                    </a:cubicBezTo>
                    <a:cubicBezTo>
                      <a:pt x="431" y="135"/>
                      <a:pt x="431" y="135"/>
                      <a:pt x="431" y="135"/>
                    </a:cubicBezTo>
                    <a:cubicBezTo>
                      <a:pt x="429" y="118"/>
                      <a:pt x="430" y="103"/>
                      <a:pt x="423" y="87"/>
                    </a:cubicBezTo>
                    <a:cubicBezTo>
                      <a:pt x="423" y="87"/>
                      <a:pt x="423" y="87"/>
                      <a:pt x="423" y="87"/>
                    </a:cubicBezTo>
                    <a:cubicBezTo>
                      <a:pt x="423" y="87"/>
                      <a:pt x="423" y="87"/>
                      <a:pt x="423" y="87"/>
                    </a:cubicBezTo>
                    <a:cubicBezTo>
                      <a:pt x="414" y="86"/>
                      <a:pt x="414" y="86"/>
                      <a:pt x="414" y="86"/>
                    </a:cubicBezTo>
                    <a:cubicBezTo>
                      <a:pt x="413" y="85"/>
                      <a:pt x="413" y="85"/>
                      <a:pt x="413" y="85"/>
                    </a:cubicBezTo>
                    <a:cubicBezTo>
                      <a:pt x="413" y="82"/>
                      <a:pt x="413" y="82"/>
                      <a:pt x="413" y="82"/>
                    </a:cubicBezTo>
                    <a:cubicBezTo>
                      <a:pt x="415" y="80"/>
                      <a:pt x="416" y="76"/>
                      <a:pt x="416" y="76"/>
                    </a:cubicBezTo>
                    <a:cubicBezTo>
                      <a:pt x="417" y="76"/>
                      <a:pt x="417" y="76"/>
                      <a:pt x="417" y="75"/>
                    </a:cubicBezTo>
                    <a:cubicBezTo>
                      <a:pt x="417" y="72"/>
                      <a:pt x="417" y="72"/>
                      <a:pt x="417" y="72"/>
                    </a:cubicBezTo>
                    <a:cubicBezTo>
                      <a:pt x="417" y="72"/>
                      <a:pt x="417" y="72"/>
                      <a:pt x="417" y="71"/>
                    </a:cubicBezTo>
                    <a:cubicBezTo>
                      <a:pt x="418" y="68"/>
                      <a:pt x="417" y="64"/>
                      <a:pt x="414" y="63"/>
                    </a:cubicBezTo>
                    <a:cubicBezTo>
                      <a:pt x="413" y="63"/>
                      <a:pt x="412" y="63"/>
                      <a:pt x="412" y="63"/>
                    </a:cubicBezTo>
                    <a:cubicBezTo>
                      <a:pt x="409" y="61"/>
                      <a:pt x="406" y="61"/>
                      <a:pt x="403" y="62"/>
                    </a:cubicBezTo>
                    <a:cubicBezTo>
                      <a:pt x="400" y="64"/>
                      <a:pt x="400" y="67"/>
                      <a:pt x="401" y="71"/>
                    </a:cubicBezTo>
                    <a:cubicBezTo>
                      <a:pt x="400" y="71"/>
                      <a:pt x="400" y="72"/>
                      <a:pt x="400" y="72"/>
                    </a:cubicBezTo>
                    <a:cubicBezTo>
                      <a:pt x="400" y="75"/>
                      <a:pt x="400" y="75"/>
                      <a:pt x="400" y="75"/>
                    </a:cubicBezTo>
                    <a:cubicBezTo>
                      <a:pt x="400" y="76"/>
                      <a:pt x="401" y="76"/>
                      <a:pt x="401" y="76"/>
                    </a:cubicBezTo>
                    <a:cubicBezTo>
                      <a:pt x="401" y="76"/>
                      <a:pt x="403" y="81"/>
                      <a:pt x="404" y="82"/>
                    </a:cubicBezTo>
                    <a:cubicBezTo>
                      <a:pt x="404" y="85"/>
                      <a:pt x="404" y="85"/>
                      <a:pt x="404" y="85"/>
                    </a:cubicBezTo>
                    <a:cubicBezTo>
                      <a:pt x="403" y="86"/>
                      <a:pt x="403" y="86"/>
                      <a:pt x="403" y="86"/>
                    </a:cubicBezTo>
                    <a:cubicBezTo>
                      <a:pt x="395" y="87"/>
                      <a:pt x="395" y="87"/>
                      <a:pt x="395" y="87"/>
                    </a:cubicBezTo>
                    <a:cubicBezTo>
                      <a:pt x="394" y="78"/>
                      <a:pt x="392" y="70"/>
                      <a:pt x="388" y="61"/>
                    </a:cubicBezTo>
                    <a:cubicBezTo>
                      <a:pt x="388" y="61"/>
                      <a:pt x="388" y="61"/>
                      <a:pt x="388" y="61"/>
                    </a:cubicBezTo>
                    <a:cubicBezTo>
                      <a:pt x="388" y="61"/>
                      <a:pt x="388" y="61"/>
                      <a:pt x="388" y="61"/>
                    </a:cubicBezTo>
                    <a:cubicBezTo>
                      <a:pt x="378" y="59"/>
                      <a:pt x="378" y="59"/>
                      <a:pt x="378" y="59"/>
                    </a:cubicBezTo>
                    <a:cubicBezTo>
                      <a:pt x="376" y="58"/>
                      <a:pt x="376" y="58"/>
                      <a:pt x="376" y="58"/>
                    </a:cubicBezTo>
                    <a:cubicBezTo>
                      <a:pt x="376" y="55"/>
                      <a:pt x="376" y="55"/>
                      <a:pt x="376" y="55"/>
                    </a:cubicBezTo>
                    <a:cubicBezTo>
                      <a:pt x="378" y="53"/>
                      <a:pt x="380" y="48"/>
                      <a:pt x="380" y="48"/>
                    </a:cubicBezTo>
                    <a:cubicBezTo>
                      <a:pt x="381" y="48"/>
                      <a:pt x="381" y="47"/>
                      <a:pt x="381" y="46"/>
                    </a:cubicBezTo>
                    <a:cubicBezTo>
                      <a:pt x="381" y="43"/>
                      <a:pt x="381" y="43"/>
                      <a:pt x="381" y="43"/>
                    </a:cubicBezTo>
                    <a:cubicBezTo>
                      <a:pt x="381" y="43"/>
                      <a:pt x="381" y="42"/>
                      <a:pt x="381" y="42"/>
                    </a:cubicBezTo>
                    <a:cubicBezTo>
                      <a:pt x="382" y="37"/>
                      <a:pt x="381" y="33"/>
                      <a:pt x="377" y="32"/>
                    </a:cubicBezTo>
                    <a:cubicBezTo>
                      <a:pt x="376" y="32"/>
                      <a:pt x="375" y="31"/>
                      <a:pt x="375" y="32"/>
                    </a:cubicBezTo>
                    <a:cubicBezTo>
                      <a:pt x="372" y="30"/>
                      <a:pt x="368" y="30"/>
                      <a:pt x="365" y="31"/>
                    </a:cubicBezTo>
                    <a:cubicBezTo>
                      <a:pt x="362" y="33"/>
                      <a:pt x="361" y="36"/>
                      <a:pt x="361" y="40"/>
                    </a:cubicBezTo>
                    <a:cubicBezTo>
                      <a:pt x="361" y="40"/>
                      <a:pt x="361" y="39"/>
                      <a:pt x="361" y="39"/>
                    </a:cubicBezTo>
                    <a:cubicBezTo>
                      <a:pt x="361" y="39"/>
                      <a:pt x="361" y="39"/>
                      <a:pt x="361" y="39"/>
                    </a:cubicBezTo>
                    <a:cubicBezTo>
                      <a:pt x="361" y="39"/>
                      <a:pt x="361" y="39"/>
                      <a:pt x="361" y="39"/>
                    </a:cubicBezTo>
                    <a:cubicBezTo>
                      <a:pt x="356" y="38"/>
                      <a:pt x="356" y="38"/>
                      <a:pt x="356" y="38"/>
                    </a:cubicBezTo>
                    <a:cubicBezTo>
                      <a:pt x="356" y="32"/>
                      <a:pt x="356" y="23"/>
                      <a:pt x="356" y="22"/>
                    </a:cubicBezTo>
                    <a:cubicBezTo>
                      <a:pt x="356" y="18"/>
                      <a:pt x="354" y="15"/>
                      <a:pt x="351" y="14"/>
                    </a:cubicBezTo>
                    <a:cubicBezTo>
                      <a:pt x="349" y="11"/>
                      <a:pt x="347" y="10"/>
                      <a:pt x="344" y="10"/>
                    </a:cubicBezTo>
                    <a:cubicBezTo>
                      <a:pt x="339" y="10"/>
                      <a:pt x="335" y="15"/>
                      <a:pt x="335" y="21"/>
                    </a:cubicBezTo>
                    <a:cubicBezTo>
                      <a:pt x="335" y="22"/>
                      <a:pt x="336" y="31"/>
                      <a:pt x="336" y="38"/>
                    </a:cubicBezTo>
                    <a:cubicBezTo>
                      <a:pt x="329" y="39"/>
                      <a:pt x="329" y="39"/>
                      <a:pt x="329" y="39"/>
                    </a:cubicBezTo>
                    <a:cubicBezTo>
                      <a:pt x="329" y="40"/>
                      <a:pt x="329" y="40"/>
                      <a:pt x="329" y="40"/>
                    </a:cubicBezTo>
                    <a:cubicBezTo>
                      <a:pt x="327" y="45"/>
                      <a:pt x="325" y="50"/>
                      <a:pt x="324" y="55"/>
                    </a:cubicBezTo>
                    <a:cubicBezTo>
                      <a:pt x="323" y="48"/>
                      <a:pt x="321" y="40"/>
                      <a:pt x="318" y="33"/>
                    </a:cubicBezTo>
                    <a:cubicBezTo>
                      <a:pt x="318" y="33"/>
                      <a:pt x="317" y="33"/>
                      <a:pt x="317" y="33"/>
                    </a:cubicBezTo>
                    <a:cubicBezTo>
                      <a:pt x="317" y="33"/>
                      <a:pt x="317" y="33"/>
                      <a:pt x="317" y="33"/>
                    </a:cubicBezTo>
                    <a:cubicBezTo>
                      <a:pt x="307" y="31"/>
                      <a:pt x="307" y="31"/>
                      <a:pt x="307" y="31"/>
                    </a:cubicBezTo>
                    <a:cubicBezTo>
                      <a:pt x="305" y="30"/>
                      <a:pt x="305" y="30"/>
                      <a:pt x="305" y="30"/>
                    </a:cubicBezTo>
                    <a:cubicBezTo>
                      <a:pt x="305" y="26"/>
                      <a:pt x="305" y="26"/>
                      <a:pt x="305" y="26"/>
                    </a:cubicBezTo>
                    <a:cubicBezTo>
                      <a:pt x="307" y="24"/>
                      <a:pt x="309" y="19"/>
                      <a:pt x="309" y="19"/>
                    </a:cubicBezTo>
                    <a:cubicBezTo>
                      <a:pt x="310" y="19"/>
                      <a:pt x="310" y="18"/>
                      <a:pt x="310" y="17"/>
                    </a:cubicBezTo>
                    <a:cubicBezTo>
                      <a:pt x="310" y="14"/>
                      <a:pt x="310" y="14"/>
                      <a:pt x="310" y="14"/>
                    </a:cubicBezTo>
                    <a:cubicBezTo>
                      <a:pt x="310" y="13"/>
                      <a:pt x="310" y="13"/>
                      <a:pt x="310" y="13"/>
                    </a:cubicBezTo>
                    <a:cubicBezTo>
                      <a:pt x="311" y="8"/>
                      <a:pt x="310" y="3"/>
                      <a:pt x="306" y="2"/>
                    </a:cubicBezTo>
                    <a:cubicBezTo>
                      <a:pt x="305" y="2"/>
                      <a:pt x="304" y="2"/>
                      <a:pt x="303" y="2"/>
                    </a:cubicBezTo>
                    <a:cubicBezTo>
                      <a:pt x="300" y="0"/>
                      <a:pt x="296" y="0"/>
                      <a:pt x="293" y="1"/>
                    </a:cubicBezTo>
                    <a:cubicBezTo>
                      <a:pt x="289" y="3"/>
                      <a:pt x="288" y="8"/>
                      <a:pt x="289" y="13"/>
                    </a:cubicBezTo>
                    <a:cubicBezTo>
                      <a:pt x="289" y="13"/>
                      <a:pt x="289" y="13"/>
                      <a:pt x="289" y="14"/>
                    </a:cubicBezTo>
                    <a:cubicBezTo>
                      <a:pt x="289" y="17"/>
                      <a:pt x="289" y="17"/>
                      <a:pt x="289" y="17"/>
                    </a:cubicBezTo>
                    <a:cubicBezTo>
                      <a:pt x="289" y="18"/>
                      <a:pt x="289" y="19"/>
                      <a:pt x="290" y="19"/>
                    </a:cubicBezTo>
                    <a:cubicBezTo>
                      <a:pt x="290" y="19"/>
                      <a:pt x="292" y="25"/>
                      <a:pt x="294" y="27"/>
                    </a:cubicBezTo>
                    <a:cubicBezTo>
                      <a:pt x="294" y="30"/>
                      <a:pt x="294" y="30"/>
                      <a:pt x="294" y="30"/>
                    </a:cubicBezTo>
                    <a:cubicBezTo>
                      <a:pt x="293" y="31"/>
                      <a:pt x="293" y="31"/>
                      <a:pt x="293" y="31"/>
                    </a:cubicBezTo>
                    <a:cubicBezTo>
                      <a:pt x="282" y="33"/>
                      <a:pt x="282" y="33"/>
                      <a:pt x="282" y="33"/>
                    </a:cubicBezTo>
                    <a:cubicBezTo>
                      <a:pt x="282" y="34"/>
                      <a:pt x="282" y="34"/>
                      <a:pt x="282" y="34"/>
                    </a:cubicBezTo>
                    <a:cubicBezTo>
                      <a:pt x="281" y="35"/>
                      <a:pt x="280" y="37"/>
                      <a:pt x="280" y="38"/>
                    </a:cubicBezTo>
                    <a:cubicBezTo>
                      <a:pt x="278" y="38"/>
                      <a:pt x="278" y="38"/>
                      <a:pt x="278" y="38"/>
                    </a:cubicBezTo>
                    <a:cubicBezTo>
                      <a:pt x="278" y="32"/>
                      <a:pt x="278" y="23"/>
                      <a:pt x="278" y="22"/>
                    </a:cubicBezTo>
                    <a:cubicBezTo>
                      <a:pt x="278" y="18"/>
                      <a:pt x="276" y="15"/>
                      <a:pt x="273" y="14"/>
                    </a:cubicBezTo>
                    <a:cubicBezTo>
                      <a:pt x="272" y="11"/>
                      <a:pt x="269" y="10"/>
                      <a:pt x="266" y="10"/>
                    </a:cubicBezTo>
                    <a:cubicBezTo>
                      <a:pt x="262" y="10"/>
                      <a:pt x="258" y="15"/>
                      <a:pt x="258" y="21"/>
                    </a:cubicBezTo>
                    <a:cubicBezTo>
                      <a:pt x="258" y="22"/>
                      <a:pt x="258" y="31"/>
                      <a:pt x="258" y="38"/>
                    </a:cubicBezTo>
                    <a:cubicBezTo>
                      <a:pt x="251" y="39"/>
                      <a:pt x="251" y="39"/>
                      <a:pt x="251" y="39"/>
                    </a:cubicBezTo>
                    <a:cubicBezTo>
                      <a:pt x="251" y="40"/>
                      <a:pt x="251" y="40"/>
                      <a:pt x="251" y="40"/>
                    </a:cubicBezTo>
                    <a:cubicBezTo>
                      <a:pt x="248" y="46"/>
                      <a:pt x="246" y="53"/>
                      <a:pt x="245" y="60"/>
                    </a:cubicBezTo>
                    <a:cubicBezTo>
                      <a:pt x="241" y="59"/>
                      <a:pt x="241" y="59"/>
                      <a:pt x="241" y="59"/>
                    </a:cubicBezTo>
                    <a:cubicBezTo>
                      <a:pt x="240" y="58"/>
                      <a:pt x="240" y="58"/>
                      <a:pt x="240" y="58"/>
                    </a:cubicBezTo>
                    <a:cubicBezTo>
                      <a:pt x="240" y="55"/>
                      <a:pt x="240" y="55"/>
                      <a:pt x="240" y="55"/>
                    </a:cubicBezTo>
                    <a:cubicBezTo>
                      <a:pt x="242" y="53"/>
                      <a:pt x="243" y="48"/>
                      <a:pt x="243" y="48"/>
                    </a:cubicBezTo>
                    <a:cubicBezTo>
                      <a:pt x="244" y="48"/>
                      <a:pt x="245" y="47"/>
                      <a:pt x="245" y="46"/>
                    </a:cubicBezTo>
                    <a:cubicBezTo>
                      <a:pt x="245" y="43"/>
                      <a:pt x="245" y="43"/>
                      <a:pt x="245" y="43"/>
                    </a:cubicBezTo>
                    <a:cubicBezTo>
                      <a:pt x="245" y="43"/>
                      <a:pt x="245" y="42"/>
                      <a:pt x="244" y="42"/>
                    </a:cubicBezTo>
                    <a:cubicBezTo>
                      <a:pt x="245" y="37"/>
                      <a:pt x="244" y="33"/>
                      <a:pt x="240" y="32"/>
                    </a:cubicBezTo>
                    <a:cubicBezTo>
                      <a:pt x="240" y="32"/>
                      <a:pt x="239" y="31"/>
                      <a:pt x="238" y="32"/>
                    </a:cubicBezTo>
                    <a:cubicBezTo>
                      <a:pt x="235" y="30"/>
                      <a:pt x="231" y="30"/>
                      <a:pt x="228" y="31"/>
                    </a:cubicBezTo>
                    <a:cubicBezTo>
                      <a:pt x="225" y="33"/>
                      <a:pt x="224" y="37"/>
                      <a:pt x="225" y="42"/>
                    </a:cubicBezTo>
                    <a:cubicBezTo>
                      <a:pt x="224" y="42"/>
                      <a:pt x="224" y="43"/>
                      <a:pt x="224" y="43"/>
                    </a:cubicBezTo>
                    <a:cubicBezTo>
                      <a:pt x="224" y="46"/>
                      <a:pt x="224" y="46"/>
                      <a:pt x="224" y="46"/>
                    </a:cubicBezTo>
                    <a:cubicBezTo>
                      <a:pt x="224" y="47"/>
                      <a:pt x="225" y="48"/>
                      <a:pt x="226" y="48"/>
                    </a:cubicBezTo>
                    <a:cubicBezTo>
                      <a:pt x="226" y="48"/>
                      <a:pt x="228" y="53"/>
                      <a:pt x="229" y="55"/>
                    </a:cubicBezTo>
                    <a:cubicBezTo>
                      <a:pt x="229" y="58"/>
                      <a:pt x="229" y="58"/>
                      <a:pt x="229" y="58"/>
                    </a:cubicBezTo>
                    <a:cubicBezTo>
                      <a:pt x="228" y="59"/>
                      <a:pt x="228" y="59"/>
                      <a:pt x="228" y="59"/>
                    </a:cubicBezTo>
                    <a:cubicBezTo>
                      <a:pt x="218" y="61"/>
                      <a:pt x="218" y="61"/>
                      <a:pt x="218" y="61"/>
                    </a:cubicBezTo>
                    <a:cubicBezTo>
                      <a:pt x="218" y="62"/>
                      <a:pt x="218" y="62"/>
                      <a:pt x="218" y="62"/>
                    </a:cubicBezTo>
                    <a:cubicBezTo>
                      <a:pt x="210" y="80"/>
                      <a:pt x="210" y="99"/>
                      <a:pt x="209" y="119"/>
                    </a:cubicBezTo>
                    <a:cubicBezTo>
                      <a:pt x="210" y="119"/>
                      <a:pt x="210" y="119"/>
                      <a:pt x="210" y="119"/>
                    </a:cubicBezTo>
                    <a:cubicBezTo>
                      <a:pt x="210" y="123"/>
                      <a:pt x="210" y="123"/>
                      <a:pt x="210" y="123"/>
                    </a:cubicBezTo>
                    <a:cubicBezTo>
                      <a:pt x="210" y="125"/>
                      <a:pt x="211" y="126"/>
                      <a:pt x="213" y="126"/>
                    </a:cubicBezTo>
                    <a:cubicBezTo>
                      <a:pt x="215" y="126"/>
                      <a:pt x="216" y="125"/>
                      <a:pt x="216" y="123"/>
                    </a:cubicBezTo>
                    <a:cubicBezTo>
                      <a:pt x="217" y="158"/>
                      <a:pt x="217" y="158"/>
                      <a:pt x="217" y="158"/>
                    </a:cubicBezTo>
                    <a:cubicBezTo>
                      <a:pt x="209" y="161"/>
                      <a:pt x="200" y="163"/>
                      <a:pt x="192" y="166"/>
                    </a:cubicBezTo>
                    <a:cubicBezTo>
                      <a:pt x="192" y="155"/>
                      <a:pt x="192" y="155"/>
                      <a:pt x="192" y="155"/>
                    </a:cubicBezTo>
                    <a:cubicBezTo>
                      <a:pt x="192" y="156"/>
                      <a:pt x="193" y="157"/>
                      <a:pt x="195" y="157"/>
                    </a:cubicBezTo>
                    <a:cubicBezTo>
                      <a:pt x="196" y="157"/>
                      <a:pt x="197" y="156"/>
                      <a:pt x="197" y="155"/>
                    </a:cubicBezTo>
                    <a:cubicBezTo>
                      <a:pt x="197" y="152"/>
                      <a:pt x="197" y="152"/>
                      <a:pt x="197" y="152"/>
                    </a:cubicBezTo>
                    <a:cubicBezTo>
                      <a:pt x="198" y="152"/>
                      <a:pt x="198" y="152"/>
                      <a:pt x="198" y="152"/>
                    </a:cubicBezTo>
                    <a:cubicBezTo>
                      <a:pt x="197" y="136"/>
                      <a:pt x="197" y="122"/>
                      <a:pt x="191" y="107"/>
                    </a:cubicBezTo>
                    <a:cubicBezTo>
                      <a:pt x="191" y="107"/>
                      <a:pt x="191" y="107"/>
                      <a:pt x="191" y="107"/>
                    </a:cubicBezTo>
                    <a:cubicBezTo>
                      <a:pt x="191" y="107"/>
                      <a:pt x="191" y="107"/>
                      <a:pt x="191" y="107"/>
                    </a:cubicBezTo>
                    <a:cubicBezTo>
                      <a:pt x="186" y="107"/>
                      <a:pt x="186" y="107"/>
                      <a:pt x="186" y="107"/>
                    </a:cubicBezTo>
                    <a:cubicBezTo>
                      <a:pt x="187" y="101"/>
                      <a:pt x="187" y="94"/>
                      <a:pt x="187" y="94"/>
                    </a:cubicBezTo>
                    <a:cubicBezTo>
                      <a:pt x="187" y="91"/>
                      <a:pt x="185" y="88"/>
                      <a:pt x="183" y="87"/>
                    </a:cubicBezTo>
                    <a:cubicBezTo>
                      <a:pt x="181" y="85"/>
                      <a:pt x="179" y="83"/>
                      <a:pt x="177" y="83"/>
                    </a:cubicBezTo>
                    <a:cubicBezTo>
                      <a:pt x="173" y="83"/>
                      <a:pt x="170" y="87"/>
                      <a:pt x="170" y="92"/>
                    </a:cubicBezTo>
                    <a:cubicBezTo>
                      <a:pt x="170" y="93"/>
                      <a:pt x="170" y="101"/>
                      <a:pt x="170" y="106"/>
                    </a:cubicBezTo>
                    <a:cubicBezTo>
                      <a:pt x="165" y="107"/>
                      <a:pt x="165" y="107"/>
                      <a:pt x="165" y="107"/>
                    </a:cubicBezTo>
                    <a:cubicBezTo>
                      <a:pt x="165" y="108"/>
                      <a:pt x="165" y="108"/>
                      <a:pt x="165" y="108"/>
                    </a:cubicBezTo>
                    <a:cubicBezTo>
                      <a:pt x="158" y="122"/>
                      <a:pt x="159" y="136"/>
                      <a:pt x="158" y="152"/>
                    </a:cubicBezTo>
                    <a:cubicBezTo>
                      <a:pt x="159" y="152"/>
                      <a:pt x="159" y="152"/>
                      <a:pt x="159" y="152"/>
                    </a:cubicBezTo>
                    <a:cubicBezTo>
                      <a:pt x="159" y="155"/>
                      <a:pt x="159" y="155"/>
                      <a:pt x="159" y="155"/>
                    </a:cubicBezTo>
                    <a:cubicBezTo>
                      <a:pt x="159" y="156"/>
                      <a:pt x="160" y="157"/>
                      <a:pt x="161" y="157"/>
                    </a:cubicBezTo>
                    <a:cubicBezTo>
                      <a:pt x="163" y="157"/>
                      <a:pt x="164" y="156"/>
                      <a:pt x="164" y="155"/>
                    </a:cubicBezTo>
                    <a:cubicBezTo>
                      <a:pt x="164" y="175"/>
                      <a:pt x="164" y="175"/>
                      <a:pt x="164" y="175"/>
                    </a:cubicBezTo>
                    <a:cubicBezTo>
                      <a:pt x="160" y="176"/>
                      <a:pt x="156" y="178"/>
                      <a:pt x="152" y="180"/>
                    </a:cubicBezTo>
                    <a:cubicBezTo>
                      <a:pt x="152" y="176"/>
                      <a:pt x="152" y="176"/>
                      <a:pt x="152" y="176"/>
                    </a:cubicBezTo>
                    <a:cubicBezTo>
                      <a:pt x="152" y="177"/>
                      <a:pt x="153" y="178"/>
                      <a:pt x="154" y="178"/>
                    </a:cubicBezTo>
                    <a:cubicBezTo>
                      <a:pt x="156" y="178"/>
                      <a:pt x="157" y="177"/>
                      <a:pt x="157" y="176"/>
                    </a:cubicBezTo>
                    <a:cubicBezTo>
                      <a:pt x="157" y="173"/>
                      <a:pt x="157" y="173"/>
                      <a:pt x="157" y="173"/>
                    </a:cubicBezTo>
                    <a:cubicBezTo>
                      <a:pt x="158" y="173"/>
                      <a:pt x="158" y="173"/>
                      <a:pt x="158" y="173"/>
                    </a:cubicBezTo>
                    <a:cubicBezTo>
                      <a:pt x="156" y="160"/>
                      <a:pt x="157" y="147"/>
                      <a:pt x="151" y="135"/>
                    </a:cubicBezTo>
                    <a:cubicBezTo>
                      <a:pt x="151" y="135"/>
                      <a:pt x="151" y="135"/>
                      <a:pt x="151" y="135"/>
                    </a:cubicBezTo>
                    <a:cubicBezTo>
                      <a:pt x="151" y="135"/>
                      <a:pt x="151" y="135"/>
                      <a:pt x="151" y="135"/>
                    </a:cubicBezTo>
                    <a:cubicBezTo>
                      <a:pt x="144" y="133"/>
                      <a:pt x="144" y="133"/>
                      <a:pt x="144" y="133"/>
                    </a:cubicBezTo>
                    <a:cubicBezTo>
                      <a:pt x="143" y="132"/>
                      <a:pt x="143" y="132"/>
                      <a:pt x="143" y="132"/>
                    </a:cubicBezTo>
                    <a:cubicBezTo>
                      <a:pt x="143" y="130"/>
                      <a:pt x="143" y="130"/>
                      <a:pt x="143" y="130"/>
                    </a:cubicBezTo>
                    <a:cubicBezTo>
                      <a:pt x="144" y="129"/>
                      <a:pt x="146" y="125"/>
                      <a:pt x="146" y="125"/>
                    </a:cubicBezTo>
                    <a:cubicBezTo>
                      <a:pt x="146" y="125"/>
                      <a:pt x="147" y="125"/>
                      <a:pt x="147" y="124"/>
                    </a:cubicBezTo>
                    <a:cubicBezTo>
                      <a:pt x="147" y="122"/>
                      <a:pt x="147" y="122"/>
                      <a:pt x="147" y="122"/>
                    </a:cubicBezTo>
                    <a:cubicBezTo>
                      <a:pt x="147" y="122"/>
                      <a:pt x="146" y="122"/>
                      <a:pt x="146" y="122"/>
                    </a:cubicBezTo>
                    <a:cubicBezTo>
                      <a:pt x="147" y="119"/>
                      <a:pt x="146" y="116"/>
                      <a:pt x="144" y="115"/>
                    </a:cubicBezTo>
                    <a:cubicBezTo>
                      <a:pt x="143" y="115"/>
                      <a:pt x="143" y="115"/>
                      <a:pt x="142" y="115"/>
                    </a:cubicBezTo>
                    <a:cubicBezTo>
                      <a:pt x="140" y="113"/>
                      <a:pt x="137" y="113"/>
                      <a:pt x="135" y="114"/>
                    </a:cubicBezTo>
                    <a:cubicBezTo>
                      <a:pt x="133" y="115"/>
                      <a:pt x="133" y="118"/>
                      <a:pt x="133" y="121"/>
                    </a:cubicBezTo>
                    <a:cubicBezTo>
                      <a:pt x="133" y="122"/>
                      <a:pt x="133" y="122"/>
                      <a:pt x="133" y="122"/>
                    </a:cubicBezTo>
                    <a:cubicBezTo>
                      <a:pt x="133" y="124"/>
                      <a:pt x="133" y="124"/>
                      <a:pt x="133" y="124"/>
                    </a:cubicBezTo>
                    <a:cubicBezTo>
                      <a:pt x="133" y="125"/>
                      <a:pt x="133" y="125"/>
                      <a:pt x="134" y="125"/>
                    </a:cubicBezTo>
                    <a:cubicBezTo>
                      <a:pt x="134" y="125"/>
                      <a:pt x="135" y="129"/>
                      <a:pt x="136" y="130"/>
                    </a:cubicBezTo>
                    <a:cubicBezTo>
                      <a:pt x="136" y="132"/>
                      <a:pt x="136" y="132"/>
                      <a:pt x="136" y="132"/>
                    </a:cubicBezTo>
                    <a:cubicBezTo>
                      <a:pt x="135" y="133"/>
                      <a:pt x="135" y="133"/>
                      <a:pt x="135" y="133"/>
                    </a:cubicBezTo>
                    <a:cubicBezTo>
                      <a:pt x="128" y="135"/>
                      <a:pt x="128" y="135"/>
                      <a:pt x="128" y="135"/>
                    </a:cubicBezTo>
                    <a:cubicBezTo>
                      <a:pt x="128" y="135"/>
                      <a:pt x="128" y="135"/>
                      <a:pt x="128" y="135"/>
                    </a:cubicBezTo>
                    <a:cubicBezTo>
                      <a:pt x="126" y="140"/>
                      <a:pt x="125" y="144"/>
                      <a:pt x="124" y="149"/>
                    </a:cubicBezTo>
                    <a:cubicBezTo>
                      <a:pt x="117" y="148"/>
                      <a:pt x="117" y="148"/>
                      <a:pt x="117" y="148"/>
                    </a:cubicBezTo>
                    <a:cubicBezTo>
                      <a:pt x="117" y="147"/>
                      <a:pt x="117" y="147"/>
                      <a:pt x="117" y="147"/>
                    </a:cubicBezTo>
                    <a:cubicBezTo>
                      <a:pt x="117" y="145"/>
                      <a:pt x="117" y="145"/>
                      <a:pt x="117" y="145"/>
                    </a:cubicBezTo>
                    <a:cubicBezTo>
                      <a:pt x="118" y="143"/>
                      <a:pt x="119" y="140"/>
                      <a:pt x="119" y="140"/>
                    </a:cubicBezTo>
                    <a:cubicBezTo>
                      <a:pt x="119" y="140"/>
                      <a:pt x="120" y="140"/>
                      <a:pt x="120" y="139"/>
                    </a:cubicBezTo>
                    <a:cubicBezTo>
                      <a:pt x="120" y="137"/>
                      <a:pt x="120" y="137"/>
                      <a:pt x="120" y="137"/>
                    </a:cubicBezTo>
                    <a:cubicBezTo>
                      <a:pt x="120" y="137"/>
                      <a:pt x="120" y="136"/>
                      <a:pt x="120" y="136"/>
                    </a:cubicBezTo>
                    <a:cubicBezTo>
                      <a:pt x="120" y="133"/>
                      <a:pt x="120" y="130"/>
                      <a:pt x="117" y="129"/>
                    </a:cubicBezTo>
                    <a:cubicBezTo>
                      <a:pt x="116" y="129"/>
                      <a:pt x="116" y="129"/>
                      <a:pt x="115" y="129"/>
                    </a:cubicBezTo>
                    <a:cubicBezTo>
                      <a:pt x="113" y="128"/>
                      <a:pt x="111" y="128"/>
                      <a:pt x="109" y="129"/>
                    </a:cubicBezTo>
                    <a:cubicBezTo>
                      <a:pt x="106" y="130"/>
                      <a:pt x="106" y="133"/>
                      <a:pt x="106" y="136"/>
                    </a:cubicBezTo>
                    <a:cubicBezTo>
                      <a:pt x="106" y="136"/>
                      <a:pt x="106" y="137"/>
                      <a:pt x="106" y="137"/>
                    </a:cubicBezTo>
                    <a:cubicBezTo>
                      <a:pt x="106" y="139"/>
                      <a:pt x="106" y="139"/>
                      <a:pt x="106" y="139"/>
                    </a:cubicBezTo>
                    <a:cubicBezTo>
                      <a:pt x="106" y="140"/>
                      <a:pt x="106" y="140"/>
                      <a:pt x="107" y="140"/>
                    </a:cubicBezTo>
                    <a:cubicBezTo>
                      <a:pt x="107" y="140"/>
                      <a:pt x="108" y="144"/>
                      <a:pt x="109" y="145"/>
                    </a:cubicBezTo>
                    <a:cubicBezTo>
                      <a:pt x="109" y="147"/>
                      <a:pt x="109" y="147"/>
                      <a:pt x="109" y="147"/>
                    </a:cubicBezTo>
                    <a:cubicBezTo>
                      <a:pt x="109" y="148"/>
                      <a:pt x="109" y="148"/>
                      <a:pt x="109" y="148"/>
                    </a:cubicBezTo>
                    <a:cubicBezTo>
                      <a:pt x="102" y="149"/>
                      <a:pt x="102" y="149"/>
                      <a:pt x="102" y="149"/>
                    </a:cubicBezTo>
                    <a:cubicBezTo>
                      <a:pt x="102" y="150"/>
                      <a:pt x="102" y="150"/>
                      <a:pt x="102" y="150"/>
                    </a:cubicBezTo>
                    <a:cubicBezTo>
                      <a:pt x="99" y="155"/>
                      <a:pt x="98" y="161"/>
                      <a:pt x="97" y="167"/>
                    </a:cubicBezTo>
                    <a:cubicBezTo>
                      <a:pt x="94" y="167"/>
                      <a:pt x="94" y="167"/>
                      <a:pt x="94" y="167"/>
                    </a:cubicBezTo>
                    <a:cubicBezTo>
                      <a:pt x="93" y="166"/>
                      <a:pt x="93" y="166"/>
                      <a:pt x="93" y="166"/>
                    </a:cubicBezTo>
                    <a:cubicBezTo>
                      <a:pt x="93" y="164"/>
                      <a:pt x="93" y="164"/>
                      <a:pt x="93" y="164"/>
                    </a:cubicBezTo>
                    <a:cubicBezTo>
                      <a:pt x="94" y="162"/>
                      <a:pt x="96" y="159"/>
                      <a:pt x="96" y="159"/>
                    </a:cubicBezTo>
                    <a:cubicBezTo>
                      <a:pt x="96" y="159"/>
                      <a:pt x="97" y="159"/>
                      <a:pt x="97" y="158"/>
                    </a:cubicBezTo>
                    <a:cubicBezTo>
                      <a:pt x="97" y="156"/>
                      <a:pt x="97" y="156"/>
                      <a:pt x="97" y="156"/>
                    </a:cubicBezTo>
                    <a:cubicBezTo>
                      <a:pt x="97" y="156"/>
                      <a:pt x="96" y="156"/>
                      <a:pt x="96" y="156"/>
                    </a:cubicBezTo>
                    <a:cubicBezTo>
                      <a:pt x="97" y="153"/>
                      <a:pt x="96" y="150"/>
                      <a:pt x="94" y="149"/>
                    </a:cubicBezTo>
                    <a:cubicBezTo>
                      <a:pt x="93" y="149"/>
                      <a:pt x="93" y="149"/>
                      <a:pt x="92" y="149"/>
                    </a:cubicBezTo>
                    <a:cubicBezTo>
                      <a:pt x="90" y="148"/>
                      <a:pt x="88" y="148"/>
                      <a:pt x="86" y="148"/>
                    </a:cubicBezTo>
                    <a:cubicBezTo>
                      <a:pt x="83" y="150"/>
                      <a:pt x="83" y="152"/>
                      <a:pt x="83" y="155"/>
                    </a:cubicBezTo>
                    <a:cubicBezTo>
                      <a:pt x="83" y="156"/>
                      <a:pt x="83" y="156"/>
                      <a:pt x="83" y="156"/>
                    </a:cubicBezTo>
                    <a:cubicBezTo>
                      <a:pt x="83" y="158"/>
                      <a:pt x="83" y="158"/>
                      <a:pt x="83" y="158"/>
                    </a:cubicBezTo>
                    <a:cubicBezTo>
                      <a:pt x="83" y="159"/>
                      <a:pt x="84" y="159"/>
                      <a:pt x="84" y="159"/>
                    </a:cubicBezTo>
                    <a:cubicBezTo>
                      <a:pt x="84" y="159"/>
                      <a:pt x="85" y="163"/>
                      <a:pt x="87" y="164"/>
                    </a:cubicBezTo>
                    <a:cubicBezTo>
                      <a:pt x="87" y="166"/>
                      <a:pt x="87" y="166"/>
                      <a:pt x="87" y="166"/>
                    </a:cubicBezTo>
                    <a:cubicBezTo>
                      <a:pt x="86" y="167"/>
                      <a:pt x="86" y="167"/>
                      <a:pt x="86" y="167"/>
                    </a:cubicBezTo>
                    <a:cubicBezTo>
                      <a:pt x="79" y="168"/>
                      <a:pt x="79" y="168"/>
                      <a:pt x="79" y="168"/>
                    </a:cubicBezTo>
                    <a:cubicBezTo>
                      <a:pt x="79" y="168"/>
                      <a:pt x="79" y="168"/>
                      <a:pt x="79" y="168"/>
                    </a:cubicBezTo>
                    <a:cubicBezTo>
                      <a:pt x="73" y="180"/>
                      <a:pt x="74" y="192"/>
                      <a:pt x="73" y="206"/>
                    </a:cubicBezTo>
                    <a:cubicBezTo>
                      <a:pt x="74" y="206"/>
                      <a:pt x="74" y="206"/>
                      <a:pt x="74" y="206"/>
                    </a:cubicBezTo>
                    <a:cubicBezTo>
                      <a:pt x="74" y="208"/>
                      <a:pt x="74" y="208"/>
                      <a:pt x="74" y="208"/>
                    </a:cubicBezTo>
                    <a:cubicBezTo>
                      <a:pt x="74" y="209"/>
                      <a:pt x="75" y="210"/>
                      <a:pt x="76" y="210"/>
                    </a:cubicBezTo>
                    <a:cubicBezTo>
                      <a:pt x="77" y="210"/>
                      <a:pt x="78" y="209"/>
                      <a:pt x="78" y="208"/>
                    </a:cubicBezTo>
                    <a:cubicBezTo>
                      <a:pt x="78" y="218"/>
                      <a:pt x="78" y="218"/>
                      <a:pt x="78" y="218"/>
                    </a:cubicBezTo>
                    <a:cubicBezTo>
                      <a:pt x="50" y="236"/>
                      <a:pt x="24" y="257"/>
                      <a:pt x="0" y="281"/>
                    </a:cubicBezTo>
                    <a:cubicBezTo>
                      <a:pt x="232" y="281"/>
                      <a:pt x="232" y="281"/>
                      <a:pt x="232" y="281"/>
                    </a:cubicBezTo>
                    <a:cubicBezTo>
                      <a:pt x="655" y="281"/>
                      <a:pt x="655" y="281"/>
                      <a:pt x="655" y="281"/>
                    </a:cubicBezTo>
                    <a:cubicBezTo>
                      <a:pt x="589" y="215"/>
                      <a:pt x="508" y="173"/>
                      <a:pt x="424" y="155"/>
                    </a:cubicBezTo>
                    <a:close/>
                    <a:moveTo>
                      <a:pt x="389" y="141"/>
                    </a:moveTo>
                    <a:cubicBezTo>
                      <a:pt x="390" y="141"/>
                      <a:pt x="390" y="141"/>
                      <a:pt x="391" y="141"/>
                    </a:cubicBezTo>
                    <a:cubicBezTo>
                      <a:pt x="392" y="141"/>
                      <a:pt x="394" y="140"/>
                      <a:pt x="394" y="139"/>
                    </a:cubicBezTo>
                    <a:cubicBezTo>
                      <a:pt x="394" y="150"/>
                      <a:pt x="394" y="150"/>
                      <a:pt x="394" y="150"/>
                    </a:cubicBezTo>
                    <a:cubicBezTo>
                      <a:pt x="392" y="150"/>
                      <a:pt x="390" y="150"/>
                      <a:pt x="389" y="149"/>
                    </a:cubicBezTo>
                    <a:lnTo>
                      <a:pt x="389" y="141"/>
                    </a:lnTo>
                    <a:close/>
                    <a:moveTo>
                      <a:pt x="126" y="191"/>
                    </a:moveTo>
                    <a:cubicBezTo>
                      <a:pt x="126" y="191"/>
                      <a:pt x="126" y="191"/>
                      <a:pt x="126" y="191"/>
                    </a:cubicBezTo>
                    <a:cubicBezTo>
                      <a:pt x="126" y="191"/>
                      <a:pt x="126" y="191"/>
                      <a:pt x="125" y="191"/>
                    </a:cubicBezTo>
                    <a:lnTo>
                      <a:pt x="126" y="191"/>
                    </a:lnTo>
                    <a:close/>
                    <a:moveTo>
                      <a:pt x="318" y="145"/>
                    </a:moveTo>
                    <a:cubicBezTo>
                      <a:pt x="319" y="99"/>
                      <a:pt x="319" y="99"/>
                      <a:pt x="319" y="99"/>
                    </a:cubicBezTo>
                    <a:cubicBezTo>
                      <a:pt x="319" y="101"/>
                      <a:pt x="321" y="102"/>
                      <a:pt x="323" y="102"/>
                    </a:cubicBezTo>
                    <a:cubicBezTo>
                      <a:pt x="324" y="102"/>
                      <a:pt x="326" y="101"/>
                      <a:pt x="326" y="100"/>
                    </a:cubicBezTo>
                    <a:cubicBezTo>
                      <a:pt x="327" y="99"/>
                      <a:pt x="328" y="98"/>
                      <a:pt x="328" y="97"/>
                    </a:cubicBezTo>
                    <a:cubicBezTo>
                      <a:pt x="329" y="145"/>
                      <a:pt x="329" y="145"/>
                      <a:pt x="329" y="145"/>
                    </a:cubicBezTo>
                    <a:cubicBezTo>
                      <a:pt x="325" y="145"/>
                      <a:pt x="321" y="145"/>
                      <a:pt x="318" y="14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3" name="Rectangle 23"/>
              <p:cNvSpPr>
                <a:spLocks noChangeArrowheads="1"/>
              </p:cNvSpPr>
              <p:nvPr/>
            </p:nvSpPr>
            <p:spPr bwMode="auto">
              <a:xfrm>
                <a:off x="5758" y="2788"/>
                <a:ext cx="72"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4" name="Freeform 24"/>
              <p:cNvSpPr>
                <a:spLocks/>
              </p:cNvSpPr>
              <p:nvPr/>
            </p:nvSpPr>
            <p:spPr bwMode="auto">
              <a:xfrm>
                <a:off x="5695" y="3665"/>
                <a:ext cx="94" cy="45"/>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5" name="Freeform 25"/>
              <p:cNvSpPr>
                <a:spLocks/>
              </p:cNvSpPr>
              <p:nvPr/>
            </p:nvSpPr>
            <p:spPr bwMode="auto">
              <a:xfrm>
                <a:off x="5796" y="3665"/>
                <a:ext cx="94" cy="45"/>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6" name="Freeform 26"/>
              <p:cNvSpPr>
                <a:spLocks/>
              </p:cNvSpPr>
              <p:nvPr/>
            </p:nvSpPr>
            <p:spPr bwMode="auto">
              <a:xfrm>
                <a:off x="5728" y="2600"/>
                <a:ext cx="143" cy="173"/>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7" name="Freeform 27"/>
              <p:cNvSpPr>
                <a:spLocks/>
              </p:cNvSpPr>
              <p:nvPr/>
            </p:nvSpPr>
            <p:spPr bwMode="auto">
              <a:xfrm>
                <a:off x="5710" y="2581"/>
                <a:ext cx="139" cy="162"/>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8" name="Freeform 28"/>
              <p:cNvSpPr>
                <a:spLocks/>
              </p:cNvSpPr>
              <p:nvPr/>
            </p:nvSpPr>
            <p:spPr bwMode="auto">
              <a:xfrm>
                <a:off x="5758" y="2732"/>
                <a:ext cx="72" cy="75"/>
              </a:xfrm>
              <a:custGeom>
                <a:avLst/>
                <a:gdLst>
                  <a:gd name="T0" fmla="*/ 72 w 72"/>
                  <a:gd name="T1" fmla="*/ 56 h 75"/>
                  <a:gd name="T2" fmla="*/ 34 w 72"/>
                  <a:gd name="T3" fmla="*/ 75 h 75"/>
                  <a:gd name="T4" fmla="*/ 0 w 72"/>
                  <a:gd name="T5" fmla="*/ 56 h 75"/>
                  <a:gd name="T6" fmla="*/ 0 w 72"/>
                  <a:gd name="T7" fmla="*/ 0 h 75"/>
                  <a:gd name="T8" fmla="*/ 72 w 72"/>
                  <a:gd name="T9" fmla="*/ 0 h 75"/>
                  <a:gd name="T10" fmla="*/ 72 w 72"/>
                  <a:gd name="T11" fmla="*/ 56 h 75"/>
                </a:gdLst>
                <a:ahLst/>
                <a:cxnLst>
                  <a:cxn ang="0">
                    <a:pos x="T0" y="T1"/>
                  </a:cxn>
                  <a:cxn ang="0">
                    <a:pos x="T2" y="T3"/>
                  </a:cxn>
                  <a:cxn ang="0">
                    <a:pos x="T4" y="T5"/>
                  </a:cxn>
                  <a:cxn ang="0">
                    <a:pos x="T6" y="T7"/>
                  </a:cxn>
                  <a:cxn ang="0">
                    <a:pos x="T8" y="T9"/>
                  </a:cxn>
                  <a:cxn ang="0">
                    <a:pos x="T10" y="T11"/>
                  </a:cxn>
                </a:cxnLst>
                <a:rect l="0" t="0" r="r" b="b"/>
                <a:pathLst>
                  <a:path w="72" h="75">
                    <a:moveTo>
                      <a:pt x="72" y="56"/>
                    </a:moveTo>
                    <a:lnTo>
                      <a:pt x="34" y="75"/>
                    </a:lnTo>
                    <a:lnTo>
                      <a:pt x="0" y="56"/>
                    </a:lnTo>
                    <a:lnTo>
                      <a:pt x="0" y="0"/>
                    </a:lnTo>
                    <a:lnTo>
                      <a:pt x="72" y="0"/>
                    </a:lnTo>
                    <a:lnTo>
                      <a:pt x="72" y="5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9" name="Freeform 29"/>
              <p:cNvSpPr>
                <a:spLocks/>
              </p:cNvSpPr>
              <p:nvPr/>
            </p:nvSpPr>
            <p:spPr bwMode="auto">
              <a:xfrm>
                <a:off x="5773" y="2807"/>
                <a:ext cx="42" cy="286"/>
              </a:xfrm>
              <a:custGeom>
                <a:avLst/>
                <a:gdLst>
                  <a:gd name="T0" fmla="*/ 31 w 42"/>
                  <a:gd name="T1" fmla="*/ 22 h 286"/>
                  <a:gd name="T2" fmla="*/ 42 w 42"/>
                  <a:gd name="T3" fmla="*/ 15 h 286"/>
                  <a:gd name="T4" fmla="*/ 19 w 42"/>
                  <a:gd name="T5" fmla="*/ 0 h 286"/>
                  <a:gd name="T6" fmla="*/ 0 w 42"/>
                  <a:gd name="T7" fmla="*/ 15 h 286"/>
                  <a:gd name="T8" fmla="*/ 8 w 42"/>
                  <a:gd name="T9" fmla="*/ 22 h 286"/>
                  <a:gd name="T10" fmla="*/ 8 w 42"/>
                  <a:gd name="T11" fmla="*/ 263 h 286"/>
                  <a:gd name="T12" fmla="*/ 19 w 42"/>
                  <a:gd name="T13" fmla="*/ 286 h 286"/>
                  <a:gd name="T14" fmla="*/ 31 w 42"/>
                  <a:gd name="T15" fmla="*/ 263 h 286"/>
                  <a:gd name="T16" fmla="*/ 31 w 42"/>
                  <a:gd name="T17" fmla="*/ 2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86">
                    <a:moveTo>
                      <a:pt x="31" y="22"/>
                    </a:moveTo>
                    <a:lnTo>
                      <a:pt x="42" y="15"/>
                    </a:lnTo>
                    <a:lnTo>
                      <a:pt x="19" y="0"/>
                    </a:lnTo>
                    <a:lnTo>
                      <a:pt x="0" y="15"/>
                    </a:lnTo>
                    <a:lnTo>
                      <a:pt x="8" y="22"/>
                    </a:lnTo>
                    <a:lnTo>
                      <a:pt x="8" y="263"/>
                    </a:lnTo>
                    <a:lnTo>
                      <a:pt x="19" y="286"/>
                    </a:lnTo>
                    <a:lnTo>
                      <a:pt x="31" y="263"/>
                    </a:lnTo>
                    <a:lnTo>
                      <a:pt x="31" y="2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0" name="Freeform 30"/>
              <p:cNvSpPr>
                <a:spLocks/>
              </p:cNvSpPr>
              <p:nvPr/>
            </p:nvSpPr>
            <p:spPr bwMode="auto">
              <a:xfrm>
                <a:off x="5585" y="2811"/>
                <a:ext cx="155" cy="402"/>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2"/>
                      <a:pt x="25" y="0"/>
                    </a:cubicBezTo>
                    <a:cubicBezTo>
                      <a:pt x="9" y="34"/>
                      <a:pt x="3" y="69"/>
                      <a:pt x="0" y="107"/>
                    </a:cubicBezTo>
                    <a:cubicBezTo>
                      <a:pt x="16" y="107"/>
                      <a:pt x="16" y="107"/>
                      <a:pt x="16" y="107"/>
                    </a:cubicBezTo>
                    <a:cubicBezTo>
                      <a:pt x="20" y="71"/>
                      <a:pt x="26" y="38"/>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1" name="Freeform 31"/>
              <p:cNvSpPr>
                <a:spLocks/>
              </p:cNvSpPr>
              <p:nvPr/>
            </p:nvSpPr>
            <p:spPr bwMode="auto">
              <a:xfrm>
                <a:off x="5849" y="2811"/>
                <a:ext cx="154" cy="402"/>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2"/>
                      <a:pt x="16" y="0"/>
                    </a:cubicBezTo>
                    <a:cubicBezTo>
                      <a:pt x="32" y="34"/>
                      <a:pt x="38" y="69"/>
                      <a:pt x="41" y="107"/>
                    </a:cubicBezTo>
                    <a:cubicBezTo>
                      <a:pt x="25" y="107"/>
                      <a:pt x="25" y="107"/>
                      <a:pt x="25" y="107"/>
                    </a:cubicBezTo>
                    <a:cubicBezTo>
                      <a:pt x="21" y="71"/>
                      <a:pt x="15" y="38"/>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2" name="Freeform 32"/>
              <p:cNvSpPr>
                <a:spLocks/>
              </p:cNvSpPr>
              <p:nvPr/>
            </p:nvSpPr>
            <p:spPr bwMode="auto">
              <a:xfrm>
                <a:off x="5698" y="3251"/>
                <a:ext cx="94" cy="421"/>
              </a:xfrm>
              <a:custGeom>
                <a:avLst/>
                <a:gdLst>
                  <a:gd name="T0" fmla="*/ 75 w 94"/>
                  <a:gd name="T1" fmla="*/ 421 h 421"/>
                  <a:gd name="T2" fmla="*/ 12 w 94"/>
                  <a:gd name="T3" fmla="*/ 421 h 421"/>
                  <a:gd name="T4" fmla="*/ 0 w 94"/>
                  <a:gd name="T5" fmla="*/ 0 h 421"/>
                  <a:gd name="T6" fmla="*/ 94 w 94"/>
                  <a:gd name="T7" fmla="*/ 0 h 421"/>
                  <a:gd name="T8" fmla="*/ 75 w 94"/>
                  <a:gd name="T9" fmla="*/ 421 h 421"/>
                </a:gdLst>
                <a:ahLst/>
                <a:cxnLst>
                  <a:cxn ang="0">
                    <a:pos x="T0" y="T1"/>
                  </a:cxn>
                  <a:cxn ang="0">
                    <a:pos x="T2" y="T3"/>
                  </a:cxn>
                  <a:cxn ang="0">
                    <a:pos x="T4" y="T5"/>
                  </a:cxn>
                  <a:cxn ang="0">
                    <a:pos x="T6" y="T7"/>
                  </a:cxn>
                  <a:cxn ang="0">
                    <a:pos x="T8" y="T9"/>
                  </a:cxn>
                </a:cxnLst>
                <a:rect l="0" t="0" r="r" b="b"/>
                <a:pathLst>
                  <a:path w="94" h="421">
                    <a:moveTo>
                      <a:pt x="75" y="421"/>
                    </a:moveTo>
                    <a:lnTo>
                      <a:pt x="12" y="421"/>
                    </a:lnTo>
                    <a:lnTo>
                      <a:pt x="0" y="0"/>
                    </a:lnTo>
                    <a:lnTo>
                      <a:pt x="94" y="0"/>
                    </a:lnTo>
                    <a:lnTo>
                      <a:pt x="75" y="42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3" name="Freeform 33"/>
              <p:cNvSpPr>
                <a:spLocks/>
              </p:cNvSpPr>
              <p:nvPr/>
            </p:nvSpPr>
            <p:spPr bwMode="auto">
              <a:xfrm>
                <a:off x="5796" y="3251"/>
                <a:ext cx="90" cy="421"/>
              </a:xfrm>
              <a:custGeom>
                <a:avLst/>
                <a:gdLst>
                  <a:gd name="T0" fmla="*/ 79 w 90"/>
                  <a:gd name="T1" fmla="*/ 421 h 421"/>
                  <a:gd name="T2" fmla="*/ 15 w 90"/>
                  <a:gd name="T3" fmla="*/ 421 h 421"/>
                  <a:gd name="T4" fmla="*/ 0 w 90"/>
                  <a:gd name="T5" fmla="*/ 0 h 421"/>
                  <a:gd name="T6" fmla="*/ 90 w 90"/>
                  <a:gd name="T7" fmla="*/ 0 h 421"/>
                  <a:gd name="T8" fmla="*/ 79 w 90"/>
                  <a:gd name="T9" fmla="*/ 421 h 421"/>
                </a:gdLst>
                <a:ahLst/>
                <a:cxnLst>
                  <a:cxn ang="0">
                    <a:pos x="T0" y="T1"/>
                  </a:cxn>
                  <a:cxn ang="0">
                    <a:pos x="T2" y="T3"/>
                  </a:cxn>
                  <a:cxn ang="0">
                    <a:pos x="T4" y="T5"/>
                  </a:cxn>
                  <a:cxn ang="0">
                    <a:pos x="T6" y="T7"/>
                  </a:cxn>
                  <a:cxn ang="0">
                    <a:pos x="T8" y="T9"/>
                  </a:cxn>
                </a:cxnLst>
                <a:rect l="0" t="0" r="r" b="b"/>
                <a:pathLst>
                  <a:path w="90" h="421">
                    <a:moveTo>
                      <a:pt x="79" y="421"/>
                    </a:moveTo>
                    <a:lnTo>
                      <a:pt x="15" y="421"/>
                    </a:lnTo>
                    <a:lnTo>
                      <a:pt x="0" y="0"/>
                    </a:lnTo>
                    <a:lnTo>
                      <a:pt x="90" y="0"/>
                    </a:lnTo>
                    <a:lnTo>
                      <a:pt x="79" y="42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4" name="Freeform 34"/>
              <p:cNvSpPr>
                <a:spLocks/>
              </p:cNvSpPr>
              <p:nvPr/>
            </p:nvSpPr>
            <p:spPr bwMode="auto">
              <a:xfrm>
                <a:off x="5593" y="3213"/>
                <a:ext cx="45" cy="49"/>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5" name="Freeform 35"/>
              <p:cNvSpPr>
                <a:spLocks/>
              </p:cNvSpPr>
              <p:nvPr/>
            </p:nvSpPr>
            <p:spPr bwMode="auto">
              <a:xfrm>
                <a:off x="5950" y="3213"/>
                <a:ext cx="45" cy="49"/>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6" name="Freeform 36"/>
              <p:cNvSpPr>
                <a:spLocks/>
              </p:cNvSpPr>
              <p:nvPr/>
            </p:nvSpPr>
            <p:spPr bwMode="auto">
              <a:xfrm>
                <a:off x="5676" y="2788"/>
                <a:ext cx="233" cy="463"/>
              </a:xfrm>
              <a:custGeom>
                <a:avLst/>
                <a:gdLst>
                  <a:gd name="T0" fmla="*/ 154 w 233"/>
                  <a:gd name="T1" fmla="*/ 0 h 463"/>
                  <a:gd name="T2" fmla="*/ 116 w 233"/>
                  <a:gd name="T3" fmla="*/ 290 h 463"/>
                  <a:gd name="T4" fmla="*/ 82 w 233"/>
                  <a:gd name="T5" fmla="*/ 0 h 463"/>
                  <a:gd name="T6" fmla="*/ 0 w 233"/>
                  <a:gd name="T7" fmla="*/ 23 h 463"/>
                  <a:gd name="T8" fmla="*/ 3 w 233"/>
                  <a:gd name="T9" fmla="*/ 463 h 463"/>
                  <a:gd name="T10" fmla="*/ 229 w 233"/>
                  <a:gd name="T11" fmla="*/ 463 h 463"/>
                  <a:gd name="T12" fmla="*/ 233 w 233"/>
                  <a:gd name="T13" fmla="*/ 23 h 463"/>
                  <a:gd name="T14" fmla="*/ 154 w 233"/>
                  <a:gd name="T15" fmla="*/ 0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463">
                    <a:moveTo>
                      <a:pt x="154" y="0"/>
                    </a:moveTo>
                    <a:lnTo>
                      <a:pt x="116" y="290"/>
                    </a:lnTo>
                    <a:lnTo>
                      <a:pt x="82" y="0"/>
                    </a:lnTo>
                    <a:lnTo>
                      <a:pt x="0" y="23"/>
                    </a:lnTo>
                    <a:lnTo>
                      <a:pt x="3" y="463"/>
                    </a:lnTo>
                    <a:lnTo>
                      <a:pt x="229" y="463"/>
                    </a:lnTo>
                    <a:lnTo>
                      <a:pt x="233" y="23"/>
                    </a:lnTo>
                    <a:lnTo>
                      <a:pt x="154"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7" name="Freeform 37"/>
              <p:cNvSpPr>
                <a:spLocks/>
              </p:cNvSpPr>
              <p:nvPr/>
            </p:nvSpPr>
            <p:spPr bwMode="auto">
              <a:xfrm>
                <a:off x="5852" y="2656"/>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8" name="Freeform 38"/>
              <p:cNvSpPr>
                <a:spLocks/>
              </p:cNvSpPr>
              <p:nvPr/>
            </p:nvSpPr>
            <p:spPr bwMode="auto">
              <a:xfrm>
                <a:off x="5852" y="2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19" name="Freeform 39"/>
              <p:cNvSpPr>
                <a:spLocks/>
              </p:cNvSpPr>
              <p:nvPr/>
            </p:nvSpPr>
            <p:spPr bwMode="auto">
              <a:xfrm>
                <a:off x="5849" y="26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0" name="Freeform 40"/>
              <p:cNvSpPr>
                <a:spLocks/>
              </p:cNvSpPr>
              <p:nvPr/>
            </p:nvSpPr>
            <p:spPr bwMode="auto">
              <a:xfrm>
                <a:off x="5849" y="26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1" name="Freeform 41"/>
              <p:cNvSpPr>
                <a:spLocks/>
              </p:cNvSpPr>
              <p:nvPr/>
            </p:nvSpPr>
            <p:spPr bwMode="auto">
              <a:xfrm>
                <a:off x="5736" y="26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2" name="Freeform 42"/>
              <p:cNvSpPr>
                <a:spLocks/>
              </p:cNvSpPr>
              <p:nvPr/>
            </p:nvSpPr>
            <p:spPr bwMode="auto">
              <a:xfrm>
                <a:off x="5852" y="26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3" name="Freeform 43"/>
              <p:cNvSpPr>
                <a:spLocks/>
              </p:cNvSpPr>
              <p:nvPr/>
            </p:nvSpPr>
            <p:spPr bwMode="auto">
              <a:xfrm>
                <a:off x="5852" y="26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4" name="Rectangle 44"/>
              <p:cNvSpPr>
                <a:spLocks noChangeArrowheads="1"/>
              </p:cNvSpPr>
              <p:nvPr/>
            </p:nvSpPr>
            <p:spPr bwMode="auto">
              <a:xfrm>
                <a:off x="5849" y="2649"/>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5" name="Freeform 45"/>
              <p:cNvSpPr>
                <a:spLocks/>
              </p:cNvSpPr>
              <p:nvPr/>
            </p:nvSpPr>
            <p:spPr bwMode="auto">
              <a:xfrm>
                <a:off x="5732" y="2660"/>
                <a:ext cx="0" cy="4"/>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6" name="Freeform 46"/>
              <p:cNvSpPr>
                <a:spLocks/>
              </p:cNvSpPr>
              <p:nvPr/>
            </p:nvSpPr>
            <p:spPr bwMode="auto">
              <a:xfrm>
                <a:off x="5732" y="2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7" name="Freeform 47"/>
              <p:cNvSpPr>
                <a:spLocks/>
              </p:cNvSpPr>
              <p:nvPr/>
            </p:nvSpPr>
            <p:spPr bwMode="auto">
              <a:xfrm>
                <a:off x="5732" y="26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8" name="Freeform 48"/>
              <p:cNvSpPr>
                <a:spLocks/>
              </p:cNvSpPr>
              <p:nvPr/>
            </p:nvSpPr>
            <p:spPr bwMode="auto">
              <a:xfrm>
                <a:off x="5732" y="26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9" name="Freeform 49"/>
              <p:cNvSpPr>
                <a:spLocks/>
              </p:cNvSpPr>
              <p:nvPr/>
            </p:nvSpPr>
            <p:spPr bwMode="auto">
              <a:xfrm>
                <a:off x="5721" y="2645"/>
                <a:ext cx="143" cy="128"/>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4 h 34"/>
                  <a:gd name="T54" fmla="*/ 3 w 38"/>
                  <a:gd name="T55" fmla="*/ 4 h 34"/>
                  <a:gd name="T56" fmla="*/ 3 w 38"/>
                  <a:gd name="T57" fmla="*/ 4 h 34"/>
                  <a:gd name="T58" fmla="*/ 3 w 38"/>
                  <a:gd name="T59" fmla="*/ 5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5"/>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1"/>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4"/>
                    </a:cubicBezTo>
                    <a:cubicBezTo>
                      <a:pt x="3" y="4"/>
                      <a:pt x="3" y="4"/>
                      <a:pt x="3" y="4"/>
                    </a:cubicBezTo>
                    <a:cubicBezTo>
                      <a:pt x="3" y="4"/>
                      <a:pt x="3" y="4"/>
                      <a:pt x="3" y="4"/>
                    </a:cubicBezTo>
                    <a:cubicBezTo>
                      <a:pt x="3" y="4"/>
                      <a:pt x="3" y="4"/>
                      <a:pt x="3" y="5"/>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0" name="Freeform 50"/>
              <p:cNvSpPr>
                <a:spLocks noEditPoints="1"/>
              </p:cNvSpPr>
              <p:nvPr/>
            </p:nvSpPr>
            <p:spPr bwMode="auto">
              <a:xfrm>
                <a:off x="5732" y="2668"/>
                <a:ext cx="124" cy="41"/>
              </a:xfrm>
              <a:custGeom>
                <a:avLst/>
                <a:gdLst>
                  <a:gd name="T0" fmla="*/ 32 w 33"/>
                  <a:gd name="T1" fmla="*/ 1 h 11"/>
                  <a:gd name="T2" fmla="*/ 24 w 33"/>
                  <a:gd name="T3" fmla="*/ 1 h 11"/>
                  <a:gd name="T4" fmla="*/ 16 w 33"/>
                  <a:gd name="T5" fmla="*/ 3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3"/>
                      <a:pt x="16" y="3"/>
                    </a:cubicBezTo>
                    <a:cubicBezTo>
                      <a:pt x="15" y="3"/>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1" name="Oval 51"/>
              <p:cNvSpPr>
                <a:spLocks noChangeArrowheads="1"/>
              </p:cNvSpPr>
              <p:nvPr/>
            </p:nvSpPr>
            <p:spPr bwMode="auto">
              <a:xfrm>
                <a:off x="5736" y="2675"/>
                <a:ext cx="4" cy="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2" name="Oval 52"/>
              <p:cNvSpPr>
                <a:spLocks noChangeArrowheads="1"/>
              </p:cNvSpPr>
              <p:nvPr/>
            </p:nvSpPr>
            <p:spPr bwMode="auto">
              <a:xfrm>
                <a:off x="5849" y="2675"/>
                <a:ext cx="3" cy="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3" name="Freeform 53"/>
              <p:cNvSpPr>
                <a:spLocks/>
              </p:cNvSpPr>
              <p:nvPr/>
            </p:nvSpPr>
            <p:spPr bwMode="auto">
              <a:xfrm>
                <a:off x="6025" y="2649"/>
                <a:ext cx="102" cy="109"/>
              </a:xfrm>
              <a:custGeom>
                <a:avLst/>
                <a:gdLst>
                  <a:gd name="T0" fmla="*/ 0 w 102"/>
                  <a:gd name="T1" fmla="*/ 11 h 109"/>
                  <a:gd name="T2" fmla="*/ 8 w 102"/>
                  <a:gd name="T3" fmla="*/ 0 h 109"/>
                  <a:gd name="T4" fmla="*/ 91 w 102"/>
                  <a:gd name="T5" fmla="*/ 0 h 109"/>
                  <a:gd name="T6" fmla="*/ 102 w 102"/>
                  <a:gd name="T7" fmla="*/ 11 h 109"/>
                  <a:gd name="T8" fmla="*/ 76 w 102"/>
                  <a:gd name="T9" fmla="*/ 101 h 109"/>
                  <a:gd name="T10" fmla="*/ 38 w 102"/>
                  <a:gd name="T11" fmla="*/ 109 h 109"/>
                  <a:gd name="T12" fmla="*/ 4 w 102"/>
                  <a:gd name="T13" fmla="*/ 68 h 109"/>
                  <a:gd name="T14" fmla="*/ 0 w 102"/>
                  <a:gd name="T15" fmla="*/ 11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9">
                    <a:moveTo>
                      <a:pt x="0" y="11"/>
                    </a:moveTo>
                    <a:lnTo>
                      <a:pt x="8" y="0"/>
                    </a:lnTo>
                    <a:lnTo>
                      <a:pt x="91" y="0"/>
                    </a:lnTo>
                    <a:lnTo>
                      <a:pt x="102" y="11"/>
                    </a:lnTo>
                    <a:lnTo>
                      <a:pt x="76" y="101"/>
                    </a:lnTo>
                    <a:lnTo>
                      <a:pt x="38" y="109"/>
                    </a:lnTo>
                    <a:lnTo>
                      <a:pt x="4" y="68"/>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4" name="Freeform 54"/>
              <p:cNvSpPr>
                <a:spLocks/>
              </p:cNvSpPr>
              <p:nvPr/>
            </p:nvSpPr>
            <p:spPr bwMode="auto">
              <a:xfrm>
                <a:off x="5965" y="3680"/>
                <a:ext cx="102" cy="53"/>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5" name="Freeform 55"/>
              <p:cNvSpPr>
                <a:spLocks/>
              </p:cNvSpPr>
              <p:nvPr/>
            </p:nvSpPr>
            <p:spPr bwMode="auto">
              <a:xfrm>
                <a:off x="5954" y="3130"/>
                <a:ext cx="128" cy="561"/>
              </a:xfrm>
              <a:custGeom>
                <a:avLst/>
                <a:gdLst>
                  <a:gd name="T0" fmla="*/ 98 w 128"/>
                  <a:gd name="T1" fmla="*/ 561 h 561"/>
                  <a:gd name="T2" fmla="*/ 23 w 128"/>
                  <a:gd name="T3" fmla="*/ 561 h 561"/>
                  <a:gd name="T4" fmla="*/ 0 w 128"/>
                  <a:gd name="T5" fmla="*/ 0 h 561"/>
                  <a:gd name="T6" fmla="*/ 128 w 128"/>
                  <a:gd name="T7" fmla="*/ 0 h 561"/>
                  <a:gd name="T8" fmla="*/ 98 w 128"/>
                  <a:gd name="T9" fmla="*/ 561 h 561"/>
                </a:gdLst>
                <a:ahLst/>
                <a:cxnLst>
                  <a:cxn ang="0">
                    <a:pos x="T0" y="T1"/>
                  </a:cxn>
                  <a:cxn ang="0">
                    <a:pos x="T2" y="T3"/>
                  </a:cxn>
                  <a:cxn ang="0">
                    <a:pos x="T4" y="T5"/>
                  </a:cxn>
                  <a:cxn ang="0">
                    <a:pos x="T6" y="T7"/>
                  </a:cxn>
                  <a:cxn ang="0">
                    <a:pos x="T8" y="T9"/>
                  </a:cxn>
                </a:cxnLst>
                <a:rect l="0" t="0" r="r" b="b"/>
                <a:pathLst>
                  <a:path w="128" h="561">
                    <a:moveTo>
                      <a:pt x="98" y="561"/>
                    </a:moveTo>
                    <a:lnTo>
                      <a:pt x="23" y="561"/>
                    </a:lnTo>
                    <a:lnTo>
                      <a:pt x="0" y="0"/>
                    </a:lnTo>
                    <a:lnTo>
                      <a:pt x="128" y="0"/>
                    </a:lnTo>
                    <a:lnTo>
                      <a:pt x="98" y="56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6" name="Freeform 56"/>
              <p:cNvSpPr>
                <a:spLocks/>
              </p:cNvSpPr>
              <p:nvPr/>
            </p:nvSpPr>
            <p:spPr bwMode="auto">
              <a:xfrm>
                <a:off x="6067" y="3130"/>
                <a:ext cx="128" cy="561"/>
              </a:xfrm>
              <a:custGeom>
                <a:avLst/>
                <a:gdLst>
                  <a:gd name="T0" fmla="*/ 105 w 128"/>
                  <a:gd name="T1" fmla="*/ 561 h 561"/>
                  <a:gd name="T2" fmla="*/ 30 w 128"/>
                  <a:gd name="T3" fmla="*/ 561 h 561"/>
                  <a:gd name="T4" fmla="*/ 0 w 128"/>
                  <a:gd name="T5" fmla="*/ 0 h 561"/>
                  <a:gd name="T6" fmla="*/ 128 w 128"/>
                  <a:gd name="T7" fmla="*/ 0 h 561"/>
                  <a:gd name="T8" fmla="*/ 105 w 128"/>
                  <a:gd name="T9" fmla="*/ 561 h 561"/>
                </a:gdLst>
                <a:ahLst/>
                <a:cxnLst>
                  <a:cxn ang="0">
                    <a:pos x="T0" y="T1"/>
                  </a:cxn>
                  <a:cxn ang="0">
                    <a:pos x="T2" y="T3"/>
                  </a:cxn>
                  <a:cxn ang="0">
                    <a:pos x="T4" y="T5"/>
                  </a:cxn>
                  <a:cxn ang="0">
                    <a:pos x="T6" y="T7"/>
                  </a:cxn>
                  <a:cxn ang="0">
                    <a:pos x="T8" y="T9"/>
                  </a:cxn>
                </a:cxnLst>
                <a:rect l="0" t="0" r="r" b="b"/>
                <a:pathLst>
                  <a:path w="128" h="561">
                    <a:moveTo>
                      <a:pt x="105" y="561"/>
                    </a:moveTo>
                    <a:lnTo>
                      <a:pt x="30" y="561"/>
                    </a:lnTo>
                    <a:lnTo>
                      <a:pt x="0" y="0"/>
                    </a:lnTo>
                    <a:lnTo>
                      <a:pt x="128" y="0"/>
                    </a:lnTo>
                    <a:lnTo>
                      <a:pt x="105" y="56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7" name="Freeform 57"/>
              <p:cNvSpPr>
                <a:spLocks/>
              </p:cNvSpPr>
              <p:nvPr/>
            </p:nvSpPr>
            <p:spPr bwMode="auto">
              <a:xfrm>
                <a:off x="6086" y="3680"/>
                <a:ext cx="101" cy="53"/>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8" name="Freeform 58"/>
              <p:cNvSpPr>
                <a:spLocks/>
              </p:cNvSpPr>
              <p:nvPr/>
            </p:nvSpPr>
            <p:spPr bwMode="auto">
              <a:xfrm>
                <a:off x="6014" y="2664"/>
                <a:ext cx="128" cy="338"/>
              </a:xfrm>
              <a:custGeom>
                <a:avLst/>
                <a:gdLst>
                  <a:gd name="T0" fmla="*/ 128 w 128"/>
                  <a:gd name="T1" fmla="*/ 71 h 338"/>
                  <a:gd name="T2" fmla="*/ 64 w 128"/>
                  <a:gd name="T3" fmla="*/ 0 h 338"/>
                  <a:gd name="T4" fmla="*/ 0 w 128"/>
                  <a:gd name="T5" fmla="*/ 64 h 338"/>
                  <a:gd name="T6" fmla="*/ 49 w 128"/>
                  <a:gd name="T7" fmla="*/ 312 h 338"/>
                  <a:gd name="T8" fmla="*/ 60 w 128"/>
                  <a:gd name="T9" fmla="*/ 338 h 338"/>
                  <a:gd name="T10" fmla="*/ 75 w 128"/>
                  <a:gd name="T11" fmla="*/ 312 h 338"/>
                  <a:gd name="T12" fmla="*/ 128 w 128"/>
                  <a:gd name="T13" fmla="*/ 71 h 338"/>
                </a:gdLst>
                <a:ahLst/>
                <a:cxnLst>
                  <a:cxn ang="0">
                    <a:pos x="T0" y="T1"/>
                  </a:cxn>
                  <a:cxn ang="0">
                    <a:pos x="T2" y="T3"/>
                  </a:cxn>
                  <a:cxn ang="0">
                    <a:pos x="T4" y="T5"/>
                  </a:cxn>
                  <a:cxn ang="0">
                    <a:pos x="T6" y="T7"/>
                  </a:cxn>
                  <a:cxn ang="0">
                    <a:pos x="T8" y="T9"/>
                  </a:cxn>
                  <a:cxn ang="0">
                    <a:pos x="T10" y="T11"/>
                  </a:cxn>
                  <a:cxn ang="0">
                    <a:pos x="T12" y="T13"/>
                  </a:cxn>
                </a:cxnLst>
                <a:rect l="0" t="0" r="r" b="b"/>
                <a:pathLst>
                  <a:path w="128" h="338">
                    <a:moveTo>
                      <a:pt x="128" y="71"/>
                    </a:moveTo>
                    <a:lnTo>
                      <a:pt x="64" y="0"/>
                    </a:lnTo>
                    <a:lnTo>
                      <a:pt x="0" y="64"/>
                    </a:lnTo>
                    <a:lnTo>
                      <a:pt x="49" y="312"/>
                    </a:lnTo>
                    <a:lnTo>
                      <a:pt x="60" y="338"/>
                    </a:lnTo>
                    <a:lnTo>
                      <a:pt x="75" y="312"/>
                    </a:lnTo>
                    <a:lnTo>
                      <a:pt x="128" y="7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9" name="Freeform 59"/>
              <p:cNvSpPr>
                <a:spLocks/>
              </p:cNvSpPr>
              <p:nvPr/>
            </p:nvSpPr>
            <p:spPr bwMode="auto">
              <a:xfrm>
                <a:off x="6003" y="2434"/>
                <a:ext cx="158" cy="200"/>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3"/>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0" name="Freeform 60"/>
              <p:cNvSpPr>
                <a:spLocks/>
              </p:cNvSpPr>
              <p:nvPr/>
            </p:nvSpPr>
            <p:spPr bwMode="auto">
              <a:xfrm>
                <a:off x="5973" y="2427"/>
                <a:ext cx="176" cy="218"/>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1" name="Freeform 61"/>
              <p:cNvSpPr>
                <a:spLocks/>
              </p:cNvSpPr>
              <p:nvPr/>
            </p:nvSpPr>
            <p:spPr bwMode="auto">
              <a:xfrm>
                <a:off x="6033" y="2585"/>
                <a:ext cx="83" cy="98"/>
              </a:xfrm>
              <a:custGeom>
                <a:avLst/>
                <a:gdLst>
                  <a:gd name="T0" fmla="*/ 83 w 83"/>
                  <a:gd name="T1" fmla="*/ 64 h 98"/>
                  <a:gd name="T2" fmla="*/ 41 w 83"/>
                  <a:gd name="T3" fmla="*/ 98 h 98"/>
                  <a:gd name="T4" fmla="*/ 0 w 83"/>
                  <a:gd name="T5" fmla="*/ 64 h 98"/>
                  <a:gd name="T6" fmla="*/ 0 w 83"/>
                  <a:gd name="T7" fmla="*/ 0 h 98"/>
                  <a:gd name="T8" fmla="*/ 83 w 83"/>
                  <a:gd name="T9" fmla="*/ 0 h 98"/>
                  <a:gd name="T10" fmla="*/ 83 w 83"/>
                  <a:gd name="T11" fmla="*/ 64 h 98"/>
                </a:gdLst>
                <a:ahLst/>
                <a:cxnLst>
                  <a:cxn ang="0">
                    <a:pos x="T0" y="T1"/>
                  </a:cxn>
                  <a:cxn ang="0">
                    <a:pos x="T2" y="T3"/>
                  </a:cxn>
                  <a:cxn ang="0">
                    <a:pos x="T4" y="T5"/>
                  </a:cxn>
                  <a:cxn ang="0">
                    <a:pos x="T6" y="T7"/>
                  </a:cxn>
                  <a:cxn ang="0">
                    <a:pos x="T8" y="T9"/>
                  </a:cxn>
                  <a:cxn ang="0">
                    <a:pos x="T10" y="T11"/>
                  </a:cxn>
                </a:cxnLst>
                <a:rect l="0" t="0" r="r" b="b"/>
                <a:pathLst>
                  <a:path w="83" h="98">
                    <a:moveTo>
                      <a:pt x="83" y="64"/>
                    </a:moveTo>
                    <a:lnTo>
                      <a:pt x="41" y="98"/>
                    </a:lnTo>
                    <a:lnTo>
                      <a:pt x="0" y="64"/>
                    </a:lnTo>
                    <a:lnTo>
                      <a:pt x="0" y="0"/>
                    </a:lnTo>
                    <a:lnTo>
                      <a:pt x="83" y="0"/>
                    </a:lnTo>
                    <a:lnTo>
                      <a:pt x="83" y="6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2" name="Freeform 62"/>
              <p:cNvSpPr>
                <a:spLocks/>
              </p:cNvSpPr>
              <p:nvPr/>
            </p:nvSpPr>
            <p:spPr bwMode="auto">
              <a:xfrm>
                <a:off x="5841" y="2675"/>
                <a:ext cx="173" cy="452"/>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8"/>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3" name="Freeform 63"/>
              <p:cNvSpPr>
                <a:spLocks/>
              </p:cNvSpPr>
              <p:nvPr/>
            </p:nvSpPr>
            <p:spPr bwMode="auto">
              <a:xfrm>
                <a:off x="6138" y="2675"/>
                <a:ext cx="173" cy="452"/>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8"/>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4" name="Freeform 64"/>
              <p:cNvSpPr>
                <a:spLocks/>
              </p:cNvSpPr>
              <p:nvPr/>
            </p:nvSpPr>
            <p:spPr bwMode="auto">
              <a:xfrm>
                <a:off x="5849" y="3127"/>
                <a:ext cx="52" cy="56"/>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5" name="Freeform 65"/>
              <p:cNvSpPr>
                <a:spLocks/>
              </p:cNvSpPr>
              <p:nvPr/>
            </p:nvSpPr>
            <p:spPr bwMode="auto">
              <a:xfrm>
                <a:off x="6251" y="3127"/>
                <a:ext cx="53" cy="56"/>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6" name="Freeform 66"/>
              <p:cNvSpPr>
                <a:spLocks/>
              </p:cNvSpPr>
              <p:nvPr/>
            </p:nvSpPr>
            <p:spPr bwMode="auto">
              <a:xfrm>
                <a:off x="5943" y="2660"/>
                <a:ext cx="263" cy="459"/>
              </a:xfrm>
              <a:custGeom>
                <a:avLst/>
                <a:gdLst>
                  <a:gd name="T0" fmla="*/ 184 w 263"/>
                  <a:gd name="T1" fmla="*/ 0 h 459"/>
                  <a:gd name="T2" fmla="*/ 131 w 263"/>
                  <a:gd name="T3" fmla="*/ 87 h 459"/>
                  <a:gd name="T4" fmla="*/ 82 w 263"/>
                  <a:gd name="T5" fmla="*/ 0 h 459"/>
                  <a:gd name="T6" fmla="*/ 0 w 263"/>
                  <a:gd name="T7" fmla="*/ 15 h 459"/>
                  <a:gd name="T8" fmla="*/ 7 w 263"/>
                  <a:gd name="T9" fmla="*/ 459 h 459"/>
                  <a:gd name="T10" fmla="*/ 259 w 263"/>
                  <a:gd name="T11" fmla="*/ 459 h 459"/>
                  <a:gd name="T12" fmla="*/ 263 w 263"/>
                  <a:gd name="T13" fmla="*/ 15 h 459"/>
                  <a:gd name="T14" fmla="*/ 184 w 263"/>
                  <a:gd name="T15" fmla="*/ 0 h 4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459">
                    <a:moveTo>
                      <a:pt x="184" y="0"/>
                    </a:moveTo>
                    <a:lnTo>
                      <a:pt x="131" y="87"/>
                    </a:lnTo>
                    <a:lnTo>
                      <a:pt x="82" y="0"/>
                    </a:lnTo>
                    <a:lnTo>
                      <a:pt x="0" y="15"/>
                    </a:lnTo>
                    <a:lnTo>
                      <a:pt x="7" y="459"/>
                    </a:lnTo>
                    <a:lnTo>
                      <a:pt x="259" y="459"/>
                    </a:lnTo>
                    <a:lnTo>
                      <a:pt x="263" y="15"/>
                    </a:lnTo>
                    <a:lnTo>
                      <a:pt x="18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7" name="Freeform 67"/>
              <p:cNvSpPr>
                <a:spLocks/>
              </p:cNvSpPr>
              <p:nvPr/>
            </p:nvSpPr>
            <p:spPr bwMode="auto">
              <a:xfrm>
                <a:off x="6142" y="2502"/>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8" name="Freeform 68"/>
              <p:cNvSpPr>
                <a:spLocks/>
              </p:cNvSpPr>
              <p:nvPr/>
            </p:nvSpPr>
            <p:spPr bwMode="auto">
              <a:xfrm>
                <a:off x="6142" y="25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9" name="Freeform 69"/>
              <p:cNvSpPr>
                <a:spLocks/>
              </p:cNvSpPr>
              <p:nvPr/>
            </p:nvSpPr>
            <p:spPr bwMode="auto">
              <a:xfrm>
                <a:off x="6138" y="24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0" name="Freeform 70"/>
              <p:cNvSpPr>
                <a:spLocks/>
              </p:cNvSpPr>
              <p:nvPr/>
            </p:nvSpPr>
            <p:spPr bwMode="auto">
              <a:xfrm>
                <a:off x="6138" y="2494"/>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1" name="Freeform 71"/>
              <p:cNvSpPr>
                <a:spLocks/>
              </p:cNvSpPr>
              <p:nvPr/>
            </p:nvSpPr>
            <p:spPr bwMode="auto">
              <a:xfrm>
                <a:off x="6010" y="24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2" name="Freeform 72"/>
              <p:cNvSpPr>
                <a:spLocks/>
              </p:cNvSpPr>
              <p:nvPr/>
            </p:nvSpPr>
            <p:spPr bwMode="auto">
              <a:xfrm>
                <a:off x="6142" y="25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3" name="Freeform 73"/>
              <p:cNvSpPr>
                <a:spLocks/>
              </p:cNvSpPr>
              <p:nvPr/>
            </p:nvSpPr>
            <p:spPr bwMode="auto">
              <a:xfrm>
                <a:off x="6142" y="251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4" name="Rectangle 74"/>
              <p:cNvSpPr>
                <a:spLocks noChangeArrowheads="1"/>
              </p:cNvSpPr>
              <p:nvPr/>
            </p:nvSpPr>
            <p:spPr bwMode="auto">
              <a:xfrm>
                <a:off x="6138" y="2491"/>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5" name="Freeform 75"/>
              <p:cNvSpPr>
                <a:spLocks/>
              </p:cNvSpPr>
              <p:nvPr/>
            </p:nvSpPr>
            <p:spPr bwMode="auto">
              <a:xfrm>
                <a:off x="6007" y="2506"/>
                <a:ext cx="0" cy="4"/>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6" name="Freeform 76"/>
              <p:cNvSpPr>
                <a:spLocks/>
              </p:cNvSpPr>
              <p:nvPr/>
            </p:nvSpPr>
            <p:spPr bwMode="auto">
              <a:xfrm>
                <a:off x="6007" y="25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7" name="Freeform 77"/>
              <p:cNvSpPr>
                <a:spLocks/>
              </p:cNvSpPr>
              <p:nvPr/>
            </p:nvSpPr>
            <p:spPr bwMode="auto">
              <a:xfrm>
                <a:off x="6007" y="24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8" name="Freeform 78"/>
              <p:cNvSpPr>
                <a:spLocks/>
              </p:cNvSpPr>
              <p:nvPr/>
            </p:nvSpPr>
            <p:spPr bwMode="auto">
              <a:xfrm>
                <a:off x="6007" y="2502"/>
                <a:ext cx="0" cy="4"/>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9" name="Freeform 79"/>
              <p:cNvSpPr>
                <a:spLocks/>
              </p:cNvSpPr>
              <p:nvPr/>
            </p:nvSpPr>
            <p:spPr bwMode="auto">
              <a:xfrm>
                <a:off x="5992" y="2487"/>
                <a:ext cx="161" cy="143"/>
              </a:xfrm>
              <a:custGeom>
                <a:avLst/>
                <a:gdLst>
                  <a:gd name="T0" fmla="*/ 41 w 43"/>
                  <a:gd name="T1" fmla="*/ 9 h 38"/>
                  <a:gd name="T2" fmla="*/ 40 w 43"/>
                  <a:gd name="T3" fmla="*/ 9 h 38"/>
                  <a:gd name="T4" fmla="*/ 40 w 43"/>
                  <a:gd name="T5" fmla="*/ 7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4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7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7"/>
                      <a:pt x="40" y="7"/>
                      <a:pt x="40" y="7"/>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4"/>
                    </a:cubicBezTo>
                    <a:cubicBezTo>
                      <a:pt x="40" y="3"/>
                      <a:pt x="39" y="3"/>
                      <a:pt x="39" y="3"/>
                    </a:cubicBezTo>
                    <a:cubicBezTo>
                      <a:pt x="39" y="3"/>
                      <a:pt x="39" y="3"/>
                      <a:pt x="39" y="2"/>
                    </a:cubicBezTo>
                    <a:cubicBezTo>
                      <a:pt x="39" y="2"/>
                      <a:pt x="39" y="2"/>
                      <a:pt x="39" y="2"/>
                    </a:cubicBezTo>
                    <a:cubicBezTo>
                      <a:pt x="39" y="2"/>
                      <a:pt x="39" y="2"/>
                      <a:pt x="39" y="2"/>
                    </a:cubicBezTo>
                    <a:cubicBezTo>
                      <a:pt x="39" y="2"/>
                      <a:pt x="39" y="2"/>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6"/>
                      <a:pt x="4" y="6"/>
                    </a:cubicBezTo>
                    <a:cubicBezTo>
                      <a:pt x="4" y="6"/>
                      <a:pt x="4" y="6"/>
                      <a:pt x="4" y="7"/>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0" name="Rectangle 80"/>
              <p:cNvSpPr>
                <a:spLocks noChangeArrowheads="1"/>
              </p:cNvSpPr>
              <p:nvPr/>
            </p:nvSpPr>
            <p:spPr bwMode="auto">
              <a:xfrm>
                <a:off x="5950" y="3119"/>
                <a:ext cx="25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1" name="Rectangle 81"/>
              <p:cNvSpPr>
                <a:spLocks noChangeArrowheads="1"/>
              </p:cNvSpPr>
              <p:nvPr/>
            </p:nvSpPr>
            <p:spPr bwMode="auto">
              <a:xfrm>
                <a:off x="6052" y="3119"/>
                <a:ext cx="45" cy="1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2" name="Oval 82"/>
              <p:cNvSpPr>
                <a:spLocks noChangeArrowheads="1"/>
              </p:cNvSpPr>
              <p:nvPr/>
            </p:nvSpPr>
            <p:spPr bwMode="auto">
              <a:xfrm>
                <a:off x="6071" y="2698"/>
                <a:ext cx="7" cy="7"/>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3" name="Oval 83"/>
              <p:cNvSpPr>
                <a:spLocks noChangeArrowheads="1"/>
              </p:cNvSpPr>
              <p:nvPr/>
            </p:nvSpPr>
            <p:spPr bwMode="auto">
              <a:xfrm>
                <a:off x="6071" y="2724"/>
                <a:ext cx="7" cy="11"/>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4" name="Freeform 84"/>
              <p:cNvSpPr>
                <a:spLocks/>
              </p:cNvSpPr>
              <p:nvPr/>
            </p:nvSpPr>
            <p:spPr bwMode="auto">
              <a:xfrm>
                <a:off x="6127" y="3642"/>
                <a:ext cx="68" cy="34"/>
              </a:xfrm>
              <a:custGeom>
                <a:avLst/>
                <a:gdLst>
                  <a:gd name="T0" fmla="*/ 9 w 18"/>
                  <a:gd name="T1" fmla="*/ 0 h 9"/>
                  <a:gd name="T2" fmla="*/ 0 w 18"/>
                  <a:gd name="T3" fmla="*/ 9 h 9"/>
                  <a:gd name="T4" fmla="*/ 18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4" y="0"/>
                      <a:pt x="0" y="4"/>
                      <a:pt x="0" y="9"/>
                    </a:cubicBezTo>
                    <a:cubicBezTo>
                      <a:pt x="18" y="9"/>
                      <a:pt x="18" y="9"/>
                      <a:pt x="18" y="9"/>
                    </a:cubicBezTo>
                    <a:cubicBezTo>
                      <a:pt x="18" y="4"/>
                      <a:pt x="1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5" name="Freeform 85"/>
              <p:cNvSpPr>
                <a:spLocks/>
              </p:cNvSpPr>
              <p:nvPr/>
            </p:nvSpPr>
            <p:spPr bwMode="auto">
              <a:xfrm>
                <a:off x="6210" y="3642"/>
                <a:ext cx="67" cy="34"/>
              </a:xfrm>
              <a:custGeom>
                <a:avLst/>
                <a:gdLst>
                  <a:gd name="T0" fmla="*/ 9 w 18"/>
                  <a:gd name="T1" fmla="*/ 0 h 9"/>
                  <a:gd name="T2" fmla="*/ 18 w 18"/>
                  <a:gd name="T3" fmla="*/ 9 h 9"/>
                  <a:gd name="T4" fmla="*/ 0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14" y="0"/>
                      <a:pt x="18" y="4"/>
                      <a:pt x="18" y="9"/>
                    </a:cubicBezTo>
                    <a:cubicBezTo>
                      <a:pt x="0" y="9"/>
                      <a:pt x="0" y="9"/>
                      <a:pt x="0" y="9"/>
                    </a:cubicBezTo>
                    <a:cubicBezTo>
                      <a:pt x="0" y="4"/>
                      <a:pt x="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6" name="Freeform 86"/>
              <p:cNvSpPr>
                <a:spLocks/>
              </p:cNvSpPr>
              <p:nvPr/>
            </p:nvSpPr>
            <p:spPr bwMode="auto">
              <a:xfrm>
                <a:off x="6277" y="3665"/>
                <a:ext cx="113" cy="56"/>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7" name="Freeform 87"/>
              <p:cNvSpPr>
                <a:spLocks/>
              </p:cNvSpPr>
              <p:nvPr/>
            </p:nvSpPr>
            <p:spPr bwMode="auto">
              <a:xfrm>
                <a:off x="6401" y="3665"/>
                <a:ext cx="109" cy="56"/>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8" name="Rectangle 88"/>
              <p:cNvSpPr>
                <a:spLocks noChangeArrowheads="1"/>
              </p:cNvSpPr>
              <p:nvPr/>
            </p:nvSpPr>
            <p:spPr bwMode="auto">
              <a:xfrm>
                <a:off x="6368" y="2570"/>
                <a:ext cx="90"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9" name="Freeform 89"/>
              <p:cNvSpPr>
                <a:spLocks/>
              </p:cNvSpPr>
              <p:nvPr/>
            </p:nvSpPr>
            <p:spPr bwMode="auto">
              <a:xfrm>
                <a:off x="6334" y="2333"/>
                <a:ext cx="176" cy="214"/>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0" name="Freeform 90"/>
              <p:cNvSpPr>
                <a:spLocks/>
              </p:cNvSpPr>
              <p:nvPr/>
            </p:nvSpPr>
            <p:spPr bwMode="auto">
              <a:xfrm>
                <a:off x="6307" y="2310"/>
                <a:ext cx="177" cy="200"/>
              </a:xfrm>
              <a:custGeom>
                <a:avLst/>
                <a:gdLst>
                  <a:gd name="T0" fmla="*/ 41 w 47"/>
                  <a:gd name="T1" fmla="*/ 16 h 53"/>
                  <a:gd name="T2" fmla="*/ 36 w 47"/>
                  <a:gd name="T3" fmla="*/ 48 h 53"/>
                  <a:gd name="T4" fmla="*/ 7 w 47"/>
                  <a:gd name="T5" fmla="*/ 36 h 53"/>
                  <a:gd name="T6" fmla="*/ 11 w 47"/>
                  <a:gd name="T7" fmla="*/ 5 h 53"/>
                  <a:gd name="T8" fmla="*/ 41 w 47"/>
                  <a:gd name="T9" fmla="*/ 16 h 53"/>
                </a:gdLst>
                <a:ahLst/>
                <a:cxnLst>
                  <a:cxn ang="0">
                    <a:pos x="T0" y="T1"/>
                  </a:cxn>
                  <a:cxn ang="0">
                    <a:pos x="T2" y="T3"/>
                  </a:cxn>
                  <a:cxn ang="0">
                    <a:pos x="T4" y="T5"/>
                  </a:cxn>
                  <a:cxn ang="0">
                    <a:pos x="T6" y="T7"/>
                  </a:cxn>
                  <a:cxn ang="0">
                    <a:pos x="T8" y="T9"/>
                  </a:cxn>
                </a:cxnLst>
                <a:rect l="0" t="0" r="r" b="b"/>
                <a:pathLst>
                  <a:path w="47" h="53">
                    <a:moveTo>
                      <a:pt x="41" y="16"/>
                    </a:moveTo>
                    <a:cubicBezTo>
                      <a:pt x="47" y="28"/>
                      <a:pt x="46" y="42"/>
                      <a:pt x="36" y="48"/>
                    </a:cubicBezTo>
                    <a:cubicBezTo>
                      <a:pt x="27" y="53"/>
                      <a:pt x="14" y="48"/>
                      <a:pt x="7" y="36"/>
                    </a:cubicBezTo>
                    <a:cubicBezTo>
                      <a:pt x="0" y="24"/>
                      <a:pt x="2" y="10"/>
                      <a:pt x="11" y="5"/>
                    </a:cubicBezTo>
                    <a:cubicBezTo>
                      <a:pt x="20" y="0"/>
                      <a:pt x="34" y="5"/>
                      <a:pt x="41" y="1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1" name="Freeform 91"/>
              <p:cNvSpPr>
                <a:spLocks/>
              </p:cNvSpPr>
              <p:nvPr/>
            </p:nvSpPr>
            <p:spPr bwMode="auto">
              <a:xfrm>
                <a:off x="6368" y="2494"/>
                <a:ext cx="90" cy="98"/>
              </a:xfrm>
              <a:custGeom>
                <a:avLst/>
                <a:gdLst>
                  <a:gd name="T0" fmla="*/ 90 w 90"/>
                  <a:gd name="T1" fmla="*/ 76 h 98"/>
                  <a:gd name="T2" fmla="*/ 45 w 90"/>
                  <a:gd name="T3" fmla="*/ 98 h 98"/>
                  <a:gd name="T4" fmla="*/ 0 w 90"/>
                  <a:gd name="T5" fmla="*/ 76 h 98"/>
                  <a:gd name="T6" fmla="*/ 0 w 90"/>
                  <a:gd name="T7" fmla="*/ 0 h 98"/>
                  <a:gd name="T8" fmla="*/ 90 w 90"/>
                  <a:gd name="T9" fmla="*/ 0 h 98"/>
                  <a:gd name="T10" fmla="*/ 90 w 90"/>
                  <a:gd name="T11" fmla="*/ 76 h 98"/>
                </a:gdLst>
                <a:ahLst/>
                <a:cxnLst>
                  <a:cxn ang="0">
                    <a:pos x="T0" y="T1"/>
                  </a:cxn>
                  <a:cxn ang="0">
                    <a:pos x="T2" y="T3"/>
                  </a:cxn>
                  <a:cxn ang="0">
                    <a:pos x="T4" y="T5"/>
                  </a:cxn>
                  <a:cxn ang="0">
                    <a:pos x="T6" y="T7"/>
                  </a:cxn>
                  <a:cxn ang="0">
                    <a:pos x="T8" y="T9"/>
                  </a:cxn>
                  <a:cxn ang="0">
                    <a:pos x="T10" y="T11"/>
                  </a:cxn>
                </a:cxnLst>
                <a:rect l="0" t="0" r="r" b="b"/>
                <a:pathLst>
                  <a:path w="90" h="98">
                    <a:moveTo>
                      <a:pt x="90" y="76"/>
                    </a:moveTo>
                    <a:lnTo>
                      <a:pt x="45" y="98"/>
                    </a:lnTo>
                    <a:lnTo>
                      <a:pt x="0" y="76"/>
                    </a:lnTo>
                    <a:lnTo>
                      <a:pt x="0" y="0"/>
                    </a:lnTo>
                    <a:lnTo>
                      <a:pt x="90" y="0"/>
                    </a:lnTo>
                    <a:lnTo>
                      <a:pt x="90" y="7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2" name="Freeform 92"/>
              <p:cNvSpPr>
                <a:spLocks/>
              </p:cNvSpPr>
              <p:nvPr/>
            </p:nvSpPr>
            <p:spPr bwMode="auto">
              <a:xfrm>
                <a:off x="6386" y="2592"/>
                <a:ext cx="53" cy="362"/>
              </a:xfrm>
              <a:custGeom>
                <a:avLst/>
                <a:gdLst>
                  <a:gd name="T0" fmla="*/ 42 w 53"/>
                  <a:gd name="T1" fmla="*/ 27 h 362"/>
                  <a:gd name="T2" fmla="*/ 53 w 53"/>
                  <a:gd name="T3" fmla="*/ 19 h 362"/>
                  <a:gd name="T4" fmla="*/ 27 w 53"/>
                  <a:gd name="T5" fmla="*/ 0 h 362"/>
                  <a:gd name="T6" fmla="*/ 0 w 53"/>
                  <a:gd name="T7" fmla="*/ 19 h 362"/>
                  <a:gd name="T8" fmla="*/ 15 w 53"/>
                  <a:gd name="T9" fmla="*/ 27 h 362"/>
                  <a:gd name="T10" fmla="*/ 12 w 53"/>
                  <a:gd name="T11" fmla="*/ 335 h 362"/>
                  <a:gd name="T12" fmla="*/ 27 w 53"/>
                  <a:gd name="T13" fmla="*/ 362 h 362"/>
                  <a:gd name="T14" fmla="*/ 42 w 53"/>
                  <a:gd name="T15" fmla="*/ 335 h 362"/>
                  <a:gd name="T16" fmla="*/ 42 w 53"/>
                  <a:gd name="T17" fmla="*/ 2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62">
                    <a:moveTo>
                      <a:pt x="42" y="27"/>
                    </a:moveTo>
                    <a:lnTo>
                      <a:pt x="53" y="19"/>
                    </a:lnTo>
                    <a:lnTo>
                      <a:pt x="27" y="0"/>
                    </a:lnTo>
                    <a:lnTo>
                      <a:pt x="0" y="19"/>
                    </a:lnTo>
                    <a:lnTo>
                      <a:pt x="15" y="27"/>
                    </a:lnTo>
                    <a:lnTo>
                      <a:pt x="12" y="335"/>
                    </a:lnTo>
                    <a:lnTo>
                      <a:pt x="27" y="362"/>
                    </a:lnTo>
                    <a:lnTo>
                      <a:pt x="42" y="335"/>
                    </a:lnTo>
                    <a:lnTo>
                      <a:pt x="42" y="2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3" name="Freeform 93"/>
              <p:cNvSpPr>
                <a:spLocks/>
              </p:cNvSpPr>
              <p:nvPr/>
            </p:nvSpPr>
            <p:spPr bwMode="auto">
              <a:xfrm>
                <a:off x="6149" y="2596"/>
                <a:ext cx="196" cy="508"/>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4" name="Freeform 94"/>
              <p:cNvSpPr>
                <a:spLocks/>
              </p:cNvSpPr>
              <p:nvPr/>
            </p:nvSpPr>
            <p:spPr bwMode="auto">
              <a:xfrm>
                <a:off x="6484" y="2596"/>
                <a:ext cx="196" cy="508"/>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5" name="Freeform 95"/>
              <p:cNvSpPr>
                <a:spLocks/>
              </p:cNvSpPr>
              <p:nvPr/>
            </p:nvSpPr>
            <p:spPr bwMode="auto">
              <a:xfrm>
                <a:off x="6292" y="3149"/>
                <a:ext cx="117" cy="535"/>
              </a:xfrm>
              <a:custGeom>
                <a:avLst/>
                <a:gdLst>
                  <a:gd name="T0" fmla="*/ 98 w 117"/>
                  <a:gd name="T1" fmla="*/ 535 h 535"/>
                  <a:gd name="T2" fmla="*/ 15 w 117"/>
                  <a:gd name="T3" fmla="*/ 535 h 535"/>
                  <a:gd name="T4" fmla="*/ 0 w 117"/>
                  <a:gd name="T5" fmla="*/ 0 h 535"/>
                  <a:gd name="T6" fmla="*/ 117 w 117"/>
                  <a:gd name="T7" fmla="*/ 0 h 535"/>
                  <a:gd name="T8" fmla="*/ 98 w 117"/>
                  <a:gd name="T9" fmla="*/ 535 h 535"/>
                </a:gdLst>
                <a:ahLst/>
                <a:cxnLst>
                  <a:cxn ang="0">
                    <a:pos x="T0" y="T1"/>
                  </a:cxn>
                  <a:cxn ang="0">
                    <a:pos x="T2" y="T3"/>
                  </a:cxn>
                  <a:cxn ang="0">
                    <a:pos x="T4" y="T5"/>
                  </a:cxn>
                  <a:cxn ang="0">
                    <a:pos x="T6" y="T7"/>
                  </a:cxn>
                  <a:cxn ang="0">
                    <a:pos x="T8" y="T9"/>
                  </a:cxn>
                </a:cxnLst>
                <a:rect l="0" t="0" r="r" b="b"/>
                <a:pathLst>
                  <a:path w="117" h="535">
                    <a:moveTo>
                      <a:pt x="98" y="535"/>
                    </a:moveTo>
                    <a:lnTo>
                      <a:pt x="15" y="535"/>
                    </a:lnTo>
                    <a:lnTo>
                      <a:pt x="0" y="0"/>
                    </a:lnTo>
                    <a:lnTo>
                      <a:pt x="117" y="0"/>
                    </a:lnTo>
                    <a:lnTo>
                      <a:pt x="98" y="5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6" name="Freeform 96"/>
              <p:cNvSpPr>
                <a:spLocks/>
              </p:cNvSpPr>
              <p:nvPr/>
            </p:nvSpPr>
            <p:spPr bwMode="auto">
              <a:xfrm>
                <a:off x="6416" y="3149"/>
                <a:ext cx="117" cy="535"/>
              </a:xfrm>
              <a:custGeom>
                <a:avLst/>
                <a:gdLst>
                  <a:gd name="T0" fmla="*/ 102 w 117"/>
                  <a:gd name="T1" fmla="*/ 535 h 535"/>
                  <a:gd name="T2" fmla="*/ 19 w 117"/>
                  <a:gd name="T3" fmla="*/ 535 h 535"/>
                  <a:gd name="T4" fmla="*/ 0 w 117"/>
                  <a:gd name="T5" fmla="*/ 0 h 535"/>
                  <a:gd name="T6" fmla="*/ 117 w 117"/>
                  <a:gd name="T7" fmla="*/ 0 h 535"/>
                  <a:gd name="T8" fmla="*/ 102 w 117"/>
                  <a:gd name="T9" fmla="*/ 535 h 535"/>
                </a:gdLst>
                <a:ahLst/>
                <a:cxnLst>
                  <a:cxn ang="0">
                    <a:pos x="T0" y="T1"/>
                  </a:cxn>
                  <a:cxn ang="0">
                    <a:pos x="T2" y="T3"/>
                  </a:cxn>
                  <a:cxn ang="0">
                    <a:pos x="T4" y="T5"/>
                  </a:cxn>
                  <a:cxn ang="0">
                    <a:pos x="T6" y="T7"/>
                  </a:cxn>
                  <a:cxn ang="0">
                    <a:pos x="T8" y="T9"/>
                  </a:cxn>
                </a:cxnLst>
                <a:rect l="0" t="0" r="r" b="b"/>
                <a:pathLst>
                  <a:path w="117" h="535">
                    <a:moveTo>
                      <a:pt x="102" y="535"/>
                    </a:moveTo>
                    <a:lnTo>
                      <a:pt x="19" y="535"/>
                    </a:lnTo>
                    <a:lnTo>
                      <a:pt x="0" y="0"/>
                    </a:lnTo>
                    <a:lnTo>
                      <a:pt x="117" y="0"/>
                    </a:lnTo>
                    <a:lnTo>
                      <a:pt x="102" y="5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7" name="Freeform 97"/>
              <p:cNvSpPr>
                <a:spLocks/>
              </p:cNvSpPr>
              <p:nvPr/>
            </p:nvSpPr>
            <p:spPr bwMode="auto">
              <a:xfrm>
                <a:off x="6161" y="3104"/>
                <a:ext cx="60" cy="6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8" name="Freeform 98"/>
              <p:cNvSpPr>
                <a:spLocks/>
              </p:cNvSpPr>
              <p:nvPr/>
            </p:nvSpPr>
            <p:spPr bwMode="auto">
              <a:xfrm>
                <a:off x="6608" y="3104"/>
                <a:ext cx="60" cy="6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9" name="Freeform 99"/>
              <p:cNvSpPr>
                <a:spLocks/>
              </p:cNvSpPr>
              <p:nvPr/>
            </p:nvSpPr>
            <p:spPr bwMode="auto">
              <a:xfrm>
                <a:off x="6266" y="2570"/>
                <a:ext cx="293" cy="579"/>
              </a:xfrm>
              <a:custGeom>
                <a:avLst/>
                <a:gdLst>
                  <a:gd name="T0" fmla="*/ 192 w 293"/>
                  <a:gd name="T1" fmla="*/ 0 h 579"/>
                  <a:gd name="T2" fmla="*/ 147 w 293"/>
                  <a:gd name="T3" fmla="*/ 361 h 579"/>
                  <a:gd name="T4" fmla="*/ 102 w 293"/>
                  <a:gd name="T5" fmla="*/ 0 h 579"/>
                  <a:gd name="T6" fmla="*/ 0 w 293"/>
                  <a:gd name="T7" fmla="*/ 26 h 579"/>
                  <a:gd name="T8" fmla="*/ 4 w 293"/>
                  <a:gd name="T9" fmla="*/ 579 h 579"/>
                  <a:gd name="T10" fmla="*/ 290 w 293"/>
                  <a:gd name="T11" fmla="*/ 579 h 579"/>
                  <a:gd name="T12" fmla="*/ 293 w 293"/>
                  <a:gd name="T13" fmla="*/ 26 h 579"/>
                  <a:gd name="T14" fmla="*/ 192 w 293"/>
                  <a:gd name="T15" fmla="*/ 0 h 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579">
                    <a:moveTo>
                      <a:pt x="192" y="0"/>
                    </a:moveTo>
                    <a:lnTo>
                      <a:pt x="147" y="361"/>
                    </a:lnTo>
                    <a:lnTo>
                      <a:pt x="102" y="0"/>
                    </a:lnTo>
                    <a:lnTo>
                      <a:pt x="0" y="26"/>
                    </a:lnTo>
                    <a:lnTo>
                      <a:pt x="4" y="579"/>
                    </a:lnTo>
                    <a:lnTo>
                      <a:pt x="290" y="579"/>
                    </a:lnTo>
                    <a:lnTo>
                      <a:pt x="293" y="26"/>
                    </a:lnTo>
                    <a:lnTo>
                      <a:pt x="1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0" name="Freeform 100"/>
              <p:cNvSpPr>
                <a:spLocks/>
              </p:cNvSpPr>
              <p:nvPr/>
            </p:nvSpPr>
            <p:spPr bwMode="auto">
              <a:xfrm>
                <a:off x="6488" y="2400"/>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1" name="Freeform 101"/>
              <p:cNvSpPr>
                <a:spLocks/>
              </p:cNvSpPr>
              <p:nvPr/>
            </p:nvSpPr>
            <p:spPr bwMode="auto">
              <a:xfrm>
                <a:off x="6488" y="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2" name="Freeform 102"/>
              <p:cNvSpPr>
                <a:spLocks/>
              </p:cNvSpPr>
              <p:nvPr/>
            </p:nvSpPr>
            <p:spPr bwMode="auto">
              <a:xfrm>
                <a:off x="6484" y="23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3" name="Freeform 103"/>
              <p:cNvSpPr>
                <a:spLocks/>
              </p:cNvSpPr>
              <p:nvPr/>
            </p:nvSpPr>
            <p:spPr bwMode="auto">
              <a:xfrm>
                <a:off x="6484" y="23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4" name="Freeform 104"/>
              <p:cNvSpPr>
                <a:spLocks/>
              </p:cNvSpPr>
              <p:nvPr/>
            </p:nvSpPr>
            <p:spPr bwMode="auto">
              <a:xfrm>
                <a:off x="6341" y="23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5" name="Freeform 105"/>
              <p:cNvSpPr>
                <a:spLocks/>
              </p:cNvSpPr>
              <p:nvPr/>
            </p:nvSpPr>
            <p:spPr bwMode="auto">
              <a:xfrm>
                <a:off x="6488" y="2404"/>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6" name="Freeform 106"/>
              <p:cNvSpPr>
                <a:spLocks/>
              </p:cNvSpPr>
              <p:nvPr/>
            </p:nvSpPr>
            <p:spPr bwMode="auto">
              <a:xfrm>
                <a:off x="6488" y="2408"/>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7" name="Rectangle 107"/>
              <p:cNvSpPr>
                <a:spLocks noChangeArrowheads="1"/>
              </p:cNvSpPr>
              <p:nvPr/>
            </p:nvSpPr>
            <p:spPr bwMode="auto">
              <a:xfrm>
                <a:off x="6484" y="2389"/>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8" name="Freeform 108"/>
              <p:cNvSpPr>
                <a:spLocks/>
              </p:cNvSpPr>
              <p:nvPr/>
            </p:nvSpPr>
            <p:spPr bwMode="auto">
              <a:xfrm>
                <a:off x="6334" y="24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9" name="Freeform 109"/>
              <p:cNvSpPr>
                <a:spLocks/>
              </p:cNvSpPr>
              <p:nvPr/>
            </p:nvSpPr>
            <p:spPr bwMode="auto">
              <a:xfrm>
                <a:off x="6337" y="24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0" name="Freeform 110"/>
              <p:cNvSpPr>
                <a:spLocks/>
              </p:cNvSpPr>
              <p:nvPr/>
            </p:nvSpPr>
            <p:spPr bwMode="auto">
              <a:xfrm>
                <a:off x="6337" y="23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1" name="Freeform 111"/>
              <p:cNvSpPr>
                <a:spLocks/>
              </p:cNvSpPr>
              <p:nvPr/>
            </p:nvSpPr>
            <p:spPr bwMode="auto">
              <a:xfrm>
                <a:off x="6334" y="2404"/>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2" name="Freeform 112"/>
              <p:cNvSpPr>
                <a:spLocks/>
              </p:cNvSpPr>
              <p:nvPr/>
            </p:nvSpPr>
            <p:spPr bwMode="auto">
              <a:xfrm>
                <a:off x="6322" y="2385"/>
                <a:ext cx="181" cy="162"/>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7"/>
                      <a:pt x="44" y="6"/>
                    </a:cubicBezTo>
                    <a:cubicBezTo>
                      <a:pt x="44" y="6"/>
                      <a:pt x="44" y="6"/>
                      <a:pt x="44" y="6"/>
                    </a:cubicBezTo>
                    <a:cubicBezTo>
                      <a:pt x="44" y="6"/>
                      <a:pt x="44" y="6"/>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2"/>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3"/>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3" name="Freeform 113"/>
              <p:cNvSpPr>
                <a:spLocks/>
              </p:cNvSpPr>
              <p:nvPr/>
            </p:nvSpPr>
            <p:spPr bwMode="auto">
              <a:xfrm>
                <a:off x="4108" y="3326"/>
                <a:ext cx="3745" cy="1095"/>
              </a:xfrm>
              <a:custGeom>
                <a:avLst/>
                <a:gdLst>
                  <a:gd name="T0" fmla="*/ 0 w 996"/>
                  <a:gd name="T1" fmla="*/ 291 h 291"/>
                  <a:gd name="T2" fmla="*/ 996 w 996"/>
                  <a:gd name="T3" fmla="*/ 291 h 291"/>
                  <a:gd name="T4" fmla="*/ 996 w 996"/>
                  <a:gd name="T5" fmla="*/ 234 h 291"/>
                  <a:gd name="T6" fmla="*/ 0 w 996"/>
                  <a:gd name="T7" fmla="*/ 291 h 291"/>
                </a:gdLst>
                <a:ahLst/>
                <a:cxnLst>
                  <a:cxn ang="0">
                    <a:pos x="T0" y="T1"/>
                  </a:cxn>
                  <a:cxn ang="0">
                    <a:pos x="T2" y="T3"/>
                  </a:cxn>
                  <a:cxn ang="0">
                    <a:pos x="T4" y="T5"/>
                  </a:cxn>
                  <a:cxn ang="0">
                    <a:pos x="T6" y="T7"/>
                  </a:cxn>
                </a:cxnLst>
                <a:rect l="0" t="0" r="r" b="b"/>
                <a:pathLst>
                  <a:path w="996" h="291">
                    <a:moveTo>
                      <a:pt x="0" y="291"/>
                    </a:moveTo>
                    <a:cubicBezTo>
                      <a:pt x="996" y="291"/>
                      <a:pt x="996" y="291"/>
                      <a:pt x="996" y="291"/>
                    </a:cubicBezTo>
                    <a:cubicBezTo>
                      <a:pt x="996" y="234"/>
                      <a:pt x="996" y="234"/>
                      <a:pt x="996" y="234"/>
                    </a:cubicBezTo>
                    <a:cubicBezTo>
                      <a:pt x="702" y="0"/>
                      <a:pt x="272" y="18"/>
                      <a:pt x="0" y="29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4" name="Freeform 114"/>
              <p:cNvSpPr>
                <a:spLocks/>
              </p:cNvSpPr>
              <p:nvPr/>
            </p:nvSpPr>
            <p:spPr bwMode="auto">
              <a:xfrm>
                <a:off x="7368" y="2491"/>
                <a:ext cx="443" cy="308"/>
              </a:xfrm>
              <a:custGeom>
                <a:avLst/>
                <a:gdLst>
                  <a:gd name="T0" fmla="*/ 115 w 118"/>
                  <a:gd name="T1" fmla="*/ 82 h 82"/>
                  <a:gd name="T2" fmla="*/ 118 w 118"/>
                  <a:gd name="T3" fmla="*/ 79 h 82"/>
                  <a:gd name="T4" fmla="*/ 118 w 118"/>
                  <a:gd name="T5" fmla="*/ 2 h 82"/>
                  <a:gd name="T6" fmla="*/ 115 w 118"/>
                  <a:gd name="T7" fmla="*/ 0 h 82"/>
                  <a:gd name="T8" fmla="*/ 2 w 118"/>
                  <a:gd name="T9" fmla="*/ 0 h 82"/>
                  <a:gd name="T10" fmla="*/ 0 w 118"/>
                  <a:gd name="T11" fmla="*/ 2 h 82"/>
                  <a:gd name="T12" fmla="*/ 0 w 118"/>
                  <a:gd name="T13" fmla="*/ 79 h 82"/>
                  <a:gd name="T14" fmla="*/ 2 w 118"/>
                  <a:gd name="T15" fmla="*/ 82 h 82"/>
                  <a:gd name="T16" fmla="*/ 115 w 11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82">
                    <a:moveTo>
                      <a:pt x="115" y="82"/>
                    </a:moveTo>
                    <a:cubicBezTo>
                      <a:pt x="117" y="82"/>
                      <a:pt x="118" y="81"/>
                      <a:pt x="118" y="79"/>
                    </a:cubicBezTo>
                    <a:cubicBezTo>
                      <a:pt x="118" y="2"/>
                      <a:pt x="118" y="2"/>
                      <a:pt x="118" y="2"/>
                    </a:cubicBezTo>
                    <a:cubicBezTo>
                      <a:pt x="118" y="1"/>
                      <a:pt x="117" y="0"/>
                      <a:pt x="115" y="0"/>
                    </a:cubicBezTo>
                    <a:cubicBezTo>
                      <a:pt x="2" y="0"/>
                      <a:pt x="2" y="0"/>
                      <a:pt x="2" y="0"/>
                    </a:cubicBezTo>
                    <a:cubicBezTo>
                      <a:pt x="1" y="0"/>
                      <a:pt x="0" y="1"/>
                      <a:pt x="0" y="2"/>
                    </a:cubicBezTo>
                    <a:cubicBezTo>
                      <a:pt x="0" y="79"/>
                      <a:pt x="0" y="79"/>
                      <a:pt x="0" y="79"/>
                    </a:cubicBezTo>
                    <a:cubicBezTo>
                      <a:pt x="0" y="81"/>
                      <a:pt x="1" y="82"/>
                      <a:pt x="2" y="82"/>
                    </a:cubicBezTo>
                    <a:lnTo>
                      <a:pt x="115" y="8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5" name="Rectangle 115"/>
              <p:cNvSpPr>
                <a:spLocks noChangeArrowheads="1"/>
              </p:cNvSpPr>
              <p:nvPr/>
            </p:nvSpPr>
            <p:spPr bwMode="auto">
              <a:xfrm>
                <a:off x="7383" y="2506"/>
                <a:ext cx="410" cy="22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6" name="Freeform 116"/>
              <p:cNvSpPr>
                <a:spLocks/>
              </p:cNvSpPr>
              <p:nvPr/>
            </p:nvSpPr>
            <p:spPr bwMode="auto">
              <a:xfrm>
                <a:off x="7574" y="1945"/>
                <a:ext cx="166" cy="117"/>
              </a:xfrm>
              <a:custGeom>
                <a:avLst/>
                <a:gdLst>
                  <a:gd name="T0" fmla="*/ 43 w 44"/>
                  <a:gd name="T1" fmla="*/ 31 h 31"/>
                  <a:gd name="T2" fmla="*/ 44 w 44"/>
                  <a:gd name="T3" fmla="*/ 30 h 31"/>
                  <a:gd name="T4" fmla="*/ 44 w 44"/>
                  <a:gd name="T5" fmla="*/ 1 h 31"/>
                  <a:gd name="T6" fmla="*/ 43 w 44"/>
                  <a:gd name="T7" fmla="*/ 0 h 31"/>
                  <a:gd name="T8" fmla="*/ 1 w 44"/>
                  <a:gd name="T9" fmla="*/ 0 h 31"/>
                  <a:gd name="T10" fmla="*/ 0 w 44"/>
                  <a:gd name="T11" fmla="*/ 1 h 31"/>
                  <a:gd name="T12" fmla="*/ 0 w 44"/>
                  <a:gd name="T13" fmla="*/ 30 h 31"/>
                  <a:gd name="T14" fmla="*/ 1 w 44"/>
                  <a:gd name="T15" fmla="*/ 31 h 31"/>
                  <a:gd name="T16" fmla="*/ 43 w 4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3" y="31"/>
                    </a:moveTo>
                    <a:cubicBezTo>
                      <a:pt x="44" y="31"/>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1"/>
                      <a:pt x="1" y="31"/>
                    </a:cubicBezTo>
                    <a:lnTo>
                      <a:pt x="43"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7" name="Rectangle 117"/>
              <p:cNvSpPr>
                <a:spLocks noChangeArrowheads="1"/>
              </p:cNvSpPr>
              <p:nvPr/>
            </p:nvSpPr>
            <p:spPr bwMode="auto">
              <a:xfrm>
                <a:off x="7582" y="1953"/>
                <a:ext cx="150" cy="8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8" name="Freeform 118"/>
              <p:cNvSpPr>
                <a:spLocks/>
              </p:cNvSpPr>
              <p:nvPr/>
            </p:nvSpPr>
            <p:spPr bwMode="auto">
              <a:xfrm>
                <a:off x="7650" y="1501"/>
                <a:ext cx="165" cy="113"/>
              </a:xfrm>
              <a:custGeom>
                <a:avLst/>
                <a:gdLst>
                  <a:gd name="T0" fmla="*/ 43 w 44"/>
                  <a:gd name="T1" fmla="*/ 30 h 30"/>
                  <a:gd name="T2" fmla="*/ 44 w 44"/>
                  <a:gd name="T3" fmla="*/ 30 h 30"/>
                  <a:gd name="T4" fmla="*/ 44 w 44"/>
                  <a:gd name="T5" fmla="*/ 1 h 30"/>
                  <a:gd name="T6" fmla="*/ 43 w 44"/>
                  <a:gd name="T7" fmla="*/ 0 h 30"/>
                  <a:gd name="T8" fmla="*/ 1 w 44"/>
                  <a:gd name="T9" fmla="*/ 0 h 30"/>
                  <a:gd name="T10" fmla="*/ 0 w 44"/>
                  <a:gd name="T11" fmla="*/ 1 h 30"/>
                  <a:gd name="T12" fmla="*/ 0 w 44"/>
                  <a:gd name="T13" fmla="*/ 30 h 30"/>
                  <a:gd name="T14" fmla="*/ 1 w 44"/>
                  <a:gd name="T15" fmla="*/ 30 h 30"/>
                  <a:gd name="T16" fmla="*/ 43 w 44"/>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0">
                    <a:moveTo>
                      <a:pt x="43" y="30"/>
                    </a:moveTo>
                    <a:cubicBezTo>
                      <a:pt x="44" y="30"/>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0"/>
                      <a:pt x="1" y="30"/>
                    </a:cubicBezTo>
                    <a:lnTo>
                      <a:pt x="43"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9" name="Rectangle 119"/>
              <p:cNvSpPr>
                <a:spLocks noChangeArrowheads="1"/>
              </p:cNvSpPr>
              <p:nvPr/>
            </p:nvSpPr>
            <p:spPr bwMode="auto">
              <a:xfrm>
                <a:off x="7657" y="1509"/>
                <a:ext cx="151" cy="8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0" name="Freeform 120"/>
              <p:cNvSpPr>
                <a:spLocks/>
              </p:cNvSpPr>
              <p:nvPr/>
            </p:nvSpPr>
            <p:spPr bwMode="auto">
              <a:xfrm>
                <a:off x="7526" y="1994"/>
                <a:ext cx="263" cy="181"/>
              </a:xfrm>
              <a:custGeom>
                <a:avLst/>
                <a:gdLst>
                  <a:gd name="T0" fmla="*/ 69 w 70"/>
                  <a:gd name="T1" fmla="*/ 48 h 48"/>
                  <a:gd name="T2" fmla="*/ 70 w 70"/>
                  <a:gd name="T3" fmla="*/ 47 h 48"/>
                  <a:gd name="T4" fmla="*/ 70 w 70"/>
                  <a:gd name="T5" fmla="*/ 1 h 48"/>
                  <a:gd name="T6" fmla="*/ 69 w 70"/>
                  <a:gd name="T7" fmla="*/ 0 h 48"/>
                  <a:gd name="T8" fmla="*/ 2 w 70"/>
                  <a:gd name="T9" fmla="*/ 0 h 48"/>
                  <a:gd name="T10" fmla="*/ 0 w 70"/>
                  <a:gd name="T11" fmla="*/ 1 h 48"/>
                  <a:gd name="T12" fmla="*/ 0 w 70"/>
                  <a:gd name="T13" fmla="*/ 47 h 48"/>
                  <a:gd name="T14" fmla="*/ 2 w 70"/>
                  <a:gd name="T15" fmla="*/ 48 h 48"/>
                  <a:gd name="T16" fmla="*/ 69 w 70"/>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8">
                    <a:moveTo>
                      <a:pt x="69" y="48"/>
                    </a:moveTo>
                    <a:cubicBezTo>
                      <a:pt x="70" y="48"/>
                      <a:pt x="70" y="48"/>
                      <a:pt x="70" y="47"/>
                    </a:cubicBezTo>
                    <a:cubicBezTo>
                      <a:pt x="70" y="1"/>
                      <a:pt x="70" y="1"/>
                      <a:pt x="70" y="1"/>
                    </a:cubicBezTo>
                    <a:cubicBezTo>
                      <a:pt x="70" y="1"/>
                      <a:pt x="70" y="0"/>
                      <a:pt x="69" y="0"/>
                    </a:cubicBezTo>
                    <a:cubicBezTo>
                      <a:pt x="2" y="0"/>
                      <a:pt x="2" y="0"/>
                      <a:pt x="2" y="0"/>
                    </a:cubicBezTo>
                    <a:cubicBezTo>
                      <a:pt x="1" y="0"/>
                      <a:pt x="0" y="1"/>
                      <a:pt x="0" y="1"/>
                    </a:cubicBezTo>
                    <a:cubicBezTo>
                      <a:pt x="0" y="47"/>
                      <a:pt x="0" y="47"/>
                      <a:pt x="0" y="47"/>
                    </a:cubicBezTo>
                    <a:cubicBezTo>
                      <a:pt x="0" y="48"/>
                      <a:pt x="1" y="48"/>
                      <a:pt x="2" y="48"/>
                    </a:cubicBezTo>
                    <a:lnTo>
                      <a:pt x="69" y="4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1" name="Rectangle 121"/>
              <p:cNvSpPr>
                <a:spLocks noChangeArrowheads="1"/>
              </p:cNvSpPr>
              <p:nvPr/>
            </p:nvSpPr>
            <p:spPr bwMode="auto">
              <a:xfrm>
                <a:off x="7537" y="2005"/>
                <a:ext cx="244" cy="13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2" name="Freeform 122"/>
              <p:cNvSpPr>
                <a:spLocks/>
              </p:cNvSpPr>
              <p:nvPr/>
            </p:nvSpPr>
            <p:spPr bwMode="auto">
              <a:xfrm>
                <a:off x="7247" y="3183"/>
                <a:ext cx="527" cy="365"/>
              </a:xfrm>
              <a:custGeom>
                <a:avLst/>
                <a:gdLst>
                  <a:gd name="T0" fmla="*/ 137 w 140"/>
                  <a:gd name="T1" fmla="*/ 97 h 97"/>
                  <a:gd name="T2" fmla="*/ 140 w 140"/>
                  <a:gd name="T3" fmla="*/ 94 h 97"/>
                  <a:gd name="T4" fmla="*/ 140 w 140"/>
                  <a:gd name="T5" fmla="*/ 2 h 97"/>
                  <a:gd name="T6" fmla="*/ 137 w 140"/>
                  <a:gd name="T7" fmla="*/ 0 h 97"/>
                  <a:gd name="T8" fmla="*/ 2 w 140"/>
                  <a:gd name="T9" fmla="*/ 0 h 97"/>
                  <a:gd name="T10" fmla="*/ 0 w 140"/>
                  <a:gd name="T11" fmla="*/ 2 h 97"/>
                  <a:gd name="T12" fmla="*/ 0 w 140"/>
                  <a:gd name="T13" fmla="*/ 94 h 97"/>
                  <a:gd name="T14" fmla="*/ 2 w 140"/>
                  <a:gd name="T15" fmla="*/ 97 h 97"/>
                  <a:gd name="T16" fmla="*/ 137 w 140"/>
                  <a:gd name="T1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7">
                    <a:moveTo>
                      <a:pt x="137" y="97"/>
                    </a:moveTo>
                    <a:cubicBezTo>
                      <a:pt x="139" y="97"/>
                      <a:pt x="140" y="96"/>
                      <a:pt x="140" y="94"/>
                    </a:cubicBezTo>
                    <a:cubicBezTo>
                      <a:pt x="140" y="2"/>
                      <a:pt x="140" y="2"/>
                      <a:pt x="140" y="2"/>
                    </a:cubicBezTo>
                    <a:cubicBezTo>
                      <a:pt x="140" y="1"/>
                      <a:pt x="139" y="0"/>
                      <a:pt x="137" y="0"/>
                    </a:cubicBezTo>
                    <a:cubicBezTo>
                      <a:pt x="2" y="0"/>
                      <a:pt x="2" y="0"/>
                      <a:pt x="2" y="0"/>
                    </a:cubicBezTo>
                    <a:cubicBezTo>
                      <a:pt x="1" y="0"/>
                      <a:pt x="0" y="1"/>
                      <a:pt x="0" y="2"/>
                    </a:cubicBezTo>
                    <a:cubicBezTo>
                      <a:pt x="0" y="94"/>
                      <a:pt x="0" y="94"/>
                      <a:pt x="0" y="94"/>
                    </a:cubicBezTo>
                    <a:cubicBezTo>
                      <a:pt x="0" y="96"/>
                      <a:pt x="1" y="97"/>
                      <a:pt x="2" y="97"/>
                    </a:cubicBezTo>
                    <a:lnTo>
                      <a:pt x="137" y="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3" name="Rectangle 123"/>
              <p:cNvSpPr>
                <a:spLocks noChangeArrowheads="1"/>
              </p:cNvSpPr>
              <p:nvPr/>
            </p:nvSpPr>
            <p:spPr bwMode="auto">
              <a:xfrm>
                <a:off x="7266" y="3202"/>
                <a:ext cx="489" cy="26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4" name="Freeform 124"/>
              <p:cNvSpPr>
                <a:spLocks/>
              </p:cNvSpPr>
              <p:nvPr/>
            </p:nvSpPr>
            <p:spPr bwMode="auto">
              <a:xfrm>
                <a:off x="7120" y="3123"/>
                <a:ext cx="526" cy="369"/>
              </a:xfrm>
              <a:custGeom>
                <a:avLst/>
                <a:gdLst>
                  <a:gd name="T0" fmla="*/ 138 w 140"/>
                  <a:gd name="T1" fmla="*/ 98 h 98"/>
                  <a:gd name="T2" fmla="*/ 140 w 140"/>
                  <a:gd name="T3" fmla="*/ 95 h 98"/>
                  <a:gd name="T4" fmla="*/ 140 w 140"/>
                  <a:gd name="T5" fmla="*/ 3 h 98"/>
                  <a:gd name="T6" fmla="*/ 138 w 140"/>
                  <a:gd name="T7" fmla="*/ 0 h 98"/>
                  <a:gd name="T8" fmla="*/ 3 w 140"/>
                  <a:gd name="T9" fmla="*/ 0 h 98"/>
                  <a:gd name="T10" fmla="*/ 0 w 140"/>
                  <a:gd name="T11" fmla="*/ 3 h 98"/>
                  <a:gd name="T12" fmla="*/ 0 w 140"/>
                  <a:gd name="T13" fmla="*/ 95 h 98"/>
                  <a:gd name="T14" fmla="*/ 3 w 140"/>
                  <a:gd name="T15" fmla="*/ 98 h 98"/>
                  <a:gd name="T16" fmla="*/ 138 w 140"/>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8">
                    <a:moveTo>
                      <a:pt x="138" y="98"/>
                    </a:moveTo>
                    <a:cubicBezTo>
                      <a:pt x="139" y="98"/>
                      <a:pt x="140" y="96"/>
                      <a:pt x="140" y="95"/>
                    </a:cubicBezTo>
                    <a:cubicBezTo>
                      <a:pt x="140" y="3"/>
                      <a:pt x="140" y="3"/>
                      <a:pt x="140" y="3"/>
                    </a:cubicBezTo>
                    <a:cubicBezTo>
                      <a:pt x="140" y="1"/>
                      <a:pt x="139" y="0"/>
                      <a:pt x="138" y="0"/>
                    </a:cubicBezTo>
                    <a:cubicBezTo>
                      <a:pt x="3" y="0"/>
                      <a:pt x="3" y="0"/>
                      <a:pt x="3" y="0"/>
                    </a:cubicBezTo>
                    <a:cubicBezTo>
                      <a:pt x="1" y="0"/>
                      <a:pt x="0" y="1"/>
                      <a:pt x="0" y="3"/>
                    </a:cubicBezTo>
                    <a:cubicBezTo>
                      <a:pt x="0" y="95"/>
                      <a:pt x="0" y="95"/>
                      <a:pt x="0" y="95"/>
                    </a:cubicBezTo>
                    <a:cubicBezTo>
                      <a:pt x="0" y="96"/>
                      <a:pt x="1" y="98"/>
                      <a:pt x="3" y="98"/>
                    </a:cubicBezTo>
                    <a:lnTo>
                      <a:pt x="138" y="9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5" name="Rectangle 125"/>
              <p:cNvSpPr>
                <a:spLocks noChangeArrowheads="1"/>
              </p:cNvSpPr>
              <p:nvPr/>
            </p:nvSpPr>
            <p:spPr bwMode="auto">
              <a:xfrm>
                <a:off x="7142" y="3145"/>
                <a:ext cx="485" cy="26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6" name="Freeform 126"/>
              <p:cNvSpPr>
                <a:spLocks/>
              </p:cNvSpPr>
              <p:nvPr/>
            </p:nvSpPr>
            <p:spPr bwMode="auto">
              <a:xfrm>
                <a:off x="7251" y="2069"/>
                <a:ext cx="94" cy="136"/>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7" name="Freeform 127"/>
              <p:cNvSpPr>
                <a:spLocks/>
              </p:cNvSpPr>
              <p:nvPr/>
            </p:nvSpPr>
            <p:spPr bwMode="auto">
              <a:xfrm>
                <a:off x="7702" y="1226"/>
                <a:ext cx="60" cy="91"/>
              </a:xfrm>
              <a:custGeom>
                <a:avLst/>
                <a:gdLst>
                  <a:gd name="T0" fmla="*/ 15 w 16"/>
                  <a:gd name="T1" fmla="*/ 0 h 24"/>
                  <a:gd name="T2" fmla="*/ 1 w 16"/>
                  <a:gd name="T3" fmla="*/ 0 h 24"/>
                  <a:gd name="T4" fmla="*/ 0 w 16"/>
                  <a:gd name="T5" fmla="*/ 1 h 24"/>
                  <a:gd name="T6" fmla="*/ 0 w 16"/>
                  <a:gd name="T7" fmla="*/ 7 h 24"/>
                  <a:gd name="T8" fmla="*/ 0 w 16"/>
                  <a:gd name="T9" fmla="*/ 7 h 24"/>
                  <a:gd name="T10" fmla="*/ 0 w 16"/>
                  <a:gd name="T11" fmla="*/ 11 h 24"/>
                  <a:gd name="T12" fmla="*/ 0 w 16"/>
                  <a:gd name="T13" fmla="*/ 23 h 24"/>
                  <a:gd name="T14" fmla="*/ 1 w 16"/>
                  <a:gd name="T15" fmla="*/ 24 h 24"/>
                  <a:gd name="T16" fmla="*/ 15 w 16"/>
                  <a:gd name="T17" fmla="*/ 24 h 24"/>
                  <a:gd name="T18" fmla="*/ 16 w 16"/>
                  <a:gd name="T19" fmla="*/ 23 h 24"/>
                  <a:gd name="T20" fmla="*/ 16 w 16"/>
                  <a:gd name="T21" fmla="*/ 1 h 24"/>
                  <a:gd name="T22" fmla="*/ 15 w 16"/>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15"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5" y="24"/>
                      <a:pt x="15" y="24"/>
                      <a:pt x="15" y="24"/>
                    </a:cubicBezTo>
                    <a:cubicBezTo>
                      <a:pt x="16" y="24"/>
                      <a:pt x="16" y="24"/>
                      <a:pt x="16" y="23"/>
                    </a:cubicBezTo>
                    <a:cubicBezTo>
                      <a:pt x="16" y="1"/>
                      <a:pt x="16" y="1"/>
                      <a:pt x="16" y="1"/>
                    </a:cubicBezTo>
                    <a:cubicBezTo>
                      <a:pt x="16" y="0"/>
                      <a:pt x="16" y="0"/>
                      <a:pt x="1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8" name="Freeform 128"/>
              <p:cNvSpPr>
                <a:spLocks/>
              </p:cNvSpPr>
              <p:nvPr/>
            </p:nvSpPr>
            <p:spPr bwMode="auto">
              <a:xfrm>
                <a:off x="7777" y="1226"/>
                <a:ext cx="64" cy="91"/>
              </a:xfrm>
              <a:custGeom>
                <a:avLst/>
                <a:gdLst>
                  <a:gd name="T0" fmla="*/ 16 w 17"/>
                  <a:gd name="T1" fmla="*/ 0 h 24"/>
                  <a:gd name="T2" fmla="*/ 1 w 17"/>
                  <a:gd name="T3" fmla="*/ 0 h 24"/>
                  <a:gd name="T4" fmla="*/ 0 w 17"/>
                  <a:gd name="T5" fmla="*/ 1 h 24"/>
                  <a:gd name="T6" fmla="*/ 0 w 17"/>
                  <a:gd name="T7" fmla="*/ 7 h 24"/>
                  <a:gd name="T8" fmla="*/ 0 w 17"/>
                  <a:gd name="T9" fmla="*/ 7 h 24"/>
                  <a:gd name="T10" fmla="*/ 0 w 17"/>
                  <a:gd name="T11" fmla="*/ 11 h 24"/>
                  <a:gd name="T12" fmla="*/ 0 w 17"/>
                  <a:gd name="T13" fmla="*/ 23 h 24"/>
                  <a:gd name="T14" fmla="*/ 1 w 17"/>
                  <a:gd name="T15" fmla="*/ 24 h 24"/>
                  <a:gd name="T16" fmla="*/ 16 w 17"/>
                  <a:gd name="T17" fmla="*/ 24 h 24"/>
                  <a:gd name="T18" fmla="*/ 17 w 17"/>
                  <a:gd name="T19" fmla="*/ 23 h 24"/>
                  <a:gd name="T20" fmla="*/ 17 w 17"/>
                  <a:gd name="T21" fmla="*/ 1 h 24"/>
                  <a:gd name="T22" fmla="*/ 16 w 17"/>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16"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6" y="24"/>
                      <a:pt x="16" y="24"/>
                      <a:pt x="16" y="24"/>
                    </a:cubicBezTo>
                    <a:cubicBezTo>
                      <a:pt x="16" y="24"/>
                      <a:pt x="17" y="24"/>
                      <a:pt x="17" y="23"/>
                    </a:cubicBezTo>
                    <a:cubicBezTo>
                      <a:pt x="17" y="1"/>
                      <a:pt x="17" y="1"/>
                      <a:pt x="17" y="1"/>
                    </a:cubicBezTo>
                    <a:cubicBezTo>
                      <a:pt x="17" y="0"/>
                      <a:pt x="16"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9" name="Freeform 129"/>
              <p:cNvSpPr>
                <a:spLocks/>
              </p:cNvSpPr>
              <p:nvPr/>
            </p:nvSpPr>
            <p:spPr bwMode="auto">
              <a:xfrm>
                <a:off x="7375" y="2069"/>
                <a:ext cx="90" cy="136"/>
              </a:xfrm>
              <a:custGeom>
                <a:avLst/>
                <a:gdLst>
                  <a:gd name="T0" fmla="*/ 23 w 24"/>
                  <a:gd name="T1" fmla="*/ 0 h 36"/>
                  <a:gd name="T2" fmla="*/ 1 w 24"/>
                  <a:gd name="T3" fmla="*/ 0 h 36"/>
                  <a:gd name="T4" fmla="*/ 0 w 24"/>
                  <a:gd name="T5" fmla="*/ 2 h 36"/>
                  <a:gd name="T6" fmla="*/ 0 w 24"/>
                  <a:gd name="T7" fmla="*/ 11 h 36"/>
                  <a:gd name="T8" fmla="*/ 0 w 24"/>
                  <a:gd name="T9" fmla="*/ 11 h 36"/>
                  <a:gd name="T10" fmla="*/ 0 w 24"/>
                  <a:gd name="T11" fmla="*/ 17 h 36"/>
                  <a:gd name="T12" fmla="*/ 0 w 24"/>
                  <a:gd name="T13" fmla="*/ 34 h 36"/>
                  <a:gd name="T14" fmla="*/ 1 w 24"/>
                  <a:gd name="T15" fmla="*/ 36 h 36"/>
                  <a:gd name="T16" fmla="*/ 23 w 24"/>
                  <a:gd name="T17" fmla="*/ 36 h 36"/>
                  <a:gd name="T18" fmla="*/ 24 w 24"/>
                  <a:gd name="T19" fmla="*/ 34 h 36"/>
                  <a:gd name="T20" fmla="*/ 24 w 24"/>
                  <a:gd name="T21" fmla="*/ 2 h 36"/>
                  <a:gd name="T22" fmla="*/ 23 w 24"/>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23" y="0"/>
                    </a:moveTo>
                    <a:cubicBezTo>
                      <a:pt x="1" y="0"/>
                      <a:pt x="1" y="0"/>
                      <a:pt x="1" y="0"/>
                    </a:cubicBezTo>
                    <a:cubicBezTo>
                      <a:pt x="0"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0" y="36"/>
                      <a:pt x="1" y="36"/>
                    </a:cubicBezTo>
                    <a:cubicBezTo>
                      <a:pt x="23" y="36"/>
                      <a:pt x="23" y="36"/>
                      <a:pt x="23" y="36"/>
                    </a:cubicBezTo>
                    <a:cubicBezTo>
                      <a:pt x="23" y="36"/>
                      <a:pt x="24" y="35"/>
                      <a:pt x="24" y="34"/>
                    </a:cubicBezTo>
                    <a:cubicBezTo>
                      <a:pt x="24" y="2"/>
                      <a:pt x="24" y="2"/>
                      <a:pt x="24" y="2"/>
                    </a:cubicBezTo>
                    <a:cubicBezTo>
                      <a:pt x="24" y="1"/>
                      <a:pt x="23"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0" name="Freeform 130"/>
              <p:cNvSpPr>
                <a:spLocks/>
              </p:cNvSpPr>
              <p:nvPr/>
            </p:nvSpPr>
            <p:spPr bwMode="auto">
              <a:xfrm>
                <a:off x="7424" y="1964"/>
                <a:ext cx="94" cy="132"/>
              </a:xfrm>
              <a:custGeom>
                <a:avLst/>
                <a:gdLst>
                  <a:gd name="T0" fmla="*/ 23 w 25"/>
                  <a:gd name="T1" fmla="*/ 0 h 35"/>
                  <a:gd name="T2" fmla="*/ 2 w 25"/>
                  <a:gd name="T3" fmla="*/ 0 h 35"/>
                  <a:gd name="T4" fmla="*/ 0 w 25"/>
                  <a:gd name="T5" fmla="*/ 1 h 35"/>
                  <a:gd name="T6" fmla="*/ 0 w 25"/>
                  <a:gd name="T7" fmla="*/ 11 h 35"/>
                  <a:gd name="T8" fmla="*/ 0 w 25"/>
                  <a:gd name="T9" fmla="*/ 11 h 35"/>
                  <a:gd name="T10" fmla="*/ 0 w 25"/>
                  <a:gd name="T11" fmla="*/ 16 h 35"/>
                  <a:gd name="T12" fmla="*/ 0 w 25"/>
                  <a:gd name="T13" fmla="*/ 34 h 35"/>
                  <a:gd name="T14" fmla="*/ 2 w 25"/>
                  <a:gd name="T15" fmla="*/ 35 h 35"/>
                  <a:gd name="T16" fmla="*/ 23 w 25"/>
                  <a:gd name="T17" fmla="*/ 35 h 35"/>
                  <a:gd name="T18" fmla="*/ 25 w 25"/>
                  <a:gd name="T19" fmla="*/ 34 h 35"/>
                  <a:gd name="T20" fmla="*/ 25 w 25"/>
                  <a:gd name="T21" fmla="*/ 1 h 35"/>
                  <a:gd name="T22" fmla="*/ 23 w 2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23" y="0"/>
                    </a:moveTo>
                    <a:cubicBezTo>
                      <a:pt x="2" y="0"/>
                      <a:pt x="2" y="0"/>
                      <a:pt x="2" y="0"/>
                    </a:cubicBezTo>
                    <a:cubicBezTo>
                      <a:pt x="1" y="0"/>
                      <a:pt x="0" y="1"/>
                      <a:pt x="0" y="1"/>
                    </a:cubicBezTo>
                    <a:cubicBezTo>
                      <a:pt x="0" y="11"/>
                      <a:pt x="0" y="11"/>
                      <a:pt x="0" y="11"/>
                    </a:cubicBezTo>
                    <a:cubicBezTo>
                      <a:pt x="0" y="11"/>
                      <a:pt x="0" y="11"/>
                      <a:pt x="0" y="11"/>
                    </a:cubicBezTo>
                    <a:cubicBezTo>
                      <a:pt x="0" y="16"/>
                      <a:pt x="0" y="16"/>
                      <a:pt x="0" y="16"/>
                    </a:cubicBezTo>
                    <a:cubicBezTo>
                      <a:pt x="0" y="34"/>
                      <a:pt x="0" y="34"/>
                      <a:pt x="0" y="34"/>
                    </a:cubicBezTo>
                    <a:cubicBezTo>
                      <a:pt x="0" y="35"/>
                      <a:pt x="1" y="35"/>
                      <a:pt x="2" y="35"/>
                    </a:cubicBezTo>
                    <a:cubicBezTo>
                      <a:pt x="23" y="35"/>
                      <a:pt x="23" y="35"/>
                      <a:pt x="23" y="35"/>
                    </a:cubicBezTo>
                    <a:cubicBezTo>
                      <a:pt x="24" y="35"/>
                      <a:pt x="25" y="35"/>
                      <a:pt x="25" y="34"/>
                    </a:cubicBezTo>
                    <a:cubicBezTo>
                      <a:pt x="25" y="1"/>
                      <a:pt x="25" y="1"/>
                      <a:pt x="25" y="1"/>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1" name="Freeform 131"/>
              <p:cNvSpPr>
                <a:spLocks/>
              </p:cNvSpPr>
              <p:nvPr/>
            </p:nvSpPr>
            <p:spPr bwMode="auto">
              <a:xfrm>
                <a:off x="7529" y="1557"/>
                <a:ext cx="68" cy="98"/>
              </a:xfrm>
              <a:custGeom>
                <a:avLst/>
                <a:gdLst>
                  <a:gd name="T0" fmla="*/ 17 w 18"/>
                  <a:gd name="T1" fmla="*/ 0 h 26"/>
                  <a:gd name="T2" fmla="*/ 1 w 18"/>
                  <a:gd name="T3" fmla="*/ 0 h 26"/>
                  <a:gd name="T4" fmla="*/ 0 w 18"/>
                  <a:gd name="T5" fmla="*/ 1 h 26"/>
                  <a:gd name="T6" fmla="*/ 0 w 18"/>
                  <a:gd name="T7" fmla="*/ 8 h 26"/>
                  <a:gd name="T8" fmla="*/ 0 w 18"/>
                  <a:gd name="T9" fmla="*/ 9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7" y="26"/>
                      <a:pt x="17" y="26"/>
                      <a:pt x="17" y="26"/>
                    </a:cubicBezTo>
                    <a:cubicBezTo>
                      <a:pt x="17" y="26"/>
                      <a:pt x="18" y="26"/>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2" name="Freeform 132"/>
              <p:cNvSpPr>
                <a:spLocks/>
              </p:cNvSpPr>
              <p:nvPr/>
            </p:nvSpPr>
            <p:spPr bwMode="auto">
              <a:xfrm>
                <a:off x="7616" y="1557"/>
                <a:ext cx="64" cy="98"/>
              </a:xfrm>
              <a:custGeom>
                <a:avLst/>
                <a:gdLst>
                  <a:gd name="T0" fmla="*/ 16 w 17"/>
                  <a:gd name="T1" fmla="*/ 0 h 26"/>
                  <a:gd name="T2" fmla="*/ 1 w 17"/>
                  <a:gd name="T3" fmla="*/ 0 h 26"/>
                  <a:gd name="T4" fmla="*/ 0 w 17"/>
                  <a:gd name="T5" fmla="*/ 1 h 26"/>
                  <a:gd name="T6" fmla="*/ 0 w 17"/>
                  <a:gd name="T7" fmla="*/ 8 h 26"/>
                  <a:gd name="T8" fmla="*/ 0 w 17"/>
                  <a:gd name="T9" fmla="*/ 9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6" y="26"/>
                      <a:pt x="16" y="26"/>
                      <a:pt x="16" y="26"/>
                    </a:cubicBezTo>
                    <a:cubicBezTo>
                      <a:pt x="17" y="26"/>
                      <a:pt x="17" y="26"/>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3" name="Freeform 133"/>
              <p:cNvSpPr>
                <a:spLocks/>
              </p:cNvSpPr>
              <p:nvPr/>
            </p:nvSpPr>
            <p:spPr bwMode="auto">
              <a:xfrm>
                <a:off x="7424" y="2069"/>
                <a:ext cx="94" cy="136"/>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4" name="Freeform 134"/>
              <p:cNvSpPr>
                <a:spLocks/>
              </p:cNvSpPr>
              <p:nvPr/>
            </p:nvSpPr>
            <p:spPr bwMode="auto">
              <a:xfrm>
                <a:off x="6755" y="2916"/>
                <a:ext cx="67" cy="98"/>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7" y="26"/>
                      <a:pt x="17" y="26"/>
                      <a:pt x="17" y="26"/>
                    </a:cubicBezTo>
                    <a:cubicBezTo>
                      <a:pt x="17" y="26"/>
                      <a:pt x="18" y="25"/>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5" name="Freeform 135"/>
              <p:cNvSpPr>
                <a:spLocks/>
              </p:cNvSpPr>
              <p:nvPr/>
            </p:nvSpPr>
            <p:spPr bwMode="auto">
              <a:xfrm>
                <a:off x="6841" y="2916"/>
                <a:ext cx="68" cy="98"/>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1"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1" y="26"/>
                      <a:pt x="1" y="26"/>
                    </a:cubicBezTo>
                    <a:cubicBezTo>
                      <a:pt x="17" y="26"/>
                      <a:pt x="17" y="26"/>
                      <a:pt x="17" y="26"/>
                    </a:cubicBezTo>
                    <a:cubicBezTo>
                      <a:pt x="18" y="26"/>
                      <a:pt x="18" y="25"/>
                      <a:pt x="18" y="25"/>
                    </a:cubicBezTo>
                    <a:cubicBezTo>
                      <a:pt x="18" y="1"/>
                      <a:pt x="18" y="1"/>
                      <a:pt x="18" y="1"/>
                    </a:cubicBezTo>
                    <a:cubicBezTo>
                      <a:pt x="18" y="1"/>
                      <a:pt x="18"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6" name="Freeform 136"/>
              <p:cNvSpPr>
                <a:spLocks/>
              </p:cNvSpPr>
              <p:nvPr/>
            </p:nvSpPr>
            <p:spPr bwMode="auto">
              <a:xfrm>
                <a:off x="6962" y="2784"/>
                <a:ext cx="64" cy="98"/>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7" name="Freeform 137"/>
              <p:cNvSpPr>
                <a:spLocks/>
              </p:cNvSpPr>
              <p:nvPr/>
            </p:nvSpPr>
            <p:spPr bwMode="auto">
              <a:xfrm>
                <a:off x="7052" y="2762"/>
                <a:ext cx="64" cy="98"/>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8" name="Freeform 138"/>
              <p:cNvSpPr>
                <a:spLocks/>
              </p:cNvSpPr>
              <p:nvPr/>
            </p:nvSpPr>
            <p:spPr bwMode="auto">
              <a:xfrm>
                <a:off x="7165" y="2558"/>
                <a:ext cx="203" cy="302"/>
              </a:xfrm>
              <a:custGeom>
                <a:avLst/>
                <a:gdLst>
                  <a:gd name="T0" fmla="*/ 0 w 54"/>
                  <a:gd name="T1" fmla="*/ 37 h 80"/>
                  <a:gd name="T2" fmla="*/ 0 w 54"/>
                  <a:gd name="T3" fmla="*/ 76 h 80"/>
                  <a:gd name="T4" fmla="*/ 3 w 54"/>
                  <a:gd name="T5" fmla="*/ 80 h 80"/>
                  <a:gd name="T6" fmla="*/ 51 w 54"/>
                  <a:gd name="T7" fmla="*/ 80 h 80"/>
                  <a:gd name="T8" fmla="*/ 54 w 54"/>
                  <a:gd name="T9" fmla="*/ 76 h 80"/>
                  <a:gd name="T10" fmla="*/ 54 w 54"/>
                  <a:gd name="T11" fmla="*/ 4 h 80"/>
                  <a:gd name="T12" fmla="*/ 51 w 54"/>
                  <a:gd name="T13" fmla="*/ 0 h 80"/>
                  <a:gd name="T14" fmla="*/ 3 w 54"/>
                  <a:gd name="T15" fmla="*/ 0 h 80"/>
                  <a:gd name="T16" fmla="*/ 0 w 54"/>
                  <a:gd name="T17" fmla="*/ 4 h 80"/>
                  <a:gd name="T18" fmla="*/ 0 w 54"/>
                  <a:gd name="T19" fmla="*/ 25 h 80"/>
                  <a:gd name="T20" fmla="*/ 0 w 54"/>
                  <a:gd name="T21"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0">
                    <a:moveTo>
                      <a:pt x="0" y="37"/>
                    </a:moveTo>
                    <a:cubicBezTo>
                      <a:pt x="0" y="76"/>
                      <a:pt x="0" y="76"/>
                      <a:pt x="0" y="76"/>
                    </a:cubicBezTo>
                    <a:cubicBezTo>
                      <a:pt x="0" y="78"/>
                      <a:pt x="1" y="80"/>
                      <a:pt x="3" y="80"/>
                    </a:cubicBezTo>
                    <a:cubicBezTo>
                      <a:pt x="51" y="80"/>
                      <a:pt x="51" y="80"/>
                      <a:pt x="51" y="80"/>
                    </a:cubicBezTo>
                    <a:cubicBezTo>
                      <a:pt x="53" y="80"/>
                      <a:pt x="54" y="78"/>
                      <a:pt x="54" y="76"/>
                    </a:cubicBezTo>
                    <a:cubicBezTo>
                      <a:pt x="54" y="4"/>
                      <a:pt x="54" y="4"/>
                      <a:pt x="54" y="4"/>
                    </a:cubicBezTo>
                    <a:cubicBezTo>
                      <a:pt x="54" y="2"/>
                      <a:pt x="53" y="0"/>
                      <a:pt x="51" y="0"/>
                    </a:cubicBezTo>
                    <a:cubicBezTo>
                      <a:pt x="3" y="0"/>
                      <a:pt x="3" y="0"/>
                      <a:pt x="3" y="0"/>
                    </a:cubicBezTo>
                    <a:cubicBezTo>
                      <a:pt x="1" y="0"/>
                      <a:pt x="0" y="2"/>
                      <a:pt x="0" y="4"/>
                    </a:cubicBezTo>
                    <a:cubicBezTo>
                      <a:pt x="0" y="25"/>
                      <a:pt x="0" y="25"/>
                      <a:pt x="0" y="25"/>
                    </a:cubicBezTo>
                    <a:lnTo>
                      <a:pt x="0" y="3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9" name="Rectangle 139"/>
              <p:cNvSpPr>
                <a:spLocks noChangeArrowheads="1"/>
              </p:cNvSpPr>
              <p:nvPr/>
            </p:nvSpPr>
            <p:spPr bwMode="auto">
              <a:xfrm>
                <a:off x="7183" y="2577"/>
                <a:ext cx="166" cy="26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0" name="Rectangle 140"/>
              <p:cNvSpPr>
                <a:spLocks noChangeArrowheads="1"/>
              </p:cNvSpPr>
              <p:nvPr/>
            </p:nvSpPr>
            <p:spPr bwMode="auto">
              <a:xfrm>
                <a:off x="7198" y="2611"/>
                <a:ext cx="87" cy="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1" name="Rectangle 141"/>
              <p:cNvSpPr>
                <a:spLocks noChangeArrowheads="1"/>
              </p:cNvSpPr>
              <p:nvPr/>
            </p:nvSpPr>
            <p:spPr bwMode="auto">
              <a:xfrm>
                <a:off x="7292" y="2611"/>
                <a:ext cx="42"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2" name="Rectangle 142"/>
              <p:cNvSpPr>
                <a:spLocks noChangeArrowheads="1"/>
              </p:cNvSpPr>
              <p:nvPr/>
            </p:nvSpPr>
            <p:spPr bwMode="auto">
              <a:xfrm>
                <a:off x="7198" y="2705"/>
                <a:ext cx="38" cy="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3" name="Rectangle 143"/>
              <p:cNvSpPr>
                <a:spLocks noChangeArrowheads="1"/>
              </p:cNvSpPr>
              <p:nvPr/>
            </p:nvSpPr>
            <p:spPr bwMode="auto">
              <a:xfrm>
                <a:off x="7247" y="2705"/>
                <a:ext cx="38" cy="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4" name="Rectangle 144"/>
              <p:cNvSpPr>
                <a:spLocks noChangeArrowheads="1"/>
              </p:cNvSpPr>
              <p:nvPr/>
            </p:nvSpPr>
            <p:spPr bwMode="auto">
              <a:xfrm>
                <a:off x="7292" y="2705"/>
                <a:ext cx="42" cy="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5" name="Rectangle 145"/>
              <p:cNvSpPr>
                <a:spLocks noChangeArrowheads="1"/>
              </p:cNvSpPr>
              <p:nvPr/>
            </p:nvSpPr>
            <p:spPr bwMode="auto">
              <a:xfrm>
                <a:off x="7198" y="2754"/>
                <a:ext cx="38"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6" name="Rectangle 146"/>
              <p:cNvSpPr>
                <a:spLocks noChangeArrowheads="1"/>
              </p:cNvSpPr>
              <p:nvPr/>
            </p:nvSpPr>
            <p:spPr bwMode="auto">
              <a:xfrm>
                <a:off x="7247" y="2754"/>
                <a:ext cx="38"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7" name="Rectangle 147"/>
              <p:cNvSpPr>
                <a:spLocks noChangeArrowheads="1"/>
              </p:cNvSpPr>
              <p:nvPr/>
            </p:nvSpPr>
            <p:spPr bwMode="auto">
              <a:xfrm>
                <a:off x="7292" y="2754"/>
                <a:ext cx="42"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8" name="Rectangle 148"/>
              <p:cNvSpPr>
                <a:spLocks noChangeArrowheads="1"/>
              </p:cNvSpPr>
              <p:nvPr/>
            </p:nvSpPr>
            <p:spPr bwMode="auto">
              <a:xfrm>
                <a:off x="7198" y="2803"/>
                <a:ext cx="136"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9" name="Rectangle 149"/>
              <p:cNvSpPr>
                <a:spLocks noChangeArrowheads="1"/>
              </p:cNvSpPr>
              <p:nvPr/>
            </p:nvSpPr>
            <p:spPr bwMode="auto">
              <a:xfrm>
                <a:off x="7292" y="2660"/>
                <a:ext cx="42"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0" name="Freeform 150"/>
              <p:cNvSpPr>
                <a:spLocks/>
              </p:cNvSpPr>
              <p:nvPr/>
            </p:nvSpPr>
            <p:spPr bwMode="auto">
              <a:xfrm>
                <a:off x="7413" y="2728"/>
                <a:ext cx="192" cy="132"/>
              </a:xfrm>
              <a:custGeom>
                <a:avLst/>
                <a:gdLst>
                  <a:gd name="T0" fmla="*/ 23 w 51"/>
                  <a:gd name="T1" fmla="*/ 35 h 35"/>
                  <a:gd name="T2" fmla="*/ 48 w 51"/>
                  <a:gd name="T3" fmla="*/ 35 h 35"/>
                  <a:gd name="T4" fmla="*/ 51 w 51"/>
                  <a:gd name="T5" fmla="*/ 33 h 35"/>
                  <a:gd name="T6" fmla="*/ 51 w 51"/>
                  <a:gd name="T7" fmla="*/ 2 h 35"/>
                  <a:gd name="T8" fmla="*/ 48 w 51"/>
                  <a:gd name="T9" fmla="*/ 0 h 35"/>
                  <a:gd name="T10" fmla="*/ 2 w 51"/>
                  <a:gd name="T11" fmla="*/ 0 h 35"/>
                  <a:gd name="T12" fmla="*/ 0 w 51"/>
                  <a:gd name="T13" fmla="*/ 2 h 35"/>
                  <a:gd name="T14" fmla="*/ 0 w 51"/>
                  <a:gd name="T15" fmla="*/ 33 h 35"/>
                  <a:gd name="T16" fmla="*/ 2 w 51"/>
                  <a:gd name="T17" fmla="*/ 35 h 35"/>
                  <a:gd name="T18" fmla="*/ 16 w 51"/>
                  <a:gd name="T19" fmla="*/ 35 h 35"/>
                  <a:gd name="T20" fmla="*/ 23 w 5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5">
                    <a:moveTo>
                      <a:pt x="23" y="35"/>
                    </a:moveTo>
                    <a:cubicBezTo>
                      <a:pt x="48" y="35"/>
                      <a:pt x="48" y="35"/>
                      <a:pt x="48" y="35"/>
                    </a:cubicBezTo>
                    <a:cubicBezTo>
                      <a:pt x="49" y="35"/>
                      <a:pt x="51" y="34"/>
                      <a:pt x="51" y="33"/>
                    </a:cubicBezTo>
                    <a:cubicBezTo>
                      <a:pt x="51" y="2"/>
                      <a:pt x="51" y="2"/>
                      <a:pt x="51" y="2"/>
                    </a:cubicBezTo>
                    <a:cubicBezTo>
                      <a:pt x="51" y="1"/>
                      <a:pt x="49" y="0"/>
                      <a:pt x="48" y="0"/>
                    </a:cubicBezTo>
                    <a:cubicBezTo>
                      <a:pt x="2" y="0"/>
                      <a:pt x="2" y="0"/>
                      <a:pt x="2" y="0"/>
                    </a:cubicBezTo>
                    <a:cubicBezTo>
                      <a:pt x="1" y="0"/>
                      <a:pt x="0" y="1"/>
                      <a:pt x="0" y="2"/>
                    </a:cubicBezTo>
                    <a:cubicBezTo>
                      <a:pt x="0" y="33"/>
                      <a:pt x="0" y="33"/>
                      <a:pt x="0" y="33"/>
                    </a:cubicBezTo>
                    <a:cubicBezTo>
                      <a:pt x="0" y="34"/>
                      <a:pt x="1" y="35"/>
                      <a:pt x="2" y="35"/>
                    </a:cubicBezTo>
                    <a:cubicBezTo>
                      <a:pt x="16" y="35"/>
                      <a:pt x="16" y="35"/>
                      <a:pt x="16" y="35"/>
                    </a:cubicBezTo>
                    <a:lnTo>
                      <a:pt x="23" y="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1" name="Rectangle 151"/>
              <p:cNvSpPr>
                <a:spLocks noChangeArrowheads="1"/>
              </p:cNvSpPr>
              <p:nvPr/>
            </p:nvSpPr>
            <p:spPr bwMode="auto">
              <a:xfrm>
                <a:off x="7424" y="2743"/>
                <a:ext cx="165" cy="10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2" name="Rectangle 152"/>
              <p:cNvSpPr>
                <a:spLocks noChangeArrowheads="1"/>
              </p:cNvSpPr>
              <p:nvPr/>
            </p:nvSpPr>
            <p:spPr bwMode="auto">
              <a:xfrm>
                <a:off x="7447" y="2780"/>
                <a:ext cx="52" cy="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3" name="Rectangle 153"/>
              <p:cNvSpPr>
                <a:spLocks noChangeArrowheads="1"/>
              </p:cNvSpPr>
              <p:nvPr/>
            </p:nvSpPr>
            <p:spPr bwMode="auto">
              <a:xfrm>
                <a:off x="7447" y="275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4" name="Rectangle 154"/>
              <p:cNvSpPr>
                <a:spLocks noChangeArrowheads="1"/>
              </p:cNvSpPr>
              <p:nvPr/>
            </p:nvSpPr>
            <p:spPr bwMode="auto">
              <a:xfrm>
                <a:off x="7507" y="2811"/>
                <a:ext cx="22"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5" name="Rectangle 155"/>
              <p:cNvSpPr>
                <a:spLocks noChangeArrowheads="1"/>
              </p:cNvSpPr>
              <p:nvPr/>
            </p:nvSpPr>
            <p:spPr bwMode="auto">
              <a:xfrm>
                <a:off x="7507" y="278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6" name="Rectangle 156"/>
              <p:cNvSpPr>
                <a:spLocks noChangeArrowheads="1"/>
              </p:cNvSpPr>
              <p:nvPr/>
            </p:nvSpPr>
            <p:spPr bwMode="auto">
              <a:xfrm>
                <a:off x="7507" y="275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7" name="Rectangle 157"/>
              <p:cNvSpPr>
                <a:spLocks noChangeArrowheads="1"/>
              </p:cNvSpPr>
              <p:nvPr/>
            </p:nvSpPr>
            <p:spPr bwMode="auto">
              <a:xfrm>
                <a:off x="7537" y="2811"/>
                <a:ext cx="22"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8" name="Rectangle 158"/>
              <p:cNvSpPr>
                <a:spLocks noChangeArrowheads="1"/>
              </p:cNvSpPr>
              <p:nvPr/>
            </p:nvSpPr>
            <p:spPr bwMode="auto">
              <a:xfrm>
                <a:off x="7537" y="278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9" name="Rectangle 159"/>
              <p:cNvSpPr>
                <a:spLocks noChangeArrowheads="1"/>
              </p:cNvSpPr>
              <p:nvPr/>
            </p:nvSpPr>
            <p:spPr bwMode="auto">
              <a:xfrm>
                <a:off x="7537" y="275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0" name="Rectangle 160"/>
              <p:cNvSpPr>
                <a:spLocks noChangeArrowheads="1"/>
              </p:cNvSpPr>
              <p:nvPr/>
            </p:nvSpPr>
            <p:spPr bwMode="auto">
              <a:xfrm>
                <a:off x="7567" y="2750"/>
                <a:ext cx="22" cy="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1" name="Rectangle 161"/>
              <p:cNvSpPr>
                <a:spLocks noChangeArrowheads="1"/>
              </p:cNvSpPr>
              <p:nvPr/>
            </p:nvSpPr>
            <p:spPr bwMode="auto">
              <a:xfrm>
                <a:off x="7477" y="2750"/>
                <a:ext cx="22"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2" name="Freeform 162"/>
              <p:cNvSpPr>
                <a:spLocks/>
              </p:cNvSpPr>
              <p:nvPr/>
            </p:nvSpPr>
            <p:spPr bwMode="auto">
              <a:xfrm>
                <a:off x="7638" y="2668"/>
                <a:ext cx="132" cy="192"/>
              </a:xfrm>
              <a:custGeom>
                <a:avLst/>
                <a:gdLst>
                  <a:gd name="T0" fmla="*/ 0 w 35"/>
                  <a:gd name="T1" fmla="*/ 24 h 51"/>
                  <a:gd name="T2" fmla="*/ 0 w 35"/>
                  <a:gd name="T3" fmla="*/ 49 h 51"/>
                  <a:gd name="T4" fmla="*/ 2 w 35"/>
                  <a:gd name="T5" fmla="*/ 51 h 51"/>
                  <a:gd name="T6" fmla="*/ 32 w 35"/>
                  <a:gd name="T7" fmla="*/ 51 h 51"/>
                  <a:gd name="T8" fmla="*/ 35 w 35"/>
                  <a:gd name="T9" fmla="*/ 49 h 51"/>
                  <a:gd name="T10" fmla="*/ 35 w 35"/>
                  <a:gd name="T11" fmla="*/ 3 h 51"/>
                  <a:gd name="T12" fmla="*/ 32 w 35"/>
                  <a:gd name="T13" fmla="*/ 0 h 51"/>
                  <a:gd name="T14" fmla="*/ 2 w 35"/>
                  <a:gd name="T15" fmla="*/ 0 h 51"/>
                  <a:gd name="T16" fmla="*/ 0 w 35"/>
                  <a:gd name="T17" fmla="*/ 3 h 51"/>
                  <a:gd name="T18" fmla="*/ 0 w 35"/>
                  <a:gd name="T19" fmla="*/ 16 h 51"/>
                  <a:gd name="T20" fmla="*/ 0 w 35"/>
                  <a:gd name="T2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0" y="24"/>
                    </a:moveTo>
                    <a:cubicBezTo>
                      <a:pt x="0" y="49"/>
                      <a:pt x="0" y="49"/>
                      <a:pt x="0" y="49"/>
                    </a:cubicBezTo>
                    <a:cubicBezTo>
                      <a:pt x="0" y="50"/>
                      <a:pt x="1" y="51"/>
                      <a:pt x="2" y="51"/>
                    </a:cubicBezTo>
                    <a:cubicBezTo>
                      <a:pt x="32" y="51"/>
                      <a:pt x="32" y="51"/>
                      <a:pt x="32" y="51"/>
                    </a:cubicBezTo>
                    <a:cubicBezTo>
                      <a:pt x="34" y="51"/>
                      <a:pt x="35" y="50"/>
                      <a:pt x="35" y="49"/>
                    </a:cubicBezTo>
                    <a:cubicBezTo>
                      <a:pt x="35" y="3"/>
                      <a:pt x="35" y="3"/>
                      <a:pt x="35" y="3"/>
                    </a:cubicBezTo>
                    <a:cubicBezTo>
                      <a:pt x="35" y="1"/>
                      <a:pt x="34" y="0"/>
                      <a:pt x="32" y="0"/>
                    </a:cubicBezTo>
                    <a:cubicBezTo>
                      <a:pt x="2" y="0"/>
                      <a:pt x="2" y="0"/>
                      <a:pt x="2" y="0"/>
                    </a:cubicBezTo>
                    <a:cubicBezTo>
                      <a:pt x="1" y="0"/>
                      <a:pt x="0" y="1"/>
                      <a:pt x="0" y="3"/>
                    </a:cubicBezTo>
                    <a:cubicBezTo>
                      <a:pt x="0" y="16"/>
                      <a:pt x="0" y="16"/>
                      <a:pt x="0" y="16"/>
                    </a:cubicBezTo>
                    <a:lnTo>
                      <a:pt x="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3" name="Rectangle 163"/>
              <p:cNvSpPr>
                <a:spLocks noChangeArrowheads="1"/>
              </p:cNvSpPr>
              <p:nvPr/>
            </p:nvSpPr>
            <p:spPr bwMode="auto">
              <a:xfrm>
                <a:off x="7650" y="2683"/>
                <a:ext cx="105" cy="16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4" name="Rectangle 164"/>
              <p:cNvSpPr>
                <a:spLocks noChangeArrowheads="1"/>
              </p:cNvSpPr>
              <p:nvPr/>
            </p:nvSpPr>
            <p:spPr bwMode="auto">
              <a:xfrm>
                <a:off x="7661" y="2701"/>
                <a:ext cx="53" cy="5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5" name="Rectangle 165"/>
              <p:cNvSpPr>
                <a:spLocks noChangeArrowheads="1"/>
              </p:cNvSpPr>
              <p:nvPr/>
            </p:nvSpPr>
            <p:spPr bwMode="auto">
              <a:xfrm>
                <a:off x="7721" y="2701"/>
                <a:ext cx="23"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6" name="Rectangle 166"/>
              <p:cNvSpPr>
                <a:spLocks noChangeArrowheads="1"/>
              </p:cNvSpPr>
              <p:nvPr/>
            </p:nvSpPr>
            <p:spPr bwMode="auto">
              <a:xfrm>
                <a:off x="7661" y="2762"/>
                <a:ext cx="22"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7" name="Rectangle 167"/>
              <p:cNvSpPr>
                <a:spLocks noChangeArrowheads="1"/>
              </p:cNvSpPr>
              <p:nvPr/>
            </p:nvSpPr>
            <p:spPr bwMode="auto">
              <a:xfrm>
                <a:off x="7691" y="2762"/>
                <a:ext cx="2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8" name="Rectangle 168"/>
              <p:cNvSpPr>
                <a:spLocks noChangeArrowheads="1"/>
              </p:cNvSpPr>
              <p:nvPr/>
            </p:nvSpPr>
            <p:spPr bwMode="auto">
              <a:xfrm>
                <a:off x="7721" y="2762"/>
                <a:ext cx="2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9" name="Rectangle 169"/>
              <p:cNvSpPr>
                <a:spLocks noChangeArrowheads="1"/>
              </p:cNvSpPr>
              <p:nvPr/>
            </p:nvSpPr>
            <p:spPr bwMode="auto">
              <a:xfrm>
                <a:off x="7661" y="2792"/>
                <a:ext cx="22"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0" name="Rectangle 170"/>
              <p:cNvSpPr>
                <a:spLocks noChangeArrowheads="1"/>
              </p:cNvSpPr>
              <p:nvPr/>
            </p:nvSpPr>
            <p:spPr bwMode="auto">
              <a:xfrm>
                <a:off x="7691" y="2792"/>
                <a:ext cx="2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1" name="Rectangle 171"/>
              <p:cNvSpPr>
                <a:spLocks noChangeArrowheads="1"/>
              </p:cNvSpPr>
              <p:nvPr/>
            </p:nvSpPr>
            <p:spPr bwMode="auto">
              <a:xfrm>
                <a:off x="7721" y="2792"/>
                <a:ext cx="2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2" name="Rectangle 172"/>
              <p:cNvSpPr>
                <a:spLocks noChangeArrowheads="1"/>
              </p:cNvSpPr>
              <p:nvPr/>
            </p:nvSpPr>
            <p:spPr bwMode="auto">
              <a:xfrm>
                <a:off x="7661" y="2822"/>
                <a:ext cx="8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3" name="Rectangle 173"/>
              <p:cNvSpPr>
                <a:spLocks noChangeArrowheads="1"/>
              </p:cNvSpPr>
              <p:nvPr/>
            </p:nvSpPr>
            <p:spPr bwMode="auto">
              <a:xfrm>
                <a:off x="7721" y="2732"/>
                <a:ext cx="23"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4" name="Freeform 174"/>
              <p:cNvSpPr>
                <a:spLocks/>
              </p:cNvSpPr>
              <p:nvPr/>
            </p:nvSpPr>
            <p:spPr bwMode="auto">
              <a:xfrm>
                <a:off x="7642" y="2050"/>
                <a:ext cx="87" cy="125"/>
              </a:xfrm>
              <a:custGeom>
                <a:avLst/>
                <a:gdLst>
                  <a:gd name="T0" fmla="*/ 0 w 23"/>
                  <a:gd name="T1" fmla="*/ 15 h 33"/>
                  <a:gd name="T2" fmla="*/ 0 w 23"/>
                  <a:gd name="T3" fmla="*/ 32 h 33"/>
                  <a:gd name="T4" fmla="*/ 1 w 23"/>
                  <a:gd name="T5" fmla="*/ 33 h 33"/>
                  <a:gd name="T6" fmla="*/ 21 w 23"/>
                  <a:gd name="T7" fmla="*/ 33 h 33"/>
                  <a:gd name="T8" fmla="*/ 23 w 23"/>
                  <a:gd name="T9" fmla="*/ 32 h 33"/>
                  <a:gd name="T10" fmla="*/ 23 w 23"/>
                  <a:gd name="T11" fmla="*/ 1 h 33"/>
                  <a:gd name="T12" fmla="*/ 21 w 23"/>
                  <a:gd name="T13" fmla="*/ 0 h 33"/>
                  <a:gd name="T14" fmla="*/ 1 w 23"/>
                  <a:gd name="T15" fmla="*/ 0 h 33"/>
                  <a:gd name="T16" fmla="*/ 0 w 23"/>
                  <a:gd name="T17" fmla="*/ 1 h 33"/>
                  <a:gd name="T18" fmla="*/ 0 w 23"/>
                  <a:gd name="T19" fmla="*/ 10 h 33"/>
                  <a:gd name="T20" fmla="*/ 0 w 2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0" y="15"/>
                    </a:moveTo>
                    <a:cubicBezTo>
                      <a:pt x="0" y="32"/>
                      <a:pt x="0" y="32"/>
                      <a:pt x="0" y="32"/>
                    </a:cubicBezTo>
                    <a:cubicBezTo>
                      <a:pt x="0" y="33"/>
                      <a:pt x="1" y="33"/>
                      <a:pt x="1" y="33"/>
                    </a:cubicBezTo>
                    <a:cubicBezTo>
                      <a:pt x="21" y="33"/>
                      <a:pt x="21" y="33"/>
                      <a:pt x="21" y="33"/>
                    </a:cubicBezTo>
                    <a:cubicBezTo>
                      <a:pt x="22" y="33"/>
                      <a:pt x="23" y="33"/>
                      <a:pt x="23" y="32"/>
                    </a:cubicBezTo>
                    <a:cubicBezTo>
                      <a:pt x="23" y="1"/>
                      <a:pt x="23" y="1"/>
                      <a:pt x="23" y="1"/>
                    </a:cubicBezTo>
                    <a:cubicBezTo>
                      <a:pt x="23" y="0"/>
                      <a:pt x="22" y="0"/>
                      <a:pt x="21" y="0"/>
                    </a:cubicBezTo>
                    <a:cubicBezTo>
                      <a:pt x="1" y="0"/>
                      <a:pt x="1" y="0"/>
                      <a:pt x="1"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5" name="Rectangle 175"/>
              <p:cNvSpPr>
                <a:spLocks noChangeArrowheads="1"/>
              </p:cNvSpPr>
              <p:nvPr/>
            </p:nvSpPr>
            <p:spPr bwMode="auto">
              <a:xfrm>
                <a:off x="7650" y="2058"/>
                <a:ext cx="71" cy="10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6" name="Rectangle 176"/>
              <p:cNvSpPr>
                <a:spLocks noChangeArrowheads="1"/>
              </p:cNvSpPr>
              <p:nvPr/>
            </p:nvSpPr>
            <p:spPr bwMode="auto">
              <a:xfrm>
                <a:off x="7657" y="2073"/>
                <a:ext cx="38"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7" name="Rectangle 177"/>
              <p:cNvSpPr>
                <a:spLocks noChangeArrowheads="1"/>
              </p:cNvSpPr>
              <p:nvPr/>
            </p:nvSpPr>
            <p:spPr bwMode="auto">
              <a:xfrm>
                <a:off x="7699" y="207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8" name="Rectangle 178"/>
              <p:cNvSpPr>
                <a:spLocks noChangeArrowheads="1"/>
              </p:cNvSpPr>
              <p:nvPr/>
            </p:nvSpPr>
            <p:spPr bwMode="auto">
              <a:xfrm>
                <a:off x="7657" y="2111"/>
                <a:ext cx="15"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9" name="Rectangle 179"/>
              <p:cNvSpPr>
                <a:spLocks noChangeArrowheads="1"/>
              </p:cNvSpPr>
              <p:nvPr/>
            </p:nvSpPr>
            <p:spPr bwMode="auto">
              <a:xfrm>
                <a:off x="7676" y="2111"/>
                <a:ext cx="19"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0" name="Rectangle 180"/>
              <p:cNvSpPr>
                <a:spLocks noChangeArrowheads="1"/>
              </p:cNvSpPr>
              <p:nvPr/>
            </p:nvSpPr>
            <p:spPr bwMode="auto">
              <a:xfrm>
                <a:off x="7699" y="2111"/>
                <a:ext cx="15"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1" name="Rectangle 181"/>
              <p:cNvSpPr>
                <a:spLocks noChangeArrowheads="1"/>
              </p:cNvSpPr>
              <p:nvPr/>
            </p:nvSpPr>
            <p:spPr bwMode="auto">
              <a:xfrm>
                <a:off x="7657" y="213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2" name="Rectangle 182"/>
              <p:cNvSpPr>
                <a:spLocks noChangeArrowheads="1"/>
              </p:cNvSpPr>
              <p:nvPr/>
            </p:nvSpPr>
            <p:spPr bwMode="auto">
              <a:xfrm>
                <a:off x="7676" y="2133"/>
                <a:ext cx="19"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3" name="Rectangle 183"/>
              <p:cNvSpPr>
                <a:spLocks noChangeArrowheads="1"/>
              </p:cNvSpPr>
              <p:nvPr/>
            </p:nvSpPr>
            <p:spPr bwMode="auto">
              <a:xfrm>
                <a:off x="7699" y="213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4" name="Rectangle 184"/>
              <p:cNvSpPr>
                <a:spLocks noChangeArrowheads="1"/>
              </p:cNvSpPr>
              <p:nvPr/>
            </p:nvSpPr>
            <p:spPr bwMode="auto">
              <a:xfrm>
                <a:off x="7657" y="2152"/>
                <a:ext cx="57"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5" name="Rectangle 185"/>
              <p:cNvSpPr>
                <a:spLocks noChangeArrowheads="1"/>
              </p:cNvSpPr>
              <p:nvPr/>
            </p:nvSpPr>
            <p:spPr bwMode="auto">
              <a:xfrm>
                <a:off x="7699" y="2092"/>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6" name="Freeform 186"/>
              <p:cNvSpPr>
                <a:spLocks/>
              </p:cNvSpPr>
              <p:nvPr/>
            </p:nvSpPr>
            <p:spPr bwMode="auto">
              <a:xfrm>
                <a:off x="7413" y="2050"/>
                <a:ext cx="90" cy="125"/>
              </a:xfrm>
              <a:custGeom>
                <a:avLst/>
                <a:gdLst>
                  <a:gd name="T0" fmla="*/ 0 w 24"/>
                  <a:gd name="T1" fmla="*/ 15 h 33"/>
                  <a:gd name="T2" fmla="*/ 0 w 24"/>
                  <a:gd name="T3" fmla="*/ 32 h 33"/>
                  <a:gd name="T4" fmla="*/ 2 w 24"/>
                  <a:gd name="T5" fmla="*/ 33 h 33"/>
                  <a:gd name="T6" fmla="*/ 22 w 24"/>
                  <a:gd name="T7" fmla="*/ 33 h 33"/>
                  <a:gd name="T8" fmla="*/ 24 w 24"/>
                  <a:gd name="T9" fmla="*/ 32 h 33"/>
                  <a:gd name="T10" fmla="*/ 24 w 24"/>
                  <a:gd name="T11" fmla="*/ 1 h 33"/>
                  <a:gd name="T12" fmla="*/ 22 w 24"/>
                  <a:gd name="T13" fmla="*/ 0 h 33"/>
                  <a:gd name="T14" fmla="*/ 2 w 24"/>
                  <a:gd name="T15" fmla="*/ 0 h 33"/>
                  <a:gd name="T16" fmla="*/ 0 w 24"/>
                  <a:gd name="T17" fmla="*/ 1 h 33"/>
                  <a:gd name="T18" fmla="*/ 0 w 24"/>
                  <a:gd name="T19" fmla="*/ 10 h 33"/>
                  <a:gd name="T20" fmla="*/ 0 w 24"/>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3">
                    <a:moveTo>
                      <a:pt x="0" y="15"/>
                    </a:moveTo>
                    <a:cubicBezTo>
                      <a:pt x="0" y="32"/>
                      <a:pt x="0" y="32"/>
                      <a:pt x="0" y="32"/>
                    </a:cubicBezTo>
                    <a:cubicBezTo>
                      <a:pt x="0" y="33"/>
                      <a:pt x="1" y="33"/>
                      <a:pt x="2" y="33"/>
                    </a:cubicBezTo>
                    <a:cubicBezTo>
                      <a:pt x="22" y="33"/>
                      <a:pt x="22" y="33"/>
                      <a:pt x="22" y="33"/>
                    </a:cubicBezTo>
                    <a:cubicBezTo>
                      <a:pt x="23" y="33"/>
                      <a:pt x="24" y="33"/>
                      <a:pt x="24" y="32"/>
                    </a:cubicBezTo>
                    <a:cubicBezTo>
                      <a:pt x="24" y="1"/>
                      <a:pt x="24" y="1"/>
                      <a:pt x="24" y="1"/>
                    </a:cubicBezTo>
                    <a:cubicBezTo>
                      <a:pt x="24" y="0"/>
                      <a:pt x="23" y="0"/>
                      <a:pt x="22" y="0"/>
                    </a:cubicBezTo>
                    <a:cubicBezTo>
                      <a:pt x="2" y="0"/>
                      <a:pt x="2" y="0"/>
                      <a:pt x="2"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7" name="Rectangle 187"/>
              <p:cNvSpPr>
                <a:spLocks noChangeArrowheads="1"/>
              </p:cNvSpPr>
              <p:nvPr/>
            </p:nvSpPr>
            <p:spPr bwMode="auto">
              <a:xfrm>
                <a:off x="7424" y="2058"/>
                <a:ext cx="68" cy="10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8" name="Rectangle 188"/>
              <p:cNvSpPr>
                <a:spLocks noChangeArrowheads="1"/>
              </p:cNvSpPr>
              <p:nvPr/>
            </p:nvSpPr>
            <p:spPr bwMode="auto">
              <a:xfrm>
                <a:off x="7428" y="2073"/>
                <a:ext cx="37"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9" name="Rectangle 189"/>
              <p:cNvSpPr>
                <a:spLocks noChangeArrowheads="1"/>
              </p:cNvSpPr>
              <p:nvPr/>
            </p:nvSpPr>
            <p:spPr bwMode="auto">
              <a:xfrm>
                <a:off x="7469" y="207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0" name="Rectangle 190"/>
              <p:cNvSpPr>
                <a:spLocks noChangeArrowheads="1"/>
              </p:cNvSpPr>
              <p:nvPr/>
            </p:nvSpPr>
            <p:spPr bwMode="auto">
              <a:xfrm>
                <a:off x="7428" y="2111"/>
                <a:ext cx="19"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1" name="Rectangle 191"/>
              <p:cNvSpPr>
                <a:spLocks noChangeArrowheads="1"/>
              </p:cNvSpPr>
              <p:nvPr/>
            </p:nvSpPr>
            <p:spPr bwMode="auto">
              <a:xfrm>
                <a:off x="7450" y="2111"/>
                <a:ext cx="15"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2" name="Rectangle 192"/>
              <p:cNvSpPr>
                <a:spLocks noChangeArrowheads="1"/>
              </p:cNvSpPr>
              <p:nvPr/>
            </p:nvSpPr>
            <p:spPr bwMode="auto">
              <a:xfrm>
                <a:off x="7469" y="2111"/>
                <a:ext cx="15"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3" name="Rectangle 193"/>
              <p:cNvSpPr>
                <a:spLocks noChangeArrowheads="1"/>
              </p:cNvSpPr>
              <p:nvPr/>
            </p:nvSpPr>
            <p:spPr bwMode="auto">
              <a:xfrm>
                <a:off x="7428" y="2133"/>
                <a:ext cx="19"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4" name="Rectangle 194"/>
              <p:cNvSpPr>
                <a:spLocks noChangeArrowheads="1"/>
              </p:cNvSpPr>
              <p:nvPr/>
            </p:nvSpPr>
            <p:spPr bwMode="auto">
              <a:xfrm>
                <a:off x="7450" y="213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5" name="Rectangle 195"/>
              <p:cNvSpPr>
                <a:spLocks noChangeArrowheads="1"/>
              </p:cNvSpPr>
              <p:nvPr/>
            </p:nvSpPr>
            <p:spPr bwMode="auto">
              <a:xfrm>
                <a:off x="7469" y="2133"/>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6" name="Rectangle 196"/>
              <p:cNvSpPr>
                <a:spLocks noChangeArrowheads="1"/>
              </p:cNvSpPr>
              <p:nvPr/>
            </p:nvSpPr>
            <p:spPr bwMode="auto">
              <a:xfrm>
                <a:off x="7428" y="2152"/>
                <a:ext cx="56"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7" name="Rectangle 197"/>
              <p:cNvSpPr>
                <a:spLocks noChangeArrowheads="1"/>
              </p:cNvSpPr>
              <p:nvPr/>
            </p:nvSpPr>
            <p:spPr bwMode="auto">
              <a:xfrm>
                <a:off x="7469" y="2092"/>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8" name="Freeform 198"/>
              <p:cNvSpPr>
                <a:spLocks/>
              </p:cNvSpPr>
              <p:nvPr/>
            </p:nvSpPr>
            <p:spPr bwMode="auto">
              <a:xfrm>
                <a:off x="7623" y="1542"/>
                <a:ext cx="87" cy="128"/>
              </a:xfrm>
              <a:custGeom>
                <a:avLst/>
                <a:gdLst>
                  <a:gd name="T0" fmla="*/ 0 w 23"/>
                  <a:gd name="T1" fmla="*/ 16 h 34"/>
                  <a:gd name="T2" fmla="*/ 0 w 23"/>
                  <a:gd name="T3" fmla="*/ 33 h 34"/>
                  <a:gd name="T4" fmla="*/ 1 w 23"/>
                  <a:gd name="T5" fmla="*/ 34 h 34"/>
                  <a:gd name="T6" fmla="*/ 21 w 23"/>
                  <a:gd name="T7" fmla="*/ 34 h 34"/>
                  <a:gd name="T8" fmla="*/ 23 w 23"/>
                  <a:gd name="T9" fmla="*/ 33 h 34"/>
                  <a:gd name="T10" fmla="*/ 23 w 23"/>
                  <a:gd name="T11" fmla="*/ 2 h 34"/>
                  <a:gd name="T12" fmla="*/ 21 w 23"/>
                  <a:gd name="T13" fmla="*/ 0 h 34"/>
                  <a:gd name="T14" fmla="*/ 1 w 23"/>
                  <a:gd name="T15" fmla="*/ 0 h 34"/>
                  <a:gd name="T16" fmla="*/ 0 w 23"/>
                  <a:gd name="T17" fmla="*/ 2 h 34"/>
                  <a:gd name="T18" fmla="*/ 0 w 23"/>
                  <a:gd name="T19" fmla="*/ 11 h 34"/>
                  <a:gd name="T20" fmla="*/ 0 w 23"/>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4">
                    <a:moveTo>
                      <a:pt x="0" y="16"/>
                    </a:moveTo>
                    <a:cubicBezTo>
                      <a:pt x="0" y="33"/>
                      <a:pt x="0" y="33"/>
                      <a:pt x="0" y="33"/>
                    </a:cubicBezTo>
                    <a:cubicBezTo>
                      <a:pt x="0" y="34"/>
                      <a:pt x="0" y="34"/>
                      <a:pt x="1" y="34"/>
                    </a:cubicBezTo>
                    <a:cubicBezTo>
                      <a:pt x="21" y="34"/>
                      <a:pt x="21" y="34"/>
                      <a:pt x="21" y="34"/>
                    </a:cubicBezTo>
                    <a:cubicBezTo>
                      <a:pt x="22" y="34"/>
                      <a:pt x="23" y="34"/>
                      <a:pt x="23" y="33"/>
                    </a:cubicBezTo>
                    <a:cubicBezTo>
                      <a:pt x="23" y="2"/>
                      <a:pt x="23" y="2"/>
                      <a:pt x="23" y="2"/>
                    </a:cubicBezTo>
                    <a:cubicBezTo>
                      <a:pt x="23" y="1"/>
                      <a:pt x="22" y="0"/>
                      <a:pt x="21" y="0"/>
                    </a:cubicBezTo>
                    <a:cubicBezTo>
                      <a:pt x="1" y="0"/>
                      <a:pt x="1" y="0"/>
                      <a:pt x="1" y="0"/>
                    </a:cubicBezTo>
                    <a:cubicBezTo>
                      <a:pt x="0" y="0"/>
                      <a:pt x="0" y="1"/>
                      <a:pt x="0" y="2"/>
                    </a:cubicBezTo>
                    <a:cubicBezTo>
                      <a:pt x="0" y="11"/>
                      <a:pt x="0" y="11"/>
                      <a:pt x="0" y="11"/>
                    </a:cubicBezTo>
                    <a:lnTo>
                      <a:pt x="0"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9" name="Rectangle 199"/>
              <p:cNvSpPr>
                <a:spLocks noChangeArrowheads="1"/>
              </p:cNvSpPr>
              <p:nvPr/>
            </p:nvSpPr>
            <p:spPr bwMode="auto">
              <a:xfrm>
                <a:off x="7631" y="1554"/>
                <a:ext cx="68" cy="10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0" name="Rectangle 200"/>
              <p:cNvSpPr>
                <a:spLocks noChangeArrowheads="1"/>
              </p:cNvSpPr>
              <p:nvPr/>
            </p:nvSpPr>
            <p:spPr bwMode="auto">
              <a:xfrm>
                <a:off x="7638" y="1565"/>
                <a:ext cx="34"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1" name="Rectangle 201"/>
              <p:cNvSpPr>
                <a:spLocks noChangeArrowheads="1"/>
              </p:cNvSpPr>
              <p:nvPr/>
            </p:nvSpPr>
            <p:spPr bwMode="auto">
              <a:xfrm>
                <a:off x="7676" y="1565"/>
                <a:ext cx="19" cy="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2" name="Rectangle 202"/>
              <p:cNvSpPr>
                <a:spLocks noChangeArrowheads="1"/>
              </p:cNvSpPr>
              <p:nvPr/>
            </p:nvSpPr>
            <p:spPr bwMode="auto">
              <a:xfrm>
                <a:off x="7638" y="1606"/>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3" name="Rectangle 203"/>
              <p:cNvSpPr>
                <a:spLocks noChangeArrowheads="1"/>
              </p:cNvSpPr>
              <p:nvPr/>
            </p:nvSpPr>
            <p:spPr bwMode="auto">
              <a:xfrm>
                <a:off x="7657" y="1606"/>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4" name="Rectangle 204"/>
              <p:cNvSpPr>
                <a:spLocks noChangeArrowheads="1"/>
              </p:cNvSpPr>
              <p:nvPr/>
            </p:nvSpPr>
            <p:spPr bwMode="auto">
              <a:xfrm>
                <a:off x="7676" y="1606"/>
                <a:ext cx="19"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grpSp>
        <p:sp>
          <p:nvSpPr>
            <p:cNvPr id="9" name="Rectangle 206"/>
            <p:cNvSpPr>
              <a:spLocks noChangeArrowheads="1"/>
            </p:cNvSpPr>
            <p:nvPr/>
          </p:nvSpPr>
          <p:spPr bwMode="auto">
            <a:xfrm>
              <a:off x="7638" y="1625"/>
              <a:ext cx="15" cy="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0" name="Rectangle 207"/>
            <p:cNvSpPr>
              <a:spLocks noChangeArrowheads="1"/>
            </p:cNvSpPr>
            <p:nvPr/>
          </p:nvSpPr>
          <p:spPr bwMode="auto">
            <a:xfrm>
              <a:off x="7657" y="1625"/>
              <a:ext cx="15" cy="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2" name="Rectangle 208"/>
            <p:cNvSpPr>
              <a:spLocks noChangeArrowheads="1"/>
            </p:cNvSpPr>
            <p:nvPr/>
          </p:nvSpPr>
          <p:spPr bwMode="auto">
            <a:xfrm>
              <a:off x="7676" y="1625"/>
              <a:ext cx="19" cy="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3" name="Rectangle 209"/>
            <p:cNvSpPr>
              <a:spLocks noChangeArrowheads="1"/>
            </p:cNvSpPr>
            <p:nvPr/>
          </p:nvSpPr>
          <p:spPr bwMode="auto">
            <a:xfrm>
              <a:off x="7638" y="1648"/>
              <a:ext cx="57"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4" name="Rectangle 210"/>
            <p:cNvSpPr>
              <a:spLocks noChangeArrowheads="1"/>
            </p:cNvSpPr>
            <p:nvPr/>
          </p:nvSpPr>
          <p:spPr bwMode="auto">
            <a:xfrm>
              <a:off x="7676" y="1588"/>
              <a:ext cx="19"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5" name="Freeform 211"/>
            <p:cNvSpPr>
              <a:spLocks/>
            </p:cNvSpPr>
            <p:nvPr/>
          </p:nvSpPr>
          <p:spPr bwMode="auto">
            <a:xfrm>
              <a:off x="7503" y="3364"/>
              <a:ext cx="173" cy="252"/>
            </a:xfrm>
            <a:custGeom>
              <a:avLst/>
              <a:gdLst>
                <a:gd name="T0" fmla="*/ 43 w 46"/>
                <a:gd name="T1" fmla="*/ 0 h 67"/>
                <a:gd name="T2" fmla="*/ 3 w 46"/>
                <a:gd name="T3" fmla="*/ 0 h 67"/>
                <a:gd name="T4" fmla="*/ 0 w 46"/>
                <a:gd name="T5" fmla="*/ 3 h 67"/>
                <a:gd name="T6" fmla="*/ 0 w 46"/>
                <a:gd name="T7" fmla="*/ 21 h 67"/>
                <a:gd name="T8" fmla="*/ 0 w 46"/>
                <a:gd name="T9" fmla="*/ 21 h 67"/>
                <a:gd name="T10" fmla="*/ 0 w 46"/>
                <a:gd name="T11" fmla="*/ 31 h 67"/>
                <a:gd name="T12" fmla="*/ 0 w 46"/>
                <a:gd name="T13" fmla="*/ 64 h 67"/>
                <a:gd name="T14" fmla="*/ 3 w 46"/>
                <a:gd name="T15" fmla="*/ 67 h 67"/>
                <a:gd name="T16" fmla="*/ 43 w 46"/>
                <a:gd name="T17" fmla="*/ 67 h 67"/>
                <a:gd name="T18" fmla="*/ 46 w 46"/>
                <a:gd name="T19" fmla="*/ 64 h 67"/>
                <a:gd name="T20" fmla="*/ 46 w 46"/>
                <a:gd name="T21" fmla="*/ 3 h 67"/>
                <a:gd name="T22" fmla="*/ 43 w 46"/>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7">
                  <a:moveTo>
                    <a:pt x="43" y="0"/>
                  </a:moveTo>
                  <a:cubicBezTo>
                    <a:pt x="3" y="0"/>
                    <a:pt x="3" y="0"/>
                    <a:pt x="3" y="0"/>
                  </a:cubicBezTo>
                  <a:cubicBezTo>
                    <a:pt x="1" y="0"/>
                    <a:pt x="0" y="2"/>
                    <a:pt x="0" y="3"/>
                  </a:cubicBezTo>
                  <a:cubicBezTo>
                    <a:pt x="0" y="21"/>
                    <a:pt x="0" y="21"/>
                    <a:pt x="0" y="21"/>
                  </a:cubicBezTo>
                  <a:cubicBezTo>
                    <a:pt x="0" y="21"/>
                    <a:pt x="0" y="21"/>
                    <a:pt x="0" y="21"/>
                  </a:cubicBezTo>
                  <a:cubicBezTo>
                    <a:pt x="0" y="31"/>
                    <a:pt x="0" y="31"/>
                    <a:pt x="0" y="31"/>
                  </a:cubicBezTo>
                  <a:cubicBezTo>
                    <a:pt x="0" y="64"/>
                    <a:pt x="0" y="64"/>
                    <a:pt x="0" y="64"/>
                  </a:cubicBezTo>
                  <a:cubicBezTo>
                    <a:pt x="0" y="66"/>
                    <a:pt x="1" y="67"/>
                    <a:pt x="3" y="67"/>
                  </a:cubicBezTo>
                  <a:cubicBezTo>
                    <a:pt x="43" y="67"/>
                    <a:pt x="43" y="67"/>
                    <a:pt x="43" y="67"/>
                  </a:cubicBezTo>
                  <a:cubicBezTo>
                    <a:pt x="44" y="67"/>
                    <a:pt x="46" y="66"/>
                    <a:pt x="46" y="64"/>
                  </a:cubicBezTo>
                  <a:cubicBezTo>
                    <a:pt x="46" y="3"/>
                    <a:pt x="46" y="3"/>
                    <a:pt x="46" y="3"/>
                  </a:cubicBezTo>
                  <a:cubicBezTo>
                    <a:pt x="46" y="2"/>
                    <a:pt x="44" y="0"/>
                    <a:pt x="43"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6" name="Freeform 212"/>
            <p:cNvSpPr>
              <a:spLocks/>
            </p:cNvSpPr>
            <p:nvPr/>
          </p:nvSpPr>
          <p:spPr bwMode="auto">
            <a:xfrm>
              <a:off x="7608" y="3435"/>
              <a:ext cx="128" cy="181"/>
            </a:xfrm>
            <a:custGeom>
              <a:avLst/>
              <a:gdLst>
                <a:gd name="T0" fmla="*/ 32 w 34"/>
                <a:gd name="T1" fmla="*/ 0 h 48"/>
                <a:gd name="T2" fmla="*/ 3 w 34"/>
                <a:gd name="T3" fmla="*/ 0 h 48"/>
                <a:gd name="T4" fmla="*/ 0 w 34"/>
                <a:gd name="T5" fmla="*/ 2 h 48"/>
                <a:gd name="T6" fmla="*/ 0 w 34"/>
                <a:gd name="T7" fmla="*/ 14 h 48"/>
                <a:gd name="T8" fmla="*/ 0 w 34"/>
                <a:gd name="T9" fmla="*/ 15 h 48"/>
                <a:gd name="T10" fmla="*/ 0 w 34"/>
                <a:gd name="T11" fmla="*/ 22 h 48"/>
                <a:gd name="T12" fmla="*/ 0 w 34"/>
                <a:gd name="T13" fmla="*/ 46 h 48"/>
                <a:gd name="T14" fmla="*/ 3 w 34"/>
                <a:gd name="T15" fmla="*/ 48 h 48"/>
                <a:gd name="T16" fmla="*/ 32 w 34"/>
                <a:gd name="T17" fmla="*/ 48 h 48"/>
                <a:gd name="T18" fmla="*/ 34 w 34"/>
                <a:gd name="T19" fmla="*/ 46 h 48"/>
                <a:gd name="T20" fmla="*/ 34 w 34"/>
                <a:gd name="T21" fmla="*/ 2 h 48"/>
                <a:gd name="T22" fmla="*/ 32 w 3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8">
                  <a:moveTo>
                    <a:pt x="32" y="0"/>
                  </a:moveTo>
                  <a:cubicBezTo>
                    <a:pt x="3" y="0"/>
                    <a:pt x="3" y="0"/>
                    <a:pt x="3" y="0"/>
                  </a:cubicBezTo>
                  <a:cubicBezTo>
                    <a:pt x="1" y="0"/>
                    <a:pt x="0" y="1"/>
                    <a:pt x="0" y="2"/>
                  </a:cubicBezTo>
                  <a:cubicBezTo>
                    <a:pt x="0" y="14"/>
                    <a:pt x="0" y="14"/>
                    <a:pt x="0" y="14"/>
                  </a:cubicBezTo>
                  <a:cubicBezTo>
                    <a:pt x="0" y="15"/>
                    <a:pt x="0" y="15"/>
                    <a:pt x="0" y="15"/>
                  </a:cubicBezTo>
                  <a:cubicBezTo>
                    <a:pt x="0" y="22"/>
                    <a:pt x="0" y="22"/>
                    <a:pt x="0" y="22"/>
                  </a:cubicBezTo>
                  <a:cubicBezTo>
                    <a:pt x="0" y="46"/>
                    <a:pt x="0" y="46"/>
                    <a:pt x="0" y="46"/>
                  </a:cubicBezTo>
                  <a:cubicBezTo>
                    <a:pt x="0" y="47"/>
                    <a:pt x="1" y="48"/>
                    <a:pt x="3" y="48"/>
                  </a:cubicBezTo>
                  <a:cubicBezTo>
                    <a:pt x="32" y="48"/>
                    <a:pt x="32" y="48"/>
                    <a:pt x="32" y="48"/>
                  </a:cubicBezTo>
                  <a:cubicBezTo>
                    <a:pt x="33" y="48"/>
                    <a:pt x="34" y="47"/>
                    <a:pt x="34" y="46"/>
                  </a:cubicBezTo>
                  <a:cubicBezTo>
                    <a:pt x="34" y="2"/>
                    <a:pt x="34" y="2"/>
                    <a:pt x="34" y="2"/>
                  </a:cubicBezTo>
                  <a:cubicBezTo>
                    <a:pt x="34" y="1"/>
                    <a:pt x="33" y="0"/>
                    <a:pt x="3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7" name="Freeform 213"/>
            <p:cNvSpPr>
              <a:spLocks/>
            </p:cNvSpPr>
            <p:nvPr/>
          </p:nvSpPr>
          <p:spPr bwMode="auto">
            <a:xfrm>
              <a:off x="7702" y="3473"/>
              <a:ext cx="98" cy="143"/>
            </a:xfrm>
            <a:custGeom>
              <a:avLst/>
              <a:gdLst>
                <a:gd name="T0" fmla="*/ 25 w 26"/>
                <a:gd name="T1" fmla="*/ 0 h 38"/>
                <a:gd name="T2" fmla="*/ 2 w 26"/>
                <a:gd name="T3" fmla="*/ 0 h 38"/>
                <a:gd name="T4" fmla="*/ 0 w 26"/>
                <a:gd name="T5" fmla="*/ 2 h 38"/>
                <a:gd name="T6" fmla="*/ 0 w 26"/>
                <a:gd name="T7" fmla="*/ 12 h 38"/>
                <a:gd name="T8" fmla="*/ 0 w 26"/>
                <a:gd name="T9" fmla="*/ 12 h 38"/>
                <a:gd name="T10" fmla="*/ 0 w 26"/>
                <a:gd name="T11" fmla="*/ 18 h 38"/>
                <a:gd name="T12" fmla="*/ 0 w 26"/>
                <a:gd name="T13" fmla="*/ 37 h 38"/>
                <a:gd name="T14" fmla="*/ 2 w 26"/>
                <a:gd name="T15" fmla="*/ 38 h 38"/>
                <a:gd name="T16" fmla="*/ 25 w 26"/>
                <a:gd name="T17" fmla="*/ 38 h 38"/>
                <a:gd name="T18" fmla="*/ 26 w 26"/>
                <a:gd name="T19" fmla="*/ 37 h 38"/>
                <a:gd name="T20" fmla="*/ 26 w 26"/>
                <a:gd name="T21" fmla="*/ 2 h 38"/>
                <a:gd name="T22" fmla="*/ 25 w 2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25" y="0"/>
                  </a:moveTo>
                  <a:cubicBezTo>
                    <a:pt x="2" y="0"/>
                    <a:pt x="2" y="0"/>
                    <a:pt x="2" y="0"/>
                  </a:cubicBezTo>
                  <a:cubicBezTo>
                    <a:pt x="1" y="0"/>
                    <a:pt x="0" y="1"/>
                    <a:pt x="0" y="2"/>
                  </a:cubicBezTo>
                  <a:cubicBezTo>
                    <a:pt x="0" y="12"/>
                    <a:pt x="0" y="12"/>
                    <a:pt x="0" y="12"/>
                  </a:cubicBezTo>
                  <a:cubicBezTo>
                    <a:pt x="0" y="12"/>
                    <a:pt x="0" y="12"/>
                    <a:pt x="0" y="12"/>
                  </a:cubicBezTo>
                  <a:cubicBezTo>
                    <a:pt x="0" y="18"/>
                    <a:pt x="0" y="18"/>
                    <a:pt x="0" y="18"/>
                  </a:cubicBezTo>
                  <a:cubicBezTo>
                    <a:pt x="0" y="37"/>
                    <a:pt x="0" y="37"/>
                    <a:pt x="0" y="37"/>
                  </a:cubicBezTo>
                  <a:cubicBezTo>
                    <a:pt x="0" y="38"/>
                    <a:pt x="1" y="38"/>
                    <a:pt x="2" y="38"/>
                  </a:cubicBezTo>
                  <a:cubicBezTo>
                    <a:pt x="25" y="38"/>
                    <a:pt x="25" y="38"/>
                    <a:pt x="25" y="38"/>
                  </a:cubicBezTo>
                  <a:cubicBezTo>
                    <a:pt x="25" y="38"/>
                    <a:pt x="26" y="38"/>
                    <a:pt x="26" y="37"/>
                  </a:cubicBezTo>
                  <a:cubicBezTo>
                    <a:pt x="26" y="2"/>
                    <a:pt x="26" y="2"/>
                    <a:pt x="26" y="2"/>
                  </a:cubicBezTo>
                  <a:cubicBezTo>
                    <a:pt x="26" y="1"/>
                    <a:pt x="25" y="0"/>
                    <a:pt x="25"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8" name="Freeform 214"/>
            <p:cNvSpPr>
              <a:spLocks/>
            </p:cNvSpPr>
            <p:nvPr/>
          </p:nvSpPr>
          <p:spPr bwMode="auto">
            <a:xfrm>
              <a:off x="7766" y="3541"/>
              <a:ext cx="68" cy="101"/>
            </a:xfrm>
            <a:custGeom>
              <a:avLst/>
              <a:gdLst>
                <a:gd name="T0" fmla="*/ 17 w 18"/>
                <a:gd name="T1" fmla="*/ 0 h 27"/>
                <a:gd name="T2" fmla="*/ 1 w 18"/>
                <a:gd name="T3" fmla="*/ 0 h 27"/>
                <a:gd name="T4" fmla="*/ 0 w 18"/>
                <a:gd name="T5" fmla="*/ 1 h 27"/>
                <a:gd name="T6" fmla="*/ 0 w 18"/>
                <a:gd name="T7" fmla="*/ 8 h 27"/>
                <a:gd name="T8" fmla="*/ 0 w 18"/>
                <a:gd name="T9" fmla="*/ 9 h 27"/>
                <a:gd name="T10" fmla="*/ 0 w 18"/>
                <a:gd name="T11" fmla="*/ 13 h 27"/>
                <a:gd name="T12" fmla="*/ 0 w 18"/>
                <a:gd name="T13" fmla="*/ 26 h 27"/>
                <a:gd name="T14" fmla="*/ 1 w 18"/>
                <a:gd name="T15" fmla="*/ 27 h 27"/>
                <a:gd name="T16" fmla="*/ 17 w 18"/>
                <a:gd name="T17" fmla="*/ 27 h 27"/>
                <a:gd name="T18" fmla="*/ 18 w 18"/>
                <a:gd name="T19" fmla="*/ 26 h 27"/>
                <a:gd name="T20" fmla="*/ 18 w 18"/>
                <a:gd name="T21" fmla="*/ 1 h 27"/>
                <a:gd name="T22" fmla="*/ 17 w 1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7">
                  <a:moveTo>
                    <a:pt x="17" y="0"/>
                  </a:moveTo>
                  <a:cubicBezTo>
                    <a:pt x="1" y="0"/>
                    <a:pt x="1" y="0"/>
                    <a:pt x="1" y="0"/>
                  </a:cubicBezTo>
                  <a:cubicBezTo>
                    <a:pt x="0" y="0"/>
                    <a:pt x="0" y="1"/>
                    <a:pt x="0" y="1"/>
                  </a:cubicBezTo>
                  <a:cubicBezTo>
                    <a:pt x="0" y="8"/>
                    <a:pt x="0" y="8"/>
                    <a:pt x="0" y="8"/>
                  </a:cubicBezTo>
                  <a:cubicBezTo>
                    <a:pt x="0" y="9"/>
                    <a:pt x="0" y="9"/>
                    <a:pt x="0" y="9"/>
                  </a:cubicBezTo>
                  <a:cubicBezTo>
                    <a:pt x="0" y="13"/>
                    <a:pt x="0" y="13"/>
                    <a:pt x="0" y="13"/>
                  </a:cubicBezTo>
                  <a:cubicBezTo>
                    <a:pt x="0" y="26"/>
                    <a:pt x="0" y="26"/>
                    <a:pt x="0" y="26"/>
                  </a:cubicBezTo>
                  <a:cubicBezTo>
                    <a:pt x="0" y="27"/>
                    <a:pt x="0" y="27"/>
                    <a:pt x="1" y="27"/>
                  </a:cubicBezTo>
                  <a:cubicBezTo>
                    <a:pt x="17" y="27"/>
                    <a:pt x="17" y="27"/>
                    <a:pt x="17" y="27"/>
                  </a:cubicBezTo>
                  <a:cubicBezTo>
                    <a:pt x="18" y="27"/>
                    <a:pt x="18" y="27"/>
                    <a:pt x="18" y="26"/>
                  </a:cubicBezTo>
                  <a:cubicBezTo>
                    <a:pt x="18" y="1"/>
                    <a:pt x="18" y="1"/>
                    <a:pt x="18" y="1"/>
                  </a:cubicBezTo>
                  <a:cubicBezTo>
                    <a:pt x="18" y="1"/>
                    <a:pt x="18" y="0"/>
                    <a:pt x="1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19" name="Freeform 215"/>
            <p:cNvSpPr>
              <a:spLocks/>
            </p:cNvSpPr>
            <p:nvPr/>
          </p:nvSpPr>
          <p:spPr bwMode="auto">
            <a:xfrm>
              <a:off x="7311" y="3270"/>
              <a:ext cx="252" cy="368"/>
            </a:xfrm>
            <a:custGeom>
              <a:avLst/>
              <a:gdLst>
                <a:gd name="T0" fmla="*/ 0 w 67"/>
                <a:gd name="T1" fmla="*/ 45 h 98"/>
                <a:gd name="T2" fmla="*/ 0 w 67"/>
                <a:gd name="T3" fmla="*/ 93 h 98"/>
                <a:gd name="T4" fmla="*/ 5 w 67"/>
                <a:gd name="T5" fmla="*/ 98 h 98"/>
                <a:gd name="T6" fmla="*/ 62 w 67"/>
                <a:gd name="T7" fmla="*/ 98 h 98"/>
                <a:gd name="T8" fmla="*/ 67 w 67"/>
                <a:gd name="T9" fmla="*/ 93 h 98"/>
                <a:gd name="T10" fmla="*/ 67 w 67"/>
                <a:gd name="T11" fmla="*/ 5 h 98"/>
                <a:gd name="T12" fmla="*/ 62 w 67"/>
                <a:gd name="T13" fmla="*/ 0 h 98"/>
                <a:gd name="T14" fmla="*/ 5 w 67"/>
                <a:gd name="T15" fmla="*/ 0 h 98"/>
                <a:gd name="T16" fmla="*/ 0 w 67"/>
                <a:gd name="T17" fmla="*/ 5 h 98"/>
                <a:gd name="T18" fmla="*/ 0 w 67"/>
                <a:gd name="T19" fmla="*/ 31 h 98"/>
                <a:gd name="T20" fmla="*/ 0 w 67"/>
                <a:gd name="T21"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8">
                  <a:moveTo>
                    <a:pt x="0" y="45"/>
                  </a:moveTo>
                  <a:cubicBezTo>
                    <a:pt x="0" y="93"/>
                    <a:pt x="0" y="93"/>
                    <a:pt x="0" y="93"/>
                  </a:cubicBezTo>
                  <a:cubicBezTo>
                    <a:pt x="0" y="96"/>
                    <a:pt x="2" y="98"/>
                    <a:pt x="5" y="98"/>
                  </a:cubicBezTo>
                  <a:cubicBezTo>
                    <a:pt x="62" y="98"/>
                    <a:pt x="62" y="98"/>
                    <a:pt x="62" y="98"/>
                  </a:cubicBezTo>
                  <a:cubicBezTo>
                    <a:pt x="65" y="98"/>
                    <a:pt x="67" y="96"/>
                    <a:pt x="67" y="93"/>
                  </a:cubicBezTo>
                  <a:cubicBezTo>
                    <a:pt x="67" y="5"/>
                    <a:pt x="67" y="5"/>
                    <a:pt x="67" y="5"/>
                  </a:cubicBezTo>
                  <a:cubicBezTo>
                    <a:pt x="67" y="2"/>
                    <a:pt x="65" y="0"/>
                    <a:pt x="62" y="0"/>
                  </a:cubicBezTo>
                  <a:cubicBezTo>
                    <a:pt x="5" y="0"/>
                    <a:pt x="5" y="0"/>
                    <a:pt x="5" y="0"/>
                  </a:cubicBezTo>
                  <a:cubicBezTo>
                    <a:pt x="2" y="0"/>
                    <a:pt x="0" y="2"/>
                    <a:pt x="0" y="5"/>
                  </a:cubicBezTo>
                  <a:cubicBezTo>
                    <a:pt x="0" y="31"/>
                    <a:pt x="0" y="31"/>
                    <a:pt x="0" y="31"/>
                  </a:cubicBezTo>
                  <a:lnTo>
                    <a:pt x="0" y="4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0" name="Rectangle 216"/>
            <p:cNvSpPr>
              <a:spLocks noChangeArrowheads="1"/>
            </p:cNvSpPr>
            <p:nvPr/>
          </p:nvSpPr>
          <p:spPr bwMode="auto">
            <a:xfrm>
              <a:off x="7338" y="3296"/>
              <a:ext cx="199" cy="31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1" name="Rectangle 217"/>
            <p:cNvSpPr>
              <a:spLocks noChangeArrowheads="1"/>
            </p:cNvSpPr>
            <p:nvPr/>
          </p:nvSpPr>
          <p:spPr bwMode="auto">
            <a:xfrm>
              <a:off x="7356" y="3337"/>
              <a:ext cx="106" cy="10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2" name="Rectangle 218"/>
            <p:cNvSpPr>
              <a:spLocks noChangeArrowheads="1"/>
            </p:cNvSpPr>
            <p:nvPr/>
          </p:nvSpPr>
          <p:spPr bwMode="auto">
            <a:xfrm>
              <a:off x="7473" y="3337"/>
              <a:ext cx="45" cy="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3" name="Rectangle 219"/>
            <p:cNvSpPr>
              <a:spLocks noChangeArrowheads="1"/>
            </p:cNvSpPr>
            <p:nvPr/>
          </p:nvSpPr>
          <p:spPr bwMode="auto">
            <a:xfrm>
              <a:off x="7356" y="3450"/>
              <a:ext cx="45" cy="4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4" name="Rectangle 220"/>
            <p:cNvSpPr>
              <a:spLocks noChangeArrowheads="1"/>
            </p:cNvSpPr>
            <p:nvPr/>
          </p:nvSpPr>
          <p:spPr bwMode="auto">
            <a:xfrm>
              <a:off x="7413" y="3450"/>
              <a:ext cx="49" cy="4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5" name="Rectangle 221"/>
            <p:cNvSpPr>
              <a:spLocks noChangeArrowheads="1"/>
            </p:cNvSpPr>
            <p:nvPr/>
          </p:nvSpPr>
          <p:spPr bwMode="auto">
            <a:xfrm>
              <a:off x="7473" y="3450"/>
              <a:ext cx="45" cy="4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6" name="Rectangle 222"/>
            <p:cNvSpPr>
              <a:spLocks noChangeArrowheads="1"/>
            </p:cNvSpPr>
            <p:nvPr/>
          </p:nvSpPr>
          <p:spPr bwMode="auto">
            <a:xfrm>
              <a:off x="7356" y="3511"/>
              <a:ext cx="45" cy="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7" name="Rectangle 223"/>
            <p:cNvSpPr>
              <a:spLocks noChangeArrowheads="1"/>
            </p:cNvSpPr>
            <p:nvPr/>
          </p:nvSpPr>
          <p:spPr bwMode="auto">
            <a:xfrm>
              <a:off x="7413" y="3511"/>
              <a:ext cx="49" cy="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8" name="Rectangle 224"/>
            <p:cNvSpPr>
              <a:spLocks noChangeArrowheads="1"/>
            </p:cNvSpPr>
            <p:nvPr/>
          </p:nvSpPr>
          <p:spPr bwMode="auto">
            <a:xfrm>
              <a:off x="7473" y="3511"/>
              <a:ext cx="45" cy="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29" name="Rectangle 225"/>
            <p:cNvSpPr>
              <a:spLocks noChangeArrowheads="1"/>
            </p:cNvSpPr>
            <p:nvPr/>
          </p:nvSpPr>
          <p:spPr bwMode="auto">
            <a:xfrm>
              <a:off x="7356" y="3567"/>
              <a:ext cx="162" cy="4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0" name="Rectangle 226"/>
            <p:cNvSpPr>
              <a:spLocks noChangeArrowheads="1"/>
            </p:cNvSpPr>
            <p:nvPr/>
          </p:nvSpPr>
          <p:spPr bwMode="auto">
            <a:xfrm>
              <a:off x="7473" y="3394"/>
              <a:ext cx="45" cy="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1" name="Freeform 227"/>
            <p:cNvSpPr>
              <a:spLocks/>
            </p:cNvSpPr>
            <p:nvPr/>
          </p:nvSpPr>
          <p:spPr bwMode="auto">
            <a:xfrm>
              <a:off x="7116" y="3398"/>
              <a:ext cx="154" cy="225"/>
            </a:xfrm>
            <a:custGeom>
              <a:avLst/>
              <a:gdLst>
                <a:gd name="T0" fmla="*/ 0 w 41"/>
                <a:gd name="T1" fmla="*/ 27 h 60"/>
                <a:gd name="T2" fmla="*/ 0 w 41"/>
                <a:gd name="T3" fmla="*/ 57 h 60"/>
                <a:gd name="T4" fmla="*/ 3 w 41"/>
                <a:gd name="T5" fmla="*/ 60 h 60"/>
                <a:gd name="T6" fmla="*/ 39 w 41"/>
                <a:gd name="T7" fmla="*/ 60 h 60"/>
                <a:gd name="T8" fmla="*/ 41 w 41"/>
                <a:gd name="T9" fmla="*/ 57 h 60"/>
                <a:gd name="T10" fmla="*/ 41 w 41"/>
                <a:gd name="T11" fmla="*/ 2 h 60"/>
                <a:gd name="T12" fmla="*/ 39 w 41"/>
                <a:gd name="T13" fmla="*/ 0 h 60"/>
                <a:gd name="T14" fmla="*/ 3 w 41"/>
                <a:gd name="T15" fmla="*/ 0 h 60"/>
                <a:gd name="T16" fmla="*/ 0 w 41"/>
                <a:gd name="T17" fmla="*/ 2 h 60"/>
                <a:gd name="T18" fmla="*/ 0 w 41"/>
                <a:gd name="T19" fmla="*/ 19 h 60"/>
                <a:gd name="T20" fmla="*/ 0 w 41"/>
                <a:gd name="T21"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0">
                  <a:moveTo>
                    <a:pt x="0" y="27"/>
                  </a:moveTo>
                  <a:cubicBezTo>
                    <a:pt x="0" y="57"/>
                    <a:pt x="0" y="57"/>
                    <a:pt x="0" y="57"/>
                  </a:cubicBezTo>
                  <a:cubicBezTo>
                    <a:pt x="0" y="59"/>
                    <a:pt x="2" y="60"/>
                    <a:pt x="3" y="60"/>
                  </a:cubicBezTo>
                  <a:cubicBezTo>
                    <a:pt x="39" y="60"/>
                    <a:pt x="39" y="60"/>
                    <a:pt x="39" y="60"/>
                  </a:cubicBezTo>
                  <a:cubicBezTo>
                    <a:pt x="40" y="60"/>
                    <a:pt x="41" y="59"/>
                    <a:pt x="41" y="57"/>
                  </a:cubicBezTo>
                  <a:cubicBezTo>
                    <a:pt x="41" y="2"/>
                    <a:pt x="41" y="2"/>
                    <a:pt x="41" y="2"/>
                  </a:cubicBezTo>
                  <a:cubicBezTo>
                    <a:pt x="41" y="1"/>
                    <a:pt x="40" y="0"/>
                    <a:pt x="39" y="0"/>
                  </a:cubicBezTo>
                  <a:cubicBezTo>
                    <a:pt x="3" y="0"/>
                    <a:pt x="3" y="0"/>
                    <a:pt x="3" y="0"/>
                  </a:cubicBezTo>
                  <a:cubicBezTo>
                    <a:pt x="2" y="0"/>
                    <a:pt x="0" y="1"/>
                    <a:pt x="0" y="2"/>
                  </a:cubicBezTo>
                  <a:cubicBezTo>
                    <a:pt x="0" y="19"/>
                    <a:pt x="0" y="19"/>
                    <a:pt x="0" y="19"/>
                  </a:cubicBezTo>
                  <a:lnTo>
                    <a:pt x="0" y="2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2" name="Rectangle 228"/>
            <p:cNvSpPr>
              <a:spLocks noChangeArrowheads="1"/>
            </p:cNvSpPr>
            <p:nvPr/>
          </p:nvSpPr>
          <p:spPr bwMode="auto">
            <a:xfrm>
              <a:off x="7131" y="3413"/>
              <a:ext cx="128" cy="19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3" name="Rectangle 229"/>
            <p:cNvSpPr>
              <a:spLocks noChangeArrowheads="1"/>
            </p:cNvSpPr>
            <p:nvPr/>
          </p:nvSpPr>
          <p:spPr bwMode="auto">
            <a:xfrm>
              <a:off x="7146" y="3435"/>
              <a:ext cx="64" cy="6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4" name="Rectangle 230"/>
            <p:cNvSpPr>
              <a:spLocks noChangeArrowheads="1"/>
            </p:cNvSpPr>
            <p:nvPr/>
          </p:nvSpPr>
          <p:spPr bwMode="auto">
            <a:xfrm>
              <a:off x="7217" y="3435"/>
              <a:ext cx="27" cy="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5" name="Rectangle 231"/>
            <p:cNvSpPr>
              <a:spLocks noChangeArrowheads="1"/>
            </p:cNvSpPr>
            <p:nvPr/>
          </p:nvSpPr>
          <p:spPr bwMode="auto">
            <a:xfrm>
              <a:off x="7146" y="3507"/>
              <a:ext cx="26" cy="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6" name="Rectangle 232"/>
            <p:cNvSpPr>
              <a:spLocks noChangeArrowheads="1"/>
            </p:cNvSpPr>
            <p:nvPr/>
          </p:nvSpPr>
          <p:spPr bwMode="auto">
            <a:xfrm>
              <a:off x="7180" y="3507"/>
              <a:ext cx="30" cy="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7" name="Rectangle 233"/>
            <p:cNvSpPr>
              <a:spLocks noChangeArrowheads="1"/>
            </p:cNvSpPr>
            <p:nvPr/>
          </p:nvSpPr>
          <p:spPr bwMode="auto">
            <a:xfrm>
              <a:off x="7217" y="3507"/>
              <a:ext cx="27" cy="3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8" name="Rectangle 234"/>
            <p:cNvSpPr>
              <a:spLocks noChangeArrowheads="1"/>
            </p:cNvSpPr>
            <p:nvPr/>
          </p:nvSpPr>
          <p:spPr bwMode="auto">
            <a:xfrm>
              <a:off x="7146" y="3544"/>
              <a:ext cx="26"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39" name="Rectangle 235"/>
            <p:cNvSpPr>
              <a:spLocks noChangeArrowheads="1"/>
            </p:cNvSpPr>
            <p:nvPr/>
          </p:nvSpPr>
          <p:spPr bwMode="auto">
            <a:xfrm>
              <a:off x="7180" y="3544"/>
              <a:ext cx="30"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0" name="Rectangle 236"/>
            <p:cNvSpPr>
              <a:spLocks noChangeArrowheads="1"/>
            </p:cNvSpPr>
            <p:nvPr/>
          </p:nvSpPr>
          <p:spPr bwMode="auto">
            <a:xfrm>
              <a:off x="7217" y="3544"/>
              <a:ext cx="27" cy="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1" name="Rectangle 237"/>
            <p:cNvSpPr>
              <a:spLocks noChangeArrowheads="1"/>
            </p:cNvSpPr>
            <p:nvPr/>
          </p:nvSpPr>
          <p:spPr bwMode="auto">
            <a:xfrm>
              <a:off x="7146" y="3578"/>
              <a:ext cx="98" cy="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2" name="Rectangle 238"/>
            <p:cNvSpPr>
              <a:spLocks noChangeArrowheads="1"/>
            </p:cNvSpPr>
            <p:nvPr/>
          </p:nvSpPr>
          <p:spPr bwMode="auto">
            <a:xfrm>
              <a:off x="7217" y="3473"/>
              <a:ext cx="27" cy="2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3" name="Freeform 239"/>
            <p:cNvSpPr>
              <a:spLocks/>
            </p:cNvSpPr>
            <p:nvPr/>
          </p:nvSpPr>
          <p:spPr bwMode="auto">
            <a:xfrm>
              <a:off x="6698" y="3567"/>
              <a:ext cx="1113" cy="771"/>
            </a:xfrm>
            <a:custGeom>
              <a:avLst/>
              <a:gdLst>
                <a:gd name="T0" fmla="*/ 291 w 296"/>
                <a:gd name="T1" fmla="*/ 205 h 205"/>
                <a:gd name="T2" fmla="*/ 296 w 296"/>
                <a:gd name="T3" fmla="*/ 199 h 205"/>
                <a:gd name="T4" fmla="*/ 296 w 296"/>
                <a:gd name="T5" fmla="*/ 6 h 205"/>
                <a:gd name="T6" fmla="*/ 291 w 296"/>
                <a:gd name="T7" fmla="*/ 0 h 205"/>
                <a:gd name="T8" fmla="*/ 6 w 296"/>
                <a:gd name="T9" fmla="*/ 0 h 205"/>
                <a:gd name="T10" fmla="*/ 0 w 296"/>
                <a:gd name="T11" fmla="*/ 6 h 205"/>
                <a:gd name="T12" fmla="*/ 0 w 296"/>
                <a:gd name="T13" fmla="*/ 199 h 205"/>
                <a:gd name="T14" fmla="*/ 6 w 296"/>
                <a:gd name="T15" fmla="*/ 205 h 205"/>
                <a:gd name="T16" fmla="*/ 291 w 296"/>
                <a:gd name="T1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05">
                  <a:moveTo>
                    <a:pt x="291" y="205"/>
                  </a:moveTo>
                  <a:cubicBezTo>
                    <a:pt x="294" y="205"/>
                    <a:pt x="296" y="203"/>
                    <a:pt x="296" y="199"/>
                  </a:cubicBezTo>
                  <a:cubicBezTo>
                    <a:pt x="296" y="6"/>
                    <a:pt x="296" y="6"/>
                    <a:pt x="296" y="6"/>
                  </a:cubicBezTo>
                  <a:cubicBezTo>
                    <a:pt x="296" y="2"/>
                    <a:pt x="294" y="0"/>
                    <a:pt x="291" y="0"/>
                  </a:cubicBezTo>
                  <a:cubicBezTo>
                    <a:pt x="6" y="0"/>
                    <a:pt x="6" y="0"/>
                    <a:pt x="6" y="0"/>
                  </a:cubicBezTo>
                  <a:cubicBezTo>
                    <a:pt x="3" y="0"/>
                    <a:pt x="0" y="2"/>
                    <a:pt x="0" y="6"/>
                  </a:cubicBezTo>
                  <a:cubicBezTo>
                    <a:pt x="0" y="199"/>
                    <a:pt x="0" y="199"/>
                    <a:pt x="0" y="199"/>
                  </a:cubicBezTo>
                  <a:cubicBezTo>
                    <a:pt x="0" y="203"/>
                    <a:pt x="3" y="205"/>
                    <a:pt x="6" y="205"/>
                  </a:cubicBezTo>
                  <a:lnTo>
                    <a:pt x="291" y="20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4" name="Rectangle 240"/>
            <p:cNvSpPr>
              <a:spLocks noChangeArrowheads="1"/>
            </p:cNvSpPr>
            <p:nvPr/>
          </p:nvSpPr>
          <p:spPr bwMode="auto">
            <a:xfrm>
              <a:off x="6744" y="3608"/>
              <a:ext cx="1026" cy="56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5" name="Freeform 241"/>
            <p:cNvSpPr>
              <a:spLocks/>
            </p:cNvSpPr>
            <p:nvPr/>
          </p:nvSpPr>
          <p:spPr bwMode="auto">
            <a:xfrm>
              <a:off x="6172" y="3680"/>
              <a:ext cx="323" cy="470"/>
            </a:xfrm>
            <a:custGeom>
              <a:avLst/>
              <a:gdLst>
                <a:gd name="T0" fmla="*/ 0 w 86"/>
                <a:gd name="T1" fmla="*/ 58 h 125"/>
                <a:gd name="T2" fmla="*/ 0 w 86"/>
                <a:gd name="T3" fmla="*/ 120 h 125"/>
                <a:gd name="T4" fmla="*/ 5 w 86"/>
                <a:gd name="T5" fmla="*/ 125 h 125"/>
                <a:gd name="T6" fmla="*/ 80 w 86"/>
                <a:gd name="T7" fmla="*/ 125 h 125"/>
                <a:gd name="T8" fmla="*/ 86 w 86"/>
                <a:gd name="T9" fmla="*/ 120 h 125"/>
                <a:gd name="T10" fmla="*/ 86 w 86"/>
                <a:gd name="T11" fmla="*/ 5 h 125"/>
                <a:gd name="T12" fmla="*/ 80 w 86"/>
                <a:gd name="T13" fmla="*/ 0 h 125"/>
                <a:gd name="T14" fmla="*/ 5 w 86"/>
                <a:gd name="T15" fmla="*/ 0 h 125"/>
                <a:gd name="T16" fmla="*/ 0 w 86"/>
                <a:gd name="T17" fmla="*/ 5 h 125"/>
                <a:gd name="T18" fmla="*/ 0 w 86"/>
                <a:gd name="T19" fmla="*/ 39 h 125"/>
                <a:gd name="T20" fmla="*/ 0 w 86"/>
                <a:gd name="T21" fmla="*/ 5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5">
                  <a:moveTo>
                    <a:pt x="0" y="58"/>
                  </a:moveTo>
                  <a:cubicBezTo>
                    <a:pt x="0" y="120"/>
                    <a:pt x="0" y="120"/>
                    <a:pt x="0" y="120"/>
                  </a:cubicBezTo>
                  <a:cubicBezTo>
                    <a:pt x="0" y="123"/>
                    <a:pt x="2" y="125"/>
                    <a:pt x="5" y="125"/>
                  </a:cubicBezTo>
                  <a:cubicBezTo>
                    <a:pt x="80" y="125"/>
                    <a:pt x="80" y="125"/>
                    <a:pt x="80" y="125"/>
                  </a:cubicBezTo>
                  <a:cubicBezTo>
                    <a:pt x="83" y="125"/>
                    <a:pt x="86" y="123"/>
                    <a:pt x="86" y="120"/>
                  </a:cubicBezTo>
                  <a:cubicBezTo>
                    <a:pt x="86" y="5"/>
                    <a:pt x="86" y="5"/>
                    <a:pt x="86" y="5"/>
                  </a:cubicBezTo>
                  <a:cubicBezTo>
                    <a:pt x="86" y="2"/>
                    <a:pt x="83" y="0"/>
                    <a:pt x="80" y="0"/>
                  </a:cubicBezTo>
                  <a:cubicBezTo>
                    <a:pt x="5" y="0"/>
                    <a:pt x="5" y="0"/>
                    <a:pt x="5" y="0"/>
                  </a:cubicBezTo>
                  <a:cubicBezTo>
                    <a:pt x="2" y="0"/>
                    <a:pt x="0" y="2"/>
                    <a:pt x="0" y="5"/>
                  </a:cubicBezTo>
                  <a:cubicBezTo>
                    <a:pt x="0" y="39"/>
                    <a:pt x="0" y="39"/>
                    <a:pt x="0" y="39"/>
                  </a:cubicBezTo>
                  <a:lnTo>
                    <a:pt x="0" y="5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6" name="Rectangle 242"/>
            <p:cNvSpPr>
              <a:spLocks noChangeArrowheads="1"/>
            </p:cNvSpPr>
            <p:nvPr/>
          </p:nvSpPr>
          <p:spPr bwMode="auto">
            <a:xfrm>
              <a:off x="6202" y="3710"/>
              <a:ext cx="263" cy="41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7" name="Rectangle 243"/>
            <p:cNvSpPr>
              <a:spLocks noChangeArrowheads="1"/>
            </p:cNvSpPr>
            <p:nvPr/>
          </p:nvSpPr>
          <p:spPr bwMode="auto">
            <a:xfrm>
              <a:off x="6228" y="3763"/>
              <a:ext cx="136" cy="13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8" name="Rectangle 244"/>
            <p:cNvSpPr>
              <a:spLocks noChangeArrowheads="1"/>
            </p:cNvSpPr>
            <p:nvPr/>
          </p:nvSpPr>
          <p:spPr bwMode="auto">
            <a:xfrm>
              <a:off x="6379" y="3763"/>
              <a:ext cx="60"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49" name="Rectangle 245"/>
            <p:cNvSpPr>
              <a:spLocks noChangeArrowheads="1"/>
            </p:cNvSpPr>
            <p:nvPr/>
          </p:nvSpPr>
          <p:spPr bwMode="auto">
            <a:xfrm>
              <a:off x="6228" y="3909"/>
              <a:ext cx="61" cy="6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0" name="Rectangle 246"/>
            <p:cNvSpPr>
              <a:spLocks noChangeArrowheads="1"/>
            </p:cNvSpPr>
            <p:nvPr/>
          </p:nvSpPr>
          <p:spPr bwMode="auto">
            <a:xfrm>
              <a:off x="6304" y="3909"/>
              <a:ext cx="60" cy="6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1" name="Rectangle 247"/>
            <p:cNvSpPr>
              <a:spLocks noChangeArrowheads="1"/>
            </p:cNvSpPr>
            <p:nvPr/>
          </p:nvSpPr>
          <p:spPr bwMode="auto">
            <a:xfrm>
              <a:off x="6379" y="3909"/>
              <a:ext cx="60" cy="6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2" name="Rectangle 248"/>
            <p:cNvSpPr>
              <a:spLocks noChangeArrowheads="1"/>
            </p:cNvSpPr>
            <p:nvPr/>
          </p:nvSpPr>
          <p:spPr bwMode="auto">
            <a:xfrm>
              <a:off x="6228" y="3985"/>
              <a:ext cx="61"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3" name="Rectangle 249"/>
            <p:cNvSpPr>
              <a:spLocks noChangeArrowheads="1"/>
            </p:cNvSpPr>
            <p:nvPr/>
          </p:nvSpPr>
          <p:spPr bwMode="auto">
            <a:xfrm>
              <a:off x="6304" y="3985"/>
              <a:ext cx="60"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4" name="Rectangle 250"/>
            <p:cNvSpPr>
              <a:spLocks noChangeArrowheads="1"/>
            </p:cNvSpPr>
            <p:nvPr/>
          </p:nvSpPr>
          <p:spPr bwMode="auto">
            <a:xfrm>
              <a:off x="6379" y="3985"/>
              <a:ext cx="60"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5" name="Rectangle 251"/>
            <p:cNvSpPr>
              <a:spLocks noChangeArrowheads="1"/>
            </p:cNvSpPr>
            <p:nvPr/>
          </p:nvSpPr>
          <p:spPr bwMode="auto">
            <a:xfrm>
              <a:off x="6228" y="4060"/>
              <a:ext cx="211"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6" name="Rectangle 252"/>
            <p:cNvSpPr>
              <a:spLocks noChangeArrowheads="1"/>
            </p:cNvSpPr>
            <p:nvPr/>
          </p:nvSpPr>
          <p:spPr bwMode="auto">
            <a:xfrm>
              <a:off x="6379" y="3838"/>
              <a:ext cx="60" cy="6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7" name="Freeform 253"/>
            <p:cNvSpPr>
              <a:spLocks/>
            </p:cNvSpPr>
            <p:nvPr/>
          </p:nvSpPr>
          <p:spPr bwMode="auto">
            <a:xfrm>
              <a:off x="7048" y="3751"/>
              <a:ext cx="410" cy="595"/>
            </a:xfrm>
            <a:custGeom>
              <a:avLst/>
              <a:gdLst>
                <a:gd name="T0" fmla="*/ 0 w 109"/>
                <a:gd name="T1" fmla="*/ 73 h 158"/>
                <a:gd name="T2" fmla="*/ 0 w 109"/>
                <a:gd name="T3" fmla="*/ 151 h 158"/>
                <a:gd name="T4" fmla="*/ 7 w 109"/>
                <a:gd name="T5" fmla="*/ 158 h 158"/>
                <a:gd name="T6" fmla="*/ 102 w 109"/>
                <a:gd name="T7" fmla="*/ 158 h 158"/>
                <a:gd name="T8" fmla="*/ 109 w 109"/>
                <a:gd name="T9" fmla="*/ 151 h 158"/>
                <a:gd name="T10" fmla="*/ 109 w 109"/>
                <a:gd name="T11" fmla="*/ 7 h 158"/>
                <a:gd name="T12" fmla="*/ 102 w 109"/>
                <a:gd name="T13" fmla="*/ 0 h 158"/>
                <a:gd name="T14" fmla="*/ 7 w 109"/>
                <a:gd name="T15" fmla="*/ 0 h 158"/>
                <a:gd name="T16" fmla="*/ 0 w 109"/>
                <a:gd name="T17" fmla="*/ 7 h 158"/>
                <a:gd name="T18" fmla="*/ 0 w 109"/>
                <a:gd name="T19" fmla="*/ 50 h 158"/>
                <a:gd name="T20" fmla="*/ 0 w 109"/>
                <a:gd name="T2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58">
                  <a:moveTo>
                    <a:pt x="0" y="73"/>
                  </a:moveTo>
                  <a:cubicBezTo>
                    <a:pt x="0" y="151"/>
                    <a:pt x="0" y="151"/>
                    <a:pt x="0" y="151"/>
                  </a:cubicBezTo>
                  <a:cubicBezTo>
                    <a:pt x="0" y="155"/>
                    <a:pt x="3" y="158"/>
                    <a:pt x="7" y="158"/>
                  </a:cubicBezTo>
                  <a:cubicBezTo>
                    <a:pt x="102" y="158"/>
                    <a:pt x="102" y="158"/>
                    <a:pt x="102" y="158"/>
                  </a:cubicBezTo>
                  <a:cubicBezTo>
                    <a:pt x="106" y="158"/>
                    <a:pt x="109" y="155"/>
                    <a:pt x="109" y="151"/>
                  </a:cubicBezTo>
                  <a:cubicBezTo>
                    <a:pt x="109" y="7"/>
                    <a:pt x="109" y="7"/>
                    <a:pt x="109" y="7"/>
                  </a:cubicBezTo>
                  <a:cubicBezTo>
                    <a:pt x="109" y="3"/>
                    <a:pt x="106" y="0"/>
                    <a:pt x="102" y="0"/>
                  </a:cubicBezTo>
                  <a:cubicBezTo>
                    <a:pt x="7" y="0"/>
                    <a:pt x="7" y="0"/>
                    <a:pt x="7" y="0"/>
                  </a:cubicBezTo>
                  <a:cubicBezTo>
                    <a:pt x="3" y="0"/>
                    <a:pt x="0" y="3"/>
                    <a:pt x="0" y="7"/>
                  </a:cubicBezTo>
                  <a:cubicBezTo>
                    <a:pt x="0" y="50"/>
                    <a:pt x="0" y="50"/>
                    <a:pt x="0" y="50"/>
                  </a:cubicBezTo>
                  <a:lnTo>
                    <a:pt x="0" y="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8" name="Rectangle 254"/>
            <p:cNvSpPr>
              <a:spLocks noChangeArrowheads="1"/>
            </p:cNvSpPr>
            <p:nvPr/>
          </p:nvSpPr>
          <p:spPr bwMode="auto">
            <a:xfrm>
              <a:off x="7086" y="3789"/>
              <a:ext cx="331" cy="51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59" name="Rectangle 255"/>
            <p:cNvSpPr>
              <a:spLocks noChangeArrowheads="1"/>
            </p:cNvSpPr>
            <p:nvPr/>
          </p:nvSpPr>
          <p:spPr bwMode="auto">
            <a:xfrm>
              <a:off x="7120" y="3857"/>
              <a:ext cx="172" cy="1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0" name="Rectangle 256"/>
            <p:cNvSpPr>
              <a:spLocks noChangeArrowheads="1"/>
            </p:cNvSpPr>
            <p:nvPr/>
          </p:nvSpPr>
          <p:spPr bwMode="auto">
            <a:xfrm>
              <a:off x="7307" y="3857"/>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1" name="Rectangle 257"/>
            <p:cNvSpPr>
              <a:spLocks noChangeArrowheads="1"/>
            </p:cNvSpPr>
            <p:nvPr/>
          </p:nvSpPr>
          <p:spPr bwMode="auto">
            <a:xfrm>
              <a:off x="7120" y="4045"/>
              <a:ext cx="78"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2" name="Rectangle 258"/>
            <p:cNvSpPr>
              <a:spLocks noChangeArrowheads="1"/>
            </p:cNvSpPr>
            <p:nvPr/>
          </p:nvSpPr>
          <p:spPr bwMode="auto">
            <a:xfrm>
              <a:off x="7213" y="4045"/>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3" name="Rectangle 259"/>
            <p:cNvSpPr>
              <a:spLocks noChangeArrowheads="1"/>
            </p:cNvSpPr>
            <p:nvPr/>
          </p:nvSpPr>
          <p:spPr bwMode="auto">
            <a:xfrm>
              <a:off x="7307" y="4045"/>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4" name="Rectangle 260"/>
            <p:cNvSpPr>
              <a:spLocks noChangeArrowheads="1"/>
            </p:cNvSpPr>
            <p:nvPr/>
          </p:nvSpPr>
          <p:spPr bwMode="auto">
            <a:xfrm>
              <a:off x="7120" y="4139"/>
              <a:ext cx="78"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5" name="Rectangle 261"/>
            <p:cNvSpPr>
              <a:spLocks noChangeArrowheads="1"/>
            </p:cNvSpPr>
            <p:nvPr/>
          </p:nvSpPr>
          <p:spPr bwMode="auto">
            <a:xfrm>
              <a:off x="7213" y="4139"/>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6" name="Rectangle 262"/>
            <p:cNvSpPr>
              <a:spLocks noChangeArrowheads="1"/>
            </p:cNvSpPr>
            <p:nvPr/>
          </p:nvSpPr>
          <p:spPr bwMode="auto">
            <a:xfrm>
              <a:off x="7307" y="4139"/>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7" name="Rectangle 263"/>
            <p:cNvSpPr>
              <a:spLocks noChangeArrowheads="1"/>
            </p:cNvSpPr>
            <p:nvPr/>
          </p:nvSpPr>
          <p:spPr bwMode="auto">
            <a:xfrm>
              <a:off x="7120" y="4233"/>
              <a:ext cx="266"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8" name="Rectangle 264"/>
            <p:cNvSpPr>
              <a:spLocks noChangeArrowheads="1"/>
            </p:cNvSpPr>
            <p:nvPr/>
          </p:nvSpPr>
          <p:spPr bwMode="auto">
            <a:xfrm>
              <a:off x="7307" y="3951"/>
              <a:ext cx="79" cy="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69" name="Freeform 265"/>
            <p:cNvSpPr>
              <a:spLocks/>
            </p:cNvSpPr>
            <p:nvPr/>
          </p:nvSpPr>
          <p:spPr bwMode="auto">
            <a:xfrm>
              <a:off x="5533" y="3977"/>
              <a:ext cx="2056" cy="444"/>
            </a:xfrm>
            <a:custGeom>
              <a:avLst/>
              <a:gdLst>
                <a:gd name="T0" fmla="*/ 428 w 547"/>
                <a:gd name="T1" fmla="*/ 37 h 118"/>
                <a:gd name="T2" fmla="*/ 338 w 547"/>
                <a:gd name="T3" fmla="*/ 10 h 118"/>
                <a:gd name="T4" fmla="*/ 292 w 547"/>
                <a:gd name="T5" fmla="*/ 5 h 118"/>
                <a:gd name="T6" fmla="*/ 0 w 547"/>
                <a:gd name="T7" fmla="*/ 118 h 118"/>
                <a:gd name="T8" fmla="*/ 194 w 547"/>
                <a:gd name="T9" fmla="*/ 118 h 118"/>
                <a:gd name="T10" fmla="*/ 547 w 547"/>
                <a:gd name="T11" fmla="*/ 118 h 118"/>
                <a:gd name="T12" fmla="*/ 428 w 547"/>
                <a:gd name="T13" fmla="*/ 37 h 118"/>
              </a:gdLst>
              <a:ahLst/>
              <a:cxnLst>
                <a:cxn ang="0">
                  <a:pos x="T0" y="T1"/>
                </a:cxn>
                <a:cxn ang="0">
                  <a:pos x="T2" y="T3"/>
                </a:cxn>
                <a:cxn ang="0">
                  <a:pos x="T4" y="T5"/>
                </a:cxn>
                <a:cxn ang="0">
                  <a:pos x="T6" y="T7"/>
                </a:cxn>
                <a:cxn ang="0">
                  <a:pos x="T8" y="T9"/>
                </a:cxn>
                <a:cxn ang="0">
                  <a:pos x="T10" y="T11"/>
                </a:cxn>
                <a:cxn ang="0">
                  <a:pos x="T12" y="T13"/>
                </a:cxn>
              </a:cxnLst>
              <a:rect l="0" t="0" r="r" b="b"/>
              <a:pathLst>
                <a:path w="547" h="118">
                  <a:moveTo>
                    <a:pt x="428" y="37"/>
                  </a:moveTo>
                  <a:cubicBezTo>
                    <a:pt x="399" y="24"/>
                    <a:pt x="369" y="15"/>
                    <a:pt x="338" y="10"/>
                  </a:cubicBezTo>
                  <a:cubicBezTo>
                    <a:pt x="323" y="8"/>
                    <a:pt x="307" y="6"/>
                    <a:pt x="292" y="5"/>
                  </a:cubicBezTo>
                  <a:cubicBezTo>
                    <a:pt x="187" y="0"/>
                    <a:pt x="81" y="38"/>
                    <a:pt x="0" y="118"/>
                  </a:cubicBezTo>
                  <a:cubicBezTo>
                    <a:pt x="194" y="118"/>
                    <a:pt x="194" y="118"/>
                    <a:pt x="194" y="118"/>
                  </a:cubicBezTo>
                  <a:cubicBezTo>
                    <a:pt x="547" y="118"/>
                    <a:pt x="547" y="118"/>
                    <a:pt x="547" y="118"/>
                  </a:cubicBezTo>
                  <a:cubicBezTo>
                    <a:pt x="511" y="83"/>
                    <a:pt x="471" y="56"/>
                    <a:pt x="428" y="3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0" name="Freeform 266"/>
            <p:cNvSpPr>
              <a:spLocks/>
            </p:cNvSpPr>
            <p:nvPr/>
          </p:nvSpPr>
          <p:spPr bwMode="auto">
            <a:xfrm>
              <a:off x="6631" y="3996"/>
              <a:ext cx="511" cy="380"/>
            </a:xfrm>
            <a:custGeom>
              <a:avLst/>
              <a:gdLst>
                <a:gd name="T0" fmla="*/ 66 w 136"/>
                <a:gd name="T1" fmla="*/ 101 h 101"/>
                <a:gd name="T2" fmla="*/ 136 w 136"/>
                <a:gd name="T3" fmla="*/ 32 h 101"/>
                <a:gd name="T4" fmla="*/ 46 w 136"/>
                <a:gd name="T5" fmla="*/ 5 h 101"/>
                <a:gd name="T6" fmla="*/ 0 w 136"/>
                <a:gd name="T7" fmla="*/ 0 h 101"/>
                <a:gd name="T8" fmla="*/ 25 w 136"/>
                <a:gd name="T9" fmla="*/ 86 h 101"/>
                <a:gd name="T10" fmla="*/ 66 w 136"/>
                <a:gd name="T11" fmla="*/ 101 h 101"/>
              </a:gdLst>
              <a:ahLst/>
              <a:cxnLst>
                <a:cxn ang="0">
                  <a:pos x="T0" y="T1"/>
                </a:cxn>
                <a:cxn ang="0">
                  <a:pos x="T2" y="T3"/>
                </a:cxn>
                <a:cxn ang="0">
                  <a:pos x="T4" y="T5"/>
                </a:cxn>
                <a:cxn ang="0">
                  <a:pos x="T6" y="T7"/>
                </a:cxn>
                <a:cxn ang="0">
                  <a:pos x="T8" y="T9"/>
                </a:cxn>
                <a:cxn ang="0">
                  <a:pos x="T10" y="T11"/>
                </a:cxn>
              </a:cxnLst>
              <a:rect l="0" t="0" r="r" b="b"/>
              <a:pathLst>
                <a:path w="136" h="101">
                  <a:moveTo>
                    <a:pt x="66" y="101"/>
                  </a:moveTo>
                  <a:cubicBezTo>
                    <a:pt x="136" y="32"/>
                    <a:pt x="136" y="32"/>
                    <a:pt x="136" y="32"/>
                  </a:cubicBezTo>
                  <a:cubicBezTo>
                    <a:pt x="107" y="19"/>
                    <a:pt x="77" y="10"/>
                    <a:pt x="46" y="5"/>
                  </a:cubicBezTo>
                  <a:cubicBezTo>
                    <a:pt x="31" y="3"/>
                    <a:pt x="15" y="1"/>
                    <a:pt x="0" y="0"/>
                  </a:cubicBezTo>
                  <a:cubicBezTo>
                    <a:pt x="25" y="86"/>
                    <a:pt x="25" y="86"/>
                    <a:pt x="25" y="86"/>
                  </a:cubicBezTo>
                  <a:lnTo>
                    <a:pt x="66" y="10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1" name="Freeform 267"/>
            <p:cNvSpPr>
              <a:spLocks/>
            </p:cNvSpPr>
            <p:nvPr/>
          </p:nvSpPr>
          <p:spPr bwMode="auto">
            <a:xfrm>
              <a:off x="6450" y="3710"/>
              <a:ext cx="459" cy="666"/>
            </a:xfrm>
            <a:custGeom>
              <a:avLst/>
              <a:gdLst>
                <a:gd name="T0" fmla="*/ 0 w 122"/>
                <a:gd name="T1" fmla="*/ 82 h 177"/>
                <a:gd name="T2" fmla="*/ 0 w 122"/>
                <a:gd name="T3" fmla="*/ 170 h 177"/>
                <a:gd name="T4" fmla="*/ 8 w 122"/>
                <a:gd name="T5" fmla="*/ 177 h 177"/>
                <a:gd name="T6" fmla="*/ 114 w 122"/>
                <a:gd name="T7" fmla="*/ 177 h 177"/>
                <a:gd name="T8" fmla="*/ 122 w 122"/>
                <a:gd name="T9" fmla="*/ 170 h 177"/>
                <a:gd name="T10" fmla="*/ 122 w 122"/>
                <a:gd name="T11" fmla="*/ 8 h 177"/>
                <a:gd name="T12" fmla="*/ 114 w 122"/>
                <a:gd name="T13" fmla="*/ 0 h 177"/>
                <a:gd name="T14" fmla="*/ 8 w 122"/>
                <a:gd name="T15" fmla="*/ 0 h 177"/>
                <a:gd name="T16" fmla="*/ 0 w 122"/>
                <a:gd name="T17" fmla="*/ 8 h 177"/>
                <a:gd name="T18" fmla="*/ 0 w 122"/>
                <a:gd name="T19" fmla="*/ 56 h 177"/>
                <a:gd name="T20" fmla="*/ 0 w 122"/>
                <a:gd name="T21" fmla="*/ 8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77">
                  <a:moveTo>
                    <a:pt x="0" y="82"/>
                  </a:moveTo>
                  <a:cubicBezTo>
                    <a:pt x="0" y="170"/>
                    <a:pt x="0" y="170"/>
                    <a:pt x="0" y="170"/>
                  </a:cubicBezTo>
                  <a:cubicBezTo>
                    <a:pt x="0" y="174"/>
                    <a:pt x="4" y="177"/>
                    <a:pt x="8" y="177"/>
                  </a:cubicBezTo>
                  <a:cubicBezTo>
                    <a:pt x="114" y="177"/>
                    <a:pt x="114" y="177"/>
                    <a:pt x="114" y="177"/>
                  </a:cubicBezTo>
                  <a:cubicBezTo>
                    <a:pt x="118" y="177"/>
                    <a:pt x="122" y="174"/>
                    <a:pt x="122" y="170"/>
                  </a:cubicBezTo>
                  <a:cubicBezTo>
                    <a:pt x="122" y="8"/>
                    <a:pt x="122" y="8"/>
                    <a:pt x="122" y="8"/>
                  </a:cubicBezTo>
                  <a:cubicBezTo>
                    <a:pt x="122" y="3"/>
                    <a:pt x="118" y="0"/>
                    <a:pt x="114" y="0"/>
                  </a:cubicBezTo>
                  <a:cubicBezTo>
                    <a:pt x="8" y="0"/>
                    <a:pt x="8" y="0"/>
                    <a:pt x="8" y="0"/>
                  </a:cubicBezTo>
                  <a:cubicBezTo>
                    <a:pt x="4" y="0"/>
                    <a:pt x="0" y="3"/>
                    <a:pt x="0" y="8"/>
                  </a:cubicBezTo>
                  <a:cubicBezTo>
                    <a:pt x="0" y="56"/>
                    <a:pt x="0" y="56"/>
                    <a:pt x="0" y="56"/>
                  </a:cubicBezTo>
                  <a:lnTo>
                    <a:pt x="0" y="8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2" name="Rectangle 268"/>
            <p:cNvSpPr>
              <a:spLocks noChangeArrowheads="1"/>
            </p:cNvSpPr>
            <p:nvPr/>
          </p:nvSpPr>
          <p:spPr bwMode="auto">
            <a:xfrm>
              <a:off x="6495" y="3755"/>
              <a:ext cx="369" cy="58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3" name="Rectangle 269"/>
            <p:cNvSpPr>
              <a:spLocks noChangeArrowheads="1"/>
            </p:cNvSpPr>
            <p:nvPr/>
          </p:nvSpPr>
          <p:spPr bwMode="auto">
            <a:xfrm>
              <a:off x="6533" y="3827"/>
              <a:ext cx="188" cy="1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4" name="Rectangle 270"/>
            <p:cNvSpPr>
              <a:spLocks noChangeArrowheads="1"/>
            </p:cNvSpPr>
            <p:nvPr/>
          </p:nvSpPr>
          <p:spPr bwMode="auto">
            <a:xfrm>
              <a:off x="6744" y="3827"/>
              <a:ext cx="82" cy="8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5" name="Rectangle 271"/>
            <p:cNvSpPr>
              <a:spLocks noChangeArrowheads="1"/>
            </p:cNvSpPr>
            <p:nvPr/>
          </p:nvSpPr>
          <p:spPr bwMode="auto">
            <a:xfrm>
              <a:off x="6533" y="4037"/>
              <a:ext cx="83" cy="8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6" name="Rectangle 272"/>
            <p:cNvSpPr>
              <a:spLocks noChangeArrowheads="1"/>
            </p:cNvSpPr>
            <p:nvPr/>
          </p:nvSpPr>
          <p:spPr bwMode="auto">
            <a:xfrm>
              <a:off x="6638" y="4037"/>
              <a:ext cx="83" cy="8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7" name="Rectangle 273"/>
            <p:cNvSpPr>
              <a:spLocks noChangeArrowheads="1"/>
            </p:cNvSpPr>
            <p:nvPr/>
          </p:nvSpPr>
          <p:spPr bwMode="auto">
            <a:xfrm>
              <a:off x="6744" y="4037"/>
              <a:ext cx="82" cy="8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8" name="Rectangle 274"/>
            <p:cNvSpPr>
              <a:spLocks noChangeArrowheads="1"/>
            </p:cNvSpPr>
            <p:nvPr/>
          </p:nvSpPr>
          <p:spPr bwMode="auto">
            <a:xfrm>
              <a:off x="6533" y="4143"/>
              <a:ext cx="83" cy="8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79" name="Rectangle 275"/>
            <p:cNvSpPr>
              <a:spLocks noChangeArrowheads="1"/>
            </p:cNvSpPr>
            <p:nvPr/>
          </p:nvSpPr>
          <p:spPr bwMode="auto">
            <a:xfrm>
              <a:off x="6638" y="4143"/>
              <a:ext cx="83" cy="8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0" name="Rectangle 276"/>
            <p:cNvSpPr>
              <a:spLocks noChangeArrowheads="1"/>
            </p:cNvSpPr>
            <p:nvPr/>
          </p:nvSpPr>
          <p:spPr bwMode="auto">
            <a:xfrm>
              <a:off x="6744" y="4143"/>
              <a:ext cx="82" cy="8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1" name="Rectangle 277"/>
            <p:cNvSpPr>
              <a:spLocks noChangeArrowheads="1"/>
            </p:cNvSpPr>
            <p:nvPr/>
          </p:nvSpPr>
          <p:spPr bwMode="auto">
            <a:xfrm>
              <a:off x="6533" y="4248"/>
              <a:ext cx="293" cy="8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2" name="Rectangle 278"/>
            <p:cNvSpPr>
              <a:spLocks noChangeArrowheads="1"/>
            </p:cNvSpPr>
            <p:nvPr/>
          </p:nvSpPr>
          <p:spPr bwMode="auto">
            <a:xfrm>
              <a:off x="6744" y="3932"/>
              <a:ext cx="82" cy="8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3" name="Freeform 279"/>
            <p:cNvSpPr>
              <a:spLocks/>
            </p:cNvSpPr>
            <p:nvPr/>
          </p:nvSpPr>
          <p:spPr bwMode="auto">
            <a:xfrm>
              <a:off x="6469" y="1362"/>
              <a:ext cx="744" cy="489"/>
            </a:xfrm>
            <a:custGeom>
              <a:avLst/>
              <a:gdLst>
                <a:gd name="T0" fmla="*/ 167 w 198"/>
                <a:gd name="T1" fmla="*/ 57 h 130"/>
                <a:gd name="T2" fmla="*/ 167 w 198"/>
                <a:gd name="T3" fmla="*/ 55 h 130"/>
                <a:gd name="T4" fmla="*/ 112 w 198"/>
                <a:gd name="T5" fmla="*/ 0 h 130"/>
                <a:gd name="T6" fmla="*/ 67 w 198"/>
                <a:gd name="T7" fmla="*/ 25 h 130"/>
                <a:gd name="T8" fmla="*/ 52 w 198"/>
                <a:gd name="T9" fmla="*/ 21 h 130"/>
                <a:gd name="T10" fmla="*/ 34 w 198"/>
                <a:gd name="T11" fmla="*/ 26 h 130"/>
                <a:gd name="T12" fmla="*/ 20 w 198"/>
                <a:gd name="T13" fmla="*/ 51 h 130"/>
                <a:gd name="T14" fmla="*/ 0 w 198"/>
                <a:gd name="T15" fmla="*/ 87 h 130"/>
                <a:gd name="T16" fmla="*/ 39 w 198"/>
                <a:gd name="T17" fmla="*/ 130 h 130"/>
                <a:gd name="T18" fmla="*/ 43 w 198"/>
                <a:gd name="T19" fmla="*/ 130 h 130"/>
                <a:gd name="T20" fmla="*/ 48 w 198"/>
                <a:gd name="T21" fmla="*/ 130 h 130"/>
                <a:gd name="T22" fmla="*/ 137 w 198"/>
                <a:gd name="T23" fmla="*/ 130 h 130"/>
                <a:gd name="T24" fmla="*/ 139 w 198"/>
                <a:gd name="T25" fmla="*/ 130 h 130"/>
                <a:gd name="T26" fmla="*/ 141 w 198"/>
                <a:gd name="T27" fmla="*/ 130 h 130"/>
                <a:gd name="T28" fmla="*/ 147 w 198"/>
                <a:gd name="T29" fmla="*/ 130 h 130"/>
                <a:gd name="T30" fmla="*/ 162 w 198"/>
                <a:gd name="T31" fmla="*/ 130 h 130"/>
                <a:gd name="T32" fmla="*/ 198 w 198"/>
                <a:gd name="T33" fmla="*/ 94 h 130"/>
                <a:gd name="T34" fmla="*/ 167 w 198"/>
                <a:gd name="T35"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30">
                  <a:moveTo>
                    <a:pt x="167" y="57"/>
                  </a:moveTo>
                  <a:cubicBezTo>
                    <a:pt x="167" y="57"/>
                    <a:pt x="167" y="55"/>
                    <a:pt x="167" y="55"/>
                  </a:cubicBezTo>
                  <a:cubicBezTo>
                    <a:pt x="167" y="25"/>
                    <a:pt x="142" y="0"/>
                    <a:pt x="112" y="0"/>
                  </a:cubicBezTo>
                  <a:cubicBezTo>
                    <a:pt x="93" y="0"/>
                    <a:pt x="76" y="10"/>
                    <a:pt x="67" y="25"/>
                  </a:cubicBezTo>
                  <a:cubicBezTo>
                    <a:pt x="62" y="22"/>
                    <a:pt x="57" y="21"/>
                    <a:pt x="52" y="21"/>
                  </a:cubicBezTo>
                  <a:cubicBezTo>
                    <a:pt x="45" y="21"/>
                    <a:pt x="39" y="22"/>
                    <a:pt x="34" y="26"/>
                  </a:cubicBezTo>
                  <a:cubicBezTo>
                    <a:pt x="26" y="31"/>
                    <a:pt x="20" y="41"/>
                    <a:pt x="20" y="51"/>
                  </a:cubicBezTo>
                  <a:cubicBezTo>
                    <a:pt x="8" y="59"/>
                    <a:pt x="0" y="73"/>
                    <a:pt x="0" y="87"/>
                  </a:cubicBezTo>
                  <a:cubicBezTo>
                    <a:pt x="0" y="110"/>
                    <a:pt x="17" y="128"/>
                    <a:pt x="39" y="130"/>
                  </a:cubicBezTo>
                  <a:cubicBezTo>
                    <a:pt x="40" y="130"/>
                    <a:pt x="42" y="130"/>
                    <a:pt x="43" y="130"/>
                  </a:cubicBezTo>
                  <a:cubicBezTo>
                    <a:pt x="45" y="130"/>
                    <a:pt x="46" y="130"/>
                    <a:pt x="48" y="130"/>
                  </a:cubicBezTo>
                  <a:cubicBezTo>
                    <a:pt x="68" y="130"/>
                    <a:pt x="115" y="130"/>
                    <a:pt x="137" y="130"/>
                  </a:cubicBezTo>
                  <a:cubicBezTo>
                    <a:pt x="137" y="130"/>
                    <a:pt x="138" y="130"/>
                    <a:pt x="139" y="130"/>
                  </a:cubicBezTo>
                  <a:cubicBezTo>
                    <a:pt x="141" y="130"/>
                    <a:pt x="141" y="130"/>
                    <a:pt x="141" y="130"/>
                  </a:cubicBezTo>
                  <a:cubicBezTo>
                    <a:pt x="142" y="130"/>
                    <a:pt x="145" y="130"/>
                    <a:pt x="147" y="130"/>
                  </a:cubicBezTo>
                  <a:cubicBezTo>
                    <a:pt x="162" y="130"/>
                    <a:pt x="162" y="130"/>
                    <a:pt x="162" y="130"/>
                  </a:cubicBezTo>
                  <a:cubicBezTo>
                    <a:pt x="182" y="130"/>
                    <a:pt x="198" y="114"/>
                    <a:pt x="198" y="94"/>
                  </a:cubicBezTo>
                  <a:cubicBezTo>
                    <a:pt x="198" y="75"/>
                    <a:pt x="184" y="60"/>
                    <a:pt x="167" y="5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sp>
          <p:nvSpPr>
            <p:cNvPr id="84" name="Freeform 280"/>
            <p:cNvSpPr>
              <a:spLocks/>
            </p:cNvSpPr>
            <p:nvPr/>
          </p:nvSpPr>
          <p:spPr bwMode="auto">
            <a:xfrm>
              <a:off x="6195" y="1761"/>
              <a:ext cx="282" cy="184"/>
            </a:xfrm>
            <a:custGeom>
              <a:avLst/>
              <a:gdLst>
                <a:gd name="T0" fmla="*/ 63 w 75"/>
                <a:gd name="T1" fmla="*/ 21 h 49"/>
                <a:gd name="T2" fmla="*/ 63 w 75"/>
                <a:gd name="T3" fmla="*/ 20 h 49"/>
                <a:gd name="T4" fmla="*/ 42 w 75"/>
                <a:gd name="T5" fmla="*/ 0 h 49"/>
                <a:gd name="T6" fmla="*/ 25 w 75"/>
                <a:gd name="T7" fmla="*/ 9 h 49"/>
                <a:gd name="T8" fmla="*/ 19 w 75"/>
                <a:gd name="T9" fmla="*/ 7 h 49"/>
                <a:gd name="T10" fmla="*/ 13 w 75"/>
                <a:gd name="T11" fmla="*/ 9 h 49"/>
                <a:gd name="T12" fmla="*/ 7 w 75"/>
                <a:gd name="T13" fmla="*/ 19 h 49"/>
                <a:gd name="T14" fmla="*/ 0 w 75"/>
                <a:gd name="T15" fmla="*/ 33 h 49"/>
                <a:gd name="T16" fmla="*/ 14 w 75"/>
                <a:gd name="T17" fmla="*/ 49 h 49"/>
                <a:gd name="T18" fmla="*/ 16 w 75"/>
                <a:gd name="T19" fmla="*/ 49 h 49"/>
                <a:gd name="T20" fmla="*/ 18 w 75"/>
                <a:gd name="T21" fmla="*/ 49 h 49"/>
                <a:gd name="T22" fmla="*/ 51 w 75"/>
                <a:gd name="T23" fmla="*/ 49 h 49"/>
                <a:gd name="T24" fmla="*/ 52 w 75"/>
                <a:gd name="T25" fmla="*/ 49 h 49"/>
                <a:gd name="T26" fmla="*/ 53 w 75"/>
                <a:gd name="T27" fmla="*/ 49 h 49"/>
                <a:gd name="T28" fmla="*/ 55 w 75"/>
                <a:gd name="T29" fmla="*/ 49 h 49"/>
                <a:gd name="T30" fmla="*/ 61 w 75"/>
                <a:gd name="T31" fmla="*/ 49 h 49"/>
                <a:gd name="T32" fmla="*/ 75 w 75"/>
                <a:gd name="T33" fmla="*/ 35 h 49"/>
                <a:gd name="T34" fmla="*/ 63 w 75"/>
                <a:gd name="T3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49">
                  <a:moveTo>
                    <a:pt x="63" y="21"/>
                  </a:moveTo>
                  <a:cubicBezTo>
                    <a:pt x="63" y="21"/>
                    <a:pt x="63" y="21"/>
                    <a:pt x="63" y="20"/>
                  </a:cubicBezTo>
                  <a:cubicBezTo>
                    <a:pt x="63" y="9"/>
                    <a:pt x="54" y="0"/>
                    <a:pt x="42" y="0"/>
                  </a:cubicBezTo>
                  <a:cubicBezTo>
                    <a:pt x="35" y="0"/>
                    <a:pt x="29" y="3"/>
                    <a:pt x="25" y="9"/>
                  </a:cubicBezTo>
                  <a:cubicBezTo>
                    <a:pt x="23" y="8"/>
                    <a:pt x="21" y="7"/>
                    <a:pt x="19" y="7"/>
                  </a:cubicBezTo>
                  <a:cubicBezTo>
                    <a:pt x="17" y="7"/>
                    <a:pt x="15" y="8"/>
                    <a:pt x="13" y="9"/>
                  </a:cubicBezTo>
                  <a:cubicBezTo>
                    <a:pt x="9" y="12"/>
                    <a:pt x="7" y="15"/>
                    <a:pt x="7" y="19"/>
                  </a:cubicBezTo>
                  <a:cubicBezTo>
                    <a:pt x="3" y="22"/>
                    <a:pt x="0" y="27"/>
                    <a:pt x="0" y="33"/>
                  </a:cubicBezTo>
                  <a:cubicBezTo>
                    <a:pt x="0" y="41"/>
                    <a:pt x="6" y="48"/>
                    <a:pt x="14" y="49"/>
                  </a:cubicBezTo>
                  <a:cubicBezTo>
                    <a:pt x="15" y="49"/>
                    <a:pt x="16" y="49"/>
                    <a:pt x="16" y="49"/>
                  </a:cubicBezTo>
                  <a:cubicBezTo>
                    <a:pt x="17" y="49"/>
                    <a:pt x="17" y="49"/>
                    <a:pt x="18" y="49"/>
                  </a:cubicBezTo>
                  <a:cubicBezTo>
                    <a:pt x="25" y="49"/>
                    <a:pt x="43" y="49"/>
                    <a:pt x="51" y="49"/>
                  </a:cubicBezTo>
                  <a:cubicBezTo>
                    <a:pt x="52" y="49"/>
                    <a:pt x="52" y="49"/>
                    <a:pt x="52" y="49"/>
                  </a:cubicBezTo>
                  <a:cubicBezTo>
                    <a:pt x="53" y="49"/>
                    <a:pt x="53" y="49"/>
                    <a:pt x="53" y="49"/>
                  </a:cubicBezTo>
                  <a:cubicBezTo>
                    <a:pt x="53" y="49"/>
                    <a:pt x="55" y="49"/>
                    <a:pt x="55" y="49"/>
                  </a:cubicBezTo>
                  <a:cubicBezTo>
                    <a:pt x="61" y="49"/>
                    <a:pt x="61" y="49"/>
                    <a:pt x="61" y="49"/>
                  </a:cubicBezTo>
                  <a:cubicBezTo>
                    <a:pt x="69" y="49"/>
                    <a:pt x="75" y="43"/>
                    <a:pt x="75" y="35"/>
                  </a:cubicBezTo>
                  <a:cubicBezTo>
                    <a:pt x="75" y="28"/>
                    <a:pt x="69" y="22"/>
                    <a:pt x="63" y="21"/>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1219085"/>
              <a:endParaRPr lang="en-US" sz="2400">
                <a:solidFill>
                  <a:prstClr val="black"/>
                </a:solidFill>
                <a:latin typeface="Segoe UI"/>
              </a:endParaRPr>
            </a:p>
          </p:txBody>
        </p:sp>
      </p:grpSp>
    </p:spTree>
    <p:extLst>
      <p:ext uri="{BB962C8B-B14F-4D97-AF65-F5344CB8AC3E}">
        <p14:creationId xmlns:p14="http://schemas.microsoft.com/office/powerpoint/2010/main" val="203148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964248" y="4876234"/>
            <a:ext cx="3699827" cy="20601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479039" y="283758"/>
            <a:ext cx="11579159" cy="1325376"/>
          </a:xfrm>
        </p:spPr>
        <p:txBody>
          <a:bodyPr>
            <a:normAutofit/>
          </a:bodyPr>
          <a:lstStyle/>
          <a:p>
            <a:r>
              <a:rPr lang="de-DE" sz="4313" dirty="0" err="1"/>
              <a:t>Scale</a:t>
            </a:r>
            <a:endParaRPr lang="en-US" sz="4313" dirty="0"/>
          </a:p>
        </p:txBody>
      </p:sp>
      <p:sp>
        <p:nvSpPr>
          <p:cNvPr id="80" name="Text Placeholder 6"/>
          <p:cNvSpPr txBox="1">
            <a:spLocks/>
          </p:cNvSpPr>
          <p:nvPr/>
        </p:nvSpPr>
        <p:spPr bwMode="auto">
          <a:xfrm>
            <a:off x="5792497" y="1845030"/>
            <a:ext cx="1119878" cy="1319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194846" eaLnBrk="0" fontAlgn="base" hangingPunct="0">
              <a:spcBef>
                <a:spcPct val="20000"/>
              </a:spcBef>
              <a:spcAft>
                <a:spcPct val="0"/>
              </a:spcAft>
              <a:buClr>
                <a:srgbClr val="000000"/>
              </a:buClr>
              <a:defRPr/>
            </a:pPr>
            <a:r>
              <a:rPr lang="en-US" sz="1371" i="1" kern="0" dirty="0">
                <a:solidFill>
                  <a:srgbClr val="505050">
                    <a:alpha val="99000"/>
                  </a:srgbClr>
                </a:solidFill>
                <a:latin typeface="Segoe UI"/>
              </a:rPr>
              <a:t>t</a:t>
            </a:r>
          </a:p>
        </p:txBody>
      </p:sp>
      <p:cxnSp>
        <p:nvCxnSpPr>
          <p:cNvPr id="82" name="Straight Arrow Connector 81"/>
          <p:cNvCxnSpPr/>
          <p:nvPr/>
        </p:nvCxnSpPr>
        <p:spPr bwMode="auto">
          <a:xfrm rot="16200000" flipV="1">
            <a:off x="2241099" y="1555226"/>
            <a:ext cx="877549" cy="4"/>
          </a:xfrm>
          <a:prstGeom prst="straightConnector1">
            <a:avLst/>
          </a:prstGeom>
          <a:noFill/>
          <a:ln w="76200" cap="flat" cmpd="sng" algn="ctr">
            <a:solidFill>
              <a:srgbClr val="F17719"/>
            </a:solidFill>
            <a:prstDash val="solid"/>
            <a:headEnd type="none" w="med" len="med"/>
            <a:tailEnd type="triangle"/>
          </a:ln>
          <a:effectLst/>
        </p:spPr>
      </p:cxnSp>
      <p:cxnSp>
        <p:nvCxnSpPr>
          <p:cNvPr id="83" name="Straight Arrow Connector 82"/>
          <p:cNvCxnSpPr/>
          <p:nvPr/>
        </p:nvCxnSpPr>
        <p:spPr bwMode="auto">
          <a:xfrm>
            <a:off x="2636295" y="1961502"/>
            <a:ext cx="3090571" cy="916"/>
          </a:xfrm>
          <a:prstGeom prst="straightConnector1">
            <a:avLst/>
          </a:prstGeom>
          <a:noFill/>
          <a:ln w="76200" cap="flat" cmpd="sng" algn="ctr">
            <a:solidFill>
              <a:srgbClr val="F17719"/>
            </a:solidFill>
            <a:prstDash val="solid"/>
            <a:headEnd type="none" w="med" len="med"/>
            <a:tailEnd type="triangle"/>
          </a:ln>
          <a:effectLst/>
        </p:spPr>
      </p:cxnSp>
      <p:sp>
        <p:nvSpPr>
          <p:cNvPr id="84" name="Rectangle 83"/>
          <p:cNvSpPr/>
          <p:nvPr/>
        </p:nvSpPr>
        <p:spPr>
          <a:xfrm rot="16200000">
            <a:off x="1928925" y="1500769"/>
            <a:ext cx="1006803" cy="218739"/>
          </a:xfrm>
          <a:prstGeom prst="rect">
            <a:avLst/>
          </a:prstGeom>
          <a:ln>
            <a:noFill/>
          </a:ln>
        </p:spPr>
        <p:txBody>
          <a:bodyPr wrap="square" lIns="89626" tIns="44812" rIns="89626" bIns="44812">
            <a:spAutoFit/>
          </a:bodyPr>
          <a:lstStyle/>
          <a:p>
            <a:pPr marL="298713" indent="-298713" algn="ctr" defTabSz="1194846" eaLnBrk="0" fontAlgn="base" hangingPunct="0">
              <a:lnSpc>
                <a:spcPts val="1045"/>
              </a:lnSpc>
              <a:spcBef>
                <a:spcPct val="20000"/>
              </a:spcBef>
              <a:spcAft>
                <a:spcPct val="0"/>
              </a:spcAft>
              <a:buClr>
                <a:srgbClr val="000000"/>
              </a:buClr>
              <a:defRPr/>
            </a:pPr>
            <a:r>
              <a:rPr lang="en-US" sz="1175" kern="0" dirty="0">
                <a:solidFill>
                  <a:srgbClr val="505050">
                    <a:alpha val="99000"/>
                  </a:srgbClr>
                </a:solidFill>
                <a:latin typeface="Segoe UI"/>
              </a:rPr>
              <a:t>Compute </a:t>
            </a:r>
          </a:p>
        </p:txBody>
      </p:sp>
      <p:cxnSp>
        <p:nvCxnSpPr>
          <p:cNvPr id="85" name="Straight Arrow Connector 84"/>
          <p:cNvCxnSpPr/>
          <p:nvPr/>
        </p:nvCxnSpPr>
        <p:spPr bwMode="auto">
          <a:xfrm flipV="1">
            <a:off x="2647874" y="1643335"/>
            <a:ext cx="998544" cy="64073"/>
          </a:xfrm>
          <a:prstGeom prst="straightConnector1">
            <a:avLst/>
          </a:prstGeom>
          <a:noFill/>
          <a:ln w="76200" cap="flat" cmpd="sng" algn="ctr">
            <a:solidFill>
              <a:srgbClr val="F17719"/>
            </a:solidFill>
            <a:prstDash val="solid"/>
            <a:headEnd type="none" w="med" len="med"/>
            <a:tailEnd type="triangle"/>
          </a:ln>
          <a:effectLst/>
        </p:spPr>
      </p:cxnSp>
      <p:cxnSp>
        <p:nvCxnSpPr>
          <p:cNvPr id="86" name="Straight Arrow Connector 85"/>
          <p:cNvCxnSpPr/>
          <p:nvPr/>
        </p:nvCxnSpPr>
        <p:spPr bwMode="auto">
          <a:xfrm flipV="1">
            <a:off x="4632459" y="1622770"/>
            <a:ext cx="1046184" cy="84637"/>
          </a:xfrm>
          <a:prstGeom prst="straightConnector1">
            <a:avLst/>
          </a:prstGeom>
          <a:noFill/>
          <a:ln w="76200" cap="flat" cmpd="sng" algn="ctr">
            <a:solidFill>
              <a:srgbClr val="F17719"/>
            </a:solidFill>
            <a:prstDash val="solid"/>
            <a:headEnd type="none" w="med" len="med"/>
            <a:tailEnd type="triangle"/>
          </a:ln>
          <a:effectLst/>
        </p:spPr>
      </p:cxnSp>
      <p:cxnSp>
        <p:nvCxnSpPr>
          <p:cNvPr id="87" name="Straight Connector 86"/>
          <p:cNvCxnSpPr/>
          <p:nvPr/>
        </p:nvCxnSpPr>
        <p:spPr bwMode="auto">
          <a:xfrm rot="5400000" flipH="1" flipV="1">
            <a:off x="4215827" y="1552925"/>
            <a:ext cx="836154" cy="1534"/>
          </a:xfrm>
          <a:prstGeom prst="line">
            <a:avLst/>
          </a:prstGeom>
          <a:noFill/>
          <a:ln w="19050" cap="flat" cmpd="sng" algn="ctr">
            <a:solidFill>
              <a:srgbClr val="505050"/>
            </a:solidFill>
            <a:prstDash val="sysDot"/>
            <a:headEnd type="none" w="med" len="med"/>
            <a:tailEnd type="none" w="med" len="med"/>
          </a:ln>
          <a:effectLst/>
        </p:spPr>
      </p:cxnSp>
      <p:sp>
        <p:nvSpPr>
          <p:cNvPr id="88" name="Rectangle 87"/>
          <p:cNvSpPr/>
          <p:nvPr/>
        </p:nvSpPr>
        <p:spPr>
          <a:xfrm>
            <a:off x="3606544" y="1288912"/>
            <a:ext cx="1094908" cy="577812"/>
          </a:xfrm>
          <a:prstGeom prst="rect">
            <a:avLst/>
          </a:prstGeom>
          <a:ln>
            <a:noFill/>
          </a:ln>
        </p:spPr>
        <p:txBody>
          <a:bodyPr wrap="square" lIns="89626" tIns="44812" rIns="89626" bIns="44812">
            <a:spAutoFit/>
          </a:bodyPr>
          <a:lstStyle/>
          <a:p>
            <a:pPr marL="298713" indent="-298713" algn="ctr" defTabSz="1194846" eaLnBrk="0" fontAlgn="base" hangingPunct="0">
              <a:lnSpc>
                <a:spcPts val="1045"/>
              </a:lnSpc>
              <a:spcBef>
                <a:spcPct val="20000"/>
              </a:spcBef>
              <a:spcAft>
                <a:spcPct val="0"/>
              </a:spcAft>
              <a:buClr>
                <a:srgbClr val="000000"/>
              </a:buClr>
              <a:defRPr/>
            </a:pPr>
            <a:endParaRPr lang="en-US" sz="1078" kern="0" dirty="0">
              <a:solidFill>
                <a:srgbClr val="505050">
                  <a:alpha val="99000"/>
                </a:srgbClr>
              </a:solidFill>
              <a:latin typeface="Segoe UI"/>
            </a:endParaRPr>
          </a:p>
          <a:p>
            <a:pPr marL="298713" indent="-298713" algn="ctr" defTabSz="1194846" eaLnBrk="0" fontAlgn="base" hangingPunct="0">
              <a:lnSpc>
                <a:spcPts val="1045"/>
              </a:lnSpc>
              <a:spcAft>
                <a:spcPts val="784"/>
              </a:spcAft>
              <a:buClr>
                <a:srgbClr val="000000"/>
              </a:buClr>
              <a:defRPr/>
            </a:pPr>
            <a:r>
              <a:rPr lang="en-US" sz="1078" kern="0" dirty="0">
                <a:solidFill>
                  <a:srgbClr val="505050">
                    <a:alpha val="99000"/>
                  </a:srgbClr>
                </a:solidFill>
                <a:latin typeface="Segoe UI"/>
              </a:rPr>
              <a:t>Inactivity</a:t>
            </a:r>
          </a:p>
          <a:p>
            <a:pPr marL="298713" indent="-298713" algn="ctr" defTabSz="1194846" eaLnBrk="0" fontAlgn="base" hangingPunct="0">
              <a:lnSpc>
                <a:spcPts val="1045"/>
              </a:lnSpc>
              <a:spcAft>
                <a:spcPts val="784"/>
              </a:spcAft>
              <a:buClr>
                <a:srgbClr val="000000"/>
              </a:buClr>
              <a:defRPr/>
            </a:pPr>
            <a:r>
              <a:rPr lang="en-US" sz="1078" kern="0" dirty="0">
                <a:solidFill>
                  <a:srgbClr val="505050">
                    <a:alpha val="99000"/>
                  </a:srgbClr>
                </a:solidFill>
                <a:latin typeface="Segoe UI"/>
              </a:rPr>
              <a:t>Period </a:t>
            </a:r>
          </a:p>
        </p:txBody>
      </p:sp>
      <p:cxnSp>
        <p:nvCxnSpPr>
          <p:cNvPr id="89" name="Straight Connector 88"/>
          <p:cNvCxnSpPr/>
          <p:nvPr/>
        </p:nvCxnSpPr>
        <p:spPr bwMode="auto">
          <a:xfrm rot="5400000" flipH="1" flipV="1">
            <a:off x="3249285" y="1552925"/>
            <a:ext cx="836154" cy="1534"/>
          </a:xfrm>
          <a:prstGeom prst="line">
            <a:avLst/>
          </a:prstGeom>
          <a:noFill/>
          <a:ln w="19050" cap="flat" cmpd="sng" algn="ctr">
            <a:solidFill>
              <a:srgbClr val="505050"/>
            </a:solidFill>
            <a:prstDash val="sysDot"/>
            <a:headEnd type="none" w="med" len="med"/>
            <a:tailEnd type="none" w="med" len="med"/>
          </a:ln>
          <a:effectLst/>
        </p:spPr>
      </p:cxnSp>
      <p:sp>
        <p:nvSpPr>
          <p:cNvPr id="79" name="TextBox 78"/>
          <p:cNvSpPr txBox="1"/>
          <p:nvPr/>
        </p:nvSpPr>
        <p:spPr>
          <a:xfrm>
            <a:off x="6332548" y="1429717"/>
            <a:ext cx="2985510" cy="470675"/>
          </a:xfrm>
          <a:prstGeom prst="rect">
            <a:avLst/>
          </a:prstGeom>
          <a:noFill/>
          <a:ln>
            <a:noFill/>
          </a:ln>
        </p:spPr>
        <p:txBody>
          <a:bodyPr wrap="square" lIns="0" tIns="44812" rIns="0" bIns="44812" rtlCol="0">
            <a:spAutoFit/>
          </a:bodyPr>
          <a:lstStyle/>
          <a:p>
            <a:pPr defTabSz="1194895">
              <a:lnSpc>
                <a:spcPct val="90000"/>
              </a:lnSpc>
              <a:spcBef>
                <a:spcPct val="20000"/>
              </a:spcBef>
              <a:defRPr/>
            </a:pPr>
            <a:r>
              <a:rPr lang="en-US" sz="2745" kern="0" dirty="0">
                <a:solidFill>
                  <a:srgbClr val="505050"/>
                </a:solidFill>
                <a:latin typeface="Segoe UI Light"/>
                <a:ea typeface="Segoe UI" pitchFamily="34" charset="0"/>
                <a:cs typeface="Segoe UI" pitchFamily="34" charset="0"/>
              </a:rPr>
              <a:t>On and off</a:t>
            </a:r>
          </a:p>
        </p:txBody>
      </p:sp>
      <p:sp>
        <p:nvSpPr>
          <p:cNvPr id="68" name="TextBox 67"/>
          <p:cNvSpPr txBox="1"/>
          <p:nvPr/>
        </p:nvSpPr>
        <p:spPr>
          <a:xfrm>
            <a:off x="6332549" y="4269351"/>
            <a:ext cx="4356424" cy="470675"/>
          </a:xfrm>
          <a:prstGeom prst="rect">
            <a:avLst/>
          </a:prstGeom>
          <a:solidFill>
            <a:schemeClr val="bg1">
              <a:alpha val="75000"/>
            </a:schemeClr>
          </a:solidFill>
          <a:ln>
            <a:noFill/>
          </a:ln>
        </p:spPr>
        <p:txBody>
          <a:bodyPr wrap="square" lIns="0" tIns="44812" rIns="0" bIns="44812" rtlCol="0">
            <a:spAutoFit/>
          </a:bodyPr>
          <a:lstStyle/>
          <a:p>
            <a:pPr defTabSz="1194895">
              <a:lnSpc>
                <a:spcPct val="90000"/>
              </a:lnSpc>
              <a:spcBef>
                <a:spcPct val="20000"/>
              </a:spcBef>
              <a:defRPr/>
            </a:pPr>
            <a:r>
              <a:rPr lang="en-US" sz="2745" kern="0" dirty="0">
                <a:solidFill>
                  <a:srgbClr val="505050"/>
                </a:solidFill>
                <a:latin typeface="Segoe UI Light"/>
                <a:ea typeface="Segoe UI" pitchFamily="34" charset="0"/>
                <a:cs typeface="Segoe UI" pitchFamily="34" charset="0"/>
              </a:rPr>
              <a:t>Unpredictable</a:t>
            </a:r>
            <a:r>
              <a:rPr lang="en-US" sz="2745" kern="0" dirty="0">
                <a:solidFill>
                  <a:srgbClr val="0070C0"/>
                </a:solidFill>
                <a:latin typeface="Segoe UI Light"/>
                <a:ea typeface="Segoe UI" pitchFamily="34" charset="0"/>
                <a:cs typeface="Segoe UI" pitchFamily="34" charset="0"/>
              </a:rPr>
              <a:t> </a:t>
            </a:r>
            <a:r>
              <a:rPr lang="en-US" sz="2745" kern="0" dirty="0">
                <a:solidFill>
                  <a:srgbClr val="505050"/>
                </a:solidFill>
                <a:latin typeface="Segoe UI Light"/>
                <a:ea typeface="Segoe UI" pitchFamily="34" charset="0"/>
                <a:cs typeface="Segoe UI" pitchFamily="34" charset="0"/>
              </a:rPr>
              <a:t>bursting</a:t>
            </a:r>
          </a:p>
        </p:txBody>
      </p:sp>
      <p:sp>
        <p:nvSpPr>
          <p:cNvPr id="70" name="Text Placeholder 6"/>
          <p:cNvSpPr txBox="1">
            <a:spLocks/>
          </p:cNvSpPr>
          <p:nvPr/>
        </p:nvSpPr>
        <p:spPr bwMode="auto">
          <a:xfrm>
            <a:off x="5792497" y="4688923"/>
            <a:ext cx="1119878" cy="1319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194846" eaLnBrk="0" fontAlgn="base" hangingPunct="0">
              <a:spcBef>
                <a:spcPct val="20000"/>
              </a:spcBef>
              <a:spcAft>
                <a:spcPct val="0"/>
              </a:spcAft>
              <a:buClr>
                <a:srgbClr val="000000"/>
              </a:buClr>
              <a:defRPr/>
            </a:pPr>
            <a:r>
              <a:rPr lang="en-US" sz="1371" i="1" kern="0" dirty="0">
                <a:solidFill>
                  <a:srgbClr val="505050">
                    <a:alpha val="99000"/>
                  </a:srgbClr>
                </a:solidFill>
                <a:latin typeface="Segoe UI"/>
              </a:rPr>
              <a:t>t</a:t>
            </a:r>
          </a:p>
        </p:txBody>
      </p:sp>
      <p:cxnSp>
        <p:nvCxnSpPr>
          <p:cNvPr id="71" name="Straight Arrow Connector 70"/>
          <p:cNvCxnSpPr/>
          <p:nvPr/>
        </p:nvCxnSpPr>
        <p:spPr bwMode="auto">
          <a:xfrm flipH="1" flipV="1">
            <a:off x="2679871" y="3939585"/>
            <a:ext cx="4" cy="879680"/>
          </a:xfrm>
          <a:prstGeom prst="straightConnector1">
            <a:avLst/>
          </a:prstGeom>
          <a:noFill/>
          <a:ln w="76200" cap="flat" cmpd="sng" algn="ctr">
            <a:solidFill>
              <a:schemeClr val="bg2"/>
            </a:solidFill>
            <a:prstDash val="solid"/>
            <a:headEnd type="none" w="med" len="med"/>
            <a:tailEnd type="triangle"/>
          </a:ln>
          <a:effectLst/>
        </p:spPr>
      </p:cxnSp>
      <p:cxnSp>
        <p:nvCxnSpPr>
          <p:cNvPr id="72" name="Straight Arrow Connector 71"/>
          <p:cNvCxnSpPr/>
          <p:nvPr/>
        </p:nvCxnSpPr>
        <p:spPr bwMode="auto">
          <a:xfrm>
            <a:off x="2657112" y="4786054"/>
            <a:ext cx="3090571" cy="916"/>
          </a:xfrm>
          <a:prstGeom prst="straightConnector1">
            <a:avLst/>
          </a:prstGeom>
          <a:noFill/>
          <a:ln w="76200" cap="flat" cmpd="sng" algn="ctr">
            <a:solidFill>
              <a:srgbClr val="541868"/>
            </a:solidFill>
            <a:prstDash val="solid"/>
            <a:headEnd type="none" w="med" len="med"/>
            <a:tailEnd type="triangle"/>
          </a:ln>
          <a:effectLst/>
        </p:spPr>
      </p:cxnSp>
      <p:sp>
        <p:nvSpPr>
          <p:cNvPr id="73" name="Rectangle 72"/>
          <p:cNvSpPr/>
          <p:nvPr/>
        </p:nvSpPr>
        <p:spPr>
          <a:xfrm rot="16200000">
            <a:off x="1941895" y="4324228"/>
            <a:ext cx="999341" cy="218739"/>
          </a:xfrm>
          <a:prstGeom prst="rect">
            <a:avLst/>
          </a:prstGeom>
          <a:ln>
            <a:noFill/>
          </a:ln>
        </p:spPr>
        <p:txBody>
          <a:bodyPr wrap="square" lIns="89626" tIns="44812" rIns="89626" bIns="44812">
            <a:spAutoFit/>
          </a:bodyPr>
          <a:lstStyle/>
          <a:p>
            <a:pPr marL="298713" indent="-298713" algn="ctr" defTabSz="1194846" eaLnBrk="0" fontAlgn="base" hangingPunct="0">
              <a:lnSpc>
                <a:spcPts val="1045"/>
              </a:lnSpc>
              <a:spcBef>
                <a:spcPct val="20000"/>
              </a:spcBef>
              <a:spcAft>
                <a:spcPct val="0"/>
              </a:spcAft>
              <a:buClr>
                <a:srgbClr val="000000"/>
              </a:buClr>
              <a:defRPr/>
            </a:pPr>
            <a:r>
              <a:rPr lang="en-US" sz="1175" kern="0" dirty="0">
                <a:solidFill>
                  <a:srgbClr val="505050">
                    <a:alpha val="99000"/>
                  </a:srgbClr>
                </a:solidFill>
                <a:latin typeface="Segoe UI"/>
              </a:rPr>
              <a:t>Compute </a:t>
            </a:r>
          </a:p>
        </p:txBody>
      </p:sp>
      <p:cxnSp>
        <p:nvCxnSpPr>
          <p:cNvPr id="75" name="Straight Arrow Connector 74"/>
          <p:cNvCxnSpPr>
            <a:stCxn id="77" idx="2"/>
          </p:cNvCxnSpPr>
          <p:nvPr/>
        </p:nvCxnSpPr>
        <p:spPr bwMode="auto">
          <a:xfrm flipV="1">
            <a:off x="4583944" y="4540793"/>
            <a:ext cx="1157180" cy="657"/>
          </a:xfrm>
          <a:prstGeom prst="straightConnector1">
            <a:avLst/>
          </a:prstGeom>
          <a:noFill/>
          <a:ln w="76200" cap="flat" cmpd="sng" algn="ctr">
            <a:solidFill>
              <a:srgbClr val="541868"/>
            </a:solidFill>
            <a:prstDash val="solid"/>
            <a:headEnd type="none" w="med" len="med"/>
            <a:tailEnd type="triangle"/>
          </a:ln>
          <a:effectLst/>
        </p:spPr>
      </p:cxnSp>
      <p:cxnSp>
        <p:nvCxnSpPr>
          <p:cNvPr id="76" name="Straight Connector 75"/>
          <p:cNvCxnSpPr/>
          <p:nvPr/>
        </p:nvCxnSpPr>
        <p:spPr bwMode="auto">
          <a:xfrm>
            <a:off x="2651283" y="4516786"/>
            <a:ext cx="1239816" cy="17975"/>
          </a:xfrm>
          <a:prstGeom prst="line">
            <a:avLst/>
          </a:prstGeom>
          <a:noFill/>
          <a:ln w="76200" cap="flat" cmpd="sng" algn="ctr">
            <a:solidFill>
              <a:srgbClr val="541868"/>
            </a:solidFill>
            <a:prstDash val="solid"/>
            <a:headEnd type="none" w="med" len="med"/>
            <a:tailEnd type="triangle"/>
          </a:ln>
          <a:effectLst/>
        </p:spPr>
      </p:cxnSp>
      <p:sp>
        <p:nvSpPr>
          <p:cNvPr id="77" name="Freeform 76"/>
          <p:cNvSpPr/>
          <p:nvPr/>
        </p:nvSpPr>
        <p:spPr>
          <a:xfrm>
            <a:off x="3743135" y="4058821"/>
            <a:ext cx="840809" cy="482629"/>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76200" cap="flat" cmpd="sng" algn="ctr">
            <a:solidFill>
              <a:srgbClr val="541868"/>
            </a:solidFill>
            <a:prstDash val="solid"/>
            <a:headEnd type="none" w="med" len="med"/>
            <a:tailEnd type="triangle"/>
          </a:ln>
          <a:effectLst/>
        </p:spPr>
        <p:txBody>
          <a:bodyPr lIns="89626" tIns="44812" rIns="89626" bIns="44812" rtlCol="0" anchor="ctr"/>
          <a:lstStyle/>
          <a:p>
            <a:pPr algn="ctr" defTabSz="1194895">
              <a:defRPr/>
            </a:pPr>
            <a:endParaRPr lang="en-US" sz="2353" kern="0" dirty="0">
              <a:solidFill>
                <a:srgbClr val="505050"/>
              </a:solidFill>
              <a:latin typeface="Segoe UI"/>
            </a:endParaRPr>
          </a:p>
        </p:txBody>
      </p:sp>
      <p:sp>
        <p:nvSpPr>
          <p:cNvPr id="60" name="TextBox 59"/>
          <p:cNvSpPr txBox="1"/>
          <p:nvPr/>
        </p:nvSpPr>
        <p:spPr>
          <a:xfrm>
            <a:off x="6332549" y="2849533"/>
            <a:ext cx="3057304" cy="470675"/>
          </a:xfrm>
          <a:prstGeom prst="rect">
            <a:avLst/>
          </a:prstGeom>
          <a:noFill/>
          <a:ln>
            <a:noFill/>
          </a:ln>
        </p:spPr>
        <p:txBody>
          <a:bodyPr wrap="square" lIns="0" tIns="44812" rIns="0" bIns="44812" rtlCol="0">
            <a:spAutoFit/>
          </a:bodyPr>
          <a:lstStyle/>
          <a:p>
            <a:pPr defTabSz="1194895">
              <a:lnSpc>
                <a:spcPct val="90000"/>
              </a:lnSpc>
              <a:spcBef>
                <a:spcPct val="20000"/>
              </a:spcBef>
              <a:defRPr/>
            </a:pPr>
            <a:r>
              <a:rPr lang="en-US" sz="2745" kern="0" dirty="0">
                <a:solidFill>
                  <a:srgbClr val="505050"/>
                </a:solidFill>
                <a:latin typeface="Segoe UI Light"/>
                <a:ea typeface="Segoe UI" pitchFamily="34" charset="0"/>
                <a:cs typeface="Segoe UI" pitchFamily="34" charset="0"/>
              </a:rPr>
              <a:t>Growing fast</a:t>
            </a:r>
          </a:p>
        </p:txBody>
      </p:sp>
      <p:sp>
        <p:nvSpPr>
          <p:cNvPr id="62" name="Text Placeholder 6"/>
          <p:cNvSpPr txBox="1">
            <a:spLocks/>
          </p:cNvSpPr>
          <p:nvPr/>
        </p:nvSpPr>
        <p:spPr bwMode="auto">
          <a:xfrm>
            <a:off x="5792497" y="3289638"/>
            <a:ext cx="1119878" cy="1319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194846" eaLnBrk="0" fontAlgn="base" hangingPunct="0">
              <a:spcBef>
                <a:spcPct val="20000"/>
              </a:spcBef>
              <a:spcAft>
                <a:spcPct val="0"/>
              </a:spcAft>
              <a:buClr>
                <a:srgbClr val="000000"/>
              </a:buClr>
              <a:defRPr/>
            </a:pPr>
            <a:r>
              <a:rPr lang="en-US" sz="1371" i="1" kern="0" dirty="0">
                <a:solidFill>
                  <a:srgbClr val="505050">
                    <a:alpha val="99000"/>
                  </a:srgbClr>
                </a:solidFill>
                <a:latin typeface="Segoe UI"/>
              </a:rPr>
              <a:t>t</a:t>
            </a:r>
          </a:p>
        </p:txBody>
      </p:sp>
      <p:cxnSp>
        <p:nvCxnSpPr>
          <p:cNvPr id="64" name="Straight Arrow Connector 63"/>
          <p:cNvCxnSpPr/>
          <p:nvPr/>
        </p:nvCxnSpPr>
        <p:spPr bwMode="auto">
          <a:xfrm flipH="1" flipV="1">
            <a:off x="2676466" y="2502818"/>
            <a:ext cx="3409" cy="912098"/>
          </a:xfrm>
          <a:prstGeom prst="straightConnector1">
            <a:avLst/>
          </a:prstGeom>
          <a:noFill/>
          <a:ln w="76200" cap="flat" cmpd="sng" algn="ctr">
            <a:solidFill>
              <a:schemeClr val="accent3"/>
            </a:solidFill>
            <a:prstDash val="solid"/>
            <a:headEnd type="none" w="med" len="med"/>
            <a:tailEnd type="triangle"/>
          </a:ln>
          <a:effectLst/>
        </p:spPr>
      </p:cxnSp>
      <p:cxnSp>
        <p:nvCxnSpPr>
          <p:cNvPr id="65" name="Straight Arrow Connector 64"/>
          <p:cNvCxnSpPr/>
          <p:nvPr/>
        </p:nvCxnSpPr>
        <p:spPr bwMode="auto">
          <a:xfrm>
            <a:off x="2651283" y="3401502"/>
            <a:ext cx="3090571" cy="916"/>
          </a:xfrm>
          <a:prstGeom prst="straightConnector1">
            <a:avLst/>
          </a:prstGeom>
          <a:noFill/>
          <a:ln w="76200" cap="flat" cmpd="sng" algn="ctr">
            <a:solidFill>
              <a:schemeClr val="accent3"/>
            </a:solidFill>
            <a:prstDash val="solid"/>
            <a:headEnd type="none" w="med" len="med"/>
            <a:tailEnd type="triangle"/>
          </a:ln>
          <a:effectLst/>
        </p:spPr>
      </p:cxnSp>
      <p:sp>
        <p:nvSpPr>
          <p:cNvPr id="66" name="Rectangle 65"/>
          <p:cNvSpPr/>
          <p:nvPr/>
        </p:nvSpPr>
        <p:spPr>
          <a:xfrm rot="16200000">
            <a:off x="1934899" y="2937849"/>
            <a:ext cx="994856" cy="218739"/>
          </a:xfrm>
          <a:prstGeom prst="rect">
            <a:avLst/>
          </a:prstGeom>
          <a:ln>
            <a:noFill/>
          </a:ln>
        </p:spPr>
        <p:txBody>
          <a:bodyPr wrap="square" lIns="89626" tIns="44812" rIns="89626" bIns="44812">
            <a:spAutoFit/>
          </a:bodyPr>
          <a:lstStyle/>
          <a:p>
            <a:pPr marL="298713" indent="-298713" algn="ctr" defTabSz="1194846" eaLnBrk="0" fontAlgn="base" hangingPunct="0">
              <a:lnSpc>
                <a:spcPts val="1045"/>
              </a:lnSpc>
              <a:spcBef>
                <a:spcPct val="20000"/>
              </a:spcBef>
              <a:spcAft>
                <a:spcPct val="0"/>
              </a:spcAft>
              <a:buClr>
                <a:srgbClr val="000000"/>
              </a:buClr>
              <a:defRPr/>
            </a:pPr>
            <a:r>
              <a:rPr lang="en-US" sz="1175" kern="0" dirty="0">
                <a:solidFill>
                  <a:srgbClr val="505050">
                    <a:alpha val="99000"/>
                  </a:srgbClr>
                </a:solidFill>
                <a:latin typeface="Segoe UI"/>
              </a:rPr>
              <a:t>Compute </a:t>
            </a:r>
          </a:p>
        </p:txBody>
      </p:sp>
      <p:sp>
        <p:nvSpPr>
          <p:cNvPr id="67" name="Freeform 66"/>
          <p:cNvSpPr/>
          <p:nvPr/>
        </p:nvSpPr>
        <p:spPr>
          <a:xfrm>
            <a:off x="2642149" y="2555266"/>
            <a:ext cx="3024615" cy="843607"/>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76200" cap="flat" cmpd="sng" algn="ctr">
            <a:solidFill>
              <a:schemeClr val="accent3"/>
            </a:solidFill>
            <a:prstDash val="solid"/>
            <a:headEnd type="none" w="med" len="med"/>
            <a:tailEnd type="triangle"/>
          </a:ln>
          <a:effectLst/>
        </p:spPr>
        <p:txBody>
          <a:bodyPr lIns="89626" tIns="44812" rIns="89626" bIns="44812" rtlCol="0" anchor="ctr"/>
          <a:lstStyle/>
          <a:p>
            <a:pPr algn="ctr" defTabSz="1194895">
              <a:defRPr/>
            </a:pPr>
            <a:endParaRPr lang="en-US" sz="2353" kern="0" dirty="0">
              <a:solidFill>
                <a:srgbClr val="505050"/>
              </a:solidFill>
              <a:latin typeface="Segoe UI"/>
            </a:endParaRPr>
          </a:p>
        </p:txBody>
      </p:sp>
      <p:sp>
        <p:nvSpPr>
          <p:cNvPr id="52" name="TextBox 51"/>
          <p:cNvSpPr txBox="1"/>
          <p:nvPr/>
        </p:nvSpPr>
        <p:spPr>
          <a:xfrm>
            <a:off x="6332549" y="5689165"/>
            <a:ext cx="3863822" cy="470675"/>
          </a:xfrm>
          <a:prstGeom prst="rect">
            <a:avLst/>
          </a:prstGeom>
          <a:noFill/>
          <a:ln>
            <a:noFill/>
          </a:ln>
        </p:spPr>
        <p:txBody>
          <a:bodyPr wrap="square" lIns="0" tIns="44812" rIns="0" bIns="44812" rtlCol="0">
            <a:spAutoFit/>
          </a:bodyPr>
          <a:lstStyle/>
          <a:p>
            <a:pPr defTabSz="1194895">
              <a:lnSpc>
                <a:spcPct val="90000"/>
              </a:lnSpc>
              <a:spcBef>
                <a:spcPct val="20000"/>
              </a:spcBef>
              <a:defRPr/>
            </a:pPr>
            <a:r>
              <a:rPr lang="en-US" sz="2745" kern="0" dirty="0">
                <a:solidFill>
                  <a:srgbClr val="505050"/>
                </a:solidFill>
                <a:latin typeface="Segoe UI Light"/>
                <a:ea typeface="Segoe UI" pitchFamily="34" charset="0"/>
                <a:cs typeface="Segoe UI" pitchFamily="34" charset="0"/>
              </a:rPr>
              <a:t>Predictable</a:t>
            </a:r>
            <a:r>
              <a:rPr lang="en-US" sz="2745" kern="0" dirty="0">
                <a:solidFill>
                  <a:srgbClr val="0070C0"/>
                </a:solidFill>
                <a:latin typeface="Segoe UI Light"/>
                <a:ea typeface="Segoe UI" pitchFamily="34" charset="0"/>
                <a:cs typeface="Segoe UI" pitchFamily="34" charset="0"/>
              </a:rPr>
              <a:t> </a:t>
            </a:r>
            <a:r>
              <a:rPr lang="en-US" sz="2745" kern="0" dirty="0">
                <a:solidFill>
                  <a:srgbClr val="505050"/>
                </a:solidFill>
                <a:latin typeface="Segoe UI Light"/>
                <a:ea typeface="Segoe UI" pitchFamily="34" charset="0"/>
                <a:cs typeface="Segoe UI" pitchFamily="34" charset="0"/>
              </a:rPr>
              <a:t>bursting</a:t>
            </a:r>
          </a:p>
        </p:txBody>
      </p:sp>
      <p:sp>
        <p:nvSpPr>
          <p:cNvPr id="54" name="Text Placeholder 6"/>
          <p:cNvSpPr txBox="1">
            <a:spLocks/>
          </p:cNvSpPr>
          <p:nvPr/>
        </p:nvSpPr>
        <p:spPr bwMode="auto">
          <a:xfrm>
            <a:off x="5792497" y="6181026"/>
            <a:ext cx="1119878" cy="1756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194846" eaLnBrk="0" fontAlgn="base" hangingPunct="0">
              <a:spcBef>
                <a:spcPct val="20000"/>
              </a:spcBef>
              <a:spcAft>
                <a:spcPct val="0"/>
              </a:spcAft>
              <a:buClr>
                <a:srgbClr val="000000"/>
              </a:buClr>
              <a:defRPr/>
            </a:pPr>
            <a:r>
              <a:rPr lang="en-US" sz="1371" i="1" kern="0" dirty="0">
                <a:solidFill>
                  <a:srgbClr val="505050">
                    <a:alpha val="99000"/>
                  </a:srgbClr>
                </a:solidFill>
                <a:latin typeface="Segoe UI"/>
              </a:rPr>
              <a:t>t</a:t>
            </a:r>
          </a:p>
        </p:txBody>
      </p:sp>
      <p:cxnSp>
        <p:nvCxnSpPr>
          <p:cNvPr id="55" name="Straight Arrow Connector 54"/>
          <p:cNvCxnSpPr/>
          <p:nvPr/>
        </p:nvCxnSpPr>
        <p:spPr bwMode="auto">
          <a:xfrm flipV="1">
            <a:off x="2679874" y="5413649"/>
            <a:ext cx="0" cy="879681"/>
          </a:xfrm>
          <a:prstGeom prst="straightConnector1">
            <a:avLst/>
          </a:prstGeom>
          <a:noFill/>
          <a:ln w="76200" cap="flat" cmpd="sng" algn="ctr">
            <a:solidFill>
              <a:schemeClr val="accent6"/>
            </a:solidFill>
            <a:prstDash val="solid"/>
            <a:headEnd type="none" w="med" len="med"/>
            <a:tailEnd type="triangle"/>
          </a:ln>
          <a:effectLst/>
        </p:spPr>
      </p:cxnSp>
      <p:cxnSp>
        <p:nvCxnSpPr>
          <p:cNvPr id="56" name="Straight Arrow Connector 55"/>
          <p:cNvCxnSpPr/>
          <p:nvPr/>
        </p:nvCxnSpPr>
        <p:spPr bwMode="auto">
          <a:xfrm>
            <a:off x="2656806" y="6258399"/>
            <a:ext cx="3090571" cy="916"/>
          </a:xfrm>
          <a:prstGeom prst="straightConnector1">
            <a:avLst/>
          </a:prstGeom>
          <a:noFill/>
          <a:ln w="76200" cap="flat" cmpd="sng" algn="ctr">
            <a:solidFill>
              <a:srgbClr val="D52D1A"/>
            </a:solidFill>
            <a:prstDash val="solid"/>
            <a:headEnd type="none" w="med" len="med"/>
            <a:tailEnd type="triangle"/>
          </a:ln>
          <a:effectLst/>
        </p:spPr>
      </p:cxnSp>
      <p:sp>
        <p:nvSpPr>
          <p:cNvPr id="57" name="Rectangle 56"/>
          <p:cNvSpPr/>
          <p:nvPr/>
        </p:nvSpPr>
        <p:spPr>
          <a:xfrm rot="16200000">
            <a:off x="1954069" y="5590827"/>
            <a:ext cx="1004258" cy="218739"/>
          </a:xfrm>
          <a:prstGeom prst="rect">
            <a:avLst/>
          </a:prstGeom>
          <a:ln>
            <a:noFill/>
          </a:ln>
        </p:spPr>
        <p:txBody>
          <a:bodyPr wrap="square" lIns="89626" tIns="44812" rIns="89626" bIns="44812">
            <a:spAutoFit/>
          </a:bodyPr>
          <a:lstStyle/>
          <a:p>
            <a:pPr marL="298713" indent="-298713" algn="ctr" defTabSz="1194846" eaLnBrk="0" fontAlgn="base" hangingPunct="0">
              <a:lnSpc>
                <a:spcPts val="1045"/>
              </a:lnSpc>
              <a:spcBef>
                <a:spcPct val="20000"/>
              </a:spcBef>
              <a:spcAft>
                <a:spcPct val="0"/>
              </a:spcAft>
              <a:buClr>
                <a:srgbClr val="000000"/>
              </a:buClr>
              <a:defRPr/>
            </a:pPr>
            <a:r>
              <a:rPr lang="en-US" sz="1175" kern="0" dirty="0">
                <a:solidFill>
                  <a:srgbClr val="505050">
                    <a:alpha val="99000"/>
                  </a:srgbClr>
                </a:solidFill>
                <a:latin typeface="Segoe UI"/>
              </a:rPr>
              <a:t>Compute </a:t>
            </a:r>
          </a:p>
        </p:txBody>
      </p:sp>
      <p:sp>
        <p:nvSpPr>
          <p:cNvPr id="58" name="Freeform 57"/>
          <p:cNvSpPr/>
          <p:nvPr/>
        </p:nvSpPr>
        <p:spPr>
          <a:xfrm>
            <a:off x="2669694" y="5468884"/>
            <a:ext cx="2861843" cy="571478"/>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noFill/>
          <a:ln w="76200" cap="flat" cmpd="sng" algn="ctr">
            <a:solidFill>
              <a:srgbClr val="D52D1A"/>
            </a:solidFill>
            <a:prstDash val="solid"/>
            <a:headEnd type="none" w="med" len="med"/>
            <a:tailEnd type="triangle"/>
          </a:ln>
          <a:effectLst/>
        </p:spPr>
        <p:txBody>
          <a:bodyPr rtlCol="0" anchor="ctr"/>
          <a:lstStyle/>
          <a:p>
            <a:pPr algn="ctr" defTabSz="1194895">
              <a:defRPr/>
            </a:pPr>
            <a:endParaRPr lang="en-US" sz="2353" kern="0" dirty="0">
              <a:solidFill>
                <a:srgbClr val="505050"/>
              </a:solidFill>
              <a:latin typeface="Segoe UI"/>
            </a:endParaRPr>
          </a:p>
        </p:txBody>
      </p:sp>
      <p:cxnSp>
        <p:nvCxnSpPr>
          <p:cNvPr id="59" name="Straight Connector 58"/>
          <p:cNvCxnSpPr/>
          <p:nvPr/>
        </p:nvCxnSpPr>
        <p:spPr bwMode="auto">
          <a:xfrm>
            <a:off x="2695310" y="5836126"/>
            <a:ext cx="2904443" cy="24361"/>
          </a:xfrm>
          <a:prstGeom prst="line">
            <a:avLst/>
          </a:prstGeom>
          <a:noFill/>
          <a:ln w="19050" cap="flat" cmpd="sng" algn="ctr">
            <a:solidFill>
              <a:srgbClr val="505050"/>
            </a:solidFill>
            <a:prstDash val="sysDot"/>
            <a:headEnd type="none" w="med" len="med"/>
            <a:tailEnd type="none" w="med" len="med"/>
          </a:ln>
          <a:effectLst/>
        </p:spPr>
      </p:cxnSp>
    </p:spTree>
    <p:extLst>
      <p:ext uri="{BB962C8B-B14F-4D97-AF65-F5344CB8AC3E}">
        <p14:creationId xmlns:p14="http://schemas.microsoft.com/office/powerpoint/2010/main" val="266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568832" y="1970634"/>
            <a:ext cx="11054338" cy="704142"/>
            <a:chOff x="579437" y="-1075563"/>
            <a:chExt cx="11277600" cy="718364"/>
          </a:xfrm>
        </p:grpSpPr>
        <p:sp>
          <p:nvSpPr>
            <p:cNvPr id="97" name="Rectangle 96"/>
            <p:cNvSpPr/>
            <p:nvPr/>
          </p:nvSpPr>
          <p:spPr bwMode="auto">
            <a:xfrm>
              <a:off x="579437" y="-1075563"/>
              <a:ext cx="11277600" cy="717537"/>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98" name="Rectangle 97"/>
            <p:cNvSpPr/>
            <p:nvPr/>
          </p:nvSpPr>
          <p:spPr bwMode="auto">
            <a:xfrm>
              <a:off x="579438" y="-1075563"/>
              <a:ext cx="3657600" cy="718364"/>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Rectangle 98"/>
            <p:cNvSpPr/>
            <p:nvPr/>
          </p:nvSpPr>
          <p:spPr bwMode="auto">
            <a:xfrm>
              <a:off x="4423797" y="-1053261"/>
              <a:ext cx="7204640" cy="6745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r>
                <a:rPr lang="en-US" sz="1961" dirty="0">
                  <a:solidFill>
                    <a:srgbClr val="FFFFFF"/>
                  </a:solidFill>
                  <a:latin typeface="Segoe UI Semilight"/>
                  <a:ea typeface="Segoe UI" pitchFamily="34" charset="0"/>
                  <a:cs typeface="Segoe UI" pitchFamily="34" charset="0"/>
                </a:rPr>
                <a:t>Microsoft Enterprise Mobility + Security</a:t>
              </a:r>
            </a:p>
          </p:txBody>
        </p:sp>
        <p:sp>
          <p:nvSpPr>
            <p:cNvPr id="100" name="Rectangle 99"/>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Enterprise Mobility</a:t>
              </a:r>
            </a:p>
          </p:txBody>
        </p:sp>
      </p:grpSp>
      <p:grpSp>
        <p:nvGrpSpPr>
          <p:cNvPr id="2" name="Group 1"/>
          <p:cNvGrpSpPr/>
          <p:nvPr/>
        </p:nvGrpSpPr>
        <p:grpSpPr>
          <a:xfrm>
            <a:off x="568832" y="1260249"/>
            <a:ext cx="11054338" cy="706633"/>
            <a:chOff x="579437" y="1781104"/>
            <a:chExt cx="11277600" cy="720904"/>
          </a:xfrm>
        </p:grpSpPr>
        <p:grpSp>
          <p:nvGrpSpPr>
            <p:cNvPr id="101" name="Group 100"/>
            <p:cNvGrpSpPr/>
            <p:nvPr/>
          </p:nvGrpSpPr>
          <p:grpSpPr>
            <a:xfrm>
              <a:off x="579437" y="1781104"/>
              <a:ext cx="11277600" cy="717538"/>
              <a:chOff x="579437" y="-1074738"/>
              <a:chExt cx="11277600" cy="717538"/>
            </a:xfrm>
          </p:grpSpPr>
          <p:sp>
            <p:nvSpPr>
              <p:cNvPr id="102" name="Rectangle 101"/>
              <p:cNvSpPr/>
              <p:nvPr/>
            </p:nvSpPr>
            <p:spPr bwMode="auto">
              <a:xfrm>
                <a:off x="579437" y="-1074738"/>
                <a:ext cx="11277600" cy="717538"/>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103" name="Rectangle 102"/>
              <p:cNvSpPr/>
              <p:nvPr/>
            </p:nvSpPr>
            <p:spPr bwMode="auto">
              <a:xfrm>
                <a:off x="579438" y="-1074738"/>
                <a:ext cx="3657600" cy="717538"/>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4" name="Rectangle 103"/>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SAAS Solutions</a:t>
                </a:r>
              </a:p>
            </p:txBody>
          </p:sp>
        </p:grpSp>
        <p:grpSp>
          <p:nvGrpSpPr>
            <p:cNvPr id="105" name="Group 104"/>
            <p:cNvGrpSpPr/>
            <p:nvPr/>
          </p:nvGrpSpPr>
          <p:grpSpPr>
            <a:xfrm>
              <a:off x="5007047" y="1810301"/>
              <a:ext cx="6274750" cy="691707"/>
              <a:chOff x="4663445" y="2099949"/>
              <a:chExt cx="6274750" cy="691707"/>
            </a:xfrm>
          </p:grpSpPr>
          <p:grpSp>
            <p:nvGrpSpPr>
              <p:cNvPr id="106" name="Group 105"/>
              <p:cNvGrpSpPr/>
              <p:nvPr/>
            </p:nvGrpSpPr>
            <p:grpSpPr>
              <a:xfrm>
                <a:off x="4663445" y="2231764"/>
                <a:ext cx="6274750" cy="391163"/>
                <a:chOff x="2275217" y="3622867"/>
                <a:chExt cx="7933779" cy="494585"/>
              </a:xfrm>
            </p:grpSpPr>
            <p:pic>
              <p:nvPicPr>
                <p:cNvPr id="108" name="Picture 107"/>
                <p:cNvPicPr>
                  <a:picLocks noChangeAspect="1"/>
                </p:cNvPicPr>
                <p:nvPr/>
              </p:nvPicPr>
              <p:blipFill>
                <a:blip r:embed="rId3">
                  <a:biLevel thresh="25000"/>
                </a:blip>
                <a:stretch>
                  <a:fillRect/>
                </a:stretch>
              </p:blipFill>
              <p:spPr>
                <a:xfrm>
                  <a:off x="2275217" y="3704039"/>
                  <a:ext cx="1869528" cy="413413"/>
                </a:xfrm>
                <a:prstGeom prst="rect">
                  <a:avLst/>
                </a:prstGeom>
              </p:spPr>
            </p:pic>
            <p:pic>
              <p:nvPicPr>
                <p:cNvPr id="109" name="Picture 10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4596" y="3622867"/>
                  <a:ext cx="1994400" cy="481206"/>
                </a:xfrm>
                <a:prstGeom prst="rect">
                  <a:avLst/>
                </a:prstGeom>
              </p:spPr>
            </p:pic>
          </p:grpSp>
          <p:sp>
            <p:nvSpPr>
              <p:cNvPr id="107" name="Rectangle 106"/>
              <p:cNvSpPr/>
              <p:nvPr/>
            </p:nvSpPr>
            <p:spPr bwMode="auto">
              <a:xfrm>
                <a:off x="6516672" y="2099949"/>
                <a:ext cx="2512092" cy="6917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961" dirty="0">
                    <a:solidFill>
                      <a:srgbClr val="FFFFFF"/>
                    </a:solidFill>
                    <a:latin typeface="Segoe UI Semilight"/>
                    <a:ea typeface="Segoe UI" pitchFamily="34" charset="0"/>
                    <a:cs typeface="Segoe UI" pitchFamily="34" charset="0"/>
                  </a:rPr>
                  <a:t>Microsoft Dynamics</a:t>
                </a:r>
              </a:p>
            </p:txBody>
          </p:sp>
        </p:grpSp>
      </p:grpSp>
      <p:sp>
        <p:nvSpPr>
          <p:cNvPr id="5" name="Rounded Rectangle 4"/>
          <p:cNvSpPr/>
          <p:nvPr/>
        </p:nvSpPr>
        <p:spPr bwMode="auto">
          <a:xfrm>
            <a:off x="440294" y="2801713"/>
            <a:ext cx="11298388" cy="3382614"/>
          </a:xfrm>
          <a:prstGeom prst="roundRect">
            <a:avLst>
              <a:gd name="adj" fmla="val 3048"/>
            </a:avLst>
          </a:prstGeom>
          <a:solidFill>
            <a:srgbClr val="0070C0"/>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0" name="Group 109"/>
          <p:cNvGrpSpPr/>
          <p:nvPr/>
        </p:nvGrpSpPr>
        <p:grpSpPr>
          <a:xfrm>
            <a:off x="568832" y="5322083"/>
            <a:ext cx="11054338" cy="703334"/>
            <a:chOff x="579437" y="-1074737"/>
            <a:chExt cx="11277600" cy="717538"/>
          </a:xfrm>
        </p:grpSpPr>
        <p:sp>
          <p:nvSpPr>
            <p:cNvPr id="111" name="Rectangle 110"/>
            <p:cNvSpPr/>
            <p:nvPr/>
          </p:nvSpPr>
          <p:spPr bwMode="auto">
            <a:xfrm>
              <a:off x="579437" y="-1074737"/>
              <a:ext cx="11277600" cy="717538"/>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112" name="Rectangle 111"/>
            <p:cNvSpPr/>
            <p:nvPr/>
          </p:nvSpPr>
          <p:spPr bwMode="auto">
            <a:xfrm>
              <a:off x="579438" y="-1074737"/>
              <a:ext cx="3657600" cy="717538"/>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Rectangle 112"/>
            <p:cNvSpPr/>
            <p:nvPr/>
          </p:nvSpPr>
          <p:spPr bwMode="auto">
            <a:xfrm>
              <a:off x="4237037" y="-1053261"/>
              <a:ext cx="7620000" cy="6745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r>
                <a:rPr lang="en-US" sz="1961" spc="-49" dirty="0">
                  <a:solidFill>
                    <a:srgbClr val="FFFFFF"/>
                  </a:solidFill>
                  <a:latin typeface="Segoe UI Semilight"/>
                  <a:ea typeface="Segoe UI" pitchFamily="34" charset="0"/>
                  <a:cs typeface="Segoe UI" pitchFamily="34" charset="0"/>
                </a:rPr>
                <a:t>Azure + Azure Stack + Operations Management Suite</a:t>
              </a:r>
            </a:p>
          </p:txBody>
        </p:sp>
        <p:sp>
          <p:nvSpPr>
            <p:cNvPr id="114" name="Rectangle 113"/>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Cloud Infrastructure</a:t>
              </a:r>
            </a:p>
          </p:txBody>
        </p:sp>
      </p:grpSp>
      <p:grpSp>
        <p:nvGrpSpPr>
          <p:cNvPr id="115" name="Group 114"/>
          <p:cNvGrpSpPr/>
          <p:nvPr/>
        </p:nvGrpSpPr>
        <p:grpSpPr>
          <a:xfrm>
            <a:off x="568832" y="3184252"/>
            <a:ext cx="11054338" cy="703334"/>
            <a:chOff x="579437" y="-1074737"/>
            <a:chExt cx="11277600" cy="717538"/>
          </a:xfrm>
        </p:grpSpPr>
        <p:sp>
          <p:nvSpPr>
            <p:cNvPr id="116" name="Rectangle 115"/>
            <p:cNvSpPr/>
            <p:nvPr/>
          </p:nvSpPr>
          <p:spPr bwMode="auto">
            <a:xfrm>
              <a:off x="579437" y="-1074737"/>
              <a:ext cx="11277600" cy="717538"/>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117" name="Rectangle 116"/>
            <p:cNvSpPr/>
            <p:nvPr/>
          </p:nvSpPr>
          <p:spPr bwMode="auto">
            <a:xfrm>
              <a:off x="579438" y="-1074737"/>
              <a:ext cx="3657600" cy="717537"/>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solidFill>
                  <a:srgbClr val="FFFFFF"/>
                </a:solidFill>
                <a:latin typeface="Segoe UI Semilight"/>
                <a:ea typeface="Segoe UI" pitchFamily="34" charset="0"/>
                <a:cs typeface="Segoe UI" pitchFamily="34" charset="0"/>
              </a:endParaRPr>
            </a:p>
          </p:txBody>
        </p:sp>
        <p:sp>
          <p:nvSpPr>
            <p:cNvPr id="118" name="Rectangle 117"/>
            <p:cNvSpPr/>
            <p:nvPr/>
          </p:nvSpPr>
          <p:spPr bwMode="auto">
            <a:xfrm>
              <a:off x="4423797" y="-1053261"/>
              <a:ext cx="7204640" cy="6745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r>
                <a:rPr lang="en-US" sz="1961" dirty="0">
                  <a:solidFill>
                    <a:srgbClr val="FFFFFF"/>
                  </a:solidFill>
                  <a:latin typeface="Segoe UI Semilight"/>
                  <a:ea typeface="Segoe UI" pitchFamily="34" charset="0"/>
                  <a:cs typeface="Segoe UI" pitchFamily="34" charset="0"/>
                </a:rPr>
                <a:t>Visual Studio Family + Azure App Service</a:t>
              </a:r>
            </a:p>
          </p:txBody>
        </p:sp>
        <p:sp>
          <p:nvSpPr>
            <p:cNvPr id="119" name="Rectangle 118"/>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Developer + App Platform</a:t>
              </a:r>
            </a:p>
          </p:txBody>
        </p:sp>
      </p:grpSp>
      <p:grpSp>
        <p:nvGrpSpPr>
          <p:cNvPr id="120" name="Group 119"/>
          <p:cNvGrpSpPr/>
          <p:nvPr/>
        </p:nvGrpSpPr>
        <p:grpSpPr>
          <a:xfrm>
            <a:off x="568832" y="3899353"/>
            <a:ext cx="11054338" cy="704142"/>
            <a:chOff x="579437" y="-1075563"/>
            <a:chExt cx="11277600" cy="718364"/>
          </a:xfrm>
        </p:grpSpPr>
        <p:sp>
          <p:nvSpPr>
            <p:cNvPr id="121" name="Rectangle 120"/>
            <p:cNvSpPr/>
            <p:nvPr/>
          </p:nvSpPr>
          <p:spPr bwMode="auto">
            <a:xfrm>
              <a:off x="579437" y="-1075563"/>
              <a:ext cx="11277600" cy="717538"/>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122" name="Rectangle 121"/>
            <p:cNvSpPr/>
            <p:nvPr/>
          </p:nvSpPr>
          <p:spPr bwMode="auto">
            <a:xfrm>
              <a:off x="579438" y="-1075563"/>
              <a:ext cx="3657600" cy="718364"/>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Rectangle 122"/>
            <p:cNvSpPr/>
            <p:nvPr/>
          </p:nvSpPr>
          <p:spPr bwMode="auto">
            <a:xfrm>
              <a:off x="4423797" y="-1053261"/>
              <a:ext cx="7204640" cy="6745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r>
                <a:rPr lang="en-US" sz="1961" dirty="0">
                  <a:solidFill>
                    <a:srgbClr val="FFFFFF"/>
                  </a:solidFill>
                  <a:latin typeface="Segoe UI Semilight"/>
                  <a:ea typeface="Segoe UI" pitchFamily="34" charset="0"/>
                  <a:cs typeface="Segoe UI" pitchFamily="34" charset="0"/>
                </a:rPr>
                <a:t>Cortana Analytics Suite</a:t>
              </a:r>
            </a:p>
          </p:txBody>
        </p:sp>
        <p:sp>
          <p:nvSpPr>
            <p:cNvPr id="124" name="Rectangle 123"/>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Data + Analytics</a:t>
              </a:r>
            </a:p>
          </p:txBody>
        </p:sp>
      </p:grpSp>
      <p:grpSp>
        <p:nvGrpSpPr>
          <p:cNvPr id="125" name="Group 124"/>
          <p:cNvGrpSpPr/>
          <p:nvPr/>
        </p:nvGrpSpPr>
        <p:grpSpPr>
          <a:xfrm>
            <a:off x="568832" y="4610544"/>
            <a:ext cx="11054338" cy="704143"/>
            <a:chOff x="579437" y="-1075566"/>
            <a:chExt cx="11277600" cy="718365"/>
          </a:xfrm>
        </p:grpSpPr>
        <p:sp>
          <p:nvSpPr>
            <p:cNvPr id="126" name="Rectangle 125"/>
            <p:cNvSpPr/>
            <p:nvPr/>
          </p:nvSpPr>
          <p:spPr bwMode="auto">
            <a:xfrm>
              <a:off x="579437" y="-1075566"/>
              <a:ext cx="11277600" cy="717538"/>
            </a:xfrm>
            <a:prstGeom prst="rect">
              <a:avLst/>
            </a:prstGeom>
            <a:solidFill>
              <a:schemeClr val="accent4"/>
            </a:solidFill>
            <a:ln w="63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endParaRPr lang="en-US" sz="1961" b="1" cap="all" dirty="0">
                <a:solidFill>
                  <a:srgbClr val="00B0F0"/>
                </a:solidFill>
                <a:latin typeface="Segoe UI Semibold" panose="020B0702040204020203" pitchFamily="34" charset="0"/>
                <a:ea typeface="Segoe UI" pitchFamily="34" charset="0"/>
                <a:cs typeface="Segoe UI Semibold" panose="020B0702040204020203" pitchFamily="34" charset="0"/>
              </a:endParaRPr>
            </a:p>
          </p:txBody>
        </p:sp>
        <p:sp>
          <p:nvSpPr>
            <p:cNvPr id="127" name="Rectangle 126"/>
            <p:cNvSpPr/>
            <p:nvPr/>
          </p:nvSpPr>
          <p:spPr bwMode="auto">
            <a:xfrm>
              <a:off x="579438" y="-1075566"/>
              <a:ext cx="3657600" cy="718365"/>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defRPr/>
              </a:pPr>
              <a:endParaRPr lang="en-US" sz="2353" dirty="0" err="1">
                <a:solidFill>
                  <a:srgbClr val="FFFFFF"/>
                </a:solidFill>
                <a:latin typeface="Segoe UI Semilight"/>
                <a:ea typeface="Segoe UI" pitchFamily="34" charset="0"/>
                <a:cs typeface="Segoe UI" pitchFamily="34" charset="0"/>
              </a:endParaRPr>
            </a:p>
          </p:txBody>
        </p:sp>
        <p:sp>
          <p:nvSpPr>
            <p:cNvPr id="128" name="Rectangle 127"/>
            <p:cNvSpPr/>
            <p:nvPr/>
          </p:nvSpPr>
          <p:spPr bwMode="auto">
            <a:xfrm>
              <a:off x="4423797" y="-1053261"/>
              <a:ext cx="7204640" cy="6745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43" fontAlgn="base">
                <a:lnSpc>
                  <a:spcPct val="90000"/>
                </a:lnSpc>
                <a:spcBef>
                  <a:spcPct val="0"/>
                </a:spcBef>
                <a:spcAft>
                  <a:spcPct val="0"/>
                </a:spcAft>
                <a:defRPr/>
              </a:pPr>
              <a:r>
                <a:rPr lang="en-US" sz="1961" dirty="0">
                  <a:solidFill>
                    <a:srgbClr val="FFFFFF"/>
                  </a:solidFill>
                  <a:latin typeface="Segoe UI Semilight"/>
                  <a:ea typeface="Segoe UI" pitchFamily="34" charset="0"/>
                  <a:cs typeface="Segoe UI" pitchFamily="34" charset="0"/>
                </a:rPr>
                <a:t>Azure </a:t>
              </a:r>
              <a:r>
                <a:rPr lang="en-US" sz="1961" dirty="0" err="1">
                  <a:solidFill>
                    <a:srgbClr val="FFFFFF"/>
                  </a:solidFill>
                  <a:latin typeface="Segoe UI Semilight"/>
                  <a:ea typeface="Segoe UI" pitchFamily="34" charset="0"/>
                  <a:cs typeface="Segoe UI" pitchFamily="34" charset="0"/>
                </a:rPr>
                <a:t>IoT</a:t>
              </a:r>
              <a:r>
                <a:rPr lang="en-US" sz="1961" dirty="0">
                  <a:solidFill>
                    <a:srgbClr val="FFFFFF"/>
                  </a:solidFill>
                  <a:latin typeface="Segoe UI Semilight"/>
                  <a:ea typeface="Segoe UI" pitchFamily="34" charset="0"/>
                  <a:cs typeface="Segoe UI" pitchFamily="34" charset="0"/>
                </a:rPr>
                <a:t> Suite</a:t>
              </a:r>
            </a:p>
          </p:txBody>
        </p:sp>
        <p:sp>
          <p:nvSpPr>
            <p:cNvPr id="129" name="Rectangle 128"/>
            <p:cNvSpPr/>
            <p:nvPr/>
          </p:nvSpPr>
          <p:spPr bwMode="auto">
            <a:xfrm>
              <a:off x="579437" y="-1045541"/>
              <a:ext cx="3657600" cy="659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043" fontAlgn="base">
                <a:lnSpc>
                  <a:spcPct val="90000"/>
                </a:lnSpc>
                <a:spcBef>
                  <a:spcPct val="0"/>
                </a:spcBef>
                <a:spcAft>
                  <a:spcPct val="0"/>
                </a:spcAft>
                <a:defRPr/>
              </a:pPr>
              <a:r>
                <a:rPr lang="en-US" sz="1766" cap="all" dirty="0">
                  <a:solidFill>
                    <a:srgbClr val="FFFFFF"/>
                  </a:solidFill>
                  <a:latin typeface="Segoe UI" panose="020B0502040204020203" pitchFamily="34" charset="0"/>
                  <a:ea typeface="Segoe UI" panose="020B0502040204020203" pitchFamily="34" charset="0"/>
                  <a:cs typeface="Segoe UI" panose="020B0502040204020203" pitchFamily="34" charset="0"/>
                </a:rPr>
                <a:t>Internet of Things</a:t>
              </a:r>
            </a:p>
          </p:txBody>
        </p:sp>
      </p:grpSp>
      <p:sp>
        <p:nvSpPr>
          <p:cNvPr id="40" name="TextBox 39"/>
          <p:cNvSpPr txBox="1"/>
          <p:nvPr/>
        </p:nvSpPr>
        <p:spPr>
          <a:xfrm>
            <a:off x="376103" y="2736263"/>
            <a:ext cx="1752528" cy="534169"/>
          </a:xfrm>
          <a:prstGeom prst="rect">
            <a:avLst/>
          </a:prstGeom>
          <a:noFill/>
        </p:spPr>
        <p:txBody>
          <a:bodyPr wrap="none" lIns="179259" tIns="143407" rIns="179259" bIns="143407" rtlCol="0">
            <a:spAutoFit/>
          </a:bodyPr>
          <a:lstStyle/>
          <a:p>
            <a:pPr defTabSz="1219085">
              <a:lnSpc>
                <a:spcPct val="90000"/>
              </a:lnSpc>
              <a:spcAft>
                <a:spcPts val="588"/>
              </a:spcAft>
            </a:pPr>
            <a:r>
              <a:rPr lang="en-US" sz="1766" spc="-99" dirty="0">
                <a:solidFill>
                  <a:srgbClr val="FFFFFF"/>
                </a:solidFill>
                <a:latin typeface="Segoe UI" panose="020B0502040204020203" pitchFamily="34" charset="0"/>
                <a:cs typeface="Segoe UI" panose="020B0502040204020203" pitchFamily="34" charset="0"/>
              </a:rPr>
              <a:t>Microsoft Azure</a:t>
            </a:r>
          </a:p>
        </p:txBody>
      </p:sp>
      <p:sp>
        <p:nvSpPr>
          <p:cNvPr id="8" name="Title 7"/>
          <p:cNvSpPr>
            <a:spLocks noGrp="1"/>
          </p:cNvSpPr>
          <p:nvPr>
            <p:ph type="title"/>
          </p:nvPr>
        </p:nvSpPr>
        <p:spPr>
          <a:xfrm>
            <a:off x="440294" y="324029"/>
            <a:ext cx="11579159" cy="1325376"/>
          </a:xfrm>
        </p:spPr>
        <p:txBody>
          <a:bodyPr/>
          <a:lstStyle/>
          <a:p>
            <a:r>
              <a:rPr lang="en-US" dirty="0"/>
              <a:t>Leading the journey to the cloud</a:t>
            </a:r>
          </a:p>
        </p:txBody>
      </p:sp>
    </p:spTree>
    <p:extLst>
      <p:ext uri="{BB962C8B-B14F-4D97-AF65-F5344CB8AC3E}">
        <p14:creationId xmlns:p14="http://schemas.microsoft.com/office/powerpoint/2010/main" val="121352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elcomeDoc">
  <a:themeElements>
    <a:clrScheme name="KiZAN colors">
      <a:dk1>
        <a:srgbClr val="093458"/>
      </a:dk1>
      <a:lt1>
        <a:srgbClr val="FFFFFF"/>
      </a:lt1>
      <a:dk2>
        <a:srgbClr val="105187"/>
      </a:dk2>
      <a:lt2>
        <a:srgbClr val="C3D3E1"/>
      </a:lt2>
      <a:accent1>
        <a:srgbClr val="4C7DA5"/>
      </a:accent1>
      <a:accent2>
        <a:srgbClr val="F47D20"/>
      </a:accent2>
      <a:accent3>
        <a:srgbClr val="7C9FBD"/>
      </a:accent3>
      <a:accent4>
        <a:srgbClr val="F8B179"/>
      </a:accent4>
      <a:accent5>
        <a:srgbClr val="000000"/>
      </a:accent5>
      <a:accent6>
        <a:srgbClr val="F69041"/>
      </a:accent6>
      <a:hlink>
        <a:srgbClr val="76A7D0"/>
      </a:hlink>
      <a:folHlink>
        <a:srgbClr val="F79953"/>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ccount_x0020_Manager_x0020_Name xmlns="1ff4826d-924d-497f-bb0a-306212b656e4">Chris Wendling</Account_x0020_Manager_x0020_Name>
    <Service_x0020_Offerings xmlns="1ff4826d-924d-497f-bb0a-306212b656e4">
      <Value>Customer Relationship Management (CRM)</Value>
      <Value>PREP (BA/UX)</Value>
    </Service_x0020_Offerings>
    <Account_x0020_Manager_x0020_Phone xmlns="1ff4826d-924d-497f-bb0a-306212b656e4">(513) 618-8996</Account_x0020_Manager_x0020_Phone>
    <Technical_x0020_Lead_x0020_Email xmlns="1ff4826d-924d-497f-bb0a-306212b656e4">MIke.Branstein@KiZAN.com</Technical_x0020_Lead_x0020_Email>
    <SOW_x0020_Date xmlns="1ff4826d-924d-497f-bb0a-306212b656e4">2015-11-03T05:00:00+00:00</SOW_x0020_Date>
    <Account_x0020_Manager_x0020_Email xmlns="1ff4826d-924d-497f-bb0a-306212b656e4">Chris.Wendling@KiZAN.com</Account_x0020_Manager_x0020_Email>
    <Technical_x0020_Lead_x0020_Name xmlns="1ff4826d-924d-497f-bb0a-306212b656e4">Mike Branstein </Technical_x0020_Lead_x0020_Name>
    <CustomerNameTaxHTField0 xmlns="f033e9a7-f2dd-46ad-924d-db8b93a8fc95">
      <Terms xmlns="http://schemas.microsoft.com/office/infopath/2007/PartnerControls">
        <TermInfo xmlns="http://schemas.microsoft.com/office/infopath/2007/PartnerControls">
          <TermName xmlns="http://schemas.microsoft.com/office/infopath/2007/PartnerControls">A2Z Field Services</TermName>
          <TermId xmlns="http://schemas.microsoft.com/office/infopath/2007/PartnerControls">cacc88e5-c5d7-4b13-b0d2-4426dec1c22b</TermId>
        </TermInfo>
      </Terms>
    </CustomerNameTaxHTField0>
    <TaxCatchAll xmlns="1ff4826d-924d-497f-bb0a-306212b656e4">
      <Value>581</Value>
    </TaxCatchAll>
    <Technical_x0020_Lead_x0020_Phone xmlns="1ff4826d-924d-497f-bb0a-306212b656e4">(502) 292-4838</Technical_x0020_Lead_x0020_Phone>
    <Customer_x0020_Name xmlns="1ff4826d-924d-497f-bb0a-306212b656e4" xsi:nil="true"/>
    <_dlc_DocId xmlns="1ff4826d-924d-497f-bb0a-306212b656e4">MUVPQUCCU5MP-715-5673</_dlc_DocId>
    <_dlc_DocIdUrl xmlns="1ff4826d-924d-497f-bb0a-306212b656e4">
      <Url>https://portal.kizan.com/sites/CustomerProjects/SOW/_layouts/15/DocIdRedir.aspx?ID=MUVPQUCCU5MP-715-5673</Url>
      <Description>MUVPQUCCU5MP-715-5673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PSOW" ma:contentTypeID="0x01010046DB2E4A1173F6488FEBEDDB16AC6ADC00854F0C79240BA2449E4DE7BA54D3A9C5" ma:contentTypeVersion="3" ma:contentTypeDescription="" ma:contentTypeScope="" ma:versionID="80a9496fb495d7f22396dbd8e897b89f">
  <xsd:schema xmlns:xsd="http://www.w3.org/2001/XMLSchema" xmlns:xs="http://www.w3.org/2001/XMLSchema" xmlns:p="http://schemas.microsoft.com/office/2006/metadata/properties" xmlns:ns2="1ff4826d-924d-497f-bb0a-306212b656e4" xmlns:ns3="f033e9a7-f2dd-46ad-924d-db8b93a8fc95" targetNamespace="http://schemas.microsoft.com/office/2006/metadata/properties" ma:root="true" ma:fieldsID="7f911646576b00d27f0cafe94526e91f" ns2:_="" ns3:_="">
    <xsd:import namespace="1ff4826d-924d-497f-bb0a-306212b656e4"/>
    <xsd:import namespace="f033e9a7-f2dd-46ad-924d-db8b93a8fc95"/>
    <xsd:element name="properties">
      <xsd:complexType>
        <xsd:sequence>
          <xsd:element name="documentManagement">
            <xsd:complexType>
              <xsd:all>
                <xsd:element ref="ns2:_dlc_DocId" minOccurs="0"/>
                <xsd:element ref="ns2:_dlc_DocIdUrl" minOccurs="0"/>
                <xsd:element ref="ns2:_dlc_DocIdPersistId" minOccurs="0"/>
                <xsd:element ref="ns2:Customer_x0020_Name" minOccurs="0"/>
                <xsd:element ref="ns2:Account_x0020_Manager_x0020_Phone"/>
                <xsd:element ref="ns3:CustomerNameTaxHTField0" minOccurs="0"/>
                <xsd:element ref="ns2:TaxCatchAll" minOccurs="0"/>
                <xsd:element ref="ns2:TaxCatchAllLabel" minOccurs="0"/>
                <xsd:element ref="ns2:Service_x0020_Offerings" minOccurs="0"/>
                <xsd:element ref="ns2:Account_x0020_Manager_x0020_Email"/>
                <xsd:element ref="ns2:Technical_x0020_Lead_x0020_Email"/>
                <xsd:element ref="ns2:Technical_x0020_Lead_x0020_Name"/>
                <xsd:element ref="ns2:Account_x0020_Manager_x0020_Name"/>
                <xsd:element ref="ns2:Technical_x0020_Lead_x0020_Phone"/>
                <xsd:element ref="ns2:SOW_x0020_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4826d-924d-497f-bb0a-306212b656e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Customer_x0020_Name" ma:index="11" nillable="true" ma:displayName="Customer Name" ma:description="This full name of the customer will be used at the beginning and in more formal sections of the SOW." ma:internalName="Customer_x0020_Name">
      <xsd:simpleType>
        <xsd:restriction base="dms:Text">
          <xsd:maxLength value="255"/>
        </xsd:restriction>
      </xsd:simpleType>
    </xsd:element>
    <xsd:element name="Account_x0020_Manager_x0020_Phone" ma:index="12" ma:displayName="Account Manager Phone" ma:description="DO NOT USE CELL PHONE" ma:internalName="Account_x0020_Manager_x0020_Phone">
      <xsd:simpleType>
        <xsd:restriction base="dms:Text">
          <xsd:maxLength value="25"/>
        </xsd:restriction>
      </xsd:simpleType>
    </xsd:element>
    <xsd:element name="TaxCatchAll" ma:index="14" nillable="true" ma:displayName="Taxonomy Catch All Column" ma:hidden="true" ma:list="{df5f255f-65fa-4a98-85ef-5595cb400e14}" ma:internalName="TaxCatchAll" ma:showField="CatchAllData" ma:web="1ff4826d-924d-497f-bb0a-306212b656e4">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df5f255f-65fa-4a98-85ef-5595cb400e14}" ma:internalName="TaxCatchAllLabel" ma:readOnly="true" ma:showField="CatchAllDataLabel" ma:web="1ff4826d-924d-497f-bb0a-306212b656e4">
      <xsd:complexType>
        <xsd:complexContent>
          <xsd:extension base="dms:MultiChoiceLookup">
            <xsd:sequence>
              <xsd:element name="Value" type="dms:Lookup" maxOccurs="unbounded" minOccurs="0" nillable="true"/>
            </xsd:sequence>
          </xsd:extension>
        </xsd:complexContent>
      </xsd:complexType>
    </xsd:element>
    <xsd:element name="Service_x0020_Offerings" ma:index="17" nillable="true" ma:displayName="Service Offerings" ma:internalName="Service_x0020_Offerings" ma:requiredMultiChoice="true">
      <xsd:complexType>
        <xsd:complexContent>
          <xsd:extension base="dms:MultiChoice">
            <xsd:sequence>
              <xsd:element name="Value" maxOccurs="unbounded" minOccurs="0" nillable="true">
                <xsd:simpleType>
                  <xsd:restriction base="dms:Choice">
                    <xsd:enumeration value="Application Lifecycle Management (ALM)"/>
                    <xsd:enumeration value="Business Intelligence (BI)"/>
                    <xsd:enumeration value="Customer Relationship Management (CRM)"/>
                    <xsd:enumeration value="Custom Software Development"/>
                    <xsd:enumeration value="Data Platform (SQL Server Consulting)"/>
                    <xsd:enumeration value="Desktop Platform"/>
                    <xsd:enumeration value="Development Staffing"/>
                    <xsd:enumeration value="Development Support Services"/>
                    <xsd:enumeration value="Development Training"/>
                    <xsd:enumeration value="End-User Training"/>
                    <xsd:enumeration value="Identity Management Solutions"/>
                    <xsd:enumeration value="Infrastructure Staffing"/>
                    <xsd:enumeration value="Infrastructure Support Services"/>
                    <xsd:enumeration value="Infrastructure Training"/>
                    <xsd:enumeration value="Office 365"/>
                    <xsd:enumeration value="PREP (BA/UX)"/>
                    <xsd:enumeration value="Product"/>
                    <xsd:enumeration value="Security Assesment"/>
                    <xsd:enumeration value="Server Platform"/>
                    <xsd:enumeration value="SharePoint"/>
                    <xsd:enumeration value="Systems Management"/>
                    <xsd:enumeration value="Unified Communications"/>
                    <xsd:enumeration value="Virtualization and Storage"/>
                  </xsd:restriction>
                </xsd:simpleType>
              </xsd:element>
            </xsd:sequence>
          </xsd:extension>
        </xsd:complexContent>
      </xsd:complexType>
    </xsd:element>
    <xsd:element name="Account_x0020_Manager_x0020_Email" ma:index="18" ma:displayName="Account Manager Email" ma:internalName="Account_x0020_Manager_x0020_Email">
      <xsd:simpleType>
        <xsd:restriction base="dms:Text">
          <xsd:maxLength value="255"/>
        </xsd:restriction>
      </xsd:simpleType>
    </xsd:element>
    <xsd:element name="Technical_x0020_Lead_x0020_Email" ma:index="19" ma:displayName="Technical Lead Email" ma:internalName="Technical_x0020_Lead_x0020_Email">
      <xsd:simpleType>
        <xsd:restriction base="dms:Text">
          <xsd:maxLength value="255"/>
        </xsd:restriction>
      </xsd:simpleType>
    </xsd:element>
    <xsd:element name="Technical_x0020_Lead_x0020_Name" ma:index="20" ma:displayName="Technical Lead Name" ma:internalName="Technical_x0020_Lead_x0020_Name">
      <xsd:simpleType>
        <xsd:restriction base="dms:Text">
          <xsd:maxLength value="255"/>
        </xsd:restriction>
      </xsd:simpleType>
    </xsd:element>
    <xsd:element name="Account_x0020_Manager_x0020_Name" ma:index="21" ma:displayName="Account Manager Name" ma:internalName="Account_x0020_Manager_x0020_Name">
      <xsd:simpleType>
        <xsd:restriction base="dms:Text">
          <xsd:maxLength value="255"/>
        </xsd:restriction>
      </xsd:simpleType>
    </xsd:element>
    <xsd:element name="Technical_x0020_Lead_x0020_Phone" ma:index="22" ma:displayName="Technical Lead Phone" ma:description="DO NOT USE CELL PHONE" ma:internalName="Technical_x0020_Lead_x0020_Phone">
      <xsd:simpleType>
        <xsd:restriction base="dms:Text">
          <xsd:maxLength value="255"/>
        </xsd:restriction>
      </xsd:simpleType>
    </xsd:element>
    <xsd:element name="SOW_x0020_Date" ma:index="23" ma:displayName="SOW Date" ma:default="[today]" ma:description="This date will appear on the cover page of the SOW." ma:format="DateOnly" ma:internalName="SOW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033e9a7-f2dd-46ad-924d-db8b93a8fc95" elementFormDefault="qualified">
    <xsd:import namespace="http://schemas.microsoft.com/office/2006/documentManagement/types"/>
    <xsd:import namespace="http://schemas.microsoft.com/office/infopath/2007/PartnerControls"/>
    <xsd:element name="CustomerNameTaxHTField0" ma:index="13" ma:taxonomy="true" ma:internalName="CustomerNameTaxHTField0" ma:taxonomyFieldName="CustomerName" ma:displayName="CRM Customer Name" ma:indexed="true" ma:default="" ma:fieldId="{9c86ccff-bdc2-4b80-9963-ab253da7da9d}" ma:sspId="49d3a6db-220e-4edf-9d18-6566eb3122fd" ma:termSetId="6c5ce526-8e91-478e-997a-c21bb79bab5b"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B6B59-2BB3-4710-B1AF-9A7366B3AE9E}">
  <ds:schemaRefs>
    <ds:schemaRef ds:uri="http://schemas.microsoft.com/office/2006/metadata/properties"/>
    <ds:schemaRef ds:uri="http://schemas.microsoft.com/office/infopath/2007/PartnerControls"/>
    <ds:schemaRef ds:uri="1ff4826d-924d-497f-bb0a-306212b656e4"/>
    <ds:schemaRef ds:uri="f033e9a7-f2dd-46ad-924d-db8b93a8fc95"/>
  </ds:schemaRefs>
</ds:datastoreItem>
</file>

<file path=customXml/itemProps2.xml><?xml version="1.0" encoding="utf-8"?>
<ds:datastoreItem xmlns:ds="http://schemas.openxmlformats.org/officeDocument/2006/customXml" ds:itemID="{D256614C-ECA0-44F4-929F-9D5A86E0D808}">
  <ds:schemaRefs>
    <ds:schemaRef ds:uri="http://schemas.microsoft.com/sharepoint/events"/>
  </ds:schemaRefs>
</ds:datastoreItem>
</file>

<file path=customXml/itemProps3.xml><?xml version="1.0" encoding="utf-8"?>
<ds:datastoreItem xmlns:ds="http://schemas.openxmlformats.org/officeDocument/2006/customXml" ds:itemID="{08CCDEE9-7D59-427F-9DBA-2DDFBB81E2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f4826d-924d-497f-bb0a-306212b656e4"/>
    <ds:schemaRef ds:uri="f033e9a7-f2dd-46ad-924d-db8b93a8fc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0C6F769-85BB-44F9-B6C5-98E9026C8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1767</Words>
  <Application>Microsoft Macintosh PowerPoint</Application>
  <PresentationFormat>Widescreen</PresentationFormat>
  <Paragraphs>347</Paragraphs>
  <Slides>18</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Arial Unicode MS</vt:lpstr>
      <vt:lpstr>Calibri</vt:lpstr>
      <vt:lpstr>MS PGothic</vt:lpstr>
      <vt:lpstr>ＭＳ Ｐゴシック</vt:lpstr>
      <vt:lpstr>Segoe UI</vt:lpstr>
      <vt:lpstr>Segoe UI Light</vt:lpstr>
      <vt:lpstr>Segoe UI Semibold</vt:lpstr>
      <vt:lpstr>Segoe UI Semilight</vt:lpstr>
      <vt:lpstr>WelcomeDoc</vt:lpstr>
      <vt:lpstr>think-cell Slide</vt:lpstr>
      <vt:lpstr>PowerPoint Presentation</vt:lpstr>
      <vt:lpstr>PowerPoint Presentation</vt:lpstr>
      <vt:lpstr>PowerPoint Presentation</vt:lpstr>
      <vt:lpstr>PowerPoint Presentation</vt:lpstr>
      <vt:lpstr>PowerPoint Presentation</vt:lpstr>
      <vt:lpstr>Azure Overview</vt:lpstr>
      <vt:lpstr>PowerPoint Presentation</vt:lpstr>
      <vt:lpstr>Scale</vt:lpstr>
      <vt:lpstr>Leading the journey to the cloud</vt:lpstr>
      <vt:lpstr>PowerPoint Presentation</vt:lpstr>
      <vt:lpstr>Azure Compliance The largest compliance portfolio in the industry</vt:lpstr>
      <vt:lpstr>Azure is an open cloud</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2013-09-04T13:52:41Z</dcterms:created>
  <dcterms:modified xsi:type="dcterms:W3CDTF">2017-05-15T23:26:05Z</dcterms:modified>
  <cp:category/>
  <cp:version/>
</cp:coreProperties>
</file>