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739"/>
    <a:srgbClr val="A4CBFF"/>
    <a:srgbClr val="07F9F7"/>
    <a:srgbClr val="9CC3FE"/>
    <a:srgbClr val="396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62"/>
  </p:normalViewPr>
  <p:slideViewPr>
    <p:cSldViewPr snapToGrid="0">
      <p:cViewPr>
        <p:scale>
          <a:sx n="100" d="100"/>
          <a:sy n="100" d="100"/>
        </p:scale>
        <p:origin x="10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4050B-D459-E34D-8837-1A1C2D463BB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97224-3544-304C-B22B-FDEDC4A79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2023 – minimum number of views – Harborview – Default Price</a:t>
            </a:r>
          </a:p>
          <a:p>
            <a:r>
              <a:rPr lang="en-US" dirty="0"/>
              <a:t>https://</a:t>
            </a:r>
            <a:r>
              <a:rPr lang="en-US" dirty="0" err="1"/>
              <a:t>www.vectorstock.com</a:t>
            </a:r>
            <a:r>
              <a:rPr lang="en-US" dirty="0"/>
              <a:t>/royalty-free-vector/skeleton-x-ray-vector-31748523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97224-3544-304C-B22B-FDEDC4A799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ereal"/>
              </a:rPr>
              <a:t>Level 1 R&amp;B Harborview: $3264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ereal"/>
              </a:rPr>
              <a:t>AirBnb Seattle: $990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Cereal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ereal"/>
              </a:rPr>
              <a:t>https://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ereal"/>
              </a:rPr>
              <a:t>www.airbnb.com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ereal"/>
              </a:rPr>
              <a:t>/rooms/949350333467771973?check_in=2024-09-03&amp;check_out=2024-09-05&amp;guests=1&amp;adults=1&amp;s=67&amp;unique_share_id=2f5992fb-05a3-4f06-9991-e3bcbbce0f86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Cereal"/>
            </a:endParaRPr>
          </a:p>
          <a:p>
            <a:r>
              <a:rPr lang="en-US" dirty="0"/>
              <a:t>https://</a:t>
            </a:r>
            <a:r>
              <a:rPr lang="en-US" dirty="0" err="1"/>
              <a:t>www.andersen-const.com</a:t>
            </a:r>
            <a:r>
              <a:rPr lang="en-US" dirty="0"/>
              <a:t>/portfolio/project/</a:t>
            </a:r>
            <a:r>
              <a:rPr lang="en-US" dirty="0" err="1"/>
              <a:t>harborview</a:t>
            </a:r>
            <a:r>
              <a:rPr lang="en-US" dirty="0"/>
              <a:t>-medical-center--</a:t>
            </a:r>
            <a:r>
              <a:rPr lang="en-US" dirty="0" err="1"/>
              <a:t>maleng</a:t>
            </a:r>
            <a:r>
              <a:rPr lang="en-US" dirty="0"/>
              <a:t>-single-patient-room-project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97224-3544-304C-B22B-FDEDC4A79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97224-3544-304C-B22B-FDEDC4A79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6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97224-3544-304C-B22B-FDEDC4A799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5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663D-C8EE-8846-FB9E-D9B5BF15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5B3E7-4243-18D3-EECF-820744872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801BF-561B-A1DE-07E0-95445280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4E75-0976-ECC1-14C9-60230BCB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7667-C6DC-5033-04C8-BDDBDF5A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9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4D51-7157-6ABF-767D-28D0724A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D6618-0EB9-E35A-2FDA-C5F0A1E28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A1044-A107-FA8C-DCE1-DF7AFA65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FFE34-B745-E774-65FA-59D4A76E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C87EF-8A42-74FD-CF5E-26303312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7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AB670-E787-2836-5BF7-64820C14C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205E6-C247-6AE0-3A8D-474DBECBB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7513-FEF5-0A80-388B-C0A03EBA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062EF-AFBB-AC5D-1E98-D9002691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5222-0FAE-5C17-A7C5-5A981EB8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76F7-0940-6F2E-BC78-A3E8F6C7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4814-DF61-B27E-02AA-87DC3D76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29C1-C9A8-76CA-77CA-A7E7BAD2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5DB6-345B-8603-15CF-E93B887C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7032-7582-2361-4873-A7FB78E6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F965-F7C5-41A5-C702-8D0CDEC3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95307-3E94-D33D-83FC-AD3BE38A0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B05C-6B3D-EED4-0CE1-EA70957F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F8B77-C4A8-47DA-48D4-7B3E7FA7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7B46-E84A-ABF5-E559-13CCEC37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8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5FD8-0964-7A17-6003-79E4A2C5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9DF1-9446-D914-EB12-C6CE8D29B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2BF95-9AB0-33DF-9C59-5AB09D47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E98B0-89C3-5D0E-BCE1-407658DB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6AB76-FE07-2DBE-9019-43C923E5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4AE5-6CE6-0DC9-9830-CDF2CAF7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47A9-6F5F-F8A4-371A-12CB13A7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A22B6-B31D-2CF4-C7C7-EC905F949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497A8-21AD-8B82-538D-A5455E789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640A2-FC9C-E006-0BB1-CCCED6396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CEABC-ADFC-85A8-AD09-B5E1D45DB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4AB68-E981-7A17-ED41-AACA3F3B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AB4B2-A21C-F246-5B4F-255993DD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3A09B-EB16-5B7F-2BAD-C5A60F57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E2D1-EBF7-AD6F-8846-943CC004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F3679-ACD7-F646-C971-8F693ED4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A3F3C-6AE0-4400-9F57-3A2BB6DD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CDC61-5D92-5B22-2682-BC1603CC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DB85F-FAD2-B0F7-2C5A-8768F4ED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9CEE2-EEB1-9CE4-218B-0B5892BC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97715-CEB5-8D13-FCDE-EE842FA6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A946-550A-60B8-27EA-DFF03B3C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0927-389E-8D8C-29DF-B7D5229C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5FB27-284A-D531-E71E-D653C7E5C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74DB-CD21-026B-7A94-71C22AF5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5D3CC-2F49-A1DF-D8C1-6EAC9503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D909F-9A79-0DE2-3708-670301A3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9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9EE3-A947-101F-575F-E8F1A1A4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24453-9AE8-7401-1AF7-AD605397B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B794B-8025-9B0F-94A5-36C26C4F6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D30B5-AA09-200D-42D7-8B5ECD35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3E23-7A12-CF46-9355-E8A430C304B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D38F7-E1B2-5459-7B73-C3F3B299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6376F-20B6-2085-BE67-AEA005A4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FE043-73F3-F726-E7F7-AD84EA5D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D274C-01E9-63B4-7126-48433CAA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A5204-E35C-0C63-C910-DC0F98A25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B3E23-7A12-CF46-9355-E8A430C304B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9F4D-5ED3-E16A-29B7-09A709951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73BE-DB6D-791C-40E3-7FA9FBA0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720D7-3F7E-8841-AAF9-981F4B5DD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wmedicine.org/sites/stevie/files/cms-mrf/911631806_harborview-medical-center_standardcharges.js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keleton in a blue background&#10;&#10;Description automatically generated">
            <a:extLst>
              <a:ext uri="{FF2B5EF4-FFF2-40B4-BE49-F238E27FC236}">
                <a16:creationId xmlns:a16="http://schemas.microsoft.com/office/drawing/2014/main" id="{94191373-F3A3-1FA3-F319-A5815547F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172" y="0"/>
            <a:ext cx="6459655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849E42-7C58-1AB6-C216-4A706A6871B2}"/>
              </a:ext>
            </a:extLst>
          </p:cNvPr>
          <p:cNvCxnSpPr>
            <a:cxnSpLocks/>
          </p:cNvCxnSpPr>
          <p:nvPr/>
        </p:nvCxnSpPr>
        <p:spPr>
          <a:xfrm>
            <a:off x="6577716" y="279166"/>
            <a:ext cx="419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DFF3D3-E720-97D5-4C8A-E2E44B7F3B07}"/>
              </a:ext>
            </a:extLst>
          </p:cNvPr>
          <p:cNvSpPr txBox="1"/>
          <p:nvPr/>
        </p:nvSpPr>
        <p:spPr>
          <a:xfrm>
            <a:off x="6997148" y="79111"/>
            <a:ext cx="1638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Skull: </a:t>
            </a:r>
            <a:r>
              <a:rPr lang="en-US" sz="2000" b="1" i="1" dirty="0">
                <a:solidFill>
                  <a:schemeClr val="bg1"/>
                </a:solidFill>
              </a:rPr>
              <a:t>$575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EB70E4-D5A3-CA2D-5043-FD739C3CE0A7}"/>
              </a:ext>
            </a:extLst>
          </p:cNvPr>
          <p:cNvCxnSpPr>
            <a:cxnSpLocks/>
          </p:cNvCxnSpPr>
          <p:nvPr/>
        </p:nvCxnSpPr>
        <p:spPr>
          <a:xfrm flipV="1">
            <a:off x="6997148" y="990366"/>
            <a:ext cx="241300" cy="2161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192308-FE11-F82A-7E9D-46258B1973FD}"/>
              </a:ext>
            </a:extLst>
          </p:cNvPr>
          <p:cNvSpPr txBox="1"/>
          <p:nvPr/>
        </p:nvSpPr>
        <p:spPr>
          <a:xfrm>
            <a:off x="7238448" y="790311"/>
            <a:ext cx="191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Shoulder: </a:t>
            </a:r>
            <a:r>
              <a:rPr lang="en-US" sz="2000" b="1" i="1" dirty="0">
                <a:solidFill>
                  <a:schemeClr val="bg1"/>
                </a:solidFill>
              </a:rPr>
              <a:t>$475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9D187A-1C2D-07CB-2F8B-53625DFEED11}"/>
              </a:ext>
            </a:extLst>
          </p:cNvPr>
          <p:cNvCxnSpPr>
            <a:cxnSpLocks/>
          </p:cNvCxnSpPr>
          <p:nvPr/>
        </p:nvCxnSpPr>
        <p:spPr>
          <a:xfrm flipH="1" flipV="1">
            <a:off x="5067300" y="1390476"/>
            <a:ext cx="825500" cy="2000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19B1E5-C487-FB13-3C82-C01CE2228118}"/>
              </a:ext>
            </a:extLst>
          </p:cNvPr>
          <p:cNvSpPr txBox="1"/>
          <p:nvPr/>
        </p:nvSpPr>
        <p:spPr>
          <a:xfrm>
            <a:off x="3561798" y="1190421"/>
            <a:ext cx="191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Chest: </a:t>
            </a:r>
            <a:r>
              <a:rPr lang="en-US" sz="2000" b="1" i="1" dirty="0">
                <a:solidFill>
                  <a:schemeClr val="bg1"/>
                </a:solidFill>
              </a:rPr>
              <a:t>$443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A35581-8577-9F94-B48F-1FE56A2BFE1A}"/>
              </a:ext>
            </a:extLst>
          </p:cNvPr>
          <p:cNvCxnSpPr>
            <a:cxnSpLocks/>
          </p:cNvCxnSpPr>
          <p:nvPr/>
        </p:nvCxnSpPr>
        <p:spPr>
          <a:xfrm flipV="1">
            <a:off x="7166275" y="2180787"/>
            <a:ext cx="241300" cy="2161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313019-5645-300D-602F-598C200A8FF9}"/>
              </a:ext>
            </a:extLst>
          </p:cNvPr>
          <p:cNvSpPr txBox="1"/>
          <p:nvPr/>
        </p:nvSpPr>
        <p:spPr>
          <a:xfrm>
            <a:off x="7407575" y="1980732"/>
            <a:ext cx="191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Elbow: </a:t>
            </a:r>
            <a:r>
              <a:rPr lang="en-US" sz="2000" b="1" i="1" dirty="0">
                <a:solidFill>
                  <a:schemeClr val="bg1"/>
                </a:solidFill>
              </a:rPr>
              <a:t>$460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1CD24D-BF29-9E64-B963-230887E9DDEF}"/>
              </a:ext>
            </a:extLst>
          </p:cNvPr>
          <p:cNvSpPr/>
          <p:nvPr/>
        </p:nvSpPr>
        <p:spPr>
          <a:xfrm>
            <a:off x="2970956" y="136095"/>
            <a:ext cx="2643329" cy="599761"/>
          </a:xfrm>
          <a:prstGeom prst="ellipse">
            <a:avLst/>
          </a:prstGeom>
          <a:solidFill>
            <a:srgbClr val="396FA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68A65-9C59-8E1F-6851-EE19D7FB7220}"/>
              </a:ext>
            </a:extLst>
          </p:cNvPr>
          <p:cNvSpPr txBox="1"/>
          <p:nvPr/>
        </p:nvSpPr>
        <p:spPr>
          <a:xfrm>
            <a:off x="3152221" y="163037"/>
            <a:ext cx="2280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solidFill>
                  <a:srgbClr val="A4CB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Harborview X-Ray </a:t>
            </a:r>
          </a:p>
          <a:p>
            <a:pPr algn="ctr"/>
            <a:r>
              <a:rPr lang="en-US" sz="1600" b="1" u="sng" dirty="0">
                <a:solidFill>
                  <a:srgbClr val="A4CB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Charges</a:t>
            </a:r>
            <a:r>
              <a:rPr lang="en-US" sz="1600" b="1" u="sng" dirty="0">
                <a:solidFill>
                  <a:srgbClr val="A4CBFF"/>
                </a:solidFill>
              </a:rPr>
              <a:t> ’23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1FCF19-9C7C-B1EF-C325-03E3039C0A51}"/>
              </a:ext>
            </a:extLst>
          </p:cNvPr>
          <p:cNvCxnSpPr>
            <a:cxnSpLocks/>
          </p:cNvCxnSpPr>
          <p:nvPr/>
        </p:nvCxnSpPr>
        <p:spPr>
          <a:xfrm flipH="1" flipV="1">
            <a:off x="4949265" y="3004888"/>
            <a:ext cx="1029545" cy="2014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B01AA3-56EF-A1C7-F5A4-3CE6C32E24EF}"/>
              </a:ext>
            </a:extLst>
          </p:cNvPr>
          <p:cNvSpPr txBox="1"/>
          <p:nvPr/>
        </p:nvSpPr>
        <p:spPr>
          <a:xfrm>
            <a:off x="3463365" y="2806232"/>
            <a:ext cx="191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Pelvis: </a:t>
            </a:r>
            <a:r>
              <a:rPr lang="en-US" sz="2000" b="1" i="1" dirty="0">
                <a:solidFill>
                  <a:schemeClr val="bg1"/>
                </a:solidFill>
              </a:rPr>
              <a:t>$557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FFD61E-5993-291F-723E-BD28BF084762}"/>
              </a:ext>
            </a:extLst>
          </p:cNvPr>
          <p:cNvCxnSpPr>
            <a:cxnSpLocks/>
          </p:cNvCxnSpPr>
          <p:nvPr/>
        </p:nvCxnSpPr>
        <p:spPr>
          <a:xfrm flipV="1">
            <a:off x="7312049" y="3228945"/>
            <a:ext cx="241300" cy="2161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E032B2-FF12-9087-59D2-5FBDCC810CD3}"/>
              </a:ext>
            </a:extLst>
          </p:cNvPr>
          <p:cNvSpPr txBox="1"/>
          <p:nvPr/>
        </p:nvSpPr>
        <p:spPr>
          <a:xfrm>
            <a:off x="7553349" y="3028890"/>
            <a:ext cx="191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Hand: </a:t>
            </a:r>
            <a:r>
              <a:rPr lang="en-US" sz="2000" b="1" i="1" dirty="0">
                <a:solidFill>
                  <a:schemeClr val="bg1"/>
                </a:solidFill>
              </a:rPr>
              <a:t>$657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C0F166-34E2-5CC4-5DAD-C732F3EDCAB9}"/>
              </a:ext>
            </a:extLst>
          </p:cNvPr>
          <p:cNvCxnSpPr>
            <a:cxnSpLocks/>
          </p:cNvCxnSpPr>
          <p:nvPr/>
        </p:nvCxnSpPr>
        <p:spPr>
          <a:xfrm flipH="1">
            <a:off x="4711700" y="3468555"/>
            <a:ext cx="914400" cy="2721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688604-0223-8472-44AD-3BF91B837209}"/>
              </a:ext>
            </a:extLst>
          </p:cNvPr>
          <p:cNvSpPr txBox="1"/>
          <p:nvPr/>
        </p:nvSpPr>
        <p:spPr>
          <a:xfrm>
            <a:off x="3463365" y="3521364"/>
            <a:ext cx="191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Hip: </a:t>
            </a:r>
            <a:r>
              <a:rPr lang="en-US" sz="2000" b="1" i="1" dirty="0">
                <a:solidFill>
                  <a:schemeClr val="bg1"/>
                </a:solidFill>
              </a:rPr>
              <a:t>$453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752A8D-A58E-F92E-B34C-57C65BEE5F74}"/>
              </a:ext>
            </a:extLst>
          </p:cNvPr>
          <p:cNvCxnSpPr>
            <a:cxnSpLocks/>
          </p:cNvCxnSpPr>
          <p:nvPr/>
        </p:nvCxnSpPr>
        <p:spPr>
          <a:xfrm>
            <a:off x="6756400" y="4161519"/>
            <a:ext cx="409875" cy="2000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8B00D1-65AE-5626-48CE-3F6531901F93}"/>
              </a:ext>
            </a:extLst>
          </p:cNvPr>
          <p:cNvSpPr txBox="1"/>
          <p:nvPr/>
        </p:nvSpPr>
        <p:spPr>
          <a:xfrm>
            <a:off x="7166275" y="4161519"/>
            <a:ext cx="191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Femur: </a:t>
            </a:r>
            <a:r>
              <a:rPr lang="en-US" sz="2000" b="1" i="1" dirty="0">
                <a:solidFill>
                  <a:schemeClr val="bg1"/>
                </a:solidFill>
              </a:rPr>
              <a:t>$316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60A3AD-B0FE-40F2-8211-21DD55A3A82D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121876" y="4754624"/>
            <a:ext cx="504224" cy="241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EDE431C-44CE-BF94-BABD-6730FFD6581C}"/>
              </a:ext>
            </a:extLst>
          </p:cNvPr>
          <p:cNvSpPr txBox="1"/>
          <p:nvPr/>
        </p:nvSpPr>
        <p:spPr>
          <a:xfrm>
            <a:off x="3635976" y="4554569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Knee: </a:t>
            </a:r>
            <a:r>
              <a:rPr lang="en-US" sz="2000" b="1" i="1" dirty="0">
                <a:solidFill>
                  <a:schemeClr val="bg1"/>
                </a:solidFill>
              </a:rPr>
              <a:t>$468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5C65AA-DF13-D53B-8BFB-CEDF6C095420}"/>
              </a:ext>
            </a:extLst>
          </p:cNvPr>
          <p:cNvCxnSpPr>
            <a:cxnSpLocks/>
          </p:cNvCxnSpPr>
          <p:nvPr/>
        </p:nvCxnSpPr>
        <p:spPr>
          <a:xfrm flipH="1">
            <a:off x="5381617" y="6209059"/>
            <a:ext cx="2444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8B3819-5039-146E-105B-47B9C8BF01CD}"/>
              </a:ext>
            </a:extLst>
          </p:cNvPr>
          <p:cNvSpPr txBox="1"/>
          <p:nvPr/>
        </p:nvSpPr>
        <p:spPr>
          <a:xfrm>
            <a:off x="3852152" y="6009004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Ankle: </a:t>
            </a:r>
            <a:r>
              <a:rPr lang="en-US" sz="2000" b="1" i="1" dirty="0">
                <a:solidFill>
                  <a:schemeClr val="bg1"/>
                </a:solidFill>
              </a:rPr>
              <a:t>$523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45E5DA-0177-2CF7-FD24-E4C8AC733653}"/>
              </a:ext>
            </a:extLst>
          </p:cNvPr>
          <p:cNvCxnSpPr>
            <a:cxnSpLocks/>
          </p:cNvCxnSpPr>
          <p:nvPr/>
        </p:nvCxnSpPr>
        <p:spPr>
          <a:xfrm>
            <a:off x="6756400" y="5562527"/>
            <a:ext cx="48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9CD2C3-1BEF-2FC3-E8D2-56D9C0B6C9B8}"/>
              </a:ext>
            </a:extLst>
          </p:cNvPr>
          <p:cNvSpPr txBox="1"/>
          <p:nvPr/>
        </p:nvSpPr>
        <p:spPr>
          <a:xfrm>
            <a:off x="7238448" y="5362472"/>
            <a:ext cx="191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Tibia: </a:t>
            </a:r>
            <a:r>
              <a:rPr lang="en-US" sz="2000" b="1" i="1" dirty="0">
                <a:solidFill>
                  <a:schemeClr val="bg1"/>
                </a:solidFill>
              </a:rPr>
              <a:t>$450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FBD158-93EC-ECC3-8EB1-D5B8A02E4272}"/>
              </a:ext>
            </a:extLst>
          </p:cNvPr>
          <p:cNvCxnSpPr>
            <a:cxnSpLocks/>
          </p:cNvCxnSpPr>
          <p:nvPr/>
        </p:nvCxnSpPr>
        <p:spPr>
          <a:xfrm>
            <a:off x="6830001" y="6526282"/>
            <a:ext cx="336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4FF7D3-E97C-DDEC-7A23-AE9A1783AE40}"/>
              </a:ext>
            </a:extLst>
          </p:cNvPr>
          <p:cNvSpPr txBox="1"/>
          <p:nvPr/>
        </p:nvSpPr>
        <p:spPr>
          <a:xfrm>
            <a:off x="7166275" y="6326227"/>
            <a:ext cx="191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Foot: </a:t>
            </a:r>
            <a:r>
              <a:rPr lang="en-US" sz="2000" b="1" i="1" dirty="0">
                <a:solidFill>
                  <a:schemeClr val="bg1"/>
                </a:solidFill>
              </a:rPr>
              <a:t>$539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1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ospital room with a bed and a pool&#10;&#10;Description automatically generated">
            <a:extLst>
              <a:ext uri="{FF2B5EF4-FFF2-40B4-BE49-F238E27FC236}">
                <a16:creationId xmlns:a16="http://schemas.microsoft.com/office/drawing/2014/main" id="{C04AD558-F9B7-6F0B-67BF-11E853377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75" y="2111882"/>
            <a:ext cx="8578850" cy="4313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6DEEE-CAAB-4A7C-C2FC-924023F014CB}"/>
              </a:ext>
            </a:extLst>
          </p:cNvPr>
          <p:cNvSpPr txBox="1"/>
          <p:nvPr/>
        </p:nvSpPr>
        <p:spPr>
          <a:xfrm>
            <a:off x="2959100" y="1433197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$3,264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F6EB6-B274-7B10-6D59-4AC342AD4BFC}"/>
              </a:ext>
            </a:extLst>
          </p:cNvPr>
          <p:cNvSpPr txBox="1"/>
          <p:nvPr/>
        </p:nvSpPr>
        <p:spPr>
          <a:xfrm>
            <a:off x="7505700" y="1433196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$999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3B249-298C-8310-EF88-1FD9AF0B095B}"/>
              </a:ext>
            </a:extLst>
          </p:cNvPr>
          <p:cNvSpPr txBox="1"/>
          <p:nvPr/>
        </p:nvSpPr>
        <p:spPr>
          <a:xfrm>
            <a:off x="2390775" y="797661"/>
            <a:ext cx="741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Hospital Room VS AirBnb (per night)</a:t>
            </a:r>
          </a:p>
        </p:txBody>
      </p:sp>
    </p:spTree>
    <p:extLst>
      <p:ext uri="{BB962C8B-B14F-4D97-AF65-F5344CB8AC3E}">
        <p14:creationId xmlns:p14="http://schemas.microsoft.com/office/powerpoint/2010/main" val="220311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73B249-298C-8310-EF88-1FD9AF0B095B}"/>
              </a:ext>
            </a:extLst>
          </p:cNvPr>
          <p:cNvSpPr txBox="1"/>
          <p:nvPr/>
        </p:nvSpPr>
        <p:spPr>
          <a:xfrm>
            <a:off x="1212130" y="1234328"/>
            <a:ext cx="18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X-Ray</a:t>
            </a:r>
          </a:p>
        </p:txBody>
      </p:sp>
      <p:pic>
        <p:nvPicPr>
          <p:cNvPr id="3" name="Picture 2" descr="An x-ray of a skull&#10;&#10;Description automatically generated">
            <a:extLst>
              <a:ext uri="{FF2B5EF4-FFF2-40B4-BE49-F238E27FC236}">
                <a16:creationId xmlns:a16="http://schemas.microsoft.com/office/drawing/2014/main" id="{BB938C90-B32E-38CE-0913-5526512BF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7" y="2079527"/>
            <a:ext cx="3870226" cy="3243106"/>
          </a:xfrm>
          <a:prstGeom prst="rect">
            <a:avLst/>
          </a:prstGeom>
        </p:spPr>
      </p:pic>
      <p:pic>
        <p:nvPicPr>
          <p:cNvPr id="9" name="Picture 8" descr="A close-up of a brain scan&#10;&#10;Description automatically generated">
            <a:extLst>
              <a:ext uri="{FF2B5EF4-FFF2-40B4-BE49-F238E27FC236}">
                <a16:creationId xmlns:a16="http://schemas.microsoft.com/office/drawing/2014/main" id="{4623FB3A-855D-8E1C-A85E-8B5977DB3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937" y="2079527"/>
            <a:ext cx="3384550" cy="3243106"/>
          </a:xfrm>
          <a:prstGeom prst="rect">
            <a:avLst/>
          </a:prstGeom>
        </p:spPr>
      </p:pic>
      <p:pic>
        <p:nvPicPr>
          <p:cNvPr id="11" name="Picture 10" descr="A close-up of a brain&#10;&#10;Description automatically generated">
            <a:extLst>
              <a:ext uri="{FF2B5EF4-FFF2-40B4-BE49-F238E27FC236}">
                <a16:creationId xmlns:a16="http://schemas.microsoft.com/office/drawing/2014/main" id="{BA9A8C5B-1F6A-9156-6831-98D4FF8D7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500" y="2079527"/>
            <a:ext cx="2979777" cy="32431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5041F3-4090-5C25-3E81-80579A1B39EB}"/>
              </a:ext>
            </a:extLst>
          </p:cNvPr>
          <p:cNvSpPr txBox="1"/>
          <p:nvPr/>
        </p:nvSpPr>
        <p:spPr>
          <a:xfrm>
            <a:off x="5225330" y="1234328"/>
            <a:ext cx="18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C0725-982D-4A3A-8A8C-06C303DE1DE0}"/>
              </a:ext>
            </a:extLst>
          </p:cNvPr>
          <p:cNvSpPr txBox="1"/>
          <p:nvPr/>
        </p:nvSpPr>
        <p:spPr>
          <a:xfrm>
            <a:off x="9238530" y="1212200"/>
            <a:ext cx="18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MRI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BBD8C-553C-758C-E72E-B2B4DE37B89F}"/>
              </a:ext>
            </a:extLst>
          </p:cNvPr>
          <p:cNvSpPr txBox="1"/>
          <p:nvPr/>
        </p:nvSpPr>
        <p:spPr>
          <a:xfrm>
            <a:off x="1137468" y="5344760"/>
            <a:ext cx="18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$531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3A2BF8-174A-8252-5170-3EC482AD1FCF}"/>
              </a:ext>
            </a:extLst>
          </p:cNvPr>
          <p:cNvSpPr txBox="1"/>
          <p:nvPr/>
        </p:nvSpPr>
        <p:spPr>
          <a:xfrm>
            <a:off x="5225330" y="5344760"/>
            <a:ext cx="18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$2,058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A3164-E6EE-549C-8204-0E8FA285E3FA}"/>
              </a:ext>
            </a:extLst>
          </p:cNvPr>
          <p:cNvSpPr txBox="1"/>
          <p:nvPr/>
        </p:nvSpPr>
        <p:spPr>
          <a:xfrm>
            <a:off x="9138468" y="5344760"/>
            <a:ext cx="1801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$6,041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2444CC-A7F2-CC4E-E947-8C1557816B9A}"/>
              </a:ext>
            </a:extLst>
          </p:cNvPr>
          <p:cNvSpPr txBox="1"/>
          <p:nvPr/>
        </p:nvSpPr>
        <p:spPr>
          <a:xfrm>
            <a:off x="4501020" y="253768"/>
            <a:ext cx="32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Head imaging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9EAEC5-0B26-DF6F-69DD-ABF14B1F4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332" y="6858000"/>
            <a:ext cx="7772400" cy="15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8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0DBD9-3292-7C86-5CC1-7D5B50B74B10}"/>
              </a:ext>
            </a:extLst>
          </p:cNvPr>
          <p:cNvSpPr txBox="1"/>
          <p:nvPr/>
        </p:nvSpPr>
        <p:spPr>
          <a:xfrm>
            <a:off x="889000" y="596900"/>
            <a:ext cx="10325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</a:t>
            </a:r>
            <a:r>
              <a:rPr lang="en-US" dirty="0" err="1"/>
              <a:t>xray</a:t>
            </a:r>
            <a:r>
              <a:rPr lang="en-US" dirty="0"/>
              <a:t>/L&amp;D/R&amp;B/ED Visits/</a:t>
            </a:r>
            <a:r>
              <a:rPr lang="en-US" dirty="0" err="1"/>
              <a:t>etc</a:t>
            </a:r>
            <a:r>
              <a:rPr lang="en-US" dirty="0"/>
              <a:t> to other hospitals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range of OP payor prices for a service / Compare payor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difference between Xray / CT / and MRI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 room R&amp;B compared to luxury hotel suites.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common drug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lab tests (POCT blood glucose, pregnancy test,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3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44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43246</TotalTime>
  <Words>241</Words>
  <Application>Microsoft Macintosh PowerPoint</Application>
  <PresentationFormat>Widescreen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Cereal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Couch</dc:creator>
  <cp:lastModifiedBy>Michael Couch</cp:lastModifiedBy>
  <cp:revision>8</cp:revision>
  <dcterms:created xsi:type="dcterms:W3CDTF">2024-06-21T04:59:18Z</dcterms:created>
  <dcterms:modified xsi:type="dcterms:W3CDTF">2024-07-21T05:46:10Z</dcterms:modified>
</cp:coreProperties>
</file>