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693400" cy="7561263"/>
  <p:notesSz cx="7102475" cy="102330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>
      <p:cViewPr>
        <p:scale>
          <a:sx n="150" d="100"/>
          <a:sy n="150" d="100"/>
        </p:scale>
        <p:origin x="176" y="1272"/>
      </p:cViewPr>
      <p:guideLst>
        <p:guide orient="horz" pos="4762"/>
        <p:guide pos="6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030DC-269C-0547-85FC-3864D4B5AB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D7A5-53D6-474A-9643-A5B27588C41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42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350" y="303213"/>
            <a:ext cx="2405063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5962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6F2E-4AA8-C643-89C8-B05C62584CF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BEE04-58E0-F942-8B17-CC5212B5759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EE95D-2F9C-A64E-A297-B70D1245479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5512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10EAC-CDC9-924A-804F-4DDA70CB3F5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3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9A8F0-8806-6A40-AD18-927E7977098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7436D-3CB7-B443-8AEB-36AAC8BD25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97DD1-D2E8-F446-98DE-CD52AB5AFB9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8BD15-85C2-2640-9D62-8EAF48B45AA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EE5FD-9024-3A41-AB78-1E260CECD72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5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988" y="6884988"/>
            <a:ext cx="24955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defTabSz="1042988">
              <a:defRPr sz="16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4988"/>
            <a:ext cx="33877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ctr" defTabSz="1042988">
              <a:defRPr sz="16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2863" y="6884988"/>
            <a:ext cx="24955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 defTabSz="1042988">
              <a:defRPr sz="1600"/>
            </a:lvl1pPr>
          </a:lstStyle>
          <a:p>
            <a:fld id="{C2C95F49-6AC0-904C-A23C-6EAFF060D77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90525" indent="-390525" algn="l" defTabSz="1042988" rtl="0" fontAlgn="base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438" algn="l" defTabSz="1042988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338" indent="-260350" algn="l" defTabSz="1042988" rtl="0" fontAlgn="base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5625" indent="-260350" algn="l" defTabSz="1042988" rtl="0" fontAlgn="base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325" indent="-260350" algn="l" defTabSz="1042988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03525" indent="-260350" algn="l" defTabSz="1042988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60725" indent="-260350" algn="l" defTabSz="1042988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7925" indent="-260350" algn="l" defTabSz="1042988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5125" indent="-260350" algn="l" defTabSz="1042988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image" Target="../media/image25.jpeg"/><Relationship Id="rId27" Type="http://schemas.openxmlformats.org/officeDocument/2006/relationships/image" Target="../media/image26.jpeg"/><Relationship Id="rId28" Type="http://schemas.openxmlformats.org/officeDocument/2006/relationships/image" Target="../media/image27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30" Type="http://schemas.openxmlformats.org/officeDocument/2006/relationships/image" Target="../media/image29.jpeg"/><Relationship Id="rId31" Type="http://schemas.openxmlformats.org/officeDocument/2006/relationships/image" Target="../media/image30.jpeg"/><Relationship Id="rId32" Type="http://schemas.openxmlformats.org/officeDocument/2006/relationships/image" Target="../media/image31.jpeg"/><Relationship Id="rId9" Type="http://schemas.openxmlformats.org/officeDocument/2006/relationships/image" Target="../media/image8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33" Type="http://schemas.openxmlformats.org/officeDocument/2006/relationships/image" Target="../media/image32.jpeg"/><Relationship Id="rId34" Type="http://schemas.openxmlformats.org/officeDocument/2006/relationships/image" Target="../media/image33.jpeg"/><Relationship Id="rId35" Type="http://schemas.openxmlformats.org/officeDocument/2006/relationships/image" Target="../media/image34.jpeg"/><Relationship Id="rId36" Type="http://schemas.openxmlformats.org/officeDocument/2006/relationships/image" Target="../media/image35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37" Type="http://schemas.openxmlformats.org/officeDocument/2006/relationships/image" Target="../media/image36.jpeg"/><Relationship Id="rId38" Type="http://schemas.openxmlformats.org/officeDocument/2006/relationships/image" Target="../media/image37.jpeg"/><Relationship Id="rId39" Type="http://schemas.openxmlformats.org/officeDocument/2006/relationships/image" Target="../media/image38.jpeg"/><Relationship Id="rId40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0" name="Group 2260"/>
          <p:cNvGrpSpPr>
            <a:grpSpLocks/>
          </p:cNvGrpSpPr>
          <p:nvPr/>
        </p:nvGrpSpPr>
        <p:grpSpPr bwMode="auto">
          <a:xfrm>
            <a:off x="5922963" y="612775"/>
            <a:ext cx="1081087" cy="4897438"/>
            <a:chOff x="3731" y="386"/>
            <a:chExt cx="681" cy="3085"/>
          </a:xfrm>
        </p:grpSpPr>
        <p:pic>
          <p:nvPicPr>
            <p:cNvPr id="17597" name="Picture 2237" descr="Mounted Warlord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" y="2472"/>
              <a:ext cx="680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98" name="Picture 2238" descr="Mounted Warlord ba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" y="1202"/>
              <a:ext cx="680" cy="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27" name="Rectangle 2167"/>
            <p:cNvSpPr>
              <a:spLocks noChangeArrowheads="1"/>
            </p:cNvSpPr>
            <p:nvPr/>
          </p:nvSpPr>
          <p:spPr bwMode="auto">
            <a:xfrm>
              <a:off x="3731" y="2200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8" name="Rectangle 2168"/>
            <p:cNvSpPr>
              <a:spLocks noChangeArrowheads="1"/>
            </p:cNvSpPr>
            <p:nvPr/>
          </p:nvSpPr>
          <p:spPr bwMode="auto">
            <a:xfrm>
              <a:off x="3731" y="3199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8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800" b="1">
                  <a:latin typeface="Georgia" charset="0"/>
                </a:rPr>
                <a:t>Warlord</a:t>
              </a:r>
            </a:p>
          </p:txBody>
        </p:sp>
        <p:sp>
          <p:nvSpPr>
            <p:cNvPr id="17529" name="Rectangle 2169"/>
            <p:cNvSpPr>
              <a:spLocks noChangeArrowheads="1"/>
            </p:cNvSpPr>
            <p:nvPr/>
          </p:nvSpPr>
          <p:spPr bwMode="auto">
            <a:xfrm>
              <a:off x="3731" y="930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1100" b="1">
                <a:latin typeface="Dauphin" charset="0"/>
              </a:endParaRPr>
            </a:p>
          </p:txBody>
        </p:sp>
        <p:sp>
          <p:nvSpPr>
            <p:cNvPr id="17530" name="Rectangle 2170" descr="Wide upward diagonal"/>
            <p:cNvSpPr>
              <a:spLocks noChangeArrowheads="1"/>
            </p:cNvSpPr>
            <p:nvPr/>
          </p:nvSpPr>
          <p:spPr bwMode="auto">
            <a:xfrm>
              <a:off x="3731" y="386"/>
              <a:ext cx="681" cy="54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7531" name="Rectangle 2171"/>
            <p:cNvSpPr>
              <a:spLocks noChangeArrowheads="1"/>
            </p:cNvSpPr>
            <p:nvPr/>
          </p:nvSpPr>
          <p:spPr bwMode="auto">
            <a:xfrm>
              <a:off x="3731" y="1203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05" name="Group 2245"/>
          <p:cNvGrpSpPr>
            <a:grpSpLocks/>
          </p:cNvGrpSpPr>
          <p:nvPr/>
        </p:nvGrpSpPr>
        <p:grpSpPr bwMode="auto">
          <a:xfrm>
            <a:off x="92075" y="180975"/>
            <a:ext cx="719138" cy="3313113"/>
            <a:chOff x="58" y="114"/>
            <a:chExt cx="453" cy="2087"/>
          </a:xfrm>
        </p:grpSpPr>
        <p:pic>
          <p:nvPicPr>
            <p:cNvPr id="17537" name="Picture 2177" descr="Amazon Queen ba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658"/>
              <a:ext cx="21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36" name="Picture 2176" descr="Amazon Queen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429"/>
              <a:ext cx="225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4" name="Rectangle 2"/>
            <p:cNvSpPr>
              <a:spLocks noChangeArrowheads="1"/>
            </p:cNvSpPr>
            <p:nvPr/>
          </p:nvSpPr>
          <p:spPr bwMode="auto">
            <a:xfrm>
              <a:off x="58" y="114"/>
              <a:ext cx="453" cy="20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8" y="658"/>
              <a:ext cx="45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58" y="2018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Queen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58" y="476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19" name="Rectangle 7" descr="Wide upward diagonal"/>
            <p:cNvSpPr>
              <a:spLocks noChangeArrowheads="1"/>
            </p:cNvSpPr>
            <p:nvPr/>
          </p:nvSpPr>
          <p:spPr bwMode="auto">
            <a:xfrm>
              <a:off x="58" y="114"/>
              <a:ext cx="453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</p:grp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122988" y="6173788"/>
            <a:ext cx="3165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429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0429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0429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0429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0429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GB" sz="2000" b="1">
                <a:latin typeface="Dauphin" charset="0"/>
              </a:rPr>
              <a:t>ARG162 – Amazons Set</a:t>
            </a:r>
          </a:p>
        </p:txBody>
      </p:sp>
      <p:pic>
        <p:nvPicPr>
          <p:cNvPr id="13371" name="Picture 59" descr="AG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13" y="6805613"/>
            <a:ext cx="1079500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614" name="Group 2254"/>
          <p:cNvGrpSpPr>
            <a:grpSpLocks/>
          </p:cNvGrpSpPr>
          <p:nvPr/>
        </p:nvGrpSpPr>
        <p:grpSpPr bwMode="auto">
          <a:xfrm>
            <a:off x="3689350" y="3636963"/>
            <a:ext cx="720725" cy="3313112"/>
            <a:chOff x="2324" y="2291"/>
            <a:chExt cx="454" cy="2087"/>
          </a:xfrm>
        </p:grpSpPr>
        <p:pic>
          <p:nvPicPr>
            <p:cNvPr id="17565" name="Picture 2205" descr="Amazon Cavalry 2-back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2835"/>
              <a:ext cx="326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64" name="Picture 2204" descr="Amazon Cavalry 2-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3561"/>
              <a:ext cx="326" cy="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81" name="Rectangle 369"/>
            <p:cNvSpPr>
              <a:spLocks noChangeArrowheads="1"/>
            </p:cNvSpPr>
            <p:nvPr/>
          </p:nvSpPr>
          <p:spPr bwMode="auto">
            <a:xfrm>
              <a:off x="2324" y="351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3" name="Rectangle 371"/>
            <p:cNvSpPr>
              <a:spLocks noChangeArrowheads="1"/>
            </p:cNvSpPr>
            <p:nvPr/>
          </p:nvSpPr>
          <p:spPr bwMode="auto">
            <a:xfrm>
              <a:off x="2324" y="283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4" name="Rectangle 372"/>
            <p:cNvSpPr>
              <a:spLocks noChangeArrowheads="1"/>
            </p:cNvSpPr>
            <p:nvPr/>
          </p:nvSpPr>
          <p:spPr bwMode="auto">
            <a:xfrm>
              <a:off x="2324" y="2652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3685" name="Rectangle 373" descr="Wide upward diagonal"/>
            <p:cNvSpPr>
              <a:spLocks noChangeArrowheads="1"/>
            </p:cNvSpPr>
            <p:nvPr/>
          </p:nvSpPr>
          <p:spPr bwMode="auto">
            <a:xfrm>
              <a:off x="2324" y="2291"/>
              <a:ext cx="454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3769" name="Rectangle 457"/>
            <p:cNvSpPr>
              <a:spLocks noChangeArrowheads="1"/>
            </p:cNvSpPr>
            <p:nvPr/>
          </p:nvSpPr>
          <p:spPr bwMode="auto">
            <a:xfrm>
              <a:off x="2324" y="4196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Cavalry</a:t>
              </a:r>
            </a:p>
          </p:txBody>
        </p:sp>
      </p:grpSp>
      <p:grpSp>
        <p:nvGrpSpPr>
          <p:cNvPr id="17613" name="Group 2253"/>
          <p:cNvGrpSpPr>
            <a:grpSpLocks/>
          </p:cNvGrpSpPr>
          <p:nvPr/>
        </p:nvGrpSpPr>
        <p:grpSpPr bwMode="auto">
          <a:xfrm>
            <a:off x="4410075" y="3636963"/>
            <a:ext cx="720725" cy="3313112"/>
            <a:chOff x="2778" y="2291"/>
            <a:chExt cx="454" cy="2087"/>
          </a:xfrm>
        </p:grpSpPr>
        <p:pic>
          <p:nvPicPr>
            <p:cNvPr id="17567" name="Picture 2207" descr="Amazon Cavalry 3-bac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" y="2835"/>
              <a:ext cx="392" cy="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66" name="Picture 2206" descr="Amazon Cavalry 3-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" y="3606"/>
              <a:ext cx="379" cy="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76" name="Rectangle 1040"/>
            <p:cNvSpPr>
              <a:spLocks noChangeArrowheads="1"/>
            </p:cNvSpPr>
            <p:nvPr/>
          </p:nvSpPr>
          <p:spPr bwMode="auto">
            <a:xfrm>
              <a:off x="2778" y="351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Rectangle 1041"/>
            <p:cNvSpPr>
              <a:spLocks noChangeArrowheads="1"/>
            </p:cNvSpPr>
            <p:nvPr/>
          </p:nvSpPr>
          <p:spPr bwMode="auto">
            <a:xfrm>
              <a:off x="2778" y="283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Rectangle 1042"/>
            <p:cNvSpPr>
              <a:spLocks noChangeArrowheads="1"/>
            </p:cNvSpPr>
            <p:nvPr/>
          </p:nvSpPr>
          <p:spPr bwMode="auto">
            <a:xfrm>
              <a:off x="2778" y="2652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5379" name="Rectangle 1043" descr="Wide upward diagonal"/>
            <p:cNvSpPr>
              <a:spLocks noChangeArrowheads="1"/>
            </p:cNvSpPr>
            <p:nvPr/>
          </p:nvSpPr>
          <p:spPr bwMode="auto">
            <a:xfrm>
              <a:off x="2778" y="2291"/>
              <a:ext cx="454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5380" name="Rectangle 1044"/>
            <p:cNvSpPr>
              <a:spLocks noChangeArrowheads="1"/>
            </p:cNvSpPr>
            <p:nvPr/>
          </p:nvSpPr>
          <p:spPr bwMode="auto">
            <a:xfrm>
              <a:off x="2778" y="4196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Cavalry</a:t>
              </a:r>
            </a:p>
          </p:txBody>
        </p:sp>
      </p:grpSp>
      <p:grpSp>
        <p:nvGrpSpPr>
          <p:cNvPr id="17606" name="Group 2246"/>
          <p:cNvGrpSpPr>
            <a:grpSpLocks/>
          </p:cNvGrpSpPr>
          <p:nvPr/>
        </p:nvGrpSpPr>
        <p:grpSpPr bwMode="auto">
          <a:xfrm>
            <a:off x="809625" y="180975"/>
            <a:ext cx="722313" cy="3313113"/>
            <a:chOff x="510" y="114"/>
            <a:chExt cx="455" cy="2087"/>
          </a:xfrm>
        </p:grpSpPr>
        <p:pic>
          <p:nvPicPr>
            <p:cNvPr id="17539" name="Picture 2179" descr="Amazon Priestess back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" y="658"/>
              <a:ext cx="310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38" name="Picture 2178" descr="Amazon Priestess 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" y="1429"/>
              <a:ext cx="299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511" y="659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511" y="477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24" name="Rectangle 12" descr="Wide upward diagonal"/>
            <p:cNvSpPr>
              <a:spLocks noChangeArrowheads="1"/>
            </p:cNvSpPr>
            <p:nvPr/>
          </p:nvSpPr>
          <p:spPr bwMode="auto">
            <a:xfrm>
              <a:off x="512" y="114"/>
              <a:ext cx="453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6144" name="Rectangle 1808"/>
            <p:cNvSpPr>
              <a:spLocks noChangeArrowheads="1"/>
            </p:cNvSpPr>
            <p:nvPr/>
          </p:nvSpPr>
          <p:spPr bwMode="auto">
            <a:xfrm>
              <a:off x="510" y="1338"/>
              <a:ext cx="45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45" name="Rectangle 1809"/>
            <p:cNvSpPr>
              <a:spLocks noChangeArrowheads="1"/>
            </p:cNvSpPr>
            <p:nvPr/>
          </p:nvSpPr>
          <p:spPr bwMode="auto">
            <a:xfrm>
              <a:off x="510" y="2019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Priestess</a:t>
              </a:r>
            </a:p>
          </p:txBody>
        </p:sp>
      </p:grpSp>
      <p:grpSp>
        <p:nvGrpSpPr>
          <p:cNvPr id="17607" name="Group 2247"/>
          <p:cNvGrpSpPr>
            <a:grpSpLocks/>
          </p:cNvGrpSpPr>
          <p:nvPr/>
        </p:nvGrpSpPr>
        <p:grpSpPr bwMode="auto">
          <a:xfrm>
            <a:off x="1530350" y="180975"/>
            <a:ext cx="720725" cy="3313113"/>
            <a:chOff x="964" y="114"/>
            <a:chExt cx="454" cy="2087"/>
          </a:xfrm>
        </p:grpSpPr>
        <p:pic>
          <p:nvPicPr>
            <p:cNvPr id="17594" name="Picture 2234" descr="Amazon Prophetess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" y="1384"/>
              <a:ext cx="409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95" name="Picture 2235" descr="Amazon Prophetess back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" y="658"/>
              <a:ext cx="442" cy="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964" y="1338"/>
              <a:ext cx="45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965" y="659"/>
              <a:ext cx="45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965" y="477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29" name="Rectangle 17" descr="Wide upward diagonal"/>
            <p:cNvSpPr>
              <a:spLocks noChangeArrowheads="1"/>
            </p:cNvSpPr>
            <p:nvPr/>
          </p:nvSpPr>
          <p:spPr bwMode="auto">
            <a:xfrm>
              <a:off x="966" y="114"/>
              <a:ext cx="452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6146" name="Rectangle 1810"/>
            <p:cNvSpPr>
              <a:spLocks noChangeArrowheads="1"/>
            </p:cNvSpPr>
            <p:nvPr/>
          </p:nvSpPr>
          <p:spPr bwMode="auto">
            <a:xfrm>
              <a:off x="964" y="2019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Prophetess</a:t>
              </a:r>
            </a:p>
          </p:txBody>
        </p:sp>
      </p:grpSp>
      <p:grpSp>
        <p:nvGrpSpPr>
          <p:cNvPr id="17608" name="Group 2248"/>
          <p:cNvGrpSpPr>
            <a:grpSpLocks/>
          </p:cNvGrpSpPr>
          <p:nvPr/>
        </p:nvGrpSpPr>
        <p:grpSpPr bwMode="auto">
          <a:xfrm>
            <a:off x="2251075" y="180975"/>
            <a:ext cx="720725" cy="3313113"/>
            <a:chOff x="1418" y="114"/>
            <a:chExt cx="454" cy="2087"/>
          </a:xfrm>
        </p:grpSpPr>
        <p:pic>
          <p:nvPicPr>
            <p:cNvPr id="17543" name="Picture 2183" descr="Amazon Enchantress back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" y="658"/>
              <a:ext cx="367" cy="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42" name="Picture 2182" descr="Amazon Enchantress 1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" y="1384"/>
              <a:ext cx="385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1419" y="1338"/>
              <a:ext cx="45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418" y="1339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1418" y="658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1418" y="477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34" name="Rectangle 22" descr="Wide upward diagonal"/>
            <p:cNvSpPr>
              <a:spLocks noChangeArrowheads="1"/>
            </p:cNvSpPr>
            <p:nvPr/>
          </p:nvSpPr>
          <p:spPr bwMode="auto">
            <a:xfrm>
              <a:off x="1419" y="114"/>
              <a:ext cx="453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6147" name="Rectangle 1811"/>
            <p:cNvSpPr>
              <a:spLocks noChangeArrowheads="1"/>
            </p:cNvSpPr>
            <p:nvPr/>
          </p:nvSpPr>
          <p:spPr bwMode="auto">
            <a:xfrm>
              <a:off x="1418" y="2019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Enchantress</a:t>
              </a:r>
            </a:p>
          </p:txBody>
        </p:sp>
      </p:grpSp>
      <p:grpSp>
        <p:nvGrpSpPr>
          <p:cNvPr id="17609" name="Group 2249"/>
          <p:cNvGrpSpPr>
            <a:grpSpLocks/>
          </p:cNvGrpSpPr>
          <p:nvPr/>
        </p:nvGrpSpPr>
        <p:grpSpPr bwMode="auto">
          <a:xfrm>
            <a:off x="2970213" y="180975"/>
            <a:ext cx="722312" cy="3313113"/>
            <a:chOff x="1871" y="114"/>
            <a:chExt cx="455" cy="2087"/>
          </a:xfrm>
        </p:grpSpPr>
        <p:pic>
          <p:nvPicPr>
            <p:cNvPr id="17545" name="Picture 2185" descr="Amazon Temple Guard back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658"/>
              <a:ext cx="272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44" name="Picture 2184" descr="Amazon Temple Guard 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1384"/>
              <a:ext cx="263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872" y="1339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1872" y="1339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871" y="658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1872" y="477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39" name="Rectangle 27" descr="Wide upward diagonal"/>
            <p:cNvSpPr>
              <a:spLocks noChangeArrowheads="1"/>
            </p:cNvSpPr>
            <p:nvPr/>
          </p:nvSpPr>
          <p:spPr bwMode="auto">
            <a:xfrm>
              <a:off x="1873" y="114"/>
              <a:ext cx="453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6148" name="Rectangle 1812"/>
            <p:cNvSpPr>
              <a:spLocks noChangeArrowheads="1"/>
            </p:cNvSpPr>
            <p:nvPr/>
          </p:nvSpPr>
          <p:spPr bwMode="auto">
            <a:xfrm>
              <a:off x="1871" y="2019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Temple Guard</a:t>
              </a:r>
            </a:p>
          </p:txBody>
        </p:sp>
      </p:grpSp>
      <p:grpSp>
        <p:nvGrpSpPr>
          <p:cNvPr id="17610" name="Group 2250"/>
          <p:cNvGrpSpPr>
            <a:grpSpLocks/>
          </p:cNvGrpSpPr>
          <p:nvPr/>
        </p:nvGrpSpPr>
        <p:grpSpPr bwMode="auto">
          <a:xfrm>
            <a:off x="3690938" y="180975"/>
            <a:ext cx="723900" cy="3313113"/>
            <a:chOff x="2325" y="114"/>
            <a:chExt cx="456" cy="2087"/>
          </a:xfrm>
        </p:grpSpPr>
        <p:pic>
          <p:nvPicPr>
            <p:cNvPr id="17547" name="Picture 2187" descr="Amazon Bladedancer back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" y="658"/>
              <a:ext cx="406" cy="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46" name="Picture 2186" descr="Amazon Bladedancer 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" y="1338"/>
              <a:ext cx="377" cy="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2325" y="1339"/>
              <a:ext cx="455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2326" y="659"/>
              <a:ext cx="455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2325" y="477"/>
              <a:ext cx="455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44" name="Rectangle 32" descr="Wide upward diagonal"/>
            <p:cNvSpPr>
              <a:spLocks noChangeArrowheads="1"/>
            </p:cNvSpPr>
            <p:nvPr/>
          </p:nvSpPr>
          <p:spPr bwMode="auto">
            <a:xfrm>
              <a:off x="2325" y="114"/>
              <a:ext cx="454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6149" name="Rectangle 1813"/>
            <p:cNvSpPr>
              <a:spLocks noChangeArrowheads="1"/>
            </p:cNvSpPr>
            <p:nvPr/>
          </p:nvSpPr>
          <p:spPr bwMode="auto">
            <a:xfrm>
              <a:off x="2325" y="2019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Bladedancer</a:t>
              </a:r>
            </a:p>
          </p:txBody>
        </p:sp>
      </p:grpSp>
      <p:grpSp>
        <p:nvGrpSpPr>
          <p:cNvPr id="17611" name="Group 2251"/>
          <p:cNvGrpSpPr>
            <a:grpSpLocks/>
          </p:cNvGrpSpPr>
          <p:nvPr/>
        </p:nvGrpSpPr>
        <p:grpSpPr bwMode="auto">
          <a:xfrm>
            <a:off x="4410075" y="180975"/>
            <a:ext cx="722313" cy="3313113"/>
            <a:chOff x="2778" y="114"/>
            <a:chExt cx="455" cy="2087"/>
          </a:xfrm>
        </p:grpSpPr>
        <p:pic>
          <p:nvPicPr>
            <p:cNvPr id="17549" name="Picture 2189" descr="Amazon Warlord back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" y="658"/>
              <a:ext cx="288" cy="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48" name="Picture 2188" descr="Amazon Warlord 1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" y="1384"/>
              <a:ext cx="320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779" y="1339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2778" y="658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Rectangle 68"/>
            <p:cNvSpPr>
              <a:spLocks noChangeArrowheads="1"/>
            </p:cNvSpPr>
            <p:nvPr/>
          </p:nvSpPr>
          <p:spPr bwMode="auto">
            <a:xfrm>
              <a:off x="2779" y="477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81" name="Rectangle 69" descr="Wide upward diagonal"/>
            <p:cNvSpPr>
              <a:spLocks noChangeArrowheads="1"/>
            </p:cNvSpPr>
            <p:nvPr/>
          </p:nvSpPr>
          <p:spPr bwMode="auto">
            <a:xfrm>
              <a:off x="2779" y="114"/>
              <a:ext cx="454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6150" name="Rectangle 1814"/>
            <p:cNvSpPr>
              <a:spLocks noChangeArrowheads="1"/>
            </p:cNvSpPr>
            <p:nvPr/>
          </p:nvSpPr>
          <p:spPr bwMode="auto">
            <a:xfrm>
              <a:off x="2778" y="2019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Warlord</a:t>
              </a:r>
            </a:p>
          </p:txBody>
        </p:sp>
      </p:grpSp>
      <p:grpSp>
        <p:nvGrpSpPr>
          <p:cNvPr id="17612" name="Group 2252"/>
          <p:cNvGrpSpPr>
            <a:grpSpLocks/>
          </p:cNvGrpSpPr>
          <p:nvPr/>
        </p:nvGrpSpPr>
        <p:grpSpPr bwMode="auto">
          <a:xfrm>
            <a:off x="5130800" y="180975"/>
            <a:ext cx="720725" cy="3313113"/>
            <a:chOff x="3232" y="114"/>
            <a:chExt cx="454" cy="2087"/>
          </a:xfrm>
        </p:grpSpPr>
        <p:pic>
          <p:nvPicPr>
            <p:cNvPr id="17557" name="Picture 2197" descr="Amazon Guard 3-back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" y="658"/>
              <a:ext cx="308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56" name="Picture 2196" descr="Amazon Guard 3-1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" y="1384"/>
              <a:ext cx="306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3232" y="1338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3232" y="658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3232" y="476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3349" name="Rectangle 37" descr="Wide upward diagonal"/>
            <p:cNvSpPr>
              <a:spLocks noChangeArrowheads="1"/>
            </p:cNvSpPr>
            <p:nvPr/>
          </p:nvSpPr>
          <p:spPr bwMode="auto">
            <a:xfrm>
              <a:off x="3232" y="114"/>
              <a:ext cx="454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6151" name="Rectangle 1815"/>
            <p:cNvSpPr>
              <a:spLocks noChangeArrowheads="1"/>
            </p:cNvSpPr>
            <p:nvPr/>
          </p:nvSpPr>
          <p:spPr bwMode="auto">
            <a:xfrm>
              <a:off x="3232" y="2019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Guard</a:t>
              </a:r>
            </a:p>
          </p:txBody>
        </p:sp>
      </p:grpSp>
      <p:grpSp>
        <p:nvGrpSpPr>
          <p:cNvPr id="17615" name="Group 2255"/>
          <p:cNvGrpSpPr>
            <a:grpSpLocks/>
          </p:cNvGrpSpPr>
          <p:nvPr/>
        </p:nvGrpSpPr>
        <p:grpSpPr bwMode="auto">
          <a:xfrm>
            <a:off x="2970213" y="3636963"/>
            <a:ext cx="722312" cy="3313112"/>
            <a:chOff x="1871" y="2291"/>
            <a:chExt cx="455" cy="2087"/>
          </a:xfrm>
        </p:grpSpPr>
        <p:pic>
          <p:nvPicPr>
            <p:cNvPr id="17562" name="Picture 2202" descr="Amazon Cavalry 1-1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" y="3515"/>
              <a:ext cx="313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63" name="Picture 2203" descr="Amazon Cavalry 1-back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" y="2835"/>
              <a:ext cx="349" cy="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1872" y="3516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1872" y="2836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1872" y="2654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3386" name="Rectangle 74" descr="Wide upward diagonal"/>
            <p:cNvSpPr>
              <a:spLocks noChangeArrowheads="1"/>
            </p:cNvSpPr>
            <p:nvPr/>
          </p:nvSpPr>
          <p:spPr bwMode="auto">
            <a:xfrm>
              <a:off x="1873" y="2291"/>
              <a:ext cx="453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6156" name="Rectangle 1820"/>
            <p:cNvSpPr>
              <a:spLocks noChangeArrowheads="1"/>
            </p:cNvSpPr>
            <p:nvPr/>
          </p:nvSpPr>
          <p:spPr bwMode="auto">
            <a:xfrm>
              <a:off x="1871" y="4196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Cavalry</a:t>
              </a:r>
            </a:p>
          </p:txBody>
        </p:sp>
      </p:grpSp>
      <p:grpSp>
        <p:nvGrpSpPr>
          <p:cNvPr id="17619" name="Group 2259"/>
          <p:cNvGrpSpPr>
            <a:grpSpLocks/>
          </p:cNvGrpSpPr>
          <p:nvPr/>
        </p:nvGrpSpPr>
        <p:grpSpPr bwMode="auto">
          <a:xfrm>
            <a:off x="90488" y="3636963"/>
            <a:ext cx="720725" cy="3313112"/>
            <a:chOff x="57" y="2291"/>
            <a:chExt cx="454" cy="2087"/>
          </a:xfrm>
        </p:grpSpPr>
        <p:pic>
          <p:nvPicPr>
            <p:cNvPr id="17552" name="Picture 2192" descr="Amazon Guard 1-1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3515"/>
              <a:ext cx="283" cy="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53" name="Picture 2193" descr="Amazon Guard 1-back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2835"/>
              <a:ext cx="315" cy="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57" y="351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57" y="2835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57" y="2652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3354" name="Rectangle 42" descr="Wide upward diagonal"/>
            <p:cNvSpPr>
              <a:spLocks noChangeArrowheads="1"/>
            </p:cNvSpPr>
            <p:nvPr/>
          </p:nvSpPr>
          <p:spPr bwMode="auto">
            <a:xfrm>
              <a:off x="58" y="2291"/>
              <a:ext cx="453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6152" name="Rectangle 1816"/>
            <p:cNvSpPr>
              <a:spLocks noChangeArrowheads="1"/>
            </p:cNvSpPr>
            <p:nvPr/>
          </p:nvSpPr>
          <p:spPr bwMode="auto">
            <a:xfrm>
              <a:off x="57" y="4196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Guard</a:t>
              </a:r>
            </a:p>
          </p:txBody>
        </p:sp>
      </p:grpSp>
      <p:grpSp>
        <p:nvGrpSpPr>
          <p:cNvPr id="17618" name="Group 2258"/>
          <p:cNvGrpSpPr>
            <a:grpSpLocks/>
          </p:cNvGrpSpPr>
          <p:nvPr/>
        </p:nvGrpSpPr>
        <p:grpSpPr bwMode="auto">
          <a:xfrm>
            <a:off x="809625" y="3636963"/>
            <a:ext cx="720725" cy="3313112"/>
            <a:chOff x="510" y="2291"/>
            <a:chExt cx="454" cy="2087"/>
          </a:xfrm>
        </p:grpSpPr>
        <p:pic>
          <p:nvPicPr>
            <p:cNvPr id="17555" name="Picture 2195" descr="Amazon Guard 2-back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" y="2835"/>
              <a:ext cx="365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54" name="Picture 2194" descr="Amazon Guard 2-1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" y="3606"/>
              <a:ext cx="356" cy="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511" y="3514"/>
              <a:ext cx="45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511" y="2834"/>
              <a:ext cx="453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511" y="2652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3359" name="Rectangle 47" descr="Wide upward diagonal"/>
            <p:cNvSpPr>
              <a:spLocks noChangeArrowheads="1"/>
            </p:cNvSpPr>
            <p:nvPr/>
          </p:nvSpPr>
          <p:spPr bwMode="auto">
            <a:xfrm>
              <a:off x="512" y="2291"/>
              <a:ext cx="452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6153" name="Rectangle 1817"/>
            <p:cNvSpPr>
              <a:spLocks noChangeArrowheads="1"/>
            </p:cNvSpPr>
            <p:nvPr/>
          </p:nvSpPr>
          <p:spPr bwMode="auto">
            <a:xfrm>
              <a:off x="510" y="4196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Guard</a:t>
              </a:r>
            </a:p>
          </p:txBody>
        </p:sp>
      </p:grpSp>
      <p:grpSp>
        <p:nvGrpSpPr>
          <p:cNvPr id="17617" name="Group 2257"/>
          <p:cNvGrpSpPr>
            <a:grpSpLocks/>
          </p:cNvGrpSpPr>
          <p:nvPr/>
        </p:nvGrpSpPr>
        <p:grpSpPr bwMode="auto">
          <a:xfrm>
            <a:off x="1530350" y="3635375"/>
            <a:ext cx="720725" cy="3314700"/>
            <a:chOff x="964" y="2290"/>
            <a:chExt cx="454" cy="2088"/>
          </a:xfrm>
        </p:grpSpPr>
        <p:pic>
          <p:nvPicPr>
            <p:cNvPr id="17559" name="Picture 2199" descr="Amazon Archer 1-back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" y="2835"/>
              <a:ext cx="283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58" name="Picture 2198" descr="Amazon Archer 1-1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" y="3515"/>
              <a:ext cx="295" cy="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964" y="351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964" y="283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964" y="2652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3364" name="Rectangle 52" descr="Wide upward diagonal"/>
            <p:cNvSpPr>
              <a:spLocks noChangeArrowheads="1"/>
            </p:cNvSpPr>
            <p:nvPr/>
          </p:nvSpPr>
          <p:spPr bwMode="auto">
            <a:xfrm>
              <a:off x="965" y="2290"/>
              <a:ext cx="453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6154" name="Rectangle 1818"/>
            <p:cNvSpPr>
              <a:spLocks noChangeArrowheads="1"/>
            </p:cNvSpPr>
            <p:nvPr/>
          </p:nvSpPr>
          <p:spPr bwMode="auto">
            <a:xfrm>
              <a:off x="964" y="4196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Archer</a:t>
              </a:r>
            </a:p>
          </p:txBody>
        </p:sp>
      </p:grpSp>
      <p:grpSp>
        <p:nvGrpSpPr>
          <p:cNvPr id="17616" name="Group 2256"/>
          <p:cNvGrpSpPr>
            <a:grpSpLocks/>
          </p:cNvGrpSpPr>
          <p:nvPr/>
        </p:nvGrpSpPr>
        <p:grpSpPr bwMode="auto">
          <a:xfrm>
            <a:off x="2251075" y="3636963"/>
            <a:ext cx="722313" cy="3313112"/>
            <a:chOff x="1418" y="2291"/>
            <a:chExt cx="455" cy="2087"/>
          </a:xfrm>
        </p:grpSpPr>
        <p:pic>
          <p:nvPicPr>
            <p:cNvPr id="17561" name="Picture 2201" descr="Amazon Archer 1-back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" y="2835"/>
              <a:ext cx="317" cy="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60" name="Picture 2200" descr="Amazon Archer 1-1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" y="3652"/>
              <a:ext cx="317" cy="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1418" y="3515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1419" y="2834"/>
              <a:ext cx="454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Rectangle 56"/>
            <p:cNvSpPr>
              <a:spLocks noChangeArrowheads="1"/>
            </p:cNvSpPr>
            <p:nvPr/>
          </p:nvSpPr>
          <p:spPr bwMode="auto">
            <a:xfrm>
              <a:off x="1419" y="2652"/>
              <a:ext cx="45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3369" name="Rectangle 57" descr="Wide upward diagonal"/>
            <p:cNvSpPr>
              <a:spLocks noChangeArrowheads="1"/>
            </p:cNvSpPr>
            <p:nvPr/>
          </p:nvSpPr>
          <p:spPr bwMode="auto">
            <a:xfrm>
              <a:off x="1419" y="2291"/>
              <a:ext cx="454" cy="3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700">
                <a:latin typeface="Georgia" charset="0"/>
              </a:endParaRPr>
            </a:p>
          </p:txBody>
        </p:sp>
        <p:sp>
          <p:nvSpPr>
            <p:cNvPr id="16155" name="Rectangle 1819"/>
            <p:cNvSpPr>
              <a:spLocks noChangeArrowheads="1"/>
            </p:cNvSpPr>
            <p:nvPr/>
          </p:nvSpPr>
          <p:spPr bwMode="auto">
            <a:xfrm>
              <a:off x="1418" y="4196"/>
              <a:ext cx="4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7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700" b="1">
                  <a:latin typeface="Georgia" charset="0"/>
                </a:rPr>
                <a:t>Archer</a:t>
              </a:r>
            </a:p>
          </p:txBody>
        </p:sp>
      </p:grpSp>
      <p:grpSp>
        <p:nvGrpSpPr>
          <p:cNvPr id="17621" name="Group 2261"/>
          <p:cNvGrpSpPr>
            <a:grpSpLocks/>
          </p:cNvGrpSpPr>
          <p:nvPr/>
        </p:nvGrpSpPr>
        <p:grpSpPr bwMode="auto">
          <a:xfrm>
            <a:off x="7002463" y="612775"/>
            <a:ext cx="1081087" cy="4897438"/>
            <a:chOff x="4411" y="386"/>
            <a:chExt cx="681" cy="3085"/>
          </a:xfrm>
        </p:grpSpPr>
        <p:pic>
          <p:nvPicPr>
            <p:cNvPr id="17599" name="Picture 2239" descr="Mounted Cavalry 1-1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" y="2472"/>
              <a:ext cx="681" cy="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00" name="Picture 2240" descr="Mounted Cavalry 1-back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" y="1202"/>
              <a:ext cx="681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78" name="Rectangle 2218"/>
            <p:cNvSpPr>
              <a:spLocks noChangeArrowheads="1"/>
            </p:cNvSpPr>
            <p:nvPr/>
          </p:nvSpPr>
          <p:spPr bwMode="auto">
            <a:xfrm>
              <a:off x="4411" y="2200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79" name="Rectangle 2219"/>
            <p:cNvSpPr>
              <a:spLocks noChangeArrowheads="1"/>
            </p:cNvSpPr>
            <p:nvPr/>
          </p:nvSpPr>
          <p:spPr bwMode="auto">
            <a:xfrm>
              <a:off x="4411" y="3199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8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800" b="1">
                  <a:latin typeface="Georgia" charset="0"/>
                </a:rPr>
                <a:t>Cavalry</a:t>
              </a:r>
            </a:p>
          </p:txBody>
        </p:sp>
        <p:sp>
          <p:nvSpPr>
            <p:cNvPr id="17580" name="Rectangle 2220"/>
            <p:cNvSpPr>
              <a:spLocks noChangeArrowheads="1"/>
            </p:cNvSpPr>
            <p:nvPr/>
          </p:nvSpPr>
          <p:spPr bwMode="auto">
            <a:xfrm>
              <a:off x="4411" y="930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1100" b="1">
                <a:latin typeface="Dauphin" charset="0"/>
              </a:endParaRPr>
            </a:p>
          </p:txBody>
        </p:sp>
        <p:sp>
          <p:nvSpPr>
            <p:cNvPr id="17581" name="Rectangle 2221" descr="Wide upward diagonal"/>
            <p:cNvSpPr>
              <a:spLocks noChangeArrowheads="1"/>
            </p:cNvSpPr>
            <p:nvPr/>
          </p:nvSpPr>
          <p:spPr bwMode="auto">
            <a:xfrm>
              <a:off x="4411" y="386"/>
              <a:ext cx="681" cy="54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7582" name="Rectangle 2222"/>
            <p:cNvSpPr>
              <a:spLocks noChangeArrowheads="1"/>
            </p:cNvSpPr>
            <p:nvPr/>
          </p:nvSpPr>
          <p:spPr bwMode="auto">
            <a:xfrm>
              <a:off x="4411" y="1203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23" name="Group 2263"/>
          <p:cNvGrpSpPr>
            <a:grpSpLocks/>
          </p:cNvGrpSpPr>
          <p:nvPr/>
        </p:nvGrpSpPr>
        <p:grpSpPr bwMode="auto">
          <a:xfrm>
            <a:off x="9163050" y="612775"/>
            <a:ext cx="1081088" cy="4897438"/>
            <a:chOff x="5772" y="386"/>
            <a:chExt cx="681" cy="3085"/>
          </a:xfrm>
        </p:grpSpPr>
        <p:pic>
          <p:nvPicPr>
            <p:cNvPr id="17604" name="Picture 2244" descr="Mounted Cavalry 3-back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" y="1202"/>
              <a:ext cx="680" cy="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03" name="Picture 2243" descr="Mounted Cavalry 3-1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" y="2518"/>
              <a:ext cx="680" cy="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88" name="Rectangle 2228"/>
            <p:cNvSpPr>
              <a:spLocks noChangeArrowheads="1"/>
            </p:cNvSpPr>
            <p:nvPr/>
          </p:nvSpPr>
          <p:spPr bwMode="auto">
            <a:xfrm>
              <a:off x="5772" y="2200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9" name="Rectangle 2229"/>
            <p:cNvSpPr>
              <a:spLocks noChangeArrowheads="1"/>
            </p:cNvSpPr>
            <p:nvPr/>
          </p:nvSpPr>
          <p:spPr bwMode="auto">
            <a:xfrm>
              <a:off x="5772" y="3199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8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800" b="1">
                  <a:latin typeface="Georgia" charset="0"/>
                </a:rPr>
                <a:t>Cavalry</a:t>
              </a:r>
            </a:p>
          </p:txBody>
        </p:sp>
        <p:sp>
          <p:nvSpPr>
            <p:cNvPr id="17590" name="Rectangle 2230"/>
            <p:cNvSpPr>
              <a:spLocks noChangeArrowheads="1"/>
            </p:cNvSpPr>
            <p:nvPr/>
          </p:nvSpPr>
          <p:spPr bwMode="auto">
            <a:xfrm>
              <a:off x="5772" y="930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1100" b="1">
                <a:latin typeface="Dauphin" charset="0"/>
              </a:endParaRPr>
            </a:p>
          </p:txBody>
        </p:sp>
        <p:sp>
          <p:nvSpPr>
            <p:cNvPr id="17591" name="Rectangle 2231" descr="Wide upward diagonal"/>
            <p:cNvSpPr>
              <a:spLocks noChangeArrowheads="1"/>
            </p:cNvSpPr>
            <p:nvPr/>
          </p:nvSpPr>
          <p:spPr bwMode="auto">
            <a:xfrm>
              <a:off x="5772" y="386"/>
              <a:ext cx="681" cy="54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7592" name="Rectangle 2232"/>
            <p:cNvSpPr>
              <a:spLocks noChangeArrowheads="1"/>
            </p:cNvSpPr>
            <p:nvPr/>
          </p:nvSpPr>
          <p:spPr bwMode="auto">
            <a:xfrm>
              <a:off x="5772" y="1203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22" name="Group 2262"/>
          <p:cNvGrpSpPr>
            <a:grpSpLocks/>
          </p:cNvGrpSpPr>
          <p:nvPr/>
        </p:nvGrpSpPr>
        <p:grpSpPr bwMode="auto">
          <a:xfrm>
            <a:off x="8083550" y="612775"/>
            <a:ext cx="1081088" cy="4897438"/>
            <a:chOff x="5092" y="386"/>
            <a:chExt cx="681" cy="3085"/>
          </a:xfrm>
        </p:grpSpPr>
        <p:pic>
          <p:nvPicPr>
            <p:cNvPr id="17602" name="Picture 2242" descr="Mounted Cavalry 2-back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" y="1202"/>
              <a:ext cx="646" cy="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83" name="Rectangle 2223"/>
            <p:cNvSpPr>
              <a:spLocks noChangeArrowheads="1"/>
            </p:cNvSpPr>
            <p:nvPr/>
          </p:nvSpPr>
          <p:spPr bwMode="auto">
            <a:xfrm>
              <a:off x="5092" y="2200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4" name="Rectangle 2224"/>
            <p:cNvSpPr>
              <a:spLocks noChangeArrowheads="1"/>
            </p:cNvSpPr>
            <p:nvPr/>
          </p:nvSpPr>
          <p:spPr bwMode="auto">
            <a:xfrm>
              <a:off x="5092" y="3199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r>
                <a:rPr lang="en-GB" sz="800" b="1">
                  <a:latin typeface="Georgia" charset="0"/>
                </a:rPr>
                <a:t>Amazon</a:t>
              </a:r>
            </a:p>
            <a:p>
              <a:pPr algn="ctr" defTabSz="1042988"/>
              <a:r>
                <a:rPr lang="en-GB" sz="800" b="1">
                  <a:latin typeface="Georgia" charset="0"/>
                </a:rPr>
                <a:t>Cavalry</a:t>
              </a:r>
            </a:p>
          </p:txBody>
        </p:sp>
        <p:sp>
          <p:nvSpPr>
            <p:cNvPr id="17585" name="Rectangle 2225"/>
            <p:cNvSpPr>
              <a:spLocks noChangeArrowheads="1"/>
            </p:cNvSpPr>
            <p:nvPr/>
          </p:nvSpPr>
          <p:spPr bwMode="auto">
            <a:xfrm>
              <a:off x="5092" y="930"/>
              <a:ext cx="68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 sz="1100" b="1">
                <a:latin typeface="Dauphin" charset="0"/>
              </a:endParaRPr>
            </a:p>
          </p:txBody>
        </p:sp>
        <p:sp>
          <p:nvSpPr>
            <p:cNvPr id="17586" name="Rectangle 2226" descr="Wide upward diagonal"/>
            <p:cNvSpPr>
              <a:spLocks noChangeArrowheads="1"/>
            </p:cNvSpPr>
            <p:nvPr/>
          </p:nvSpPr>
          <p:spPr bwMode="auto">
            <a:xfrm>
              <a:off x="5092" y="386"/>
              <a:ext cx="681" cy="54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42988"/>
              <a:endParaRPr lang="en-US"/>
            </a:p>
          </p:txBody>
        </p:sp>
        <p:sp>
          <p:nvSpPr>
            <p:cNvPr id="17587" name="Rectangle 2227"/>
            <p:cNvSpPr>
              <a:spLocks noChangeArrowheads="1"/>
            </p:cNvSpPr>
            <p:nvPr/>
          </p:nvSpPr>
          <p:spPr bwMode="auto">
            <a:xfrm>
              <a:off x="5092" y="1203"/>
              <a:ext cx="681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601" name="Picture 2241" descr="Mounted Cavalry 2-1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" y="2336"/>
              <a:ext cx="616" cy="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1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1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43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Dauphin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</dc:creator>
  <cp:lastModifiedBy>Mike Combs</cp:lastModifiedBy>
  <cp:revision>418</cp:revision>
  <dcterms:created xsi:type="dcterms:W3CDTF">2005-06-11T17:14:22Z</dcterms:created>
  <dcterms:modified xsi:type="dcterms:W3CDTF">2019-05-22T03:43:21Z</dcterms:modified>
</cp:coreProperties>
</file>