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8136a31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8136a31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82e22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82e22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8136a3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8136a3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082e225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082e225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82e225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82e225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082e225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082e225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33a0c4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33a0c4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Двухэтапная</a:t>
            </a:r>
            <a:r>
              <a:rPr lang="ru"/>
              <a:t> модель рекомендаций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4120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Тимченко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Задача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7" y="1772350"/>
            <a:ext cx="6353174" cy="292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0" y="2575650"/>
            <a:ext cx="24030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Первые 3-6 товаров оказывают серьезный эффект на время сессии.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Двухэтапная Модель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40300" y="1642225"/>
            <a:ext cx="7853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Первый этап: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Popularity Based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User History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LightFM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User2User KNN (на эмбеддингах LFM)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Второй этап: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CatBoostClassifier на рангах первого этапа.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Валидация и Метрики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5613187" cy="36945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4" name="Google Shape;84;p16"/>
          <p:cNvCxnSpPr/>
          <p:nvPr/>
        </p:nvCxnSpPr>
        <p:spPr>
          <a:xfrm>
            <a:off x="2356900" y="2210750"/>
            <a:ext cx="9900" cy="1168200"/>
          </a:xfrm>
          <a:prstGeom prst="straightConnector1">
            <a:avLst/>
          </a:prstGeom>
          <a:noFill/>
          <a:ln cap="flat" cmpd="sng" w="28575">
            <a:solidFill>
              <a:srgbClr val="72C68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2408827" y="2591924"/>
            <a:ext cx="238515" cy="129400"/>
          </a:xfrm>
          <a:custGeom>
            <a:rect b="b" l="l" r="r" t="t"/>
            <a:pathLst>
              <a:path extrusionOk="0" h="3984" w="7504">
                <a:moveTo>
                  <a:pt x="7504" y="235"/>
                </a:moveTo>
                <a:cubicBezTo>
                  <a:pt x="5060" y="-37"/>
                  <a:pt x="-1227" y="-402"/>
                  <a:pt x="247" y="1566"/>
                </a:cubicBezTo>
                <a:cubicBezTo>
                  <a:pt x="1684" y="3485"/>
                  <a:pt x="4746" y="3227"/>
                  <a:pt x="7020" y="3985"/>
                </a:cubicBezTo>
              </a:path>
            </a:pathLst>
          </a:custGeom>
          <a:noFill/>
          <a:ln cap="flat" cmpd="sng" w="19050">
            <a:solidFill>
              <a:srgbClr val="77B47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6"/>
          <p:cNvSpPr/>
          <p:nvPr/>
        </p:nvSpPr>
        <p:spPr>
          <a:xfrm>
            <a:off x="2446880" y="2772867"/>
            <a:ext cx="177392" cy="122612"/>
          </a:xfrm>
          <a:custGeom>
            <a:rect b="b" l="l" r="r" t="t"/>
            <a:pathLst>
              <a:path extrusionOk="0" h="3775" w="5581">
                <a:moveTo>
                  <a:pt x="4976" y="752"/>
                </a:moveTo>
                <a:cubicBezTo>
                  <a:pt x="3466" y="185"/>
                  <a:pt x="1279" y="-510"/>
                  <a:pt x="138" y="631"/>
                </a:cubicBezTo>
                <a:cubicBezTo>
                  <a:pt x="-1100" y="1869"/>
                  <a:pt x="6907" y="2135"/>
                  <a:pt x="5339" y="1357"/>
                </a:cubicBezTo>
                <a:cubicBezTo>
                  <a:pt x="3659" y="524"/>
                  <a:pt x="2116" y="3511"/>
                  <a:pt x="259" y="3776"/>
                </a:cubicBezTo>
              </a:path>
            </a:pathLst>
          </a:custGeom>
          <a:noFill/>
          <a:ln cap="flat" cmpd="sng" w="19050">
            <a:solidFill>
              <a:srgbClr val="77B47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6"/>
          <p:cNvSpPr/>
          <p:nvPr/>
        </p:nvSpPr>
        <p:spPr>
          <a:xfrm>
            <a:off x="2447422" y="2907476"/>
            <a:ext cx="230664" cy="39073"/>
          </a:xfrm>
          <a:custGeom>
            <a:rect b="b" l="l" r="r" t="t"/>
            <a:pathLst>
              <a:path extrusionOk="0" h="1203" w="7257">
                <a:moveTo>
                  <a:pt x="7257" y="357"/>
                </a:moveTo>
                <a:cubicBezTo>
                  <a:pt x="4822" y="357"/>
                  <a:pt x="1352" y="-823"/>
                  <a:pt x="0" y="1203"/>
                </a:cubicBezTo>
              </a:path>
            </a:pathLst>
          </a:custGeom>
          <a:noFill/>
          <a:ln cap="flat" cmpd="sng" w="19050">
            <a:solidFill>
              <a:srgbClr val="77B475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387" y="2980325"/>
            <a:ext cx="3073612" cy="2010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906750" y="1313575"/>
            <a:ext cx="29919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Будем использовать метрику MAP@k. k = 3 так как пользователи зачастую имеют 1-3 покупок.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0" y="1335800"/>
            <a:ext cx="782099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556249"/>
            <a:ext cx="8368200" cy="307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Two-Stage Архитектура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Учет результатов эвристических моделей при бустинге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Использование CatBoost для потенциального учета категориальных переменных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Unified API моделей, позволяющий легко работать над проектом другим разработчикам. (А также DI)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trike="sngStrike"/>
              <a:t>Pandas</a:t>
            </a:r>
            <a:r>
              <a:rPr lang="ru"/>
              <a:t> -&gt; Polars для оптимизированной работы с long format данными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83682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/>
              <a:t>Оптимизация runtime засчет Numpy векторизации, sparse матриц и batch-wise вычислений.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/>
              <a:t>Логгирование с помощью loguru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/>
              <a:t>Подбор гипер-параметров с использованием байесовских методов (Optuna)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/>
              <a:t>Автоматическое тестирование кода за счет assert выражений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/>
              <a:t>Для быстрого инференса UserKNN используется FAISS с ANN.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/>
              <a:t>Модели и логи маунтированы и синхронизированы. UI - StreamLit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677" y="1838750"/>
            <a:ext cx="6806650" cy="30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