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prstGeom prst="rect">
            <a:avLst/>
          </a:prstGeom>
        </p:spPr>
        <p:txBody>
          <a:bodyPr/>
          <a:lstStyle/>
          <a:p>
            <a:pPr defTabSz="777240">
              <a:lnSpc>
                <a:spcPct val="150000"/>
              </a:lnSpc>
              <a:defRPr b="1" sz="2040">
                <a:solidFill>
                  <a:schemeClr val="accent6"/>
                </a:solidFill>
                <a:latin typeface="Arial"/>
                <a:ea typeface="Arial"/>
                <a:cs typeface="Arial"/>
                <a:sym typeface="Arial"/>
              </a:defRPr>
            </a:pPr>
            <a:r>
              <a:t>Udacity Data Analyst Nanodegree</a:t>
            </a:r>
          </a:p>
          <a:p>
            <a:pPr defTabSz="777240">
              <a:lnSpc>
                <a:spcPct val="150000"/>
              </a:lnSpc>
              <a:defRPr b="1" sz="3060">
                <a:latin typeface="Arial"/>
                <a:ea typeface="Arial"/>
                <a:cs typeface="Arial"/>
                <a:sym typeface="Arial"/>
              </a:defRPr>
            </a:pPr>
            <a:r>
              <a:t>P5: “Identify Fraud From Enron Email”</a:t>
            </a:r>
          </a:p>
          <a:p>
            <a:pPr defTabSz="777240">
              <a:lnSpc>
                <a:spcPct val="150000"/>
              </a:lnSpc>
              <a:defRPr b="1" sz="2040">
                <a:solidFill>
                  <a:schemeClr val="accent5"/>
                </a:solidFill>
                <a:latin typeface="Arial"/>
                <a:ea typeface="Arial"/>
                <a:cs typeface="Arial"/>
                <a:sym typeface="Arial"/>
              </a:defRPr>
            </a:pPr>
            <a:r>
              <a:t>(Intro to Machine Learning)</a:t>
            </a:r>
          </a:p>
        </p:txBody>
      </p:sp>
      <p:sp>
        <p:nvSpPr>
          <p:cNvPr id="113" name="Shape 113"/>
          <p:cNvSpPr/>
          <p:nvPr>
            <p:ph type="subTitle" sz="quarter" idx="1"/>
          </p:nvPr>
        </p:nvSpPr>
        <p:spPr>
          <a:prstGeom prst="rect">
            <a:avLst/>
          </a:prstGeom>
        </p:spPr>
        <p:txBody>
          <a:bodyPr/>
          <a:lstStyle/>
          <a:p>
            <a:pPr>
              <a:defRPr sz="2400"/>
            </a:pPr>
            <a:r>
              <a:t>Michael Chan</a:t>
            </a:r>
          </a:p>
          <a:p>
            <a:pPr>
              <a:defRPr sz="2400"/>
            </a:pPr>
            <a:r>
              <a:t>7/16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457200" y="0"/>
            <a:ext cx="8229600" cy="838200"/>
          </a:xfrm>
          <a:prstGeom prst="rect">
            <a:avLst/>
          </a:prstGeom>
        </p:spPr>
        <p:txBody>
          <a:bodyPr/>
          <a:lstStyle>
            <a:lvl1pPr>
              <a:defRPr sz="2800">
                <a:solidFill>
                  <a:srgbClr val="535353"/>
                </a:solidFill>
              </a:defRPr>
            </a:lvl1pPr>
          </a:lstStyle>
          <a:p>
            <a:pPr/>
            <a:r>
              <a:t>Discuss parameter tuning and its importance.</a:t>
            </a:r>
          </a:p>
        </p:txBody>
      </p:sp>
      <p:graphicFrame>
        <p:nvGraphicFramePr>
          <p:cNvPr id="140" name="Table 140"/>
          <p:cNvGraphicFramePr/>
          <p:nvPr/>
        </p:nvGraphicFramePr>
        <p:xfrm>
          <a:off x="381000" y="838200"/>
          <a:ext cx="8305800" cy="18257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95400"/>
                <a:gridCol w="7010400"/>
              </a:tblGrid>
              <a:tr h="381000">
                <a:tc>
                  <a:txBody>
                    <a:bodyPr/>
                    <a:lstStyle/>
                    <a:p>
                      <a:pPr algn="l">
                        <a:defRPr sz="1800"/>
                      </a:pPr>
                      <a:r>
                        <a:rPr b="1" sz="11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1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100">
                          <a:solidFill>
                            <a:srgbClr val="535353"/>
                          </a:solidFill>
                        </a:rPr>
                        <a:t>Response addresses what it means to perform parameter tuning and why it is important.</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100">
                          <a:solidFill>
                            <a:srgbClr val="535353"/>
                          </a:solidFill>
                        </a:defRPr>
                      </a:pPr>
                      <a:r>
                        <a:t>Parameter tuning is to change the parameters of a chosen algorithm to achieve the desired results.</a:t>
                      </a:r>
                    </a:p>
                    <a:p>
                      <a:pPr algn="l">
                        <a:defRPr sz="1100">
                          <a:solidFill>
                            <a:srgbClr val="535353"/>
                          </a:solidFill>
                        </a:defRPr>
                      </a:pPr>
                    </a:p>
                    <a:p>
                      <a:pPr algn="l">
                        <a:defRPr sz="1100">
                          <a:solidFill>
                            <a:srgbClr val="535353"/>
                          </a:solidFill>
                        </a:defRPr>
                      </a:pPr>
                      <a:r>
                        <a:t>For example in what I have done for my PCA for my SVM algorithm…</a:t>
                      </a:r>
                    </a:p>
                    <a:p>
                      <a:pPr algn="l">
                        <a:defRPr sz="1100">
                          <a:solidFill>
                            <a:srgbClr val="535353"/>
                          </a:solidFill>
                        </a:defRPr>
                      </a:pPr>
                    </a:p>
                    <a:p>
                      <a:pPr lvl="1" algn="l">
                        <a:defRPr sz="1000">
                          <a:solidFill>
                            <a:srgbClr val="535353"/>
                          </a:solidFill>
                        </a:defRPr>
                      </a:pPr>
                      <a:r>
                        <a:t>pipe = Pipeline(steps=[ ("SKB", skb), ("PCA", pca), (an, al)])</a:t>
                      </a:r>
                    </a:p>
                    <a:p>
                      <a:pPr lvl="1" algn="l">
                        <a:defRPr sz="1000">
                          <a:solidFill>
                            <a:srgbClr val="535353"/>
                          </a:solidFill>
                        </a:defRPr>
                      </a:pPr>
                      <a:r>
                        <a:t>    </a:t>
                      </a:r>
                    </a:p>
                    <a:p>
                      <a:pPr lvl="1" algn="l">
                        <a:defRPr sz="1000">
                          <a:solidFill>
                            <a:srgbClr val="535353"/>
                          </a:solidFill>
                        </a:defRPr>
                      </a:pPr>
                      <a:r>
                        <a:t>    pca_params = {"PCA__n_components":range(1,3), "PCA__whiten": [True, False]}</a:t>
                      </a:r>
                    </a:p>
                    <a:p>
                      <a:pPr lvl="1" algn="l">
                        <a:defRPr sz="1000">
                          <a:solidFill>
                            <a:srgbClr val="535353"/>
                          </a:solidFill>
                        </a:defRPr>
                      </a:pPr>
                      <a:r>
                        <a:t>    </a:t>
                      </a:r>
                    </a:p>
                    <a:p>
                      <a:pPr lvl="1" algn="l">
                        <a:defRPr sz="1000">
                          <a:solidFill>
                            <a:srgbClr val="535353"/>
                          </a:solidFill>
                        </a:defRPr>
                      </a:pPr>
                      <a:r>
                        <a:t>    if an == "LSCV":</a:t>
                      </a:r>
                    </a:p>
                    <a:p>
                      <a:pPr lvl="1" algn="l">
                        <a:defRPr sz="1000">
                          <a:solidFill>
                            <a:srgbClr val="535353"/>
                          </a:solidFill>
                        </a:defRPr>
                      </a:pPr>
                      <a:r>
                        <a:t>        #Cs = np.logspace(-2.3, -1.3, 10)</a:t>
                      </a:r>
                    </a:p>
                    <a:p>
                      <a:pPr lvl="1" algn="l">
                        <a:defRPr sz="1000">
                          <a:solidFill>
                            <a:srgbClr val="535353"/>
                          </a:solidFill>
                        </a:defRPr>
                      </a:pPr>
                      <a:r>
                        <a:t>        Cs = [0.01, 1, 10, 100, 1000]</a:t>
                      </a:r>
                    </a:p>
                    <a:p>
                      <a:pPr lvl="1" algn="l">
                        <a:defRPr sz="1000">
                          <a:solidFill>
                            <a:srgbClr val="535353"/>
                          </a:solidFill>
                        </a:defRPr>
                      </a:pPr>
                      <a:r>
                        <a:t>        tol = [1e-3, 1e-5, 1e-7, 1e-9, 1e-11, 1e-12, 1e-13]</a:t>
                      </a:r>
                    </a:p>
                    <a:p>
                      <a:pPr lvl="1" algn="l">
                        <a:defRPr sz="1000">
                          <a:solidFill>
                            <a:srgbClr val="535353"/>
                          </a:solidFill>
                        </a:defRPr>
                      </a:pPr>
                      <a:r>
                        <a:t>        fit_int = [True, False]</a:t>
                      </a:r>
                    </a:p>
                    <a:p>
                      <a:pPr lvl="1" algn="l">
                        <a:defRPr sz="1000">
                          <a:solidFill>
                            <a:srgbClr val="535353"/>
                          </a:solidFill>
                        </a:defRPr>
                      </a:pPr>
                      <a:r>
                        <a:t>        lsvc_params = {"LSVC__C":Cs,"LSVC__penalty":[ 'l2'], "LSVC__tol":tol, "LSVC_fit_intercept":fit_int} </a:t>
                      </a:r>
                    </a:p>
                    <a:p>
                      <a:pPr lvl="1" algn="l">
                        <a:defRPr sz="1000">
                          <a:solidFill>
                            <a:srgbClr val="535353"/>
                          </a:solidFill>
                        </a:defRPr>
                      </a:pPr>
                    </a:p>
                    <a:p>
                      <a:pPr algn="l">
                        <a:defRPr sz="1100">
                          <a:solidFill>
                            <a:srgbClr val="535353"/>
                          </a:solidFill>
                        </a:defRPr>
                      </a:pPr>
                      <a:r>
                        <a:t>I tried to find the best C, tolerance, and fit intercept parameters to see the desired fit .  GridSearchCV helps me choose the best parameters. </a:t>
                      </a:r>
                    </a:p>
                    <a:p>
                      <a:pPr algn="l">
                        <a:defRPr sz="1100">
                          <a:solidFill>
                            <a:srgbClr val="535353"/>
                          </a:solidFill>
                        </a:defRPr>
                      </a:pPr>
                    </a:p>
                    <a:p>
                      <a:pPr algn="l">
                        <a:defRPr sz="1100">
                          <a:solidFill>
                            <a:srgbClr val="535353"/>
                          </a:solidFill>
                        </a:defRPr>
                      </a:pPr>
                      <a:r>
                        <a:t>My output displayed..</a:t>
                      </a:r>
                    </a:p>
                    <a:p>
                      <a:pPr algn="l">
                        <a:defRPr sz="1100">
                          <a:solidFill>
                            <a:srgbClr val="535353"/>
                          </a:solidFill>
                        </a:defRPr>
                      </a:pPr>
                    </a:p>
                    <a:p>
                      <a:pPr lvl="1" algn="l">
                        <a:defRPr sz="1000">
                          <a:solidFill>
                            <a:srgbClr val="535353"/>
                          </a:solidFill>
                        </a:defRPr>
                      </a:pPr>
                      <a:r>
                        <a:t>Pipeline(steps=[('SKB', SelectKBest(k=4, score_func=&lt;function f_classif at 0x00000000191ED2E8&gt;)), ('PCA', PCA(copy=True, n_components=2, whiten=False)), ('LSVC__', LinearSVC(C=1.0, class_weight=None, dual=True, fit_intercept=True,</a:t>
                      </a:r>
                    </a:p>
                    <a:p>
                      <a:pPr lvl="1" algn="l">
                        <a:defRPr sz="1000">
                          <a:solidFill>
                            <a:srgbClr val="535353"/>
                          </a:solidFill>
                        </a:defRPr>
                      </a:pPr>
                      <a:r>
                        <a:t>     intercept_scaling=1, loss='squared_hinge', max_iter=1000,</a:t>
                      </a:r>
                    </a:p>
                    <a:p>
                      <a:pPr lvl="1" algn="l">
                        <a:defRPr sz="1000">
                          <a:solidFill>
                            <a:srgbClr val="535353"/>
                          </a:solidFill>
                        </a:defRPr>
                      </a:pPr>
                      <a:r>
                        <a:t>     multi_class='ovr', penalty='l2', random_state=None, tol=0.0001,</a:t>
                      </a:r>
                    </a:p>
                    <a:p>
                      <a:pPr lvl="1" algn="l">
                        <a:defRPr sz="1000">
                          <a:solidFill>
                            <a:srgbClr val="535353"/>
                          </a:solidFill>
                        </a:defRPr>
                      </a:pPr>
                      <a:r>
                        <a:t>     verbose=0))])</a:t>
                      </a:r>
                    </a:p>
                    <a:p>
                      <a:pPr lvl="1" algn="l">
                        <a:defRPr sz="1000">
                          <a:solidFill>
                            <a:srgbClr val="535353"/>
                          </a:solidFill>
                        </a:defRPr>
                      </a:pPr>
                      <a:r>
                        <a:t>        Accuracy: 0.63987       Precision: 0.18026      Recall: 0.47950 F1: 0.26202     F2: 0.35998</a:t>
                      </a:r>
                    </a:p>
                    <a:p>
                      <a:pPr lvl="1" algn="l">
                        <a:defRPr sz="1000">
                          <a:solidFill>
                            <a:srgbClr val="535353"/>
                          </a:solidFill>
                        </a:defRPr>
                      </a:pPr>
                      <a:r>
                        <a:t>        Total predictions: 15000        True positives:  959    False positives: 4361   False negatives: 1041   True negatives: 8639</a:t>
                      </a:r>
                    </a:p>
                    <a:p>
                      <a:pPr algn="l">
                        <a:defRPr sz="1100">
                          <a:solidFill>
                            <a:srgbClr val="535353"/>
                          </a:solidFill>
                        </a:defRPr>
                      </a:pPr>
                    </a:p>
                    <a:p>
                      <a:pPr algn="l">
                        <a:defRPr sz="1100">
                          <a:solidFill>
                            <a:srgbClr val="535353"/>
                          </a:solidFill>
                        </a:defRPr>
                      </a:pPr>
                      <a:r>
                        <a:t>Thus  indicates that C of 1, tolerance of 0.0001, and fit intercept of True will output the best fit.</a:t>
                      </a:r>
                    </a:p>
                    <a:p>
                      <a:pPr algn="l">
                        <a:defRPr sz="1100">
                          <a:solidFill>
                            <a:srgbClr val="535353"/>
                          </a:solidFill>
                        </a:defRPr>
                      </a:pPr>
                    </a:p>
                    <a:p>
                      <a:pPr algn="l">
                        <a:defRPr sz="1100">
                          <a:solidFill>
                            <a:srgbClr val="535353"/>
                          </a:solidFill>
                        </a:defRPr>
                      </a:pPr>
                      <a:r>
                        <a:t>If I don’t tune the algorithm then I can get an under or over fit, which then through my test validation may result in a lower accuracy, precision, and recall.</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457200" y="0"/>
            <a:ext cx="8229600" cy="1143000"/>
          </a:xfrm>
          <a:prstGeom prst="rect">
            <a:avLst/>
          </a:prstGeom>
        </p:spPr>
        <p:txBody>
          <a:bodyPr/>
          <a:lstStyle>
            <a:lvl1pPr>
              <a:defRPr sz="2400">
                <a:solidFill>
                  <a:srgbClr val="535353"/>
                </a:solidFill>
              </a:defRPr>
            </a:lvl1pPr>
          </a:lstStyle>
          <a:p>
            <a:pPr/>
            <a:r>
              <a:t>Tune the algorithm (related mini-project: Lessons 2, 3, 13)</a:t>
            </a:r>
          </a:p>
        </p:txBody>
      </p:sp>
      <p:graphicFrame>
        <p:nvGraphicFramePr>
          <p:cNvPr id="143" name="Table 143"/>
          <p:cNvGraphicFramePr/>
          <p:nvPr/>
        </p:nvGraphicFramePr>
        <p:xfrm>
          <a:off x="381000" y="1143000"/>
          <a:ext cx="8305800" cy="20543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094318"/>
                <a:gridCol w="5211482"/>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400">
                          <a:solidFill>
                            <a:srgbClr val="535353"/>
                          </a:solidFill>
                        </a:defRPr>
                      </a:pPr>
                      <a:r>
                        <a:t>At least one important parameter tuned with at least 3 settings investigated systematically, or any of the following are true:</a:t>
                      </a:r>
                    </a:p>
                    <a:p>
                      <a:pPr algn="l">
                        <a:defRPr sz="1400">
                          <a:solidFill>
                            <a:srgbClr val="535353"/>
                          </a:solidFill>
                        </a:defRPr>
                      </a:pPr>
                    </a:p>
                    <a:p>
                      <a:pPr algn="l">
                        <a:buSzPct val="100000"/>
                        <a:buFont typeface="Arial"/>
                        <a:buChar char="•"/>
                        <a:defRPr sz="1400">
                          <a:solidFill>
                            <a:srgbClr val="535353"/>
                          </a:solidFill>
                        </a:defRPr>
                      </a:pPr>
                      <a:r>
                        <a:t>GridSearchCV used for parameter tuning</a:t>
                      </a:r>
                    </a:p>
                    <a:p>
                      <a:pPr algn="l">
                        <a:buSzPct val="100000"/>
                        <a:buFont typeface="Arial"/>
                        <a:buChar char="•"/>
                        <a:defRPr sz="1400">
                          <a:solidFill>
                            <a:srgbClr val="535353"/>
                          </a:solidFill>
                        </a:defRPr>
                      </a:pPr>
                    </a:p>
                    <a:p>
                      <a:pPr algn="l">
                        <a:buSzPct val="100000"/>
                        <a:buFont typeface="Arial"/>
                        <a:buChar char="•"/>
                        <a:defRPr sz="1400">
                          <a:solidFill>
                            <a:srgbClr val="535353"/>
                          </a:solidFill>
                        </a:defRPr>
                      </a:pPr>
                      <a:r>
                        <a:t>Several parameters tuned</a:t>
                      </a:r>
                    </a:p>
                    <a:p>
                      <a:pPr algn="l">
                        <a:defRPr sz="1400">
                          <a:solidFill>
                            <a:srgbClr val="535353"/>
                          </a:solidFill>
                        </a:defRPr>
                      </a:pPr>
                    </a:p>
                    <a:p>
                      <a:pPr algn="l">
                        <a:buSzPct val="100000"/>
                        <a:buFont typeface="Arial"/>
                        <a:buChar char="•"/>
                        <a:defRPr sz="1400">
                          <a:solidFill>
                            <a:srgbClr val="535353"/>
                          </a:solidFill>
                        </a:defRPr>
                      </a:pPr>
                      <a:r>
                        <a:t>Parameter tuning incorporated into algorithm selection (i.e. parameters tuned for more than one algorithm, and best algorithm-tune combination selected for final analysis).</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400">
                          <a:solidFill>
                            <a:srgbClr val="535353"/>
                          </a:solidFill>
                        </a:defRPr>
                      </a:pPr>
                      <a:r>
                        <a:t>GridSearchCV has been used for parameter tuning for an SVM through PCA first.</a:t>
                      </a:r>
                    </a:p>
                    <a:p>
                      <a:pPr algn="l">
                        <a:defRPr sz="1400">
                          <a:solidFill>
                            <a:srgbClr val="535353"/>
                          </a:solidFill>
                        </a:defRPr>
                      </a:pPr>
                    </a:p>
                    <a:p>
                      <a:pPr algn="l">
                        <a:defRPr sz="1400">
                          <a:solidFill>
                            <a:srgbClr val="535353"/>
                          </a:solidFill>
                        </a:defRPr>
                      </a:pPr>
                      <a:r>
                        <a:t>The parameter I tuned in my SVM in my GridSearchCV is C, tolerance,  and fit intercept.  GridSearchCV found the best the best values for those parameters  for the most optimal fit.</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457200" y="0"/>
            <a:ext cx="8229600" cy="914400"/>
          </a:xfrm>
          <a:prstGeom prst="rect">
            <a:avLst/>
          </a:prstGeom>
        </p:spPr>
        <p:txBody>
          <a:bodyPr/>
          <a:lstStyle>
            <a:lvl1pPr>
              <a:defRPr sz="2300">
                <a:solidFill>
                  <a:srgbClr val="535353"/>
                </a:solidFill>
              </a:defRPr>
            </a:lvl1pPr>
          </a:lstStyle>
          <a:p>
            <a:pPr/>
            <a:r>
              <a:t>Usage of Evaluation Metrics (related mini-project: Lesson 14)</a:t>
            </a:r>
          </a:p>
        </p:txBody>
      </p:sp>
      <p:graphicFrame>
        <p:nvGraphicFramePr>
          <p:cNvPr id="146" name="Table 146"/>
          <p:cNvGraphicFramePr/>
          <p:nvPr/>
        </p:nvGraphicFramePr>
        <p:xfrm>
          <a:off x="381000" y="762000"/>
          <a:ext cx="8305800" cy="20543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24000"/>
                <a:gridCol w="6781800"/>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200">
                          <a:solidFill>
                            <a:srgbClr val="535353"/>
                          </a:solidFill>
                        </a:rPr>
                        <a:t>At least two appropriate metrics are used to evaluate algorithm performance (e.g. precision and recall), and the student articulates what those metrics measure in context of the project task.</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a:solidFill>
                            <a:srgbClr val="535353"/>
                          </a:solidFill>
                        </a:defRPr>
                      </a:pPr>
                      <a:r>
                        <a:t>I used Accuracy, Precision, and Recall as my metrics to evaluate three of my algorithms: SVM, Gaussian Naïve Bayes, and Decision Tree Classification.</a:t>
                      </a:r>
                    </a:p>
                    <a:p>
                      <a:pPr algn="l">
                        <a:defRPr>
                          <a:solidFill>
                            <a:srgbClr val="535353"/>
                          </a:solidFill>
                        </a:defRPr>
                      </a:pPr>
                    </a:p>
                    <a:p>
                      <a:pPr algn="l">
                        <a:defRPr u="sng">
                          <a:solidFill>
                            <a:srgbClr val="535353"/>
                          </a:solidFill>
                        </a:defRPr>
                      </a:pPr>
                      <a:r>
                        <a:t>Accuracy:  </a:t>
                      </a:r>
                      <a:r>
                        <a:rPr u="none"/>
                        <a:t> The POIs the Algorithm predicted correctly / All the POIs in the dataset whether it has been predicted correctly or missed.</a:t>
                      </a:r>
                      <a:endParaRPr u="none"/>
                    </a:p>
                    <a:p>
                      <a:pPr algn="l">
                        <a:defRPr>
                          <a:solidFill>
                            <a:srgbClr val="535353"/>
                          </a:solidFill>
                        </a:defRPr>
                      </a:pPr>
                    </a:p>
                    <a:p>
                      <a:pPr algn="l">
                        <a:defRPr u="sng">
                          <a:solidFill>
                            <a:srgbClr val="535353"/>
                          </a:solidFill>
                        </a:defRPr>
                      </a:pPr>
                      <a:r>
                        <a:t>Recall</a:t>
                      </a:r>
                      <a:r>
                        <a:rPr u="none"/>
                        <a:t>: [Which POIs our Algorithm predicted correctly (True Positives)] / [The algorithm that accidentally identified the POI but was trying to identify someone else (False Negative) + the  Algorithm that predicted the POI correctly (True Positive)].</a:t>
                      </a:r>
                      <a:endParaRPr u="none"/>
                    </a:p>
                    <a:p>
                      <a:pPr algn="l">
                        <a:defRPr>
                          <a:solidFill>
                            <a:srgbClr val="535353"/>
                          </a:solidFill>
                        </a:defRPr>
                      </a:pPr>
                    </a:p>
                    <a:p>
                      <a:pPr algn="l">
                        <a:defRPr u="sng">
                          <a:solidFill>
                            <a:srgbClr val="535353"/>
                          </a:solidFill>
                        </a:defRPr>
                      </a:pPr>
                      <a:r>
                        <a:t>Precision</a:t>
                      </a:r>
                      <a:r>
                        <a:rPr u="none"/>
                        <a:t>:  [Which POIs our Algorithm predicted correctly (True Positives)] / [The Algorithm that Predict that POI correctly (True Positives) + Predictions that failed to predict that POI (False Positive)]</a:t>
                      </a:r>
                      <a:endParaRPr u="none"/>
                    </a:p>
                    <a:p>
                      <a:pPr algn="l">
                        <a:defRPr>
                          <a:solidFill>
                            <a:srgbClr val="535353"/>
                          </a:solidFill>
                        </a:defRPr>
                      </a:pPr>
                    </a:p>
                    <a:p>
                      <a:pPr algn="l">
                        <a:defRPr>
                          <a:solidFill>
                            <a:srgbClr val="535353"/>
                          </a:solidFill>
                        </a:defRPr>
                      </a:pPr>
                      <a:r>
                        <a:t>For instance, this is the result of my Gaussian Naïve Bayes…</a:t>
                      </a:r>
                    </a:p>
                    <a:p>
                      <a:pPr algn="l">
                        <a:defRPr>
                          <a:solidFill>
                            <a:srgbClr val="535353"/>
                          </a:solidFill>
                        </a:defRPr>
                      </a:pPr>
                    </a:p>
                    <a:p>
                      <a:pPr lvl="1" algn="l">
                        <a:defRPr sz="1000">
                          <a:solidFill>
                            <a:srgbClr val="535353"/>
                          </a:solidFill>
                        </a:defRPr>
                      </a:pPr>
                      <a:r>
                        <a:t>Pipeline(steps=[('SKB', SelectKBest(k=4, score_func=&lt;function f_classif at 0x00000000191ED2E8&gt;)), ('PCA', PCA(copy=True, n_components=2, whiten=True)), ('GNB', GaussianNB())])</a:t>
                      </a:r>
                    </a:p>
                    <a:p>
                      <a:pPr lvl="1" algn="l">
                        <a:defRPr sz="1000">
                          <a:solidFill>
                            <a:srgbClr val="535353"/>
                          </a:solidFill>
                        </a:defRPr>
                      </a:pPr>
                      <a:r>
                        <a:t>        Accuracy: 0.87347       </a:t>
                      </a:r>
                      <a:r>
                        <a:rPr b="1"/>
                        <a:t>Precision: </a:t>
                      </a:r>
                      <a:r>
                        <a:rPr b="1" u="sng"/>
                        <a:t>0.54529</a:t>
                      </a:r>
                      <a:r>
                        <a:rPr b="1"/>
                        <a:t>      Recall: </a:t>
                      </a:r>
                      <a:r>
                        <a:rPr b="1" u="sng"/>
                        <a:t>0.30700</a:t>
                      </a:r>
                      <a:r>
                        <a:rPr b="1"/>
                        <a:t> </a:t>
                      </a:r>
                      <a:r>
                        <a:t>F1: 0.39283     F2: 0.33640</a:t>
                      </a:r>
                    </a:p>
                    <a:p>
                      <a:pPr lvl="1" algn="l">
                        <a:defRPr sz="1000">
                          <a:solidFill>
                            <a:srgbClr val="535353"/>
                          </a:solidFill>
                        </a:defRPr>
                      </a:pPr>
                      <a:r>
                        <a:t>        Total predictions: 15000        True positives:  614    False positives:  512   False negatives: 1386   True negatives: 12488</a:t>
                      </a:r>
                    </a:p>
                    <a:p>
                      <a:pPr algn="l">
                        <a:defRPr>
                          <a:solidFill>
                            <a:srgbClr val="535353"/>
                          </a:solidFill>
                        </a:defRPr>
                      </a:pPr>
                    </a:p>
                    <a:p>
                      <a:pPr algn="l">
                        <a:defRPr>
                          <a:solidFill>
                            <a:srgbClr val="535353"/>
                          </a:solidFill>
                        </a:defRPr>
                      </a:pPr>
                      <a:r>
                        <a:t>So a precision of 54% means that Gaussian Naïve Bayes predicted the POIs correctly out of all prediction attempts it was trying to predict that POI.  So the other 46% of the time, the algorithm identified someone else when it was actually the POI it should have identified.</a:t>
                      </a:r>
                    </a:p>
                    <a:p>
                      <a:pPr algn="l">
                        <a:defRPr>
                          <a:solidFill>
                            <a:srgbClr val="535353"/>
                          </a:solidFill>
                        </a:defRPr>
                      </a:pPr>
                    </a:p>
                    <a:p>
                      <a:pPr algn="l">
                        <a:defRPr>
                          <a:solidFill>
                            <a:srgbClr val="535353"/>
                          </a:solidFill>
                        </a:defRPr>
                      </a:pPr>
                      <a:r>
                        <a:t>A Recall of 30.7%, the Gaussian Naïve Bayes predicted the POIs correctly, out of all attempts to predict that POI whether correctly or unintentionally.  Unintentionally includes thinking it had identified that POI but was actually attempting to identify someone else (and it unintentionally identified the POI at 69.3% of the time)</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457200" y="0"/>
            <a:ext cx="8229600" cy="1143000"/>
          </a:xfrm>
          <a:prstGeom prst="rect">
            <a:avLst/>
          </a:prstGeom>
        </p:spPr>
        <p:txBody>
          <a:bodyPr/>
          <a:lstStyle>
            <a:lvl1pPr>
              <a:defRPr sz="2800">
                <a:solidFill>
                  <a:srgbClr val="535353"/>
                </a:solidFill>
              </a:defRPr>
            </a:lvl1pPr>
          </a:lstStyle>
          <a:p>
            <a:pPr/>
            <a:r>
              <a:t>Discuss validation and its importance.</a:t>
            </a:r>
          </a:p>
        </p:txBody>
      </p:sp>
      <p:graphicFrame>
        <p:nvGraphicFramePr>
          <p:cNvPr id="149" name="Table 149"/>
          <p:cNvGraphicFramePr/>
          <p:nvPr/>
        </p:nvGraphicFramePr>
        <p:xfrm>
          <a:off x="381000" y="1143000"/>
          <a:ext cx="8305800" cy="20543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47800"/>
                <a:gridCol w="6858000"/>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400">
                          <a:solidFill>
                            <a:srgbClr val="535353"/>
                          </a:solidFill>
                        </a:rPr>
                        <a:t>Response addresses what validation is and why it is important.</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400">
                          <a:solidFill>
                            <a:srgbClr val="535353"/>
                          </a:solidFill>
                        </a:defRPr>
                      </a:pPr>
                      <a:r>
                        <a:t>We have to ensure whatever our parameters are for the Algorithm we picked to try to best fit, we need to take a small sample (called the testing set) and validate them against the training set that it is the best fit: making sure we don’t  underfit or overfit.</a:t>
                      </a:r>
                    </a:p>
                    <a:p>
                      <a:pPr algn="l">
                        <a:defRPr sz="1400">
                          <a:solidFill>
                            <a:srgbClr val="535353"/>
                          </a:solidFill>
                        </a:defRPr>
                      </a:pPr>
                    </a:p>
                    <a:p>
                      <a:pPr algn="l">
                        <a:defRPr sz="1400">
                          <a:solidFill>
                            <a:srgbClr val="535353"/>
                          </a:solidFill>
                        </a:defRPr>
                      </a:pPr>
                      <a:r>
                        <a:t>That’s why  if we say there is a certain feature of Barack Obama’s face (whether it’s the shape of his eyes, color of his skin, or shape of his nose).  Whatever “fit” the algorithm picks to predict features of Obama’s face, we need to  take the a small sample of testing data and check through against the training dataset of the number of different president’s face ( training data) (and see how well the testing data “fit” predicts Obama correctly in all of the training data).</a:t>
                      </a:r>
                    </a:p>
                    <a:p>
                      <a:pPr algn="l">
                        <a:defRPr sz="1400">
                          <a:solidFill>
                            <a:srgbClr val="535353"/>
                          </a:solidFill>
                        </a:defRPr>
                      </a:pPr>
                    </a:p>
                    <a:p>
                      <a:pPr algn="l">
                        <a:defRPr sz="1400">
                          <a:solidFill>
                            <a:srgbClr val="535353"/>
                          </a:solidFill>
                        </a:defRPr>
                      </a:pPr>
                      <a:r>
                        <a:t>Likewise for instance with the Enron dataset, whatever the features that we use (in my case I used: </a:t>
                      </a:r>
                      <a:r>
                        <a:rPr i="1"/>
                        <a:t>'bonus', 'exercised_stock_options', 'salary', 'shared_receipt_with_poi',  </a:t>
                      </a:r>
                      <a:r>
                        <a:t>and </a:t>
                      </a:r>
                      <a:r>
                        <a:rPr i="1"/>
                        <a:t>'total_stock_value‘), </a:t>
                      </a:r>
                      <a:r>
                        <a:t>I have to take what fit my algorithm has classified and validate it to see if it has identified the correct POIs (validating a small sample of testing data against the training data)</a:t>
                      </a:r>
                    </a:p>
                    <a:p>
                      <a:pPr algn="l">
                        <a:defRPr sz="1400">
                          <a:solidFill>
                            <a:srgbClr val="535353"/>
                          </a:solidFill>
                        </a:defRPr>
                      </a:pPr>
                    </a:p>
                    <a:p>
                      <a:pPr algn="l">
                        <a:defRPr sz="1400">
                          <a:solidFill>
                            <a:srgbClr val="535353"/>
                          </a:solidFill>
                        </a:defRPr>
                      </a:pPr>
                      <a:r>
                        <a:t>Underfitting  and overfitting can throw off the prediction off.</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457200" y="0"/>
            <a:ext cx="8229600" cy="1143000"/>
          </a:xfrm>
          <a:prstGeom prst="rect">
            <a:avLst/>
          </a:prstGeom>
        </p:spPr>
        <p:txBody>
          <a:bodyPr/>
          <a:lstStyle>
            <a:lvl1pPr>
              <a:defRPr sz="2700">
                <a:solidFill>
                  <a:srgbClr val="535353"/>
                </a:solidFill>
              </a:defRPr>
            </a:lvl1pPr>
          </a:lstStyle>
          <a:p>
            <a:pPr/>
            <a:r>
              <a:t>Validation Strategy (related mini-project: Lesson 13)</a:t>
            </a:r>
          </a:p>
        </p:txBody>
      </p:sp>
      <p:graphicFrame>
        <p:nvGraphicFramePr>
          <p:cNvPr id="152" name="Table 152"/>
          <p:cNvGraphicFramePr/>
          <p:nvPr/>
        </p:nvGraphicFramePr>
        <p:xfrm>
          <a:off x="381000" y="1143000"/>
          <a:ext cx="8305800" cy="20543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0942"/>
                <a:gridCol w="5944857"/>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400">
                          <a:solidFill>
                            <a:srgbClr val="535353"/>
                          </a:solidFill>
                        </a:rPr>
                        <a:t>Performance of the final algorithm selected is assessed by splitting the data into training and testing sets or through the use of cross validation, noting the specific type of validation performed.</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400">
                          <a:solidFill>
                            <a:srgbClr val="535353"/>
                          </a:solidFill>
                        </a:defRPr>
                      </a:pPr>
                      <a:r>
                        <a:t>I split my data into testing and training data sets through my python file:  “poi_feature_selection.py” and used “train_test_split” to do so.</a:t>
                      </a:r>
                    </a:p>
                    <a:p>
                      <a:pPr algn="l">
                        <a:defRPr sz="1400">
                          <a:solidFill>
                            <a:srgbClr val="535353"/>
                          </a:solidFill>
                        </a:defRPr>
                      </a:pPr>
                    </a:p>
                    <a:p>
                      <a:pPr algn="l">
                        <a:defRPr sz="1400">
                          <a:solidFill>
                            <a:srgbClr val="535353"/>
                          </a:solidFill>
                        </a:defRPr>
                      </a:pPr>
                      <a:r>
                        <a:t>However, for my final validation, because there are such few POIs (18) I used “StratifiedShuffleSplit” to perform different testing and training splits over 1000 folds.  </a:t>
                      </a:r>
                    </a:p>
                    <a:p>
                      <a:pPr algn="l">
                        <a:defRPr sz="1400">
                          <a:solidFill>
                            <a:srgbClr val="535353"/>
                          </a:solidFill>
                        </a:defRPr>
                      </a:pPr>
                    </a:p>
                    <a:p>
                      <a:pPr algn="l">
                        <a:defRPr sz="1400">
                          <a:solidFill>
                            <a:srgbClr val="535353"/>
                          </a:solidFill>
                        </a:defRPr>
                      </a:pPr>
                      <a:r>
                        <a:t>What “StratifiedShuffleSplit” does is take a small test sample of my data and validates it against the rest of the dataset (as training data).  This does it 1000 times to ensure I can get the parameters with the highest accuracy, precision, and recall.</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457200" y="0"/>
            <a:ext cx="8229600" cy="1143000"/>
          </a:xfrm>
          <a:prstGeom prst="rect">
            <a:avLst/>
          </a:prstGeom>
        </p:spPr>
        <p:txBody>
          <a:bodyPr/>
          <a:lstStyle>
            <a:lvl1pPr>
              <a:defRPr sz="2800">
                <a:solidFill>
                  <a:srgbClr val="535353"/>
                </a:solidFill>
              </a:defRPr>
            </a:lvl1pPr>
          </a:lstStyle>
          <a:p>
            <a:pPr/>
            <a:r>
              <a:t>Algorithm Performance</a:t>
            </a:r>
          </a:p>
        </p:txBody>
      </p:sp>
      <p:graphicFrame>
        <p:nvGraphicFramePr>
          <p:cNvPr id="155" name="Table 155"/>
          <p:cNvGraphicFramePr/>
          <p:nvPr/>
        </p:nvGraphicFramePr>
        <p:xfrm>
          <a:off x="228600" y="914400"/>
          <a:ext cx="8686800" cy="19019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3000"/>
                <a:gridCol w="7543800"/>
              </a:tblGrid>
              <a:tr h="457200">
                <a:tc>
                  <a:txBody>
                    <a:bodyPr/>
                    <a:lstStyle/>
                    <a:p>
                      <a:pPr algn="l">
                        <a:defRPr sz="1800"/>
                      </a:pPr>
                      <a:r>
                        <a:rPr b="1" sz="12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100">
                          <a:solidFill>
                            <a:srgbClr val="535353"/>
                          </a:solidFill>
                        </a:rPr>
                        <a:t>When tester.py is used to evaluate performance, precision and recall are both at least 0.3.</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100">
                          <a:solidFill>
                            <a:srgbClr val="535353"/>
                          </a:solidFill>
                        </a:defRPr>
                      </a:pPr>
                      <a:r>
                        <a:t>Here are the results of Tester.py from each of the algorithms I picked…</a:t>
                      </a:r>
                    </a:p>
                    <a:p>
                      <a:pPr algn="l">
                        <a:defRPr sz="1100">
                          <a:solidFill>
                            <a:srgbClr val="535353"/>
                          </a:solidFill>
                        </a:defRPr>
                      </a:pPr>
                    </a:p>
                    <a:p>
                      <a:pPr algn="l">
                        <a:defRPr sz="1100">
                          <a:solidFill>
                            <a:srgbClr val="535353"/>
                          </a:solidFill>
                        </a:defRPr>
                      </a:pPr>
                      <a:r>
                        <a:t>Using SVC…</a:t>
                      </a:r>
                    </a:p>
                    <a:p>
                      <a:pPr algn="l">
                        <a:defRPr sz="1100">
                          <a:solidFill>
                            <a:srgbClr val="535353"/>
                          </a:solidFill>
                        </a:defRPr>
                      </a:pPr>
                    </a:p>
                    <a:p>
                      <a:pPr lvl="1" algn="l">
                        <a:defRPr sz="1000">
                          <a:solidFill>
                            <a:srgbClr val="535353"/>
                          </a:solidFill>
                        </a:defRPr>
                      </a:pPr>
                      <a:r>
                        <a:t>Pipeline(steps=[('SKB', SelectKBest(k=4, score_func=&lt;function f_classif at 0x00000000191ED2E8&gt;)), ('PCA', PCA(copy=True, n_components=2, whiten=False)), ('LSVC__', LinearSVC(C=1.0, class_weight=None, dual=True, fit_intercept=True,</a:t>
                      </a:r>
                    </a:p>
                    <a:p>
                      <a:pPr lvl="1" algn="l">
                        <a:defRPr sz="1000">
                          <a:solidFill>
                            <a:srgbClr val="535353"/>
                          </a:solidFill>
                        </a:defRPr>
                      </a:pPr>
                      <a:r>
                        <a:t>     intercept_scaling=1, loss='squared_hinge', max_iter=1000,</a:t>
                      </a:r>
                    </a:p>
                    <a:p>
                      <a:pPr lvl="1" algn="l">
                        <a:defRPr sz="1000">
                          <a:solidFill>
                            <a:srgbClr val="535353"/>
                          </a:solidFill>
                        </a:defRPr>
                      </a:pPr>
                      <a:r>
                        <a:t>     multi_class='ovr', penalty='l2', random_state=None, tol=0.0001,</a:t>
                      </a:r>
                    </a:p>
                    <a:p>
                      <a:pPr lvl="1" algn="l">
                        <a:defRPr sz="1000">
                          <a:solidFill>
                            <a:srgbClr val="535353"/>
                          </a:solidFill>
                        </a:defRPr>
                      </a:pPr>
                      <a:r>
                        <a:t>     verbose=0))])</a:t>
                      </a:r>
                    </a:p>
                    <a:p>
                      <a:pPr lvl="1" algn="l">
                        <a:defRPr sz="1000">
                          <a:solidFill>
                            <a:srgbClr val="535353"/>
                          </a:solidFill>
                        </a:defRPr>
                      </a:pPr>
                      <a:r>
                        <a:t>        Accuracy: 0.63987       Precision: 0.18026      Recall: 0.47950 F1: 0.26202     F2: 0.35998</a:t>
                      </a:r>
                    </a:p>
                    <a:p>
                      <a:pPr lvl="1" algn="l">
                        <a:defRPr sz="1000">
                          <a:solidFill>
                            <a:srgbClr val="535353"/>
                          </a:solidFill>
                        </a:defRPr>
                      </a:pPr>
                      <a:r>
                        <a:t>        Total predictions: 15000        True positives:  959    False positives: 4361   False negatives: 1041   True negatives: 8639</a:t>
                      </a:r>
                    </a:p>
                    <a:p>
                      <a:pPr lvl="1" algn="l">
                        <a:defRPr sz="1000">
                          <a:solidFill>
                            <a:srgbClr val="535353"/>
                          </a:solidFill>
                        </a:defRPr>
                      </a:pPr>
                    </a:p>
                    <a:p>
                      <a:pPr algn="l">
                        <a:defRPr sz="1000">
                          <a:solidFill>
                            <a:srgbClr val="535353"/>
                          </a:solidFill>
                        </a:defRPr>
                      </a:pPr>
                      <a:r>
                        <a:t>Using Gaussian Naïve Bayes…</a:t>
                      </a:r>
                    </a:p>
                    <a:p>
                      <a:pPr algn="l">
                        <a:defRPr sz="1000">
                          <a:solidFill>
                            <a:srgbClr val="535353"/>
                          </a:solidFill>
                        </a:defRPr>
                      </a:pPr>
                    </a:p>
                    <a:p>
                      <a:pPr lvl="1" algn="l">
                        <a:defRPr sz="1000">
                          <a:solidFill>
                            <a:srgbClr val="535353"/>
                          </a:solidFill>
                        </a:defRPr>
                      </a:pPr>
                      <a:r>
                        <a:t>Pipeline(steps=[('SKB', SelectKBest(k=4, score_func=&lt;function f_classif at 0x00000000191ED2E8&gt;)), ('PCA', PCA(copy=True, n_components=2, whiten=True)), ('GNB', GaussianNB())])</a:t>
                      </a:r>
                    </a:p>
                    <a:p>
                      <a:pPr lvl="1" algn="l">
                        <a:defRPr sz="1000">
                          <a:solidFill>
                            <a:srgbClr val="535353"/>
                          </a:solidFill>
                        </a:defRPr>
                      </a:pPr>
                      <a:r>
                        <a:t>        Accuracy: 0.87347       </a:t>
                      </a:r>
                      <a:r>
                        <a:rPr b="1"/>
                        <a:t>Precision: </a:t>
                      </a:r>
                      <a:r>
                        <a:rPr b="1" u="sng"/>
                        <a:t>0.54529</a:t>
                      </a:r>
                      <a:r>
                        <a:rPr b="1"/>
                        <a:t>      Recall: </a:t>
                      </a:r>
                      <a:r>
                        <a:rPr b="1" u="sng"/>
                        <a:t>0.30700</a:t>
                      </a:r>
                      <a:r>
                        <a:rPr b="1"/>
                        <a:t> </a:t>
                      </a:r>
                      <a:r>
                        <a:t>F1: 0.39283     F2: 0.33640</a:t>
                      </a:r>
                    </a:p>
                    <a:p>
                      <a:pPr lvl="1" algn="l">
                        <a:defRPr sz="1000">
                          <a:solidFill>
                            <a:srgbClr val="535353"/>
                          </a:solidFill>
                        </a:defRPr>
                      </a:pPr>
                      <a:r>
                        <a:t>        Total predictions: 15000        True positives:  614    False positives:  512   False negatives: 1386   True negatives: 12488</a:t>
                      </a:r>
                    </a:p>
                    <a:p>
                      <a:pPr algn="l">
                        <a:defRPr sz="1000">
                          <a:solidFill>
                            <a:srgbClr val="535353"/>
                          </a:solidFill>
                        </a:defRPr>
                      </a:pPr>
                    </a:p>
                    <a:p>
                      <a:pPr algn="l">
                        <a:defRPr sz="1000">
                          <a:solidFill>
                            <a:srgbClr val="535353"/>
                          </a:solidFill>
                        </a:defRPr>
                      </a:pPr>
                      <a:r>
                        <a:t>Using Decision Tree Classification…</a:t>
                      </a:r>
                    </a:p>
                    <a:p>
                      <a:pPr algn="l">
                        <a:defRPr sz="1000">
                          <a:solidFill>
                            <a:srgbClr val="535353"/>
                          </a:solidFill>
                        </a:defRPr>
                      </a:pPr>
                    </a:p>
                    <a:p>
                      <a:pPr lvl="1" algn="l">
                        <a:defRPr sz="1000">
                          <a:solidFill>
                            <a:srgbClr val="535353"/>
                          </a:solidFill>
                        </a:defRPr>
                      </a:pPr>
                      <a:r>
                        <a:t>Pipeline(steps=[('SKB', SelectKBest(k=4, score_func=&lt;function f_classif at 0x00000000191ED2E8&gt;)), ('PCA', PCA(copy=True, n_components=2, whiten=True)), ('DT', DecisionTreeClassifier(class_weight=None, criterion='gini', max_depth=None,</a:t>
                      </a:r>
                    </a:p>
                    <a:p>
                      <a:pPr lvl="1" algn="l">
                        <a:defRPr sz="1000">
                          <a:solidFill>
                            <a:srgbClr val="535353"/>
                          </a:solidFill>
                        </a:defRPr>
                      </a:pPr>
                      <a:r>
                        <a:t>            max_features=None, max_leaf_nodes=None, min_samples_leaf=1,</a:t>
                      </a:r>
                    </a:p>
                    <a:p>
                      <a:pPr lvl="1" algn="l">
                        <a:defRPr sz="1000">
                          <a:solidFill>
                            <a:srgbClr val="535353"/>
                          </a:solidFill>
                        </a:defRPr>
                      </a:pPr>
                      <a:r>
                        <a:t>            min_samples_split=2, min_weight_fraction_leaf=0.0,</a:t>
                      </a:r>
                    </a:p>
                    <a:p>
                      <a:pPr lvl="1" algn="l">
                        <a:defRPr sz="1000">
                          <a:solidFill>
                            <a:srgbClr val="535353"/>
                          </a:solidFill>
                        </a:defRPr>
                      </a:pPr>
                      <a:r>
                        <a:t>            presort=False, random_state=None, splitter='best'))])</a:t>
                      </a:r>
                    </a:p>
                    <a:p>
                      <a:pPr lvl="1" algn="l">
                        <a:defRPr sz="1000">
                          <a:solidFill>
                            <a:srgbClr val="535353"/>
                          </a:solidFill>
                        </a:defRPr>
                      </a:pPr>
                      <a:r>
                        <a:t>        Accuracy: 0.83713       </a:t>
                      </a:r>
                      <a:r>
                        <a:rPr b="1"/>
                        <a:t>Precision: </a:t>
                      </a:r>
                      <a:r>
                        <a:rPr b="1" u="sng"/>
                        <a:t>0.38819 </a:t>
                      </a:r>
                      <a:r>
                        <a:rPr b="1"/>
                        <a:t>     Recall</a:t>
                      </a:r>
                      <a:r>
                        <a:rPr b="1" u="sng"/>
                        <a:t>: 0.38450 </a:t>
                      </a:r>
                      <a:r>
                        <a:t>F1: 0.38634     F2: 0.38523</a:t>
                      </a:r>
                    </a:p>
                    <a:p>
                      <a:pPr lvl="1" algn="l">
                        <a:defRPr sz="1000">
                          <a:solidFill>
                            <a:srgbClr val="535353"/>
                          </a:solidFill>
                        </a:defRPr>
                      </a:pPr>
                      <a:r>
                        <a:t>        Total predictions: 15000        True positives:  769    False positives: 1212   False negatives: 1231   True negatives: 11788</a:t>
                      </a:r>
                    </a:p>
                    <a:p>
                      <a:pPr algn="l">
                        <a:defRPr sz="1000">
                          <a:solidFill>
                            <a:srgbClr val="535353"/>
                          </a:solidFill>
                        </a:defRPr>
                      </a:pPr>
                    </a:p>
                    <a:p>
                      <a:pPr algn="l">
                        <a:defRPr sz="1000">
                          <a:solidFill>
                            <a:srgbClr val="535353"/>
                          </a:solidFill>
                        </a:defRPr>
                      </a:pPr>
                      <a:r>
                        <a:t>The most performing algorithm with the optimal parameters is the Gaussian Naïve Bayes with an accuracy of 87%.  The Precision is above 0.3 and the Recall is slightly above 0.3.  The SVM failed to achieve a Precision above 0.3 (Precision is 0.18).</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457200" y="120769"/>
            <a:ext cx="8229600" cy="1017223"/>
          </a:xfrm>
          <a:prstGeom prst="rect">
            <a:avLst/>
          </a:prstGeom>
        </p:spPr>
        <p:txBody>
          <a:bodyPr/>
          <a:lstStyle>
            <a:lvl1pPr>
              <a:defRPr sz="3200">
                <a:solidFill>
                  <a:schemeClr val="accent6"/>
                </a:solidFill>
              </a:defRPr>
            </a:lvl1pPr>
          </a:lstStyle>
          <a:p>
            <a:pPr/>
            <a:r>
              <a:t>Background</a:t>
            </a:r>
          </a:p>
        </p:txBody>
      </p:sp>
      <p:sp>
        <p:nvSpPr>
          <p:cNvPr id="116" name="Shape 116"/>
          <p:cNvSpPr/>
          <p:nvPr>
            <p:ph type="body" idx="1"/>
          </p:nvPr>
        </p:nvSpPr>
        <p:spPr>
          <a:xfrm>
            <a:off x="457200" y="1085121"/>
            <a:ext cx="8229600" cy="5041042"/>
          </a:xfrm>
          <a:prstGeom prst="rect">
            <a:avLst/>
          </a:prstGeom>
        </p:spPr>
        <p:txBody>
          <a:bodyPr/>
          <a:lstStyle/>
          <a:p>
            <a:pPr marL="0" indent="0" defTabSz="457200">
              <a:spcBef>
                <a:spcPts val="0"/>
              </a:spcBef>
              <a:buSzTx/>
              <a:buFontTx/>
              <a:buNone/>
              <a:defRPr sz="1700">
                <a:solidFill>
                  <a:srgbClr val="4F4F4F"/>
                </a:solidFill>
                <a:latin typeface="+mn-lt"/>
                <a:ea typeface="+mn-ea"/>
                <a:cs typeface="+mn-cs"/>
                <a:sym typeface="Helvetica"/>
              </a:defRPr>
            </a:pPr>
            <a:r>
              <a:t>In 2000, Enron was one of the largest companies in the United States. By 2002, it had collapsed into bankruptcy due to widespread corporate fraud. In the resulting Federal investigation, a significant amount of typically confidential information entered into the public record, including tens of thousands of emails and detailed financial data for top executives. </a:t>
            </a:r>
          </a:p>
          <a:p>
            <a:pPr marL="0" indent="0" defTabSz="457200">
              <a:spcBef>
                <a:spcPts val="0"/>
              </a:spcBef>
              <a:buSzTx/>
              <a:buFontTx/>
              <a:buNone/>
              <a:defRPr sz="1700">
                <a:solidFill>
                  <a:srgbClr val="4F4F4F"/>
                </a:solidFill>
                <a:latin typeface="+mn-lt"/>
                <a:ea typeface="+mn-ea"/>
                <a:cs typeface="+mn-cs"/>
                <a:sym typeface="Helvetica"/>
              </a:defRPr>
            </a:pPr>
          </a:p>
          <a:p>
            <a:pPr marL="0" indent="0" defTabSz="457200">
              <a:spcBef>
                <a:spcPts val="0"/>
              </a:spcBef>
              <a:buSzTx/>
              <a:buFontTx/>
              <a:buNone/>
              <a:defRPr sz="1700">
                <a:solidFill>
                  <a:srgbClr val="4F4F4F"/>
                </a:solidFill>
                <a:latin typeface="+mn-lt"/>
                <a:ea typeface="+mn-ea"/>
                <a:cs typeface="+mn-cs"/>
                <a:sym typeface="Helvetica"/>
              </a:defRPr>
            </a:pPr>
            <a:r>
              <a:t>In this project, you will play detective, and put your new skills to use by building a person of interest identifier based on financial and email data made public as a result of the Enron scandal. To assist you in your detective work, we've combined this data with a hand-generated list of persons of interest in the fraud case, which means individuals who were indicted, reached a settlement or plea deal with the government, or testified in exchange for prosecution immunity.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457200" y="274638"/>
            <a:ext cx="8229600" cy="738876"/>
          </a:xfrm>
          <a:prstGeom prst="rect">
            <a:avLst/>
          </a:prstGeom>
        </p:spPr>
        <p:txBody>
          <a:bodyPr/>
          <a:lstStyle>
            <a:lvl1pPr>
              <a:defRPr sz="3200">
                <a:solidFill>
                  <a:schemeClr val="accent6"/>
                </a:solidFill>
              </a:defRPr>
            </a:lvl1pPr>
          </a:lstStyle>
          <a:p>
            <a:pPr/>
            <a:r>
              <a:t>Resources Needed</a:t>
            </a:r>
          </a:p>
        </p:txBody>
      </p:sp>
      <p:sp>
        <p:nvSpPr>
          <p:cNvPr id="119" name="Shape 119"/>
          <p:cNvSpPr/>
          <p:nvPr>
            <p:ph type="body" idx="1"/>
          </p:nvPr>
        </p:nvSpPr>
        <p:spPr>
          <a:xfrm>
            <a:off x="427020" y="1087514"/>
            <a:ext cx="8289960" cy="5038649"/>
          </a:xfrm>
          <a:prstGeom prst="rect">
            <a:avLst/>
          </a:prstGeom>
        </p:spPr>
        <p:txBody>
          <a:bodyPr/>
          <a:lstStyle/>
          <a:p>
            <a:pPr marL="0" indent="0" defTabSz="438911">
              <a:spcBef>
                <a:spcPts val="0"/>
              </a:spcBef>
              <a:buSzTx/>
              <a:buFontTx/>
              <a:buNone/>
              <a:defRPr sz="1440">
                <a:solidFill>
                  <a:srgbClr val="4F4F4F"/>
                </a:solidFill>
                <a:latin typeface="+mn-lt"/>
                <a:ea typeface="+mn-ea"/>
                <a:cs typeface="+mn-cs"/>
                <a:sym typeface="Helvetica"/>
              </a:defRPr>
            </a:pPr>
            <a:r>
              <a:t>You should have python and sklearn running on your computer, as well as the starter code (both python scripts and the Enron dataset) that you downloaded as part of the first mini-project in the Intro to Machine Learning course. You can get the starter code on git: </a:t>
            </a:r>
            <a:r>
              <a:rPr>
                <a:solidFill>
                  <a:srgbClr val="C7254E"/>
                </a:solidFill>
                <a:latin typeface="Monaco"/>
                <a:ea typeface="Monaco"/>
                <a:cs typeface="Monaco"/>
                <a:sym typeface="Monaco"/>
              </a:rPr>
              <a:t>git clone https://github.com/udacity/ud120-projects.git</a:t>
            </a:r>
          </a:p>
          <a:p>
            <a:pPr marL="0" indent="0" defTabSz="438911">
              <a:spcBef>
                <a:spcPts val="0"/>
              </a:spcBef>
              <a:buSzTx/>
              <a:buFontTx/>
              <a:buNone/>
              <a:defRPr sz="1440">
                <a:solidFill>
                  <a:srgbClr val="4F4F4F"/>
                </a:solidFill>
                <a:latin typeface="+mn-lt"/>
                <a:ea typeface="+mn-ea"/>
                <a:cs typeface="+mn-cs"/>
                <a:sym typeface="Helvetica"/>
              </a:defRPr>
            </a:pPr>
            <a:r>
              <a:t>The starter code can be found in the final_project directory of the codebase that you downloaded for use with the mini-projects. Some relevant files: </a:t>
            </a:r>
          </a:p>
          <a:p>
            <a:pPr marL="0" indent="0" defTabSz="438911">
              <a:spcBef>
                <a:spcPts val="0"/>
              </a:spcBef>
              <a:buSzTx/>
              <a:buFontTx/>
              <a:buNone/>
              <a:defRPr sz="1440">
                <a:solidFill>
                  <a:srgbClr val="4F4F4F"/>
                </a:solidFill>
                <a:latin typeface="+mn-lt"/>
                <a:ea typeface="+mn-ea"/>
                <a:cs typeface="+mn-cs"/>
                <a:sym typeface="Helvetica"/>
              </a:defRPr>
            </a:pPr>
          </a:p>
          <a:p>
            <a:pPr marL="0" indent="0" defTabSz="438911">
              <a:spcBef>
                <a:spcPts val="0"/>
              </a:spcBef>
              <a:buSzTx/>
              <a:buFontTx/>
              <a:buNone/>
              <a:defRPr sz="1440">
                <a:solidFill>
                  <a:srgbClr val="4F4F4F"/>
                </a:solidFill>
                <a:latin typeface="+mn-lt"/>
                <a:ea typeface="+mn-ea"/>
                <a:cs typeface="+mn-cs"/>
                <a:sym typeface="Helvetica"/>
              </a:defRPr>
            </a:pPr>
            <a:r>
              <a:rPr>
                <a:solidFill>
                  <a:srgbClr val="C7254E"/>
                </a:solidFill>
                <a:latin typeface="Monaco"/>
                <a:ea typeface="Monaco"/>
                <a:cs typeface="Monaco"/>
                <a:sym typeface="Monaco"/>
              </a:rPr>
              <a:t>poi_id.py</a:t>
            </a:r>
            <a:r>
              <a:t> : Starter code for the POI identifier, you will write your analysis here. You will also submit a version of this file for your evaluator to verify your algorithm and results. </a:t>
            </a:r>
          </a:p>
          <a:p>
            <a:pPr marL="0" indent="0" defTabSz="438911">
              <a:spcBef>
                <a:spcPts val="0"/>
              </a:spcBef>
              <a:buSzTx/>
              <a:buFontTx/>
              <a:buNone/>
              <a:defRPr sz="1440">
                <a:solidFill>
                  <a:srgbClr val="4F4F4F"/>
                </a:solidFill>
                <a:latin typeface="+mn-lt"/>
                <a:ea typeface="+mn-ea"/>
                <a:cs typeface="+mn-cs"/>
                <a:sym typeface="Helvetica"/>
              </a:defRPr>
            </a:pPr>
          </a:p>
          <a:p>
            <a:pPr marL="0" indent="0" defTabSz="438911">
              <a:spcBef>
                <a:spcPts val="0"/>
              </a:spcBef>
              <a:buSzTx/>
              <a:buFontTx/>
              <a:buNone/>
              <a:defRPr sz="1440">
                <a:solidFill>
                  <a:srgbClr val="4F4F4F"/>
                </a:solidFill>
                <a:latin typeface="+mn-lt"/>
                <a:ea typeface="+mn-ea"/>
                <a:cs typeface="+mn-cs"/>
                <a:sym typeface="Helvetica"/>
              </a:defRPr>
            </a:pPr>
            <a:r>
              <a:rPr>
                <a:solidFill>
                  <a:srgbClr val="C7254E"/>
                </a:solidFill>
                <a:latin typeface="Monaco"/>
                <a:ea typeface="Monaco"/>
                <a:cs typeface="Monaco"/>
                <a:sym typeface="Monaco"/>
              </a:rPr>
              <a:t>final_project_dataset.pkl</a:t>
            </a:r>
            <a:r>
              <a:t> : The dataset for the project, more details below. </a:t>
            </a:r>
          </a:p>
          <a:p>
            <a:pPr marL="0" indent="0" defTabSz="438911">
              <a:spcBef>
                <a:spcPts val="0"/>
              </a:spcBef>
              <a:buSzTx/>
              <a:buFontTx/>
              <a:buNone/>
              <a:defRPr sz="1440">
                <a:solidFill>
                  <a:srgbClr val="4F4F4F"/>
                </a:solidFill>
                <a:latin typeface="+mn-lt"/>
                <a:ea typeface="+mn-ea"/>
                <a:cs typeface="+mn-cs"/>
                <a:sym typeface="Helvetica"/>
              </a:defRPr>
            </a:pPr>
          </a:p>
          <a:p>
            <a:pPr marL="0" indent="0" defTabSz="438911">
              <a:spcBef>
                <a:spcPts val="0"/>
              </a:spcBef>
              <a:buSzTx/>
              <a:buFontTx/>
              <a:buNone/>
              <a:defRPr sz="1440">
                <a:solidFill>
                  <a:srgbClr val="4F4F4F"/>
                </a:solidFill>
                <a:latin typeface="+mn-lt"/>
                <a:ea typeface="+mn-ea"/>
                <a:cs typeface="+mn-cs"/>
                <a:sym typeface="Helvetica"/>
              </a:defRPr>
            </a:pPr>
            <a:r>
              <a:rPr>
                <a:solidFill>
                  <a:srgbClr val="C7254E"/>
                </a:solidFill>
                <a:latin typeface="Monaco"/>
                <a:ea typeface="Monaco"/>
                <a:cs typeface="Monaco"/>
                <a:sym typeface="Monaco"/>
              </a:rPr>
              <a:t>tester.py</a:t>
            </a:r>
            <a:r>
              <a:t> : When you turn in your analysis for evaluation by Udacity, you will submit the algorithm, dataset and list of features that you use (these are created automatically in </a:t>
            </a:r>
            <a:r>
              <a:rPr>
                <a:solidFill>
                  <a:srgbClr val="C7254E"/>
                </a:solidFill>
                <a:latin typeface="Monaco"/>
                <a:ea typeface="Monaco"/>
                <a:cs typeface="Monaco"/>
                <a:sym typeface="Monaco"/>
              </a:rPr>
              <a:t>poi_id.py</a:t>
            </a:r>
            <a:r>
              <a:t>). The evaluator will then use this code to test your result, to make sure we see performance that’s similar to what you report. You don’t need to do anything with this code, but we provide it for transparency and for your reference. </a:t>
            </a:r>
          </a:p>
          <a:p>
            <a:pPr marL="0" indent="0" defTabSz="438911">
              <a:spcBef>
                <a:spcPts val="0"/>
              </a:spcBef>
              <a:buSzTx/>
              <a:buFontTx/>
              <a:buNone/>
              <a:defRPr sz="1440">
                <a:solidFill>
                  <a:srgbClr val="4F4F4F"/>
                </a:solidFill>
                <a:latin typeface="+mn-lt"/>
                <a:ea typeface="+mn-ea"/>
                <a:cs typeface="+mn-cs"/>
                <a:sym typeface="Helvetica"/>
              </a:defRPr>
            </a:pPr>
          </a:p>
          <a:p>
            <a:pPr marL="0" indent="0" defTabSz="438911">
              <a:spcBef>
                <a:spcPts val="0"/>
              </a:spcBef>
              <a:buSzTx/>
              <a:buFontTx/>
              <a:buNone/>
              <a:defRPr sz="1440">
                <a:solidFill>
                  <a:srgbClr val="4F4F4F"/>
                </a:solidFill>
                <a:latin typeface="+mn-lt"/>
                <a:ea typeface="+mn-ea"/>
                <a:cs typeface="+mn-cs"/>
                <a:sym typeface="Helvetica"/>
              </a:defRPr>
            </a:pPr>
            <a:r>
              <a:t>emails_by_address : this directory contains many text files, each of which contains all the messages to or from a particular email address. It is for your reference, if you want to create more advanced features based on the details of the emails dataset. You do not need to process the e-mail corpus in order to complete the project.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457200" y="-1"/>
            <a:ext cx="8229600" cy="715964"/>
          </a:xfrm>
          <a:prstGeom prst="rect">
            <a:avLst/>
          </a:prstGeom>
        </p:spPr>
        <p:txBody>
          <a:bodyPr/>
          <a:lstStyle>
            <a:lvl1pPr defTabSz="822959">
              <a:defRPr sz="2880">
                <a:solidFill>
                  <a:srgbClr val="535353"/>
                </a:solidFill>
              </a:defRPr>
            </a:lvl1pPr>
          </a:lstStyle>
          <a:p>
            <a:pPr/>
            <a:r>
              <a:t>Data Exploration (related mini-project: Lesson 5)</a:t>
            </a:r>
          </a:p>
        </p:txBody>
      </p:sp>
      <p:graphicFrame>
        <p:nvGraphicFramePr>
          <p:cNvPr id="122" name="Table 122"/>
          <p:cNvGraphicFramePr/>
          <p:nvPr/>
        </p:nvGraphicFramePr>
        <p:xfrm>
          <a:off x="152400" y="762000"/>
          <a:ext cx="8775700" cy="45265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2200"/>
                <a:gridCol w="2590800"/>
                <a:gridCol w="3810000"/>
              </a:tblGrid>
              <a:tr h="358268">
                <a:tc>
                  <a:txBody>
                    <a:bodyPr/>
                    <a:lstStyle/>
                    <a:p>
                      <a:pPr algn="l">
                        <a:defRPr sz="1800"/>
                      </a:pPr>
                      <a:r>
                        <a:rPr b="1" sz="16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6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c>
                  <a:txBody>
                    <a:bodyPr/>
                    <a:lstStyle/>
                    <a:p>
                      <a:pPr algn="l">
                        <a:defRPr sz="1800"/>
                      </a:pPr>
                      <a:r>
                        <a:rPr b="1" sz="1600"/>
                        <a:t>Features with “NaN”s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4155568">
                <a:tc>
                  <a:txBody>
                    <a:bodyPr/>
                    <a:lstStyle/>
                    <a:p>
                      <a:pPr algn="l">
                        <a:defRPr sz="1400">
                          <a:solidFill>
                            <a:srgbClr val="535353"/>
                          </a:solidFill>
                        </a:defRPr>
                      </a:pPr>
                      <a:r>
                        <a:t>Student response addresses the most important characteristics of the dataset and uses these characteristics to inform their analysis. Important characteristics include:</a:t>
                      </a:r>
                    </a:p>
                    <a:p>
                      <a:pPr algn="l">
                        <a:defRPr sz="1400">
                          <a:solidFill>
                            <a:srgbClr val="535353"/>
                          </a:solidFill>
                        </a:defRPr>
                      </a:pPr>
                    </a:p>
                    <a:p>
                      <a:pPr algn="l">
                        <a:buSzPct val="100000"/>
                        <a:buFont typeface="Arial"/>
                        <a:buChar char="•"/>
                        <a:defRPr sz="1400">
                          <a:solidFill>
                            <a:srgbClr val="535353"/>
                          </a:solidFill>
                        </a:defRPr>
                      </a:pPr>
                      <a:r>
                        <a:t>total number of data points</a:t>
                      </a:r>
                    </a:p>
                    <a:p>
                      <a:pPr algn="l">
                        <a:defRPr sz="1400">
                          <a:solidFill>
                            <a:srgbClr val="535353"/>
                          </a:solidFill>
                        </a:defRPr>
                      </a:pPr>
                    </a:p>
                    <a:p>
                      <a:pPr algn="l">
                        <a:buSzPct val="100000"/>
                        <a:buFont typeface="Arial"/>
                        <a:buChar char="•"/>
                        <a:defRPr sz="1400">
                          <a:solidFill>
                            <a:srgbClr val="535353"/>
                          </a:solidFill>
                        </a:defRPr>
                      </a:pPr>
                      <a:r>
                        <a:t>allocation across classes (POI/non-POI)</a:t>
                      </a:r>
                    </a:p>
                    <a:p>
                      <a:pPr algn="l">
                        <a:defRPr sz="1400">
                          <a:solidFill>
                            <a:srgbClr val="535353"/>
                          </a:solidFill>
                        </a:defRPr>
                      </a:pPr>
                    </a:p>
                    <a:p>
                      <a:pPr algn="l">
                        <a:buSzPct val="100000"/>
                        <a:buFont typeface="Arial"/>
                        <a:buChar char="•"/>
                        <a:defRPr sz="1400">
                          <a:solidFill>
                            <a:srgbClr val="535353"/>
                          </a:solidFill>
                        </a:defRPr>
                      </a:pPr>
                      <a:r>
                        <a:t>number of features used</a:t>
                      </a:r>
                    </a:p>
                    <a:p>
                      <a:pPr algn="l">
                        <a:defRPr sz="1400">
                          <a:solidFill>
                            <a:srgbClr val="535353"/>
                          </a:solidFill>
                        </a:defRPr>
                      </a:pPr>
                    </a:p>
                    <a:p>
                      <a:pPr algn="l">
                        <a:buSzPct val="100000"/>
                        <a:buFont typeface="Arial"/>
                        <a:buChar char="•"/>
                        <a:defRPr sz="1400">
                          <a:solidFill>
                            <a:srgbClr val="535353"/>
                          </a:solidFill>
                        </a:defRPr>
                      </a:pPr>
                      <a:r>
                        <a:t>are there features with many missing values? etc.</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buSzPct val="100000"/>
                        <a:buFont typeface="Arial"/>
                        <a:buChar char="•"/>
                        <a:defRPr sz="1400">
                          <a:solidFill>
                            <a:srgbClr val="535353"/>
                          </a:solidFill>
                        </a:defRPr>
                      </a:pPr>
                      <a:r>
                        <a:t>total number of data points</a:t>
                      </a:r>
                    </a:p>
                    <a:p>
                      <a:pPr lvl="1" marL="457200" indent="0" algn="l">
                        <a:buSzPct val="100000"/>
                        <a:buFont typeface="Arial"/>
                        <a:buChar char="•"/>
                        <a:defRPr sz="1400">
                          <a:solidFill>
                            <a:srgbClr val="535353"/>
                          </a:solidFill>
                        </a:defRPr>
                      </a:pPr>
                      <a:r>
                        <a:t>146</a:t>
                      </a:r>
                    </a:p>
                    <a:p>
                      <a:pPr lvl="1" marL="457200" indent="0" algn="l">
                        <a:buSzPct val="100000"/>
                        <a:buFont typeface="Arial"/>
                        <a:buChar char="•"/>
                        <a:defRPr sz="1400">
                          <a:solidFill>
                            <a:srgbClr val="535353"/>
                          </a:solidFill>
                        </a:defRPr>
                      </a:pPr>
                      <a:r>
                        <a:t>18 of which are POIs</a:t>
                      </a:r>
                    </a:p>
                    <a:p>
                      <a:pPr lvl="1" marL="457200" indent="0" algn="l">
                        <a:buSzPct val="100000"/>
                        <a:buFont typeface="Arial"/>
                        <a:buChar char="•"/>
                        <a:defRPr sz="1400">
                          <a:solidFill>
                            <a:srgbClr val="535353"/>
                          </a:solidFill>
                        </a:defRPr>
                      </a:pPr>
                      <a:r>
                        <a:t>128 are not POIs</a:t>
                      </a:r>
                    </a:p>
                    <a:p>
                      <a:pPr lvl="1" algn="l">
                        <a:defRPr sz="1400">
                          <a:solidFill>
                            <a:srgbClr val="535353"/>
                          </a:solidFill>
                        </a:defRPr>
                      </a:pPr>
                    </a:p>
                    <a:p>
                      <a:pPr algn="l">
                        <a:buSzPct val="100000"/>
                        <a:buFont typeface="Arial"/>
                        <a:buChar char="•"/>
                        <a:defRPr sz="1400">
                          <a:solidFill>
                            <a:srgbClr val="535353"/>
                          </a:solidFill>
                        </a:defRPr>
                      </a:pPr>
                      <a:r>
                        <a:t>allocation across classes (POI/non-POI)</a:t>
                      </a:r>
                    </a:p>
                    <a:p>
                      <a:pPr lvl="1" marL="457200" indent="0" algn="l">
                        <a:buSzPct val="100000"/>
                        <a:buFont typeface="Arial"/>
                        <a:buChar char="•"/>
                        <a:defRPr sz="1400">
                          <a:solidFill>
                            <a:srgbClr val="535353"/>
                          </a:solidFill>
                        </a:defRPr>
                      </a:pPr>
                      <a:r>
                        <a:t>0.14</a:t>
                      </a:r>
                    </a:p>
                    <a:p>
                      <a:pPr lvl="1" algn="l">
                        <a:defRPr sz="1400">
                          <a:solidFill>
                            <a:srgbClr val="535353"/>
                          </a:solidFill>
                        </a:defRPr>
                      </a:pPr>
                    </a:p>
                    <a:p>
                      <a:pPr algn="l">
                        <a:buSzPct val="100000"/>
                        <a:buFont typeface="Arial"/>
                        <a:buChar char="•"/>
                        <a:defRPr sz="1400">
                          <a:solidFill>
                            <a:srgbClr val="535353"/>
                          </a:solidFill>
                        </a:defRPr>
                      </a:pPr>
                      <a:r>
                        <a:t>number of features used</a:t>
                      </a:r>
                    </a:p>
                    <a:p>
                      <a:pPr lvl="1" marL="457200" indent="0" algn="l">
                        <a:buSzPct val="100000"/>
                        <a:buFont typeface="Arial"/>
                        <a:buChar char="•"/>
                        <a:defRPr sz="1400">
                          <a:solidFill>
                            <a:srgbClr val="535353"/>
                          </a:solidFill>
                        </a:defRPr>
                      </a:pPr>
                      <a:r>
                        <a:t>I used 18 but through Feature Selection, picked the best 5 to use.</a:t>
                      </a:r>
                    </a:p>
                    <a:p>
                      <a:pPr lvl="1" algn="l">
                        <a:defRPr sz="1400">
                          <a:solidFill>
                            <a:srgbClr val="535353"/>
                          </a:solidFill>
                        </a:defRPr>
                      </a:pPr>
                    </a:p>
                    <a:p>
                      <a:pPr algn="l">
                        <a:buSzPct val="100000"/>
                        <a:buFont typeface="Arial"/>
                        <a:buChar char="•"/>
                        <a:defRPr sz="1400">
                          <a:solidFill>
                            <a:srgbClr val="535353"/>
                          </a:solidFill>
                        </a:defRPr>
                      </a:pPr>
                      <a:r>
                        <a:t>are there features with many missing values? etc.</a:t>
                      </a:r>
                    </a:p>
                    <a:p>
                      <a:pPr lvl="1" marL="457200" indent="0" algn="l">
                        <a:buSzPct val="100000"/>
                        <a:buFont typeface="Arial"/>
                        <a:buChar char="•"/>
                        <a:defRPr sz="1400">
                          <a:solidFill>
                            <a:srgbClr val="535353"/>
                          </a:solidFill>
                        </a:defRPr>
                      </a:pPr>
                      <a:r>
                        <a:t>To the right is the column with the number of NaN for each feature</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400">
                          <a:solidFill>
                            <a:srgbClr val="535353"/>
                          </a:solidFill>
                        </a:defRPr>
                      </a:pPr>
                      <a:r>
                        <a:t>Number of NAN pois is 146</a:t>
                      </a:r>
                    </a:p>
                    <a:p>
                      <a:pPr algn="l">
                        <a:defRPr sz="1400">
                          <a:solidFill>
                            <a:srgbClr val="535353"/>
                          </a:solidFill>
                        </a:defRPr>
                      </a:pPr>
                      <a:r>
                        <a:t>Number of NAN bonusEs is 64</a:t>
                      </a:r>
                    </a:p>
                    <a:p>
                      <a:pPr algn="l">
                        <a:defRPr sz="1400">
                          <a:solidFill>
                            <a:srgbClr val="535353"/>
                          </a:solidFill>
                        </a:defRPr>
                      </a:pPr>
                      <a:r>
                        <a:t>Number of NAN deferral_payments is 107</a:t>
                      </a:r>
                    </a:p>
                    <a:p>
                      <a:pPr algn="l">
                        <a:defRPr sz="1400">
                          <a:solidFill>
                            <a:srgbClr val="535353"/>
                          </a:solidFill>
                        </a:defRPr>
                      </a:pPr>
                      <a:r>
                        <a:t>Number of NAN deferred_income is 97</a:t>
                      </a:r>
                    </a:p>
                    <a:p>
                      <a:pPr algn="l">
                        <a:defRPr sz="1400">
                          <a:solidFill>
                            <a:srgbClr val="535353"/>
                          </a:solidFill>
                        </a:defRPr>
                      </a:pPr>
                      <a:r>
                        <a:t>Number of NAN director_fees is 129</a:t>
                      </a:r>
                    </a:p>
                    <a:p>
                      <a:pPr algn="l">
                        <a:defRPr sz="1400">
                          <a:solidFill>
                            <a:srgbClr val="535353"/>
                          </a:solidFill>
                        </a:defRPr>
                      </a:pPr>
                      <a:r>
                        <a:t>Number of NAN exercised_stock_options is 44</a:t>
                      </a:r>
                    </a:p>
                    <a:p>
                      <a:pPr algn="l">
                        <a:defRPr sz="1400">
                          <a:solidFill>
                            <a:srgbClr val="535353"/>
                          </a:solidFill>
                        </a:defRPr>
                      </a:pPr>
                      <a:r>
                        <a:t>Number of NAN expenses is 51</a:t>
                      </a:r>
                    </a:p>
                    <a:p>
                      <a:pPr algn="l">
                        <a:defRPr sz="1400">
                          <a:solidFill>
                            <a:srgbClr val="535353"/>
                          </a:solidFill>
                        </a:defRPr>
                      </a:pPr>
                      <a:r>
                        <a:t>Number of NAN from_poi_to_this_person is 60</a:t>
                      </a:r>
                    </a:p>
                    <a:p>
                      <a:pPr algn="l">
                        <a:defRPr sz="1400">
                          <a:solidFill>
                            <a:srgbClr val="535353"/>
                          </a:solidFill>
                        </a:defRPr>
                      </a:pPr>
                      <a:r>
                        <a:t>Number of NAN from_this_person_to_poi is 0</a:t>
                      </a:r>
                    </a:p>
                    <a:p>
                      <a:pPr algn="l">
                        <a:defRPr sz="1400">
                          <a:solidFill>
                            <a:srgbClr val="535353"/>
                          </a:solidFill>
                        </a:defRPr>
                      </a:pPr>
                      <a:r>
                        <a:t>Number of NAN loan_advances is 142</a:t>
                      </a:r>
                    </a:p>
                    <a:p>
                      <a:pPr algn="l">
                        <a:defRPr sz="1400">
                          <a:solidFill>
                            <a:srgbClr val="535353"/>
                          </a:solidFill>
                        </a:defRPr>
                      </a:pPr>
                      <a:r>
                        <a:t>Number of NAN long_term_incentive is 80</a:t>
                      </a:r>
                    </a:p>
                    <a:p>
                      <a:pPr algn="l">
                        <a:defRPr sz="1400">
                          <a:solidFill>
                            <a:srgbClr val="535353"/>
                          </a:solidFill>
                        </a:defRPr>
                      </a:pPr>
                      <a:r>
                        <a:t>Number of NAN other is 53</a:t>
                      </a:r>
                    </a:p>
                    <a:p>
                      <a:pPr algn="l">
                        <a:defRPr sz="1400">
                          <a:solidFill>
                            <a:srgbClr val="535353"/>
                          </a:solidFill>
                        </a:defRPr>
                      </a:pPr>
                      <a:r>
                        <a:t>Number of NAN restricted_stock is 36</a:t>
                      </a:r>
                    </a:p>
                    <a:p>
                      <a:pPr algn="l">
                        <a:defRPr sz="1400">
                          <a:solidFill>
                            <a:srgbClr val="535353"/>
                          </a:solidFill>
                        </a:defRPr>
                      </a:pPr>
                      <a:r>
                        <a:t>Number of NAN restricted_stock_deferred is 128</a:t>
                      </a:r>
                    </a:p>
                    <a:p>
                      <a:pPr algn="l">
                        <a:defRPr sz="1400">
                          <a:solidFill>
                            <a:srgbClr val="535353"/>
                          </a:solidFill>
                        </a:defRPr>
                      </a:pPr>
                      <a:r>
                        <a:t>Number of NAN salary is 51</a:t>
                      </a:r>
                    </a:p>
                    <a:p>
                      <a:pPr algn="l">
                        <a:defRPr sz="1400">
                          <a:solidFill>
                            <a:srgbClr val="535353"/>
                          </a:solidFill>
                        </a:defRPr>
                      </a:pPr>
                      <a:r>
                        <a:t>Number of NAN shared_receipt_with_poi is 60</a:t>
                      </a:r>
                    </a:p>
                    <a:p>
                      <a:pPr algn="l">
                        <a:defRPr sz="1400">
                          <a:solidFill>
                            <a:srgbClr val="535353"/>
                          </a:solidFill>
                        </a:defRPr>
                      </a:pPr>
                      <a:r>
                        <a:t>Number of NAN total_payments is 21</a:t>
                      </a:r>
                    </a:p>
                    <a:p>
                      <a:pPr algn="l">
                        <a:defRPr sz="1400">
                          <a:solidFill>
                            <a:srgbClr val="535353"/>
                          </a:solidFill>
                        </a:defRPr>
                      </a:pPr>
                      <a:r>
                        <a:t>Number of NAN total_stock_values is 20</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381000" y="228600"/>
            <a:ext cx="8229600" cy="1143000"/>
          </a:xfrm>
          <a:prstGeom prst="rect">
            <a:avLst/>
          </a:prstGeom>
        </p:spPr>
        <p:txBody>
          <a:bodyPr/>
          <a:lstStyle>
            <a:lvl1pPr>
              <a:defRPr sz="2600">
                <a:solidFill>
                  <a:srgbClr val="535353"/>
                </a:solidFill>
              </a:defRPr>
            </a:lvl1pPr>
          </a:lstStyle>
          <a:p>
            <a:pPr/>
            <a:r>
              <a:t>Outlier Investigation (related mini-project: Lesson 7)</a:t>
            </a:r>
          </a:p>
        </p:txBody>
      </p:sp>
      <p:graphicFrame>
        <p:nvGraphicFramePr>
          <p:cNvPr id="125" name="Table 125"/>
          <p:cNvGraphicFramePr/>
          <p:nvPr/>
        </p:nvGraphicFramePr>
        <p:xfrm>
          <a:off x="457200" y="1600200"/>
          <a:ext cx="8382000" cy="20543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22706"/>
                <a:gridCol w="5259294"/>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400">
                          <a:solidFill>
                            <a:srgbClr val="535353"/>
                          </a:solidFill>
                        </a:rPr>
                        <a:t>Student response identifies outlier(s) in the financial data, and explains how they are removed or otherwise handled.</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400">
                          <a:solidFill>
                            <a:srgbClr val="535353"/>
                          </a:solidFill>
                        </a:defRPr>
                      </a:pPr>
                      <a:r>
                        <a:t>Outliers I found in the pdf file are </a:t>
                      </a:r>
                    </a:p>
                    <a:p>
                      <a:pPr lvl="1" marL="457200" indent="0" algn="l">
                        <a:buSzPct val="100000"/>
                        <a:buFont typeface="Arial"/>
                        <a:buChar char="•"/>
                        <a:defRPr sz="1400">
                          <a:solidFill>
                            <a:srgbClr val="535353"/>
                          </a:solidFill>
                        </a:defRPr>
                      </a:pPr>
                      <a:r>
                        <a:t>'THE TRAVEL AGENCY IN THE PARK‘</a:t>
                      </a:r>
                    </a:p>
                    <a:p>
                      <a:pPr lvl="1" marL="457200" indent="0" algn="l">
                        <a:buSzPct val="100000"/>
                        <a:buFont typeface="Arial"/>
                        <a:buChar char="•"/>
                        <a:defRPr sz="1400">
                          <a:solidFill>
                            <a:srgbClr val="535353"/>
                          </a:solidFill>
                        </a:defRPr>
                      </a:pPr>
                      <a:r>
                        <a:t>'TOTAL‘</a:t>
                      </a:r>
                    </a:p>
                    <a:p>
                      <a:pPr lvl="1" algn="l">
                        <a:defRPr sz="1400">
                          <a:solidFill>
                            <a:srgbClr val="535353"/>
                          </a:solidFill>
                        </a:defRPr>
                      </a:pPr>
                    </a:p>
                    <a:p>
                      <a:pPr algn="l">
                        <a:defRPr sz="1400">
                          <a:solidFill>
                            <a:srgbClr val="535353"/>
                          </a:solidFill>
                        </a:defRPr>
                      </a:pPr>
                      <a:r>
                        <a:t>Neither of the two above are not names of individuals so I removed them.</a:t>
                      </a:r>
                    </a:p>
                    <a:p>
                      <a:pPr algn="l">
                        <a:defRPr sz="1400">
                          <a:solidFill>
                            <a:srgbClr val="535353"/>
                          </a:solidFill>
                        </a:defRPr>
                      </a:pPr>
                    </a:p>
                    <a:p>
                      <a:pPr algn="l">
                        <a:defRPr sz="1400">
                          <a:solidFill>
                            <a:srgbClr val="535353"/>
                          </a:solidFill>
                        </a:defRPr>
                      </a:pPr>
                      <a:r>
                        <a:t>I removed the outliers in a file called “poi_remove_outliers.py”</a:t>
                      </a:r>
                    </a:p>
                    <a:p>
                      <a:pPr algn="l">
                        <a:defRPr sz="1400">
                          <a:solidFill>
                            <a:srgbClr val="535353"/>
                          </a:solidFill>
                        </a:defRPr>
                      </a:pPr>
                    </a:p>
                    <a:p>
                      <a:pPr algn="l">
                        <a:defRPr sz="1400">
                          <a:solidFill>
                            <a:srgbClr val="535353"/>
                          </a:solidFill>
                        </a:defRPr>
                      </a:pPr>
                      <a:r>
                        <a:t>Basically how I removed them is by using a loop to find those two words, put all their information in a new list, then loop through again but this time delete them from the data.</a:t>
                      </a:r>
                    </a:p>
                    <a:p>
                      <a:pPr algn="l">
                        <a:defRPr sz="1400">
                          <a:solidFill>
                            <a:srgbClr val="535353"/>
                          </a:solidFill>
                        </a:defRPr>
                      </a:pPr>
                    </a:p>
                    <a:p>
                      <a:pPr algn="l">
                        <a:defRPr sz="1400">
                          <a:solidFill>
                            <a:srgbClr val="535353"/>
                          </a:solidFill>
                        </a:defRPr>
                      </a:pPr>
                      <a:r>
                        <a:t>Please see my python file for more details.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defRPr sz="2600">
                <a:solidFill>
                  <a:srgbClr val="535353"/>
                </a:solidFill>
              </a:defRPr>
            </a:lvl1pPr>
          </a:lstStyle>
          <a:p>
            <a:pPr/>
            <a:r>
              <a:t>Create new features (related mini-project: Lesson 11)</a:t>
            </a:r>
          </a:p>
        </p:txBody>
      </p:sp>
      <p:graphicFrame>
        <p:nvGraphicFramePr>
          <p:cNvPr id="128" name="Table 128"/>
          <p:cNvGraphicFramePr/>
          <p:nvPr/>
        </p:nvGraphicFramePr>
        <p:xfrm>
          <a:off x="457200" y="1143000"/>
          <a:ext cx="8305800" cy="20543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31821"/>
                <a:gridCol w="6373978"/>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400">
                          <a:solidFill>
                            <a:srgbClr val="535353"/>
                          </a:solidFill>
                        </a:rPr>
                        <a:t>At least one new feature is implemented. Justification for that feature is provided in the written response, and the effect of that feature on the final algorithm performance is tested. The student is not required to include their new feature in their final feature set.</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400">
                          <a:solidFill>
                            <a:srgbClr val="535353"/>
                          </a:solidFill>
                        </a:defRPr>
                      </a:pPr>
                      <a:r>
                        <a:t>I implemented new features in my “poi_new_features.py” file.  The new features I added were…</a:t>
                      </a:r>
                    </a:p>
                    <a:p>
                      <a:pPr algn="l">
                        <a:defRPr sz="1400">
                          <a:solidFill>
                            <a:srgbClr val="535353"/>
                          </a:solidFill>
                        </a:defRPr>
                      </a:pPr>
                    </a:p>
                    <a:p>
                      <a:pPr marL="342900" indent="-342900" algn="l">
                        <a:buSzPct val="100000"/>
                        <a:buAutoNum type="arabicPeriod" startAt="1"/>
                        <a:defRPr sz="1400">
                          <a:solidFill>
                            <a:srgbClr val="535353"/>
                          </a:solidFill>
                        </a:defRPr>
                      </a:pPr>
                      <a:r>
                        <a:t>Total assets:</a:t>
                      </a:r>
                    </a:p>
                    <a:p>
                      <a:pPr lvl="1" marL="800100" indent="-342900" algn="l">
                        <a:buSzPct val="100000"/>
                        <a:buAutoNum type="arabicPeriod" startAt="1"/>
                        <a:defRPr sz="1400">
                          <a:solidFill>
                            <a:srgbClr val="535353"/>
                          </a:solidFill>
                        </a:defRPr>
                      </a:pPr>
                      <a:r>
                        <a:t>This is the sum of an individual’s total payments and their stock values.</a:t>
                      </a:r>
                    </a:p>
                    <a:p>
                      <a:pPr lvl="1" marL="800100" indent="-342900" algn="l">
                        <a:buSzPct val="100000"/>
                        <a:buAutoNum type="arabicPeriod" startAt="1"/>
                        <a:defRPr sz="1400">
                          <a:solidFill>
                            <a:srgbClr val="535353"/>
                          </a:solidFill>
                        </a:defRPr>
                      </a:pPr>
                      <a:r>
                        <a:t>I decided to add this new feature because we don’t just want to separate how much a person is being paid and how much they are investing; we want to look at all the money investment as a whole.</a:t>
                      </a:r>
                    </a:p>
                    <a:p>
                      <a:pPr lvl="1" marL="342900" indent="114300" algn="l">
                        <a:defRPr sz="1400">
                          <a:solidFill>
                            <a:srgbClr val="535353"/>
                          </a:solidFill>
                        </a:defRPr>
                      </a:pPr>
                    </a:p>
                    <a:p>
                      <a:pPr marL="342900" indent="-342900" algn="l">
                        <a:buSzPct val="100000"/>
                        <a:buAutoNum type="arabicPeriod" startAt="1"/>
                        <a:defRPr sz="1400">
                          <a:solidFill>
                            <a:srgbClr val="535353"/>
                          </a:solidFill>
                        </a:defRPr>
                      </a:pPr>
                      <a:r>
                        <a:t>Total_POI_Involvement_Messages:</a:t>
                      </a:r>
                    </a:p>
                    <a:p>
                      <a:pPr lvl="1" marL="800100" indent="-342900" algn="l">
                        <a:buSzPct val="100000"/>
                        <a:buAutoNum type="arabicPeriod" startAt="1"/>
                        <a:defRPr sz="1400">
                          <a:solidFill>
                            <a:srgbClr val="535353"/>
                          </a:solidFill>
                        </a:defRPr>
                      </a:pPr>
                      <a:r>
                        <a:t>This is the sum of the number of emails going back and forth between that individual and the POI.</a:t>
                      </a:r>
                    </a:p>
                    <a:p>
                      <a:pPr lvl="1" marL="800100" indent="-342900" algn="l">
                        <a:buSzPct val="100000"/>
                        <a:buAutoNum type="arabicPeriod" startAt="1"/>
                        <a:defRPr sz="1400">
                          <a:solidFill>
                            <a:srgbClr val="535353"/>
                          </a:solidFill>
                        </a:defRPr>
                      </a:pPr>
                      <a:r>
                        <a:t>I decided to add this new feature because I feel it’s more important to look at the overall interactions going on between that individual and the poi rather than just separate.</a:t>
                      </a:r>
                    </a:p>
                    <a:p>
                      <a:pPr lvl="1" marL="800100" indent="-342900" algn="l">
                        <a:buSzPct val="100000"/>
                        <a:buAutoNum type="arabicPeriod" startAt="1"/>
                        <a:defRPr sz="1400">
                          <a:solidFill>
                            <a:srgbClr val="535353"/>
                          </a:solidFill>
                        </a:defRPr>
                      </a:pPr>
                    </a:p>
                    <a:p>
                      <a:pPr marL="342900" indent="-342900" algn="l">
                        <a:defRPr sz="1400">
                          <a:solidFill>
                            <a:srgbClr val="535353"/>
                          </a:solidFill>
                        </a:defRPr>
                      </a:pPr>
                      <a:r>
                        <a:t>However, through Feature Selection algorithm, the “SelectKBest” function did not choose any of these for my top 5 features to use.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457200" y="0"/>
            <a:ext cx="8229600" cy="1143000"/>
          </a:xfrm>
          <a:prstGeom prst="rect">
            <a:avLst/>
          </a:prstGeom>
        </p:spPr>
        <p:txBody>
          <a:bodyPr/>
          <a:lstStyle>
            <a:lvl1pPr>
              <a:defRPr sz="2300"/>
            </a:lvl1pPr>
          </a:lstStyle>
          <a:p>
            <a:pPr/>
            <a:r>
              <a:t>Intelligently select features (related mini-project: Lesson 11)</a:t>
            </a:r>
          </a:p>
        </p:txBody>
      </p:sp>
      <p:graphicFrame>
        <p:nvGraphicFramePr>
          <p:cNvPr id="131" name="Table 131"/>
          <p:cNvGraphicFramePr/>
          <p:nvPr/>
        </p:nvGraphicFramePr>
        <p:xfrm>
          <a:off x="190500" y="914400"/>
          <a:ext cx="8763000" cy="18257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70037"/>
                <a:gridCol w="6792962"/>
              </a:tblGrid>
              <a:tr h="381000">
                <a:tc>
                  <a:txBody>
                    <a:bodyPr/>
                    <a:lstStyle/>
                    <a:p>
                      <a:pPr algn="l">
                        <a:defRPr sz="1800"/>
                      </a:pPr>
                      <a:r>
                        <a:rPr b="1" sz="12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2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200">
                          <a:solidFill>
                            <a:srgbClr val="535353"/>
                          </a:solidFill>
                        </a:rPr>
                        <a:t>Univariate or recursive feature selection is deployed, or features are selected by hand (different combinations of features are attempted, and the performance is documented for each one). Features that are selected are reported and the number of features selected is justified. For an algorithm that supports getting the feature importances (e.g. decision tree) or feature scores (e.g. SelectKBest), those are documented as well.</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a:solidFill>
                            <a:srgbClr val="535353"/>
                          </a:solidFill>
                        </a:defRPr>
                      </a:pPr>
                      <a:r>
                        <a:t>In my “poi_feature_selection.py”, I used “SelectKBest” to choose my top 5 features.</a:t>
                      </a:r>
                    </a:p>
                    <a:p>
                      <a:pPr algn="l">
                        <a:defRPr>
                          <a:solidFill>
                            <a:srgbClr val="535353"/>
                          </a:solidFill>
                        </a:defRPr>
                      </a:pPr>
                    </a:p>
                    <a:p>
                      <a:pPr algn="l">
                        <a:defRPr>
                          <a:solidFill>
                            <a:srgbClr val="535353"/>
                          </a:solidFill>
                        </a:defRPr>
                      </a:pPr>
                      <a:r>
                        <a:t>The features that “SelectKBest” picked were</a:t>
                      </a:r>
                      <a:r>
                        <a:rPr i="1"/>
                        <a:t>: 'bonus', 'exercised_stock_options', 'salary', 'shared_receipt_with_poi',  </a:t>
                      </a:r>
                      <a:r>
                        <a:t>and </a:t>
                      </a:r>
                      <a:r>
                        <a:rPr i="1"/>
                        <a:t>'total_stock_value‘</a:t>
                      </a:r>
                      <a:endParaRPr i="1"/>
                    </a:p>
                    <a:p>
                      <a:pPr algn="l">
                        <a:defRPr>
                          <a:solidFill>
                            <a:srgbClr val="535353"/>
                          </a:solidFill>
                        </a:defRPr>
                      </a:pPr>
                    </a:p>
                    <a:p>
                      <a:pPr algn="l">
                        <a:defRPr>
                          <a:solidFill>
                            <a:srgbClr val="535353"/>
                          </a:solidFill>
                        </a:defRPr>
                      </a:pPr>
                      <a:r>
                        <a:t>In my feature score, I used f_classify and k = 5</a:t>
                      </a:r>
                    </a:p>
                    <a:p>
                      <a:pPr algn="l">
                        <a:defRPr>
                          <a:solidFill>
                            <a:srgbClr val="535353"/>
                          </a:solidFill>
                        </a:defRPr>
                      </a:pPr>
                    </a:p>
                    <a:p>
                      <a:pPr algn="l">
                        <a:defRPr>
                          <a:solidFill>
                            <a:srgbClr val="535353"/>
                          </a:solidFill>
                        </a:defRPr>
                      </a:pPr>
                      <a:r>
                        <a:t>skb = SelectKBest(f_classif, k = 5)</a:t>
                      </a:r>
                    </a:p>
                    <a:p>
                      <a:pPr algn="l">
                        <a:defRPr>
                          <a:solidFill>
                            <a:srgbClr val="535353"/>
                          </a:solidFill>
                        </a:defRPr>
                      </a:pPr>
                    </a:p>
                    <a:p>
                      <a:pPr algn="l">
                        <a:defRPr>
                          <a:solidFill>
                            <a:srgbClr val="535353"/>
                          </a:solidFill>
                        </a:defRPr>
                      </a:pPr>
                      <a:r>
                        <a:t>I picked f_classify because in ANOVA the F-Value, the highest the value, the higher the explained variance between different features, thus will pick the 5 best features.  And I picked 5 because I feel that should be sufficient.</a:t>
                      </a:r>
                    </a:p>
                    <a:p>
                      <a:pPr algn="l">
                        <a:defRPr>
                          <a:solidFill>
                            <a:srgbClr val="535353"/>
                          </a:solidFill>
                        </a:defRPr>
                      </a:pPr>
                    </a:p>
                    <a:p>
                      <a:pPr algn="l">
                        <a:defRPr>
                          <a:solidFill>
                            <a:srgbClr val="535353"/>
                          </a:solidFill>
                        </a:defRPr>
                      </a:pPr>
                      <a:r>
                        <a:t>These are the feature scores…</a:t>
                      </a:r>
                    </a:p>
                    <a:p>
                      <a:pPr algn="l">
                        <a:defRPr>
                          <a:solidFill>
                            <a:srgbClr val="535353"/>
                          </a:solidFill>
                        </a:defRPr>
                      </a:pPr>
                    </a:p>
                    <a:p>
                      <a:pPr algn="l">
                        <a:defRPr>
                          <a:solidFill>
                            <a:srgbClr val="535353"/>
                          </a:solidFill>
                        </a:defRPr>
                      </a:pPr>
                      <a:r>
                        <a:t>['bonus', 'exercised_stock_options', 'salary', 'shared_receipt_with_poi', 'total_stock_value']</a:t>
                      </a:r>
                    </a:p>
                    <a:p>
                      <a:pPr algn="l">
                        <a:defRPr>
                          <a:solidFill>
                            <a:srgbClr val="535353"/>
                          </a:solidFill>
                        </a:defRPr>
                      </a:pPr>
                    </a:p>
                    <a:p>
                      <a:pPr algn="l">
                        <a:defRPr>
                          <a:solidFill>
                            <a:srgbClr val="535353"/>
                          </a:solidFill>
                        </a:defRPr>
                      </a:pPr>
                      <a:r>
                        <a:t>Feature Scores [30.728774633399713, 9.6800414303809852, 15.858730905995131, 10.722570813682712, 10.633852048382538]</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457200" y="0"/>
            <a:ext cx="8229600" cy="1143000"/>
          </a:xfrm>
          <a:prstGeom prst="rect">
            <a:avLst/>
          </a:prstGeom>
        </p:spPr>
        <p:txBody>
          <a:bodyPr/>
          <a:lstStyle>
            <a:lvl1pPr>
              <a:defRPr sz="2500"/>
            </a:lvl1pPr>
          </a:lstStyle>
          <a:p>
            <a:pPr/>
            <a:r>
              <a:t>Properly scale features (related mini-project: Lesson 9)</a:t>
            </a:r>
          </a:p>
        </p:txBody>
      </p:sp>
      <p:graphicFrame>
        <p:nvGraphicFramePr>
          <p:cNvPr id="134" name="Table 134"/>
          <p:cNvGraphicFramePr/>
          <p:nvPr/>
        </p:nvGraphicFramePr>
        <p:xfrm>
          <a:off x="381000" y="1143000"/>
          <a:ext cx="8305800" cy="20543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094318"/>
                <a:gridCol w="5211482"/>
              </a:tblGrid>
              <a:tr h="609600">
                <a:tc>
                  <a:txBody>
                    <a:bodyPr/>
                    <a:lstStyle/>
                    <a:p>
                      <a:pPr algn="l">
                        <a:defRPr sz="1800"/>
                      </a:pPr>
                      <a:r>
                        <a:rPr b="1" sz="14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4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1444752">
                <a:tc>
                  <a:txBody>
                    <a:bodyPr/>
                    <a:lstStyle/>
                    <a:p>
                      <a:pPr algn="l">
                        <a:defRPr sz="1800"/>
                      </a:pPr>
                      <a:r>
                        <a:rPr sz="1400">
                          <a:solidFill>
                            <a:srgbClr val="535353"/>
                          </a:solidFill>
                        </a:rPr>
                        <a:t>If algorithm calls for scaled features, feature scaling is deployed.</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olidFill>
                            <a:srgbClr val="535353"/>
                          </a:solidFill>
                        </a:rPr>
                        <a:t>I have attempted feature scaling using MinMaxScaler() in my PCA function but all attempts have resulted in a recall and precision less than 0.3. </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457200" y="0"/>
            <a:ext cx="8229600" cy="762000"/>
          </a:xfrm>
          <a:prstGeom prst="rect">
            <a:avLst/>
          </a:prstGeom>
        </p:spPr>
        <p:txBody>
          <a:bodyPr/>
          <a:lstStyle>
            <a:lvl1pPr defTabSz="877823">
              <a:defRPr sz="2688">
                <a:solidFill>
                  <a:srgbClr val="535353"/>
                </a:solidFill>
              </a:defRPr>
            </a:lvl1pPr>
          </a:lstStyle>
          <a:p>
            <a:pPr/>
            <a:r>
              <a:t>Pick an algorithm (related mini-project: Lessons 1-3)</a:t>
            </a:r>
          </a:p>
        </p:txBody>
      </p:sp>
      <p:graphicFrame>
        <p:nvGraphicFramePr>
          <p:cNvPr id="137" name="Table 137"/>
          <p:cNvGraphicFramePr/>
          <p:nvPr/>
        </p:nvGraphicFramePr>
        <p:xfrm>
          <a:off x="152400" y="609600"/>
          <a:ext cx="8839200" cy="472343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0437"/>
                <a:gridCol w="7918762"/>
              </a:tblGrid>
              <a:tr h="381000">
                <a:tc>
                  <a:txBody>
                    <a:bodyPr/>
                    <a:lstStyle/>
                    <a:p>
                      <a:pPr algn="l">
                        <a:defRPr sz="1800"/>
                      </a:pPr>
                      <a:r>
                        <a:rPr b="1" sz="1000"/>
                        <a:t>Meets Specifications</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1800"/>
                      </a:pPr>
                      <a:r>
                        <a:rPr b="1" sz="1000"/>
                        <a:t>My Response</a:t>
                      </a:r>
                    </a:p>
                  </a:txBody>
                  <a:tcPr marL="39434" marR="39434" marT="39434" marB="39434"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r>
              <a:tr h="4342435">
                <a:tc>
                  <a:txBody>
                    <a:bodyPr/>
                    <a:lstStyle/>
                    <a:p>
                      <a:pPr algn="l">
                        <a:defRPr sz="1800"/>
                      </a:pPr>
                      <a:r>
                        <a:rPr sz="1000">
                          <a:solidFill>
                            <a:srgbClr val="535353"/>
                          </a:solidFill>
                        </a:rPr>
                        <a:t>At least 2 different algorithms are attempted and their performance is compared, with the more performant one used in the final analysis.</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000">
                          <a:solidFill>
                            <a:srgbClr val="535353"/>
                          </a:solidFill>
                        </a:defRPr>
                      </a:pPr>
                      <a:r>
                        <a:t>I used GridSearchCV and iterated through Gaussian Naïve Bayes, Decision Tree, and Support Vector Machines  with PCA to pick which may have the best precision and recall.  Here are the results…</a:t>
                      </a:r>
                    </a:p>
                    <a:p>
                      <a:pPr algn="l">
                        <a:defRPr sz="1000">
                          <a:solidFill>
                            <a:srgbClr val="535353"/>
                          </a:solidFill>
                        </a:defRPr>
                      </a:pPr>
                    </a:p>
                    <a:p>
                      <a:pPr algn="l">
                        <a:defRPr sz="1000">
                          <a:solidFill>
                            <a:srgbClr val="535353"/>
                          </a:solidFill>
                        </a:defRPr>
                      </a:pPr>
                      <a:r>
                        <a:t>Using SVC…</a:t>
                      </a:r>
                    </a:p>
                    <a:p>
                      <a:pPr algn="l">
                        <a:defRPr sz="1000">
                          <a:solidFill>
                            <a:srgbClr val="535353"/>
                          </a:solidFill>
                        </a:defRPr>
                      </a:pPr>
                    </a:p>
                    <a:p>
                      <a:pPr lvl="1" algn="l">
                        <a:defRPr sz="1000">
                          <a:solidFill>
                            <a:srgbClr val="535353"/>
                          </a:solidFill>
                        </a:defRPr>
                      </a:pPr>
                      <a:r>
                        <a:t>Pipeline(steps=[('SKB', SelectKBest(k=4, score_func=&lt;function f_classif at 0x00000000191ED2E8&gt;)), ('PCA', PCA(copy=True, n_components=2, whiten=False)), ('LSVC__', LinearSVC(C=1.0, class_weight=None, dual=True, fit_intercept=True,</a:t>
                      </a:r>
                    </a:p>
                    <a:p>
                      <a:pPr lvl="1" algn="l">
                        <a:defRPr sz="1000">
                          <a:solidFill>
                            <a:srgbClr val="535353"/>
                          </a:solidFill>
                        </a:defRPr>
                      </a:pPr>
                      <a:r>
                        <a:t>     intercept_scaling=1, loss='squared_hinge', max_iter=1000,</a:t>
                      </a:r>
                    </a:p>
                    <a:p>
                      <a:pPr lvl="1" algn="l">
                        <a:defRPr sz="1000">
                          <a:solidFill>
                            <a:srgbClr val="535353"/>
                          </a:solidFill>
                        </a:defRPr>
                      </a:pPr>
                      <a:r>
                        <a:t>     multi_class='ovr', penalty='l2', random_state=None, tol=0.0001,</a:t>
                      </a:r>
                    </a:p>
                    <a:p>
                      <a:pPr lvl="1" algn="l">
                        <a:defRPr sz="1000">
                          <a:solidFill>
                            <a:srgbClr val="535353"/>
                          </a:solidFill>
                        </a:defRPr>
                      </a:pPr>
                      <a:r>
                        <a:t>     verbose=0))])</a:t>
                      </a:r>
                    </a:p>
                    <a:p>
                      <a:pPr lvl="1" algn="l">
                        <a:defRPr sz="1000">
                          <a:solidFill>
                            <a:srgbClr val="535353"/>
                          </a:solidFill>
                        </a:defRPr>
                      </a:pPr>
                      <a:r>
                        <a:t>        Accuracy: 0.63987       Precision: 0.18026      Recall: 0.47950 F1: 0.26202     F2: 0.35998</a:t>
                      </a:r>
                    </a:p>
                    <a:p>
                      <a:pPr lvl="1" algn="l">
                        <a:defRPr sz="1000">
                          <a:solidFill>
                            <a:srgbClr val="535353"/>
                          </a:solidFill>
                        </a:defRPr>
                      </a:pPr>
                      <a:r>
                        <a:t>        Total predictions: 15000        True positives:  959    False positives: 4361   False negatives: 1041   True negatives: 8639</a:t>
                      </a:r>
                    </a:p>
                    <a:p>
                      <a:pPr lvl="1" algn="l">
                        <a:defRPr sz="1000">
                          <a:solidFill>
                            <a:srgbClr val="535353"/>
                          </a:solidFill>
                        </a:defRPr>
                      </a:pPr>
                    </a:p>
                    <a:p>
                      <a:pPr algn="l">
                        <a:defRPr sz="1000">
                          <a:solidFill>
                            <a:srgbClr val="535353"/>
                          </a:solidFill>
                        </a:defRPr>
                      </a:pPr>
                      <a:r>
                        <a:t>Using Gaussian Naïve Bayes…</a:t>
                      </a:r>
                    </a:p>
                    <a:p>
                      <a:pPr algn="l">
                        <a:defRPr sz="1000">
                          <a:solidFill>
                            <a:srgbClr val="535353"/>
                          </a:solidFill>
                        </a:defRPr>
                      </a:pPr>
                    </a:p>
                    <a:p>
                      <a:pPr lvl="1" algn="l">
                        <a:defRPr sz="1000">
                          <a:solidFill>
                            <a:srgbClr val="535353"/>
                          </a:solidFill>
                        </a:defRPr>
                      </a:pPr>
                      <a:r>
                        <a:t>Pipeline(steps=[('SKB', SelectKBest(k=4, score_func=&lt;function f_classif at 0x00000000191ED2E8&gt;)), ('PCA', PCA(copy=True, n_components=2, whiten=True)), ('GNB', GaussianNB())])</a:t>
                      </a:r>
                    </a:p>
                    <a:p>
                      <a:pPr lvl="1" algn="l">
                        <a:defRPr sz="1000">
                          <a:solidFill>
                            <a:srgbClr val="535353"/>
                          </a:solidFill>
                        </a:defRPr>
                      </a:pPr>
                      <a:r>
                        <a:t>        Accuracy: 0.87347       Precision: 0.54529      Recall: 0.30700 F1: 0.39283     F2: 0.33640</a:t>
                      </a:r>
                    </a:p>
                    <a:p>
                      <a:pPr lvl="1" algn="l">
                        <a:defRPr sz="1000">
                          <a:solidFill>
                            <a:srgbClr val="535353"/>
                          </a:solidFill>
                        </a:defRPr>
                      </a:pPr>
                      <a:r>
                        <a:t>        Total predictions: 15000        True positives:  614    False positives:  512   False negatives: 1386   True negatives: 12488</a:t>
                      </a:r>
                    </a:p>
                    <a:p>
                      <a:pPr algn="l">
                        <a:defRPr sz="1000">
                          <a:solidFill>
                            <a:srgbClr val="535353"/>
                          </a:solidFill>
                        </a:defRPr>
                      </a:pPr>
                    </a:p>
                    <a:p>
                      <a:pPr algn="l">
                        <a:defRPr sz="1000">
                          <a:solidFill>
                            <a:srgbClr val="535353"/>
                          </a:solidFill>
                        </a:defRPr>
                      </a:pPr>
                      <a:r>
                        <a:t>Using Decision Tree Classification…</a:t>
                      </a:r>
                    </a:p>
                    <a:p>
                      <a:pPr algn="l">
                        <a:defRPr sz="1000">
                          <a:solidFill>
                            <a:srgbClr val="535353"/>
                          </a:solidFill>
                        </a:defRPr>
                      </a:pPr>
                    </a:p>
                    <a:p>
                      <a:pPr lvl="1" algn="l">
                        <a:defRPr sz="1000">
                          <a:solidFill>
                            <a:srgbClr val="535353"/>
                          </a:solidFill>
                        </a:defRPr>
                      </a:pPr>
                      <a:r>
                        <a:t>Pipeline(steps=[('SKB', SelectKBest(k=4, score_func=&lt;function f_classif at 0x00000000191ED2E8&gt;)), ('PCA', PCA(copy=True, n_components=2, whiten=True)), ('DT', DecisionTreeClassifier(class_weight=None, criterion='gini', max_depth=None,</a:t>
                      </a:r>
                    </a:p>
                    <a:p>
                      <a:pPr lvl="1" algn="l">
                        <a:defRPr sz="1000">
                          <a:solidFill>
                            <a:srgbClr val="535353"/>
                          </a:solidFill>
                        </a:defRPr>
                      </a:pPr>
                      <a:r>
                        <a:t>            max_features=None, max_leaf_nodes=None, min_samples_leaf=1,</a:t>
                      </a:r>
                    </a:p>
                    <a:p>
                      <a:pPr lvl="1" algn="l">
                        <a:defRPr sz="1000">
                          <a:solidFill>
                            <a:srgbClr val="535353"/>
                          </a:solidFill>
                        </a:defRPr>
                      </a:pPr>
                      <a:r>
                        <a:t>            min_samples_split=2, min_weight_fraction_leaf=0.0,</a:t>
                      </a:r>
                    </a:p>
                    <a:p>
                      <a:pPr lvl="1" algn="l">
                        <a:defRPr sz="1000">
                          <a:solidFill>
                            <a:srgbClr val="535353"/>
                          </a:solidFill>
                        </a:defRPr>
                      </a:pPr>
                      <a:r>
                        <a:t>            presort=False, random_state=None, splitter='best'))])</a:t>
                      </a:r>
                    </a:p>
                    <a:p>
                      <a:pPr lvl="1" algn="l">
                        <a:defRPr sz="1000">
                          <a:solidFill>
                            <a:srgbClr val="535353"/>
                          </a:solidFill>
                        </a:defRPr>
                      </a:pPr>
                      <a:r>
                        <a:t>        Accuracy: 0.83713       Precision: 0.38819      Recall: 0.38450 F1: 0.38634     F2: 0.38523</a:t>
                      </a:r>
                    </a:p>
                    <a:p>
                      <a:pPr lvl="1" algn="l">
                        <a:defRPr sz="1000">
                          <a:solidFill>
                            <a:srgbClr val="535353"/>
                          </a:solidFill>
                        </a:defRPr>
                      </a:pPr>
                      <a:r>
                        <a:t>        Total predictions: 15000        True positives:  769    False positives: 1212   False negatives: 1231   True negatives: 11788</a:t>
                      </a:r>
                    </a:p>
                    <a:p>
                      <a:pPr algn="l">
                        <a:defRPr sz="1000">
                          <a:solidFill>
                            <a:srgbClr val="535353"/>
                          </a:solidFill>
                        </a:defRPr>
                      </a:pPr>
                    </a:p>
                    <a:p>
                      <a:pPr algn="l">
                        <a:defRPr sz="1000">
                          <a:solidFill>
                            <a:srgbClr val="535353"/>
                          </a:solidFill>
                        </a:defRPr>
                      </a:pPr>
                      <a:r>
                        <a:t>The most performant one is the Gaussian Naïve Bayes with an accuracy of 87%.  The Precision is above 0.3 and the Recall is slightly above 0.3.</a:t>
                      </a:r>
                    </a:p>
                    <a:p>
                      <a:pPr algn="l">
                        <a:defRPr sz="1000">
                          <a:solidFill>
                            <a:srgbClr val="535353"/>
                          </a:solidFill>
                        </a:defRPr>
                      </a:pPr>
                    </a:p>
                    <a:p>
                      <a:pPr algn="l">
                        <a:defRPr sz="1000">
                          <a:solidFill>
                            <a:srgbClr val="535353"/>
                          </a:solidFill>
                        </a:defRPr>
                      </a:pPr>
                      <a:r>
                        <a:t>However with SVC, it returned a message:</a:t>
                      </a:r>
                    </a:p>
                    <a:p>
                      <a:pPr lvl="1" algn="l">
                        <a:defRPr sz="1000">
                          <a:solidFill>
                            <a:srgbClr val="535353"/>
                          </a:solidFill>
                        </a:defRPr>
                      </a:pPr>
                      <a:r>
                        <a:t>UndefinedMetricWarning: F-score is ill-defined and being set to 0.0 due to no predicted samples.</a:t>
                      </a:r>
                    </a:p>
                    <a:p>
                      <a:pPr lvl="1" algn="l">
                        <a:defRPr sz="1000">
                          <a:solidFill>
                            <a:srgbClr val="535353"/>
                          </a:solidFill>
                        </a:defRPr>
                      </a:pPr>
                      <a:r>
                        <a:t>  'precision', 'predicted', average, warn_for)</a:t>
                      </a:r>
                    </a:p>
                    <a:p>
                      <a:pPr algn="l">
                        <a:defRPr sz="1000">
                          <a:solidFill>
                            <a:srgbClr val="535353"/>
                          </a:solidFill>
                        </a:defRPr>
                      </a:pPr>
                    </a:p>
                    <a:p>
                      <a:pPr algn="l">
                        <a:defRPr sz="1000">
                          <a:solidFill>
                            <a:srgbClr val="535353"/>
                          </a:solidFill>
                        </a:defRPr>
                      </a:pPr>
                      <a:r>
                        <a:t>This means that there were no predictions with SVC and thus is a poor model.</a:t>
                      </a:r>
                    </a:p>
                  </a:txBody>
                  <a:tcPr marL="39434" marR="39434" marT="39434" marB="39434"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