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20004D6E-E58A-4430-983C-6998CCB9FF97}">
  <a:tblStyle styleId="{20004D6E-E58A-4430-983C-6998CCB9FF97}"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8ECF4"/>
          </a:solidFill>
        </a:fill>
      </a:tcStyle>
    </a:wholeTbl>
    <a:band1H>
      <a:tcStyle>
        <a:fill>
          <a:solidFill>
            <a:srgbClr val="CFD7E7"/>
          </a:solidFill>
        </a:fill>
      </a:tcStyle>
    </a:band1H>
    <a:band1V>
      <a:tcStyle>
        <a:fill>
          <a:solidFill>
            <a:srgbClr val="CFD7E7"/>
          </a:solidFill>
        </a:fill>
      </a:tcStyle>
    </a:band1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Calibri"/>
          <a:ea typeface="Calibri"/>
          <a:cs typeface="Calibri"/>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4" name="Shape 14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2" name="Shape 15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8" name="Shape 15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4" name="Shape 16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1" name="Shape 1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8" name="Shape 17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5" name="Shape 18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92" name="Shape 19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99" name="Shape 19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05" name="Shape 20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88" name="Shape 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1" name="Shape 21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7" name="Shape 21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23" name="Shape 22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29" name="Shape 22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35" name="Shape 23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1" name="Shape 2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7" name="Shape 24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4" name="Shape 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0" name="Shape 1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8" name="Shape 10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5" name="Shape 11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2" name="Shape 12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9" name="Shape 12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7" name="Shape 13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 name="Shape 11"/>
        <p:cNvGrpSpPr/>
        <p:nvPr/>
      </p:nvGrpSpPr>
      <p:grpSpPr>
        <a:xfrm>
          <a:off x="0" y="0"/>
          <a:ext cx="0" cy="0"/>
          <a:chOff x="0" y="0"/>
          <a:chExt cx="0" cy="0"/>
        </a:xfrm>
      </p:grpSpPr>
      <p:sp>
        <p:nvSpPr>
          <p:cNvPr id="12" name="Shape 12"/>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spcBef>
                <a:spcPts val="640"/>
              </a:spcBef>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14" name="Shape 1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7" name="Shape 17"/>
        <p:cNvGrpSpPr/>
        <p:nvPr/>
      </p:nvGrpSpPr>
      <p:grpSpPr>
        <a:xfrm>
          <a:off x="0" y="0"/>
          <a:ext cx="0" cy="0"/>
          <a:chOff x="0" y="0"/>
          <a:chExt cx="0" cy="0"/>
        </a:xfrm>
      </p:grpSpPr>
      <p:sp>
        <p:nvSpPr>
          <p:cNvPr id="18" name="Shape 18"/>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722312" y="4406900"/>
            <a:ext cx="7772400" cy="1362075"/>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Calibri"/>
              <a:buNone/>
              <a:defRPr b="1" i="0" sz="4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marR="0" rtl="0" algn="l">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1" name="Shape 31"/>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7" name="Shape 4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457200" y="273050"/>
            <a:ext cx="3008313" cy="1162049"/>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1792288" y="4800600"/>
            <a:ext cx="5486399" cy="566737"/>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lvl="0" marL="0" marR="0" rtl="0" algn="l">
              <a:spcBef>
                <a:spcPts val="64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6.png"/><Relationship Id="rId4" Type="http://schemas.openxmlformats.org/officeDocument/2006/relationships/image" Target="../media/image0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openstreetmap.org/" TargetMode="External"/><Relationship Id="rId4" Type="http://schemas.openxmlformats.org/officeDocument/2006/relationships/hyperlink" Target="https://www.openstreetmap.or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1.png"/><Relationship Id="rId4" Type="http://schemas.openxmlformats.org/officeDocument/2006/relationships/image" Target="../media/image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2.png"/><Relationship Id="rId4" Type="http://schemas.openxmlformats.org/officeDocument/2006/relationships/image" Target="../media/image0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ctrTitle"/>
          </p:nvPr>
        </p:nvSpPr>
        <p:spPr>
          <a:xfrm>
            <a:off x="443850" y="2130425"/>
            <a:ext cx="8256300" cy="1470000"/>
          </a:xfrm>
          <a:prstGeom prst="rect">
            <a:avLst/>
          </a:prstGeom>
        </p:spPr>
        <p:txBody>
          <a:bodyPr anchorCtr="0" anchor="ctr" bIns="91425" lIns="91425" rIns="91425" tIns="91425">
            <a:noAutofit/>
          </a:bodyPr>
          <a:lstStyle/>
          <a:p>
            <a:pPr lvl="0">
              <a:lnSpc>
                <a:spcPct val="120000"/>
              </a:lnSpc>
              <a:spcBef>
                <a:spcPts val="1000"/>
              </a:spcBef>
              <a:buClr>
                <a:schemeClr val="dk1"/>
              </a:buClr>
              <a:buSzPct val="45833"/>
              <a:buFont typeface="Arial"/>
              <a:buNone/>
            </a:pPr>
            <a:r>
              <a:rPr b="1" lang="en-US" sz="2400">
                <a:solidFill>
                  <a:srgbClr val="FF9900"/>
                </a:solidFill>
                <a:latin typeface="Arial"/>
                <a:ea typeface="Arial"/>
                <a:cs typeface="Arial"/>
                <a:sym typeface="Arial"/>
              </a:rPr>
              <a:t>Udacity Data Analyst Nanodegree</a:t>
            </a:r>
          </a:p>
          <a:p>
            <a:pPr lvl="0">
              <a:lnSpc>
                <a:spcPct val="120000"/>
              </a:lnSpc>
              <a:spcBef>
                <a:spcPts val="1000"/>
              </a:spcBef>
              <a:buClr>
                <a:schemeClr val="dk1"/>
              </a:buClr>
              <a:buSzPct val="30555"/>
              <a:buFont typeface="Arial"/>
              <a:buNone/>
            </a:pPr>
            <a:r>
              <a:rPr b="1" lang="en-US" sz="3600">
                <a:latin typeface="Arial"/>
                <a:ea typeface="Arial"/>
                <a:cs typeface="Arial"/>
                <a:sym typeface="Arial"/>
              </a:rPr>
              <a:t>P3: “Wrangle OpenStreetMap Data”</a:t>
            </a:r>
          </a:p>
          <a:p>
            <a:pPr lvl="0" rtl="0">
              <a:lnSpc>
                <a:spcPct val="120000"/>
              </a:lnSpc>
              <a:spcBef>
                <a:spcPts val="1000"/>
              </a:spcBef>
              <a:buNone/>
            </a:pPr>
            <a:r>
              <a:rPr b="1" lang="en-US" sz="2400">
                <a:solidFill>
                  <a:srgbClr val="0097A7"/>
                </a:solidFill>
                <a:latin typeface="Arial"/>
                <a:ea typeface="Arial"/>
                <a:cs typeface="Arial"/>
                <a:sym typeface="Arial"/>
              </a:rPr>
              <a:t>(Data Wrangling with MongoDB)</a:t>
            </a:r>
          </a:p>
        </p:txBody>
      </p:sp>
      <p:sp>
        <p:nvSpPr>
          <p:cNvPr id="85" name="Shape 85"/>
          <p:cNvSpPr txBox="1"/>
          <p:nvPr>
            <p:ph idx="1" type="subTitle"/>
          </p:nvPr>
        </p:nvSpPr>
        <p:spPr>
          <a:xfrm>
            <a:off x="1371600" y="3886200"/>
            <a:ext cx="6400800" cy="1752600"/>
          </a:xfrm>
          <a:prstGeom prst="rect">
            <a:avLst/>
          </a:prstGeom>
        </p:spPr>
        <p:txBody>
          <a:bodyPr anchorCtr="0" anchor="t" bIns="91425" lIns="91425" rIns="91425" tIns="91425">
            <a:noAutofit/>
          </a:bodyPr>
          <a:lstStyle/>
          <a:p>
            <a:pPr lvl="0">
              <a:spcBef>
                <a:spcPts val="0"/>
              </a:spcBef>
              <a:buNone/>
            </a:pPr>
            <a:r>
              <a:rPr lang="en-US"/>
              <a:t>Michael Chan</a:t>
            </a:r>
          </a:p>
          <a:p>
            <a:pPr lvl="0">
              <a:spcBef>
                <a:spcPts val="0"/>
              </a:spcBef>
              <a:buNone/>
            </a:pPr>
            <a:r>
              <a:rPr lang="en-US"/>
              <a:t>9/16</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idx="1" type="body"/>
          </p:nvPr>
        </p:nvSpPr>
        <p:spPr>
          <a:xfrm>
            <a:off x="457200" y="990600"/>
            <a:ext cx="8229600" cy="5638800"/>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rgbClr val="3F3F3F"/>
              </a:buClr>
              <a:buSzPct val="25000"/>
              <a:buFont typeface="Arial"/>
              <a:buNone/>
            </a:pPr>
            <a:r>
              <a:rPr b="1" i="0" lang="en-US" sz="1600" u="none" cap="none" strike="noStrike">
                <a:solidFill>
                  <a:srgbClr val="3F3F3F"/>
                </a:solidFill>
                <a:latin typeface="Calibri"/>
                <a:ea typeface="Calibri"/>
                <a:cs typeface="Calibri"/>
                <a:sym typeface="Calibri"/>
              </a:rPr>
              <a:t>Problem:</a:t>
            </a:r>
            <a:r>
              <a:rPr b="0" i="0" lang="en-US" sz="1600" u="none" cap="none" strike="noStrike">
                <a:solidFill>
                  <a:srgbClr val="3F3F3F"/>
                </a:solidFill>
                <a:latin typeface="Calibri"/>
                <a:ea typeface="Calibri"/>
                <a:cs typeface="Calibri"/>
                <a:sym typeface="Calibri"/>
              </a:rPr>
              <a:t> Tag attributes of “name” under the way tag is a mix of buildings, roads, and rivers.  I find this not specific enough.</a:t>
            </a:r>
          </a:p>
          <a:p>
            <a:pPr indent="-342900" lvl="0" marL="342900" marR="0" rtl="0" algn="l">
              <a:lnSpc>
                <a:spcPct val="90000"/>
              </a:lnSpc>
              <a:spcBef>
                <a:spcPts val="320"/>
              </a:spcBef>
              <a:spcAft>
                <a:spcPts val="0"/>
              </a:spcAft>
              <a:buClr>
                <a:schemeClr val="dk1"/>
              </a:buClr>
              <a:buSzPct val="25000"/>
              <a:buFont typeface="Arial"/>
              <a:buNone/>
            </a:pPr>
            <a:r>
              <a:t/>
            </a:r>
            <a:endParaRPr b="0" i="0" sz="1600" u="none" cap="none" strike="noStrike">
              <a:solidFill>
                <a:srgbClr val="3F3F3F"/>
              </a:solidFill>
              <a:latin typeface="Calibri"/>
              <a:ea typeface="Calibri"/>
              <a:cs typeface="Calibri"/>
              <a:sym typeface="Calibri"/>
            </a:endParaRPr>
          </a:p>
          <a:p>
            <a:pPr indent="-342900" lvl="0" marL="342900" marR="0" rtl="0" algn="l">
              <a:lnSpc>
                <a:spcPct val="90000"/>
              </a:lnSpc>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For example… there are some tag with attributes “names” indicating a road, street, or river like…</a:t>
            </a:r>
          </a:p>
          <a:p>
            <a:pPr indent="-285750" lvl="1" marL="742950" marR="0" rtl="0" algn="l">
              <a:lnSpc>
                <a:spcPct val="90000"/>
              </a:lnSpc>
              <a:spcBef>
                <a:spcPts val="240"/>
              </a:spcBef>
              <a:spcAft>
                <a:spcPts val="0"/>
              </a:spcAft>
              <a:buClr>
                <a:srgbClr val="3F3F3F"/>
              </a:buClr>
              <a:buSzPct val="25000"/>
              <a:buFont typeface="Arial"/>
              <a:buNone/>
            </a:pPr>
            <a:r>
              <a:rPr b="0" i="0" lang="en-US" sz="1200" u="none" cap="none" strike="noStrike">
                <a:solidFill>
                  <a:srgbClr val="3F3F3F"/>
                </a:solidFill>
                <a:latin typeface="Calibri"/>
                <a:ea typeface="Calibri"/>
                <a:cs typeface="Calibri"/>
                <a:sym typeface="Calibri"/>
              </a:rPr>
              <a:t> </a:t>
            </a:r>
          </a:p>
          <a:p>
            <a:pPr indent="-285750" lvl="1" marL="742950" marR="0" rtl="0" algn="l">
              <a:lnSpc>
                <a:spcPct val="90000"/>
              </a:lnSpc>
              <a:spcBef>
                <a:spcPts val="240"/>
              </a:spcBef>
              <a:spcAft>
                <a:spcPts val="0"/>
              </a:spcAft>
              <a:buClr>
                <a:srgbClr val="3F3F3F"/>
              </a:buClr>
              <a:buSzPct val="25000"/>
              <a:buFont typeface="Arial"/>
              <a:buNone/>
            </a:pPr>
            <a:r>
              <a:rPr b="0" i="0" lang="en-US" sz="1200" u="none" cap="none" strike="noStrike">
                <a:solidFill>
                  <a:srgbClr val="3F3F3F"/>
                </a:solidFill>
                <a:latin typeface="Calibri"/>
                <a:ea typeface="Calibri"/>
                <a:cs typeface="Calibri"/>
                <a:sym typeface="Calibri"/>
              </a:rPr>
              <a:t>	&lt; tag k = ”name”, v = ”main boulevard” &gt;</a:t>
            </a:r>
          </a:p>
          <a:p>
            <a:pPr indent="-285750" lvl="1" marL="742950" marR="0" rtl="0" algn="l">
              <a:lnSpc>
                <a:spcPct val="90000"/>
              </a:lnSpc>
              <a:spcBef>
                <a:spcPts val="240"/>
              </a:spcBef>
              <a:spcAft>
                <a:spcPts val="0"/>
              </a:spcAft>
              <a:buClr>
                <a:schemeClr val="dk1"/>
              </a:buClr>
              <a:buSzPct val="25000"/>
              <a:buFont typeface="Arial"/>
              <a:buNone/>
            </a:pPr>
            <a:r>
              <a:t/>
            </a:r>
            <a:endParaRPr b="0" i="0" sz="1200" u="none" cap="none" strike="noStrike">
              <a:solidFill>
                <a:srgbClr val="3F3F3F"/>
              </a:solidFill>
              <a:latin typeface="Calibri"/>
              <a:ea typeface="Calibri"/>
              <a:cs typeface="Calibri"/>
              <a:sym typeface="Calibri"/>
            </a:endParaRPr>
          </a:p>
          <a:p>
            <a:pPr indent="-342900" lvl="0" marL="342900" marR="0" rtl="0" algn="l">
              <a:lnSpc>
                <a:spcPct val="90000"/>
              </a:lnSpc>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or there are tag with attributes of business names like “taco bell” or “mott community college.</a:t>
            </a:r>
          </a:p>
          <a:p>
            <a:pPr indent="-285750" lvl="1" marL="742950" marR="0" rtl="0" algn="l">
              <a:lnSpc>
                <a:spcPct val="90000"/>
              </a:lnSpc>
              <a:spcBef>
                <a:spcPts val="240"/>
              </a:spcBef>
              <a:spcAft>
                <a:spcPts val="0"/>
              </a:spcAft>
              <a:buClr>
                <a:srgbClr val="3F3F3F"/>
              </a:buClr>
              <a:buSzPct val="25000"/>
              <a:buFont typeface="Arial"/>
              <a:buNone/>
            </a:pPr>
            <a:r>
              <a:rPr b="0" i="0" lang="en-US" sz="1200" u="none" cap="none" strike="noStrike">
                <a:solidFill>
                  <a:srgbClr val="3F3F3F"/>
                </a:solidFill>
                <a:latin typeface="Calibri"/>
                <a:ea typeface="Calibri"/>
                <a:cs typeface="Calibri"/>
                <a:sym typeface="Calibri"/>
              </a:rPr>
              <a:t> </a:t>
            </a:r>
          </a:p>
          <a:p>
            <a:pPr indent="-285750" lvl="1" marL="742950" marR="0" rtl="0" algn="l">
              <a:lnSpc>
                <a:spcPct val="90000"/>
              </a:lnSpc>
              <a:spcBef>
                <a:spcPts val="240"/>
              </a:spcBef>
              <a:spcAft>
                <a:spcPts val="0"/>
              </a:spcAft>
              <a:buClr>
                <a:srgbClr val="3F3F3F"/>
              </a:buClr>
              <a:buSzPct val="25000"/>
              <a:buFont typeface="Arial"/>
              <a:buNone/>
            </a:pPr>
            <a:r>
              <a:rPr b="0" i="0" lang="en-US" sz="1200" u="none" cap="none" strike="noStrike">
                <a:solidFill>
                  <a:srgbClr val="3F3F3F"/>
                </a:solidFill>
                <a:latin typeface="Calibri"/>
                <a:ea typeface="Calibri"/>
                <a:cs typeface="Calibri"/>
                <a:sym typeface="Calibri"/>
              </a:rPr>
              <a:t>	&lt; tag k = ”name”, v = “taco bell” &gt;</a:t>
            </a:r>
          </a:p>
          <a:p>
            <a:pPr indent="-342900" lvl="0" marL="342900" marR="0" rtl="0" algn="l">
              <a:lnSpc>
                <a:spcPct val="90000"/>
              </a:lnSpc>
              <a:spcBef>
                <a:spcPts val="320"/>
              </a:spcBef>
              <a:spcAft>
                <a:spcPts val="0"/>
              </a:spcAft>
              <a:buClr>
                <a:srgbClr val="3F3F3F"/>
              </a:buClr>
              <a:buSzPct val="25000"/>
              <a:buFont typeface="Arial"/>
              <a:buNone/>
            </a:pPr>
            <a:r>
              <a:rPr b="1" i="0" lang="en-US" sz="1600" u="none" cap="none" strike="noStrike">
                <a:solidFill>
                  <a:srgbClr val="3F3F3F"/>
                </a:solidFill>
                <a:latin typeface="Calibri"/>
                <a:ea typeface="Calibri"/>
                <a:cs typeface="Calibri"/>
                <a:sym typeface="Calibri"/>
              </a:rPr>
              <a:t>Solution:</a:t>
            </a:r>
          </a:p>
          <a:p>
            <a:pPr indent="-342900" lvl="0" marL="342900" marR="0" rtl="0" algn="l">
              <a:lnSpc>
                <a:spcPct val="90000"/>
              </a:lnSpc>
              <a:spcBef>
                <a:spcPts val="320"/>
              </a:spcBef>
              <a:spcAft>
                <a:spcPts val="0"/>
              </a:spcAft>
              <a:buClr>
                <a:srgbClr val="3F3F3F"/>
              </a:buClr>
              <a:buSzPct val="25000"/>
              <a:buFont typeface="Arial"/>
              <a:buNone/>
            </a:pPr>
            <a:r>
              <a:rPr b="1" i="0" lang="en-US" sz="1600" u="none" cap="none" strike="noStrike">
                <a:solidFill>
                  <a:srgbClr val="3F3F3F"/>
                </a:solidFill>
                <a:latin typeface="Calibri"/>
                <a:ea typeface="Calibri"/>
                <a:cs typeface="Calibri"/>
                <a:sym typeface="Calibri"/>
              </a:rPr>
              <a:t> </a:t>
            </a:r>
          </a:p>
          <a:p>
            <a:pPr indent="-285750" lvl="1" marL="742950" marR="0" rtl="0" algn="l">
              <a:lnSpc>
                <a:spcPct val="90000"/>
              </a:lnSpc>
              <a:spcBef>
                <a:spcPts val="300"/>
              </a:spcBef>
              <a:spcAft>
                <a:spcPts val="0"/>
              </a:spcAft>
              <a:buClr>
                <a:srgbClr val="3F3F3F"/>
              </a:buClr>
              <a:buSzPct val="25000"/>
              <a:buFont typeface="Arial"/>
              <a:buNone/>
            </a:pPr>
            <a:r>
              <a:rPr b="0" i="0" lang="en-US" sz="1500" u="none" cap="none" strike="noStrike">
                <a:solidFill>
                  <a:srgbClr val="3F3F3F"/>
                </a:solidFill>
                <a:latin typeface="Calibri"/>
                <a:ea typeface="Calibri"/>
                <a:cs typeface="Calibri"/>
                <a:sym typeface="Calibri"/>
              </a:rPr>
              <a:t>Create a list filled with as much street names as possible…</a:t>
            </a:r>
          </a:p>
          <a:p>
            <a:pPr indent="-285750" lvl="1" marL="742950" marR="0" rtl="0" algn="l">
              <a:lnSpc>
                <a:spcPct val="90000"/>
              </a:lnSpc>
              <a:spcBef>
                <a:spcPts val="300"/>
              </a:spcBef>
              <a:spcAft>
                <a:spcPts val="0"/>
              </a:spcAft>
              <a:buClr>
                <a:schemeClr val="dk1"/>
              </a:buClr>
              <a:buSzPct val="25000"/>
              <a:buFont typeface="Arial"/>
              <a:buNone/>
            </a:pPr>
            <a:r>
              <a:t/>
            </a:r>
            <a:endParaRPr b="0" i="0" sz="1500" u="none" cap="none" strike="noStrike">
              <a:solidFill>
                <a:srgbClr val="3F3F3F"/>
              </a:solidFill>
              <a:latin typeface="Calibri"/>
              <a:ea typeface="Calibri"/>
              <a:cs typeface="Calibri"/>
              <a:sym typeface="Calibri"/>
            </a:endParaRPr>
          </a:p>
          <a:p>
            <a:pPr indent="-285750" lvl="1" marL="742950" marR="0" rtl="0" algn="l">
              <a:lnSpc>
                <a:spcPct val="90000"/>
              </a:lnSpc>
              <a:spcBef>
                <a:spcPts val="300"/>
              </a:spcBef>
              <a:spcAft>
                <a:spcPts val="0"/>
              </a:spcAft>
              <a:buClr>
                <a:schemeClr val="dk1"/>
              </a:buClr>
              <a:buSzPct val="25000"/>
              <a:buFont typeface="Arial"/>
              <a:buNone/>
            </a:pPr>
            <a:r>
              <a:t/>
            </a:r>
            <a:endParaRPr b="0" i="0" sz="1500" u="none" cap="none" strike="noStrike">
              <a:solidFill>
                <a:srgbClr val="3F3F3F"/>
              </a:solidFill>
              <a:latin typeface="Calibri"/>
              <a:ea typeface="Calibri"/>
              <a:cs typeface="Calibri"/>
              <a:sym typeface="Calibri"/>
            </a:endParaRPr>
          </a:p>
          <a:p>
            <a:pPr indent="-285750" lvl="1" marL="742950" marR="0" rtl="0" algn="l">
              <a:lnSpc>
                <a:spcPct val="90000"/>
              </a:lnSpc>
              <a:spcBef>
                <a:spcPts val="300"/>
              </a:spcBef>
              <a:spcAft>
                <a:spcPts val="0"/>
              </a:spcAft>
              <a:buClr>
                <a:srgbClr val="3F3F3F"/>
              </a:buClr>
              <a:buSzPct val="25000"/>
              <a:buFont typeface="Arial"/>
              <a:buNone/>
            </a:pPr>
            <a:r>
              <a:rPr b="0" i="0" lang="en-US" sz="1500" u="none" cap="none" strike="noStrike">
                <a:solidFill>
                  <a:srgbClr val="3F3F3F"/>
                </a:solidFill>
                <a:latin typeface="Calibri"/>
                <a:ea typeface="Calibri"/>
                <a:cs typeface="Calibri"/>
                <a:sym typeface="Calibri"/>
              </a:rPr>
              <a:t> </a:t>
            </a:r>
          </a:p>
          <a:p>
            <a:pPr indent="-285750" lvl="1" marL="742950" marR="0" rtl="0" algn="l">
              <a:lnSpc>
                <a:spcPct val="90000"/>
              </a:lnSpc>
              <a:spcBef>
                <a:spcPts val="300"/>
              </a:spcBef>
              <a:spcAft>
                <a:spcPts val="0"/>
              </a:spcAft>
              <a:buClr>
                <a:srgbClr val="3F3F3F"/>
              </a:buClr>
              <a:buSzPct val="25000"/>
              <a:buFont typeface="Arial"/>
              <a:buNone/>
            </a:pPr>
            <a:r>
              <a:rPr b="0" i="0" lang="en-US" sz="1500" u="none" cap="none" strike="noStrike">
                <a:solidFill>
                  <a:srgbClr val="3F3F3F"/>
                </a:solidFill>
                <a:latin typeface="Calibri"/>
                <a:ea typeface="Calibri"/>
                <a:cs typeface="Calibri"/>
                <a:sym typeface="Calibri"/>
              </a:rPr>
              <a:t>And use this code (shown on right) to check if the </a:t>
            </a:r>
          </a:p>
          <a:p>
            <a:pPr indent="-285750" lvl="1" marL="742950" marR="0" rtl="0" algn="l">
              <a:lnSpc>
                <a:spcPct val="90000"/>
              </a:lnSpc>
              <a:spcBef>
                <a:spcPts val="300"/>
              </a:spcBef>
              <a:spcAft>
                <a:spcPts val="0"/>
              </a:spcAft>
              <a:buClr>
                <a:srgbClr val="3F3F3F"/>
              </a:buClr>
              <a:buSzPct val="25000"/>
              <a:buFont typeface="Arial"/>
              <a:buNone/>
            </a:pPr>
            <a:r>
              <a:rPr b="0" i="0" lang="en-US" sz="1500" u="none" cap="none" strike="noStrike">
                <a:solidFill>
                  <a:srgbClr val="3F3F3F"/>
                </a:solidFill>
                <a:latin typeface="Calibri"/>
                <a:ea typeface="Calibri"/>
                <a:cs typeface="Calibri"/>
                <a:sym typeface="Calibri"/>
              </a:rPr>
              <a:t>attribute “v” has anything from STREET in it.</a:t>
            </a:r>
          </a:p>
          <a:p>
            <a:pPr indent="-285750" lvl="1" marL="742950" marR="0" rtl="0" algn="l">
              <a:lnSpc>
                <a:spcPct val="90000"/>
              </a:lnSpc>
              <a:spcBef>
                <a:spcPts val="300"/>
              </a:spcBef>
              <a:spcAft>
                <a:spcPts val="0"/>
              </a:spcAft>
              <a:buClr>
                <a:srgbClr val="3F3F3F"/>
              </a:buClr>
              <a:buSzPct val="25000"/>
              <a:buFont typeface="Arial"/>
              <a:buNone/>
            </a:pPr>
            <a:r>
              <a:rPr b="0" i="0" lang="en-US" sz="1500" u="none" cap="none" strike="noStrike">
                <a:solidFill>
                  <a:srgbClr val="3F3F3F"/>
                </a:solidFill>
                <a:latin typeface="Calibri"/>
                <a:ea typeface="Calibri"/>
                <a:cs typeface="Calibri"/>
                <a:sym typeface="Calibri"/>
              </a:rPr>
              <a:t> </a:t>
            </a:r>
          </a:p>
          <a:p>
            <a:pPr indent="-285750" lvl="1" marL="742950" marR="0" rtl="0" algn="l">
              <a:lnSpc>
                <a:spcPct val="90000"/>
              </a:lnSpc>
              <a:spcBef>
                <a:spcPts val="300"/>
              </a:spcBef>
              <a:spcAft>
                <a:spcPts val="0"/>
              </a:spcAft>
              <a:buClr>
                <a:srgbClr val="3F3F3F"/>
              </a:buClr>
              <a:buSzPct val="25000"/>
              <a:buFont typeface="Arial"/>
              <a:buNone/>
            </a:pPr>
            <a:r>
              <a:rPr b="0" i="0" lang="en-US" sz="1500" u="none" cap="none" strike="noStrike">
                <a:solidFill>
                  <a:srgbClr val="3F3F3F"/>
                </a:solidFill>
                <a:latin typeface="Calibri"/>
                <a:ea typeface="Calibri"/>
                <a:cs typeface="Calibri"/>
                <a:sym typeface="Calibri"/>
              </a:rPr>
              <a:t>Doing so indicates whether that tag is referring </a:t>
            </a:r>
          </a:p>
          <a:p>
            <a:pPr indent="-285750" lvl="1" marL="742950" marR="0" rtl="0" algn="l">
              <a:lnSpc>
                <a:spcPct val="90000"/>
              </a:lnSpc>
              <a:spcBef>
                <a:spcPts val="300"/>
              </a:spcBef>
              <a:spcAft>
                <a:spcPts val="0"/>
              </a:spcAft>
              <a:buClr>
                <a:srgbClr val="3F3F3F"/>
              </a:buClr>
              <a:buSzPct val="25000"/>
              <a:buFont typeface="Arial"/>
              <a:buNone/>
            </a:pPr>
            <a:r>
              <a:rPr b="0" i="0" lang="en-US" sz="1500" u="none" cap="none" strike="noStrike">
                <a:solidFill>
                  <a:srgbClr val="3F3F3F"/>
                </a:solidFill>
                <a:latin typeface="Calibri"/>
                <a:ea typeface="Calibri"/>
                <a:cs typeface="Calibri"/>
                <a:sym typeface="Calibri"/>
              </a:rPr>
              <a:t>to a building, road, crossroad, river, etc.</a:t>
            </a:r>
          </a:p>
          <a:p>
            <a:pPr indent="-342900" lvl="0" marL="342900" marR="0" rtl="0" algn="l">
              <a:lnSpc>
                <a:spcPct val="90000"/>
              </a:lnSpc>
              <a:spcBef>
                <a:spcPts val="300"/>
              </a:spcBef>
              <a:spcAft>
                <a:spcPts val="0"/>
              </a:spcAft>
              <a:buClr>
                <a:srgbClr val="3F3F3F"/>
              </a:buClr>
              <a:buSzPct val="25000"/>
              <a:buFont typeface="Arial"/>
              <a:buNone/>
            </a:pPr>
            <a:r>
              <a:rPr b="0" i="0" lang="en-US" sz="1500" u="none" cap="none" strike="noStrike">
                <a:solidFill>
                  <a:srgbClr val="3F3F3F"/>
                </a:solidFill>
                <a:latin typeface="Calibri"/>
                <a:ea typeface="Calibri"/>
                <a:cs typeface="Calibri"/>
                <a:sym typeface="Calibri"/>
              </a:rPr>
              <a:t> </a:t>
            </a:r>
          </a:p>
          <a:p>
            <a:pPr indent="-342900" lvl="0" marL="342900" marR="0" rtl="0" algn="l">
              <a:lnSpc>
                <a:spcPct val="90000"/>
              </a:lnSpc>
              <a:spcBef>
                <a:spcPts val="320"/>
              </a:spcBef>
              <a:spcAft>
                <a:spcPts val="0"/>
              </a:spcAft>
              <a:buClr>
                <a:schemeClr val="dk1"/>
              </a:buClr>
              <a:buSzPct val="25000"/>
              <a:buFont typeface="Arial"/>
              <a:buNone/>
            </a:pPr>
            <a:r>
              <a:t/>
            </a:r>
            <a:endParaRPr b="0" i="0" sz="1600" u="none" cap="none" strike="noStrike">
              <a:solidFill>
                <a:srgbClr val="3F3F3F"/>
              </a:solidFill>
              <a:latin typeface="Calibri"/>
              <a:ea typeface="Calibri"/>
              <a:cs typeface="Calibri"/>
              <a:sym typeface="Calibri"/>
            </a:endParaRPr>
          </a:p>
          <a:p>
            <a:pPr indent="-342900" lvl="0" marL="342900" marR="0" rtl="0" algn="l">
              <a:lnSpc>
                <a:spcPct val="90000"/>
              </a:lnSpc>
              <a:spcBef>
                <a:spcPts val="320"/>
              </a:spcBef>
              <a:buClr>
                <a:schemeClr val="dk1"/>
              </a:buClr>
              <a:buSzPct val="25000"/>
              <a:buFont typeface="Arial"/>
              <a:buNone/>
            </a:pPr>
            <a:r>
              <a:t/>
            </a:r>
            <a:endParaRPr b="0" i="0" sz="1600" u="none" cap="none" strike="noStrike">
              <a:solidFill>
                <a:srgbClr val="3F3F3F"/>
              </a:solidFill>
              <a:latin typeface="Calibri"/>
              <a:ea typeface="Calibri"/>
              <a:cs typeface="Calibri"/>
              <a:sym typeface="Calibri"/>
            </a:endParaRPr>
          </a:p>
        </p:txBody>
      </p:sp>
      <p:sp>
        <p:nvSpPr>
          <p:cNvPr id="147" name="Shape 147"/>
          <p:cNvSpPr txBox="1"/>
          <p:nvPr>
            <p:ph type="title"/>
          </p:nvPr>
        </p:nvSpPr>
        <p:spPr>
          <a:xfrm>
            <a:off x="457200" y="152400"/>
            <a:ext cx="8229600" cy="685799"/>
          </a:xfrm>
          <a:prstGeom prst="rect">
            <a:avLst/>
          </a:prstGeom>
          <a:noFill/>
          <a:ln>
            <a:noFill/>
          </a:ln>
        </p:spPr>
        <p:txBody>
          <a:bodyPr anchorCtr="0" anchor="ctr" bIns="45700" lIns="91425" rIns="91425" tIns="45700">
            <a:noAutofit/>
          </a:bodyPr>
          <a:lstStyle/>
          <a:p>
            <a:pPr indent="0" lvl="0" marL="0" marR="0" rtl="0" algn="ctr">
              <a:spcBef>
                <a:spcPts val="0"/>
              </a:spcBef>
              <a:buClr>
                <a:schemeClr val="accent5"/>
              </a:buClr>
              <a:buSzPct val="25000"/>
              <a:buFont typeface="Calibri"/>
              <a:buNone/>
            </a:pPr>
            <a:r>
              <a:rPr b="0" i="0" lang="en-US" sz="3200" u="none" cap="none" strike="noStrike">
                <a:solidFill>
                  <a:schemeClr val="accent5"/>
                </a:solidFill>
                <a:latin typeface="Calibri"/>
                <a:ea typeface="Calibri"/>
                <a:cs typeface="Calibri"/>
                <a:sym typeface="Calibri"/>
              </a:rPr>
              <a:t>Problems Encountered In Your Map </a:t>
            </a:r>
            <a:r>
              <a:rPr b="0" i="0" lang="en-US" sz="2400" u="none" cap="none" strike="noStrike">
                <a:solidFill>
                  <a:schemeClr val="accent5"/>
                </a:solidFill>
                <a:latin typeface="Calibri"/>
                <a:ea typeface="Calibri"/>
                <a:cs typeface="Calibri"/>
                <a:sym typeface="Calibri"/>
              </a:rPr>
              <a:t>(My Response)</a:t>
            </a:r>
          </a:p>
        </p:txBody>
      </p:sp>
      <p:pic>
        <p:nvPicPr>
          <p:cNvPr id="148" name="Shape 148"/>
          <p:cNvPicPr preferRelativeResize="0"/>
          <p:nvPr/>
        </p:nvPicPr>
        <p:blipFill rotWithShape="1">
          <a:blip r:embed="rId3">
            <a:alphaModFix/>
          </a:blip>
          <a:srcRect b="0" l="0" r="0" t="0"/>
          <a:stretch/>
        </p:blipFill>
        <p:spPr>
          <a:xfrm>
            <a:off x="1038300" y="4390725"/>
            <a:ext cx="7067400" cy="371400"/>
          </a:xfrm>
          <a:prstGeom prst="rect">
            <a:avLst/>
          </a:prstGeom>
          <a:noFill/>
          <a:ln>
            <a:noFill/>
          </a:ln>
          <a:effectLst>
            <a:outerShdw blurRad="292100" rotWithShape="0" algn="tl" dir="2700000" dist="139700">
              <a:srgbClr val="333333">
                <a:alpha val="64705"/>
              </a:srgbClr>
            </a:outerShdw>
          </a:effectLst>
        </p:spPr>
      </p:pic>
      <p:pic>
        <p:nvPicPr>
          <p:cNvPr id="149" name="Shape 149"/>
          <p:cNvPicPr preferRelativeResize="0"/>
          <p:nvPr/>
        </p:nvPicPr>
        <p:blipFill rotWithShape="1">
          <a:blip r:embed="rId4">
            <a:alphaModFix/>
          </a:blip>
          <a:srcRect b="0" l="0" r="0" t="0"/>
          <a:stretch/>
        </p:blipFill>
        <p:spPr>
          <a:xfrm>
            <a:off x="5257800" y="5008475"/>
            <a:ext cx="2091300" cy="1447800"/>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accent6"/>
              </a:buClr>
              <a:buSzPct val="25000"/>
              <a:buFont typeface="Calibri"/>
              <a:buNone/>
            </a:pPr>
            <a:r>
              <a:rPr b="0" i="0" lang="en-US" sz="4400" u="none" cap="none" strike="noStrike">
                <a:solidFill>
                  <a:schemeClr val="accent6"/>
                </a:solidFill>
                <a:latin typeface="Calibri"/>
                <a:ea typeface="Calibri"/>
                <a:cs typeface="Calibri"/>
                <a:sym typeface="Calibri"/>
              </a:rPr>
              <a:t>Overview of the data</a:t>
            </a:r>
          </a:p>
        </p:txBody>
      </p:sp>
      <p:graphicFrame>
        <p:nvGraphicFramePr>
          <p:cNvPr id="155" name="Shape 155"/>
          <p:cNvGraphicFramePr/>
          <p:nvPr/>
        </p:nvGraphicFramePr>
        <p:xfrm>
          <a:off x="609600" y="1371600"/>
          <a:ext cx="3000000" cy="3000000"/>
        </p:xfrm>
        <a:graphic>
          <a:graphicData uri="http://schemas.openxmlformats.org/drawingml/2006/table">
            <a:tbl>
              <a:tblPr bandRow="1" firstRow="1">
                <a:noFill/>
                <a:tableStyleId>{20004D6E-E58A-4430-983C-6998CCB9FF97}</a:tableStyleId>
              </a:tblPr>
              <a:tblGrid>
                <a:gridCol w="3923775"/>
                <a:gridCol w="3923775"/>
              </a:tblGrid>
              <a:tr h="477400">
                <a:tc>
                  <a:txBody>
                    <a:bodyPr>
                      <a:noAutofit/>
                    </a:bodyPr>
                    <a:lstStyle/>
                    <a:p>
                      <a:pPr indent="0" lvl="0" marL="0" marR="0" rtl="0" algn="ctr">
                        <a:spcBef>
                          <a:spcPts val="0"/>
                        </a:spcBef>
                        <a:buSzPct val="25000"/>
                        <a:buNone/>
                      </a:pPr>
                      <a:r>
                        <a:rPr lang="en-US" sz="2300" u="none" cap="none" strike="noStrike">
                          <a:solidFill>
                            <a:srgbClr val="000000"/>
                          </a:solidFill>
                        </a:rPr>
                        <a:t>Objective</a:t>
                      </a:r>
                    </a:p>
                  </a:txBody>
                  <a:tcPr marT="58850" marB="58850" marR="117725" marL="1177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accent6"/>
                    </a:solidFill>
                  </a:tcPr>
                </a:tc>
                <a:tc>
                  <a:txBody>
                    <a:bodyPr>
                      <a:noAutofit/>
                    </a:bodyPr>
                    <a:lstStyle/>
                    <a:p>
                      <a:pPr indent="0" lvl="0" marL="0" marR="0" rtl="0" algn="ctr">
                        <a:spcBef>
                          <a:spcPts val="0"/>
                        </a:spcBef>
                        <a:buSzPct val="25000"/>
                        <a:buNone/>
                      </a:pPr>
                      <a:r>
                        <a:rPr lang="en-US" sz="2300" u="none" cap="none" strike="noStrike">
                          <a:solidFill>
                            <a:srgbClr val="000000"/>
                          </a:solidFill>
                        </a:rPr>
                        <a:t>To Meet Specification</a:t>
                      </a:r>
                    </a:p>
                  </a:txBody>
                  <a:tcPr marT="58850" marB="58850" marR="117725" marL="1177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00B0F0"/>
                    </a:solidFill>
                  </a:tcPr>
                </a:tc>
              </a:tr>
              <a:tr h="1884800">
                <a:tc>
                  <a:txBody>
                    <a:bodyPr>
                      <a:noAutofit/>
                    </a:bodyPr>
                    <a:lstStyle/>
                    <a:p>
                      <a:pPr indent="0" lvl="0" marL="0" marR="0" rtl="0" algn="l">
                        <a:lnSpc>
                          <a:spcPct val="115000"/>
                        </a:lnSpc>
                        <a:spcBef>
                          <a:spcPts val="0"/>
                        </a:spcBef>
                        <a:spcAft>
                          <a:spcPts val="0"/>
                        </a:spcAft>
                        <a:buSzPct val="25000"/>
                        <a:buNone/>
                      </a:pPr>
                      <a:r>
                        <a:rPr b="1" lang="en-US" sz="1100" u="none" cap="none" strike="noStrike">
                          <a:solidFill>
                            <a:srgbClr val="595959"/>
                          </a:solidFill>
                          <a:latin typeface="Arial"/>
                          <a:ea typeface="Arial"/>
                          <a:cs typeface="Arial"/>
                          <a:sym typeface="Arial"/>
                        </a:rPr>
                        <a:t>Overview of the data</a:t>
                      </a:r>
                    </a:p>
                    <a:p>
                      <a:pPr indent="0" lvl="0" marL="0" marR="0" rtl="0" algn="l">
                        <a:lnSpc>
                          <a:spcPct val="115000"/>
                        </a:lnSpc>
                        <a:spcBef>
                          <a:spcPts val="0"/>
                        </a:spcBef>
                        <a:spcAft>
                          <a:spcPts val="0"/>
                        </a:spcAft>
                        <a:buSzPct val="25000"/>
                        <a:buNone/>
                      </a:pPr>
                      <a:r>
                        <a:rPr lang="en-US" sz="1100" u="none" cap="none" strike="noStrike">
                          <a:solidFill>
                            <a:srgbClr val="595959"/>
                          </a:solidFill>
                          <a:latin typeface="Arial"/>
                          <a:ea typeface="Arial"/>
                          <a:cs typeface="Arial"/>
                          <a:sym typeface="Arial"/>
                        </a:rPr>
                        <a:t>Student provides a statistical overview about their chosen dataset, like:</a:t>
                      </a:r>
                    </a:p>
                    <a:p>
                      <a:pPr indent="-342900" lvl="0" marL="342900" marR="0" rtl="0" algn="l">
                        <a:lnSpc>
                          <a:spcPct val="115000"/>
                        </a:lnSpc>
                        <a:spcBef>
                          <a:spcPts val="0"/>
                        </a:spcBef>
                        <a:spcAft>
                          <a:spcPts val="0"/>
                        </a:spcAft>
                        <a:buClr>
                          <a:srgbClr val="595959"/>
                        </a:buClr>
                        <a:buSzPct val="90909"/>
                        <a:buFont typeface="Noto Sans Symbols"/>
                        <a:buChar char="∙"/>
                      </a:pPr>
                      <a:r>
                        <a:rPr lang="en-US" sz="1100" u="none" cap="none" strike="noStrike">
                          <a:solidFill>
                            <a:srgbClr val="595959"/>
                          </a:solidFill>
                          <a:latin typeface="Arial"/>
                          <a:ea typeface="Arial"/>
                          <a:cs typeface="Arial"/>
                          <a:sym typeface="Arial"/>
                        </a:rPr>
                        <a:t>size of the file</a:t>
                      </a:r>
                    </a:p>
                    <a:p>
                      <a:pPr indent="-342900" lvl="0" marL="342900" marR="0" rtl="0" algn="l">
                        <a:lnSpc>
                          <a:spcPct val="115000"/>
                        </a:lnSpc>
                        <a:spcBef>
                          <a:spcPts val="1000"/>
                        </a:spcBef>
                        <a:spcAft>
                          <a:spcPts val="0"/>
                        </a:spcAft>
                        <a:buClr>
                          <a:srgbClr val="595959"/>
                        </a:buClr>
                        <a:buSzPct val="90909"/>
                        <a:buFont typeface="Noto Sans Symbols"/>
                        <a:buChar char="∙"/>
                      </a:pPr>
                      <a:r>
                        <a:rPr lang="en-US" sz="1100" u="none" cap="none" strike="noStrike">
                          <a:solidFill>
                            <a:srgbClr val="595959"/>
                          </a:solidFill>
                          <a:latin typeface="Arial"/>
                          <a:ea typeface="Arial"/>
                          <a:cs typeface="Arial"/>
                          <a:sym typeface="Arial"/>
                        </a:rPr>
                        <a:t>number of unique users</a:t>
                      </a:r>
                    </a:p>
                    <a:p>
                      <a:pPr indent="-342900" lvl="0" marL="342900" marR="0" rtl="0" algn="l">
                        <a:lnSpc>
                          <a:spcPct val="115000"/>
                        </a:lnSpc>
                        <a:spcBef>
                          <a:spcPts val="1000"/>
                        </a:spcBef>
                        <a:spcAft>
                          <a:spcPts val="0"/>
                        </a:spcAft>
                        <a:buClr>
                          <a:srgbClr val="595959"/>
                        </a:buClr>
                        <a:buSzPct val="90909"/>
                        <a:buFont typeface="Noto Sans Symbols"/>
                        <a:buChar char="∙"/>
                      </a:pPr>
                      <a:r>
                        <a:rPr lang="en-US" sz="1100" u="none" cap="none" strike="noStrike">
                          <a:solidFill>
                            <a:srgbClr val="595959"/>
                          </a:solidFill>
                          <a:latin typeface="Arial"/>
                          <a:ea typeface="Arial"/>
                          <a:cs typeface="Arial"/>
                          <a:sym typeface="Arial"/>
                        </a:rPr>
                        <a:t>number of nodes and ways</a:t>
                      </a:r>
                    </a:p>
                    <a:p>
                      <a:pPr indent="-342900" lvl="0" marL="342900" marR="0" rtl="0" algn="l">
                        <a:lnSpc>
                          <a:spcPct val="115000"/>
                        </a:lnSpc>
                        <a:spcBef>
                          <a:spcPts val="1000"/>
                        </a:spcBef>
                        <a:spcAft>
                          <a:spcPts val="0"/>
                        </a:spcAft>
                        <a:buClr>
                          <a:srgbClr val="595959"/>
                        </a:buClr>
                        <a:buSzPct val="90909"/>
                        <a:buFont typeface="Noto Sans Symbols"/>
                        <a:buChar char="∙"/>
                      </a:pPr>
                      <a:r>
                        <a:rPr lang="en-US" sz="1100" u="none" cap="none" strike="noStrike">
                          <a:solidFill>
                            <a:srgbClr val="595959"/>
                          </a:solidFill>
                          <a:latin typeface="Arial"/>
                          <a:ea typeface="Arial"/>
                          <a:cs typeface="Arial"/>
                          <a:sym typeface="Arial"/>
                        </a:rPr>
                        <a:t>number of chosen type of nodes, like cafes, shops etc</a:t>
                      </a:r>
                    </a:p>
                  </a:txBody>
                  <a:tcPr marT="63500" marB="63500" marR="63500" marL="6350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15000"/>
                        </a:lnSpc>
                        <a:spcBef>
                          <a:spcPts val="0"/>
                        </a:spcBef>
                        <a:spcAft>
                          <a:spcPts val="0"/>
                        </a:spcAft>
                        <a:buSzPct val="25000"/>
                        <a:buNone/>
                      </a:pPr>
                      <a:r>
                        <a:rPr lang="en-US" sz="1100" u="none" cap="none" strike="noStrike">
                          <a:solidFill>
                            <a:srgbClr val="595959"/>
                          </a:solidFill>
                          <a:latin typeface="Arial"/>
                          <a:ea typeface="Arial"/>
                          <a:cs typeface="Arial"/>
                          <a:sym typeface="Arial"/>
                        </a:rPr>
                        <a:t>Student response provides the statistics about their chosen map area. Dataset is at least 50MB.</a:t>
                      </a:r>
                    </a:p>
                    <a:p>
                      <a:pPr indent="0" lvl="0" marL="0" marR="0" rtl="0" algn="l">
                        <a:lnSpc>
                          <a:spcPct val="115000"/>
                        </a:lnSpc>
                        <a:spcBef>
                          <a:spcPts val="0"/>
                        </a:spcBef>
                        <a:spcAft>
                          <a:spcPts val="0"/>
                        </a:spcAft>
                        <a:buSzPct val="25000"/>
                        <a:buNone/>
                      </a:pPr>
                      <a:r>
                        <a:rPr lang="en-US" sz="1100" u="none" cap="none" strike="noStrike">
                          <a:solidFill>
                            <a:srgbClr val="595959"/>
                          </a:solidFill>
                          <a:latin typeface="Arial"/>
                          <a:ea typeface="Arial"/>
                          <a:cs typeface="Arial"/>
                          <a:sym typeface="Arial"/>
                        </a:rPr>
                        <a:t>Student response also includes the MongoDB queries used to obtain the statistics.</a:t>
                      </a:r>
                    </a:p>
                  </a:txBody>
                  <a:tcPr marT="63500" marB="63500" marR="63500" marL="6350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idx="1" type="body"/>
          </p:nvPr>
        </p:nvSpPr>
        <p:spPr>
          <a:xfrm>
            <a:off x="457200" y="990600"/>
            <a:ext cx="8229600" cy="56388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3F3F3F"/>
              </a:buClr>
              <a:buSzPct val="25000"/>
              <a:buFont typeface="Arial"/>
              <a:buNone/>
            </a:pPr>
            <a:r>
              <a:rPr b="0" i="0" lang="en-US" sz="1200" u="none" cap="none" strike="noStrike">
                <a:solidFill>
                  <a:srgbClr val="3F3F3F"/>
                </a:solidFill>
                <a:latin typeface="Calibri"/>
                <a:ea typeface="Calibri"/>
                <a:cs typeface="Calibri"/>
                <a:sym typeface="Calibri"/>
              </a:rPr>
              <a:t>File Sizes:  </a:t>
            </a:r>
          </a:p>
          <a:p>
            <a:pPr indent="-342900" lvl="0" marL="342900" marR="0" rtl="0" algn="l">
              <a:spcBef>
                <a:spcPts val="240"/>
              </a:spcBef>
              <a:spcAft>
                <a:spcPts val="0"/>
              </a:spcAft>
              <a:buClr>
                <a:srgbClr val="3F3F3F"/>
              </a:buClr>
              <a:buSzPct val="25000"/>
              <a:buFont typeface="Arial"/>
              <a:buNone/>
            </a:pPr>
            <a:r>
              <a:rPr b="0" i="0" lang="en-US" sz="1200" u="none" cap="none" strike="noStrike">
                <a:solidFill>
                  <a:srgbClr val="3F3F3F"/>
                </a:solidFill>
                <a:latin typeface="Calibri"/>
                <a:ea typeface="Calibri"/>
                <a:cs typeface="Calibri"/>
                <a:sym typeface="Calibri"/>
              </a:rPr>
              <a:t> </a:t>
            </a:r>
          </a:p>
          <a:p>
            <a:pPr indent="-342900" lvl="0" marL="342900" marR="0" rtl="0" algn="l">
              <a:spcBef>
                <a:spcPts val="240"/>
              </a:spcBef>
              <a:spcAft>
                <a:spcPts val="0"/>
              </a:spcAft>
              <a:buClr>
                <a:srgbClr val="3F3F3F"/>
              </a:buClr>
              <a:buSzPct val="25000"/>
              <a:buFont typeface="Arial"/>
              <a:buNone/>
            </a:pPr>
            <a:r>
              <a:rPr b="0" i="0" lang="en-US" sz="1200" u="none" cap="none" strike="noStrike">
                <a:solidFill>
                  <a:srgbClr val="3F3F3F"/>
                </a:solidFill>
                <a:latin typeface="Calibri"/>
                <a:ea typeface="Calibri"/>
                <a:cs typeface="Calibri"/>
                <a:sym typeface="Calibri"/>
              </a:rPr>
              <a:t>	</a:t>
            </a:r>
            <a:r>
              <a:rPr b="0" i="1" lang="en-US" sz="1200" u="none" cap="none" strike="noStrike">
                <a:solidFill>
                  <a:srgbClr val="3F3F3F"/>
                </a:solidFill>
                <a:latin typeface="Calibri"/>
                <a:ea typeface="Calibri"/>
                <a:cs typeface="Calibri"/>
                <a:sym typeface="Calibri"/>
              </a:rPr>
              <a:t>file_in_detroit..osm: 74,934 KB</a:t>
            </a:r>
          </a:p>
          <a:p>
            <a:pPr indent="-342900" lvl="0" marL="342900" marR="0" rtl="0" algn="l">
              <a:spcBef>
                <a:spcPts val="240"/>
              </a:spcBef>
              <a:spcAft>
                <a:spcPts val="0"/>
              </a:spcAft>
              <a:buClr>
                <a:srgbClr val="3F3F3F"/>
              </a:buClr>
              <a:buSzPct val="25000"/>
              <a:buFont typeface="Arial"/>
              <a:buNone/>
            </a:pPr>
            <a:r>
              <a:rPr b="0" i="1" lang="en-US" sz="1200" u="none" cap="none" strike="noStrike">
                <a:solidFill>
                  <a:srgbClr val="3F3F3F"/>
                </a:solidFill>
                <a:latin typeface="Calibri"/>
                <a:ea typeface="Calibri"/>
                <a:cs typeface="Calibri"/>
                <a:sym typeface="Calibri"/>
              </a:rPr>
              <a:t>	file_out_detroit.json: 109,098 KB </a:t>
            </a:r>
          </a:p>
          <a:p>
            <a:pPr indent="-342900" lvl="0" marL="342900" marR="0" rtl="0" algn="l">
              <a:spcBef>
                <a:spcPts val="240"/>
              </a:spcBef>
              <a:spcAft>
                <a:spcPts val="0"/>
              </a:spcAft>
              <a:buClr>
                <a:srgbClr val="3F3F3F"/>
              </a:buClr>
              <a:buSzPct val="25000"/>
              <a:buFont typeface="Arial"/>
              <a:buNone/>
            </a:pPr>
            <a:r>
              <a:rPr b="0" i="0" lang="en-US" sz="1200" u="none" cap="none" strike="noStrike">
                <a:solidFill>
                  <a:srgbClr val="3F3F3F"/>
                </a:solidFill>
                <a:latin typeface="Calibri"/>
                <a:ea typeface="Calibri"/>
                <a:cs typeface="Calibri"/>
                <a:sym typeface="Calibri"/>
              </a:rPr>
              <a:t> </a:t>
            </a:r>
          </a:p>
          <a:p>
            <a:pPr indent="-342900" lvl="0" marL="342900" marR="0" rtl="0" algn="l">
              <a:spcBef>
                <a:spcPts val="240"/>
              </a:spcBef>
              <a:spcAft>
                <a:spcPts val="0"/>
              </a:spcAft>
              <a:buClr>
                <a:srgbClr val="3F3F3F"/>
              </a:buClr>
              <a:buSzPct val="25000"/>
              <a:buFont typeface="Arial"/>
              <a:buNone/>
            </a:pPr>
            <a:r>
              <a:rPr b="0" i="0" lang="en-US" sz="1200" u="none" cap="none" strike="noStrike">
                <a:solidFill>
                  <a:srgbClr val="3F3F3F"/>
                </a:solidFill>
                <a:latin typeface="Calibri"/>
                <a:ea typeface="Calibri"/>
                <a:cs typeface="Calibri"/>
                <a:sym typeface="Calibri"/>
              </a:rPr>
              <a:t>Number of distinct users:</a:t>
            </a:r>
          </a:p>
          <a:p>
            <a:pPr indent="-342900" lvl="0" marL="342900" marR="0" rtl="0" algn="l">
              <a:spcBef>
                <a:spcPts val="240"/>
              </a:spcBef>
              <a:spcAft>
                <a:spcPts val="0"/>
              </a:spcAft>
              <a:buClr>
                <a:srgbClr val="3F3F3F"/>
              </a:buClr>
              <a:buSzPct val="25000"/>
              <a:buFont typeface="Arial"/>
              <a:buNone/>
            </a:pPr>
            <a:r>
              <a:rPr b="0" i="1" lang="en-US" sz="1200" u="none" cap="none" strike="noStrike">
                <a:solidFill>
                  <a:srgbClr val="3F3F3F"/>
                </a:solidFill>
                <a:latin typeface="Calibri"/>
                <a:ea typeface="Calibri"/>
                <a:cs typeface="Calibri"/>
                <a:sym typeface="Calibri"/>
              </a:rPr>
              <a:t>	&gt;print "number of unique users: " + str(len(coll.distinct("created.user")))</a:t>
            </a:r>
          </a:p>
          <a:p>
            <a:pPr indent="-342900" lvl="0" marL="342900" marR="0" rtl="0" algn="l">
              <a:spcBef>
                <a:spcPts val="240"/>
              </a:spcBef>
              <a:spcAft>
                <a:spcPts val="0"/>
              </a:spcAft>
              <a:buClr>
                <a:srgbClr val="3F3F3F"/>
              </a:buClr>
              <a:buSzPct val="25000"/>
              <a:buFont typeface="Arial"/>
              <a:buNone/>
            </a:pPr>
            <a:r>
              <a:rPr b="0" i="1" lang="en-US" sz="1200" u="none" cap="none" strike="noStrike">
                <a:solidFill>
                  <a:srgbClr val="3F3F3F"/>
                </a:solidFill>
                <a:latin typeface="Calibri"/>
                <a:ea typeface="Calibri"/>
                <a:cs typeface="Calibri"/>
                <a:sym typeface="Calibri"/>
              </a:rPr>
              <a:t>	number of unique users: 1333</a:t>
            </a:r>
          </a:p>
          <a:p>
            <a:pPr indent="-342900" lvl="0" marL="342900" marR="0" rtl="0" algn="l">
              <a:spcBef>
                <a:spcPts val="240"/>
              </a:spcBef>
              <a:spcAft>
                <a:spcPts val="0"/>
              </a:spcAft>
              <a:buClr>
                <a:srgbClr val="3F3F3F"/>
              </a:buClr>
              <a:buSzPct val="25000"/>
              <a:buFont typeface="Arial"/>
              <a:buNone/>
            </a:pPr>
            <a:r>
              <a:rPr b="0" i="0" lang="en-US" sz="1200" u="none" cap="none" strike="noStrike">
                <a:solidFill>
                  <a:srgbClr val="3F3F3F"/>
                </a:solidFill>
                <a:latin typeface="Calibri"/>
                <a:ea typeface="Calibri"/>
                <a:cs typeface="Calibri"/>
                <a:sym typeface="Calibri"/>
              </a:rPr>
              <a:t> </a:t>
            </a:r>
          </a:p>
          <a:p>
            <a:pPr indent="-342900" lvl="0" marL="342900" marR="0" rtl="0" algn="l">
              <a:spcBef>
                <a:spcPts val="240"/>
              </a:spcBef>
              <a:spcAft>
                <a:spcPts val="0"/>
              </a:spcAft>
              <a:buClr>
                <a:srgbClr val="3F3F3F"/>
              </a:buClr>
              <a:buSzPct val="25000"/>
              <a:buFont typeface="Arial"/>
              <a:buNone/>
            </a:pPr>
            <a:r>
              <a:rPr b="0" i="0" lang="en-US" sz="1200" u="none" cap="none" strike="noStrike">
                <a:solidFill>
                  <a:srgbClr val="3F3F3F"/>
                </a:solidFill>
                <a:latin typeface="Calibri"/>
                <a:ea typeface="Calibri"/>
                <a:cs typeface="Calibri"/>
                <a:sym typeface="Calibri"/>
              </a:rPr>
              <a:t>Number of nodes</a:t>
            </a:r>
          </a:p>
          <a:p>
            <a:pPr indent="-342900" lvl="0" marL="342900" marR="0" rtl="0" algn="l">
              <a:spcBef>
                <a:spcPts val="240"/>
              </a:spcBef>
              <a:spcAft>
                <a:spcPts val="0"/>
              </a:spcAft>
              <a:buClr>
                <a:srgbClr val="3F3F3F"/>
              </a:buClr>
              <a:buSzPct val="25000"/>
              <a:buFont typeface="Arial"/>
              <a:buNone/>
            </a:pPr>
            <a:r>
              <a:rPr b="0" i="1" lang="en-US" sz="1200" u="none" cap="none" strike="noStrike">
                <a:solidFill>
                  <a:srgbClr val="3F3F3F"/>
                </a:solidFill>
                <a:latin typeface="Calibri"/>
                <a:ea typeface="Calibri"/>
                <a:cs typeface="Calibri"/>
                <a:sym typeface="Calibri"/>
              </a:rPr>
              <a:t>	&gt;print "number of nodes: " + str(coll.find({"type":"node"}).count())</a:t>
            </a:r>
          </a:p>
          <a:p>
            <a:pPr indent="-342900" lvl="0" marL="342900" marR="0" rtl="0" algn="l">
              <a:spcBef>
                <a:spcPts val="240"/>
              </a:spcBef>
              <a:spcAft>
                <a:spcPts val="0"/>
              </a:spcAft>
              <a:buClr>
                <a:srgbClr val="3F3F3F"/>
              </a:buClr>
              <a:buSzPct val="25000"/>
              <a:buFont typeface="Arial"/>
              <a:buNone/>
            </a:pPr>
            <a:r>
              <a:rPr b="0" i="1" lang="en-US" sz="1200" u="none" cap="none" strike="noStrike">
                <a:solidFill>
                  <a:srgbClr val="3F3F3F"/>
                </a:solidFill>
                <a:latin typeface="Calibri"/>
                <a:ea typeface="Calibri"/>
                <a:cs typeface="Calibri"/>
                <a:sym typeface="Calibri"/>
              </a:rPr>
              <a:t>	number of nodes: 349010</a:t>
            </a:r>
          </a:p>
          <a:p>
            <a:pPr indent="-342900" lvl="0" marL="342900" marR="0" rtl="0" algn="l">
              <a:spcBef>
                <a:spcPts val="240"/>
              </a:spcBef>
              <a:spcAft>
                <a:spcPts val="0"/>
              </a:spcAft>
              <a:buClr>
                <a:srgbClr val="3F3F3F"/>
              </a:buClr>
              <a:buSzPct val="25000"/>
              <a:buFont typeface="Arial"/>
              <a:buNone/>
            </a:pPr>
            <a:r>
              <a:rPr b="0" i="0" lang="en-US" sz="1200" u="none" cap="none" strike="noStrike">
                <a:solidFill>
                  <a:srgbClr val="3F3F3F"/>
                </a:solidFill>
                <a:latin typeface="Calibri"/>
                <a:ea typeface="Calibri"/>
                <a:cs typeface="Calibri"/>
                <a:sym typeface="Calibri"/>
              </a:rPr>
              <a:t> </a:t>
            </a:r>
          </a:p>
          <a:p>
            <a:pPr indent="-342900" lvl="0" marL="342900" marR="0" rtl="0" algn="l">
              <a:spcBef>
                <a:spcPts val="240"/>
              </a:spcBef>
              <a:spcAft>
                <a:spcPts val="0"/>
              </a:spcAft>
              <a:buClr>
                <a:srgbClr val="3F3F3F"/>
              </a:buClr>
              <a:buSzPct val="25000"/>
              <a:buFont typeface="Arial"/>
              <a:buNone/>
            </a:pPr>
            <a:r>
              <a:rPr b="0" i="0" lang="en-US" sz="1200" u="none" cap="none" strike="noStrike">
                <a:solidFill>
                  <a:srgbClr val="3F3F3F"/>
                </a:solidFill>
                <a:latin typeface="Calibri"/>
                <a:ea typeface="Calibri"/>
                <a:cs typeface="Calibri"/>
                <a:sym typeface="Calibri"/>
              </a:rPr>
              <a:t>Number of “ways”</a:t>
            </a:r>
          </a:p>
          <a:p>
            <a:pPr indent="-342900" lvl="0" marL="342900" marR="0" rtl="0" algn="l">
              <a:spcBef>
                <a:spcPts val="240"/>
              </a:spcBef>
              <a:spcAft>
                <a:spcPts val="0"/>
              </a:spcAft>
              <a:buClr>
                <a:srgbClr val="3F3F3F"/>
              </a:buClr>
              <a:buSzPct val="25000"/>
              <a:buFont typeface="Arial"/>
              <a:buNone/>
            </a:pPr>
            <a:r>
              <a:rPr b="0" i="1" lang="en-US" sz="1200" u="none" cap="none" strike="noStrike">
                <a:solidFill>
                  <a:srgbClr val="3F3F3F"/>
                </a:solidFill>
                <a:latin typeface="Calibri"/>
                <a:ea typeface="Calibri"/>
                <a:cs typeface="Calibri"/>
                <a:sym typeface="Calibri"/>
              </a:rPr>
              <a:t>	&gt;print "number of ways: " + str(coll.find({"type":"way"}).count())</a:t>
            </a:r>
          </a:p>
          <a:p>
            <a:pPr indent="-342900" lvl="0" marL="342900" marR="0" rtl="0" algn="l">
              <a:spcBef>
                <a:spcPts val="240"/>
              </a:spcBef>
              <a:spcAft>
                <a:spcPts val="0"/>
              </a:spcAft>
              <a:buClr>
                <a:srgbClr val="3F3F3F"/>
              </a:buClr>
              <a:buSzPct val="25000"/>
              <a:buFont typeface="Arial"/>
              <a:buNone/>
            </a:pPr>
            <a:r>
              <a:rPr b="0" i="1" lang="en-US" sz="1200" u="none" cap="none" strike="noStrike">
                <a:solidFill>
                  <a:srgbClr val="3F3F3F"/>
                </a:solidFill>
                <a:latin typeface="Calibri"/>
                <a:ea typeface="Calibri"/>
                <a:cs typeface="Calibri"/>
                <a:sym typeface="Calibri"/>
              </a:rPr>
              <a:t>	number of ways: 33896</a:t>
            </a:r>
          </a:p>
          <a:p>
            <a:pPr indent="-342900" lvl="0" marL="342900" marR="0" rtl="0" algn="l">
              <a:spcBef>
                <a:spcPts val="240"/>
              </a:spcBef>
              <a:spcAft>
                <a:spcPts val="0"/>
              </a:spcAft>
              <a:buClr>
                <a:srgbClr val="3F3F3F"/>
              </a:buClr>
              <a:buSzPct val="25000"/>
              <a:buFont typeface="Arial"/>
              <a:buNone/>
            </a:pPr>
            <a:r>
              <a:rPr b="0" i="0" lang="en-US" sz="1200" u="none" cap="none" strike="noStrike">
                <a:solidFill>
                  <a:srgbClr val="3F3F3F"/>
                </a:solidFill>
                <a:latin typeface="Calibri"/>
                <a:ea typeface="Calibri"/>
                <a:cs typeface="Calibri"/>
                <a:sym typeface="Calibri"/>
              </a:rPr>
              <a:t> </a:t>
            </a:r>
          </a:p>
          <a:p>
            <a:pPr indent="-342900" lvl="0" marL="342900" marR="0" rtl="0" algn="l">
              <a:spcBef>
                <a:spcPts val="240"/>
              </a:spcBef>
              <a:spcAft>
                <a:spcPts val="0"/>
              </a:spcAft>
              <a:buClr>
                <a:srgbClr val="3F3F3F"/>
              </a:buClr>
              <a:buSzPct val="25000"/>
              <a:buFont typeface="Arial"/>
              <a:buNone/>
            </a:pPr>
            <a:r>
              <a:rPr b="0" i="0" lang="en-US" sz="1200" u="none" cap="none" strike="noStrike">
                <a:solidFill>
                  <a:srgbClr val="3F3F3F"/>
                </a:solidFill>
                <a:latin typeface="Calibri"/>
                <a:ea typeface="Calibri"/>
                <a:cs typeface="Calibri"/>
                <a:sym typeface="Calibri"/>
              </a:rPr>
              <a:t>Number of “relation”:</a:t>
            </a:r>
          </a:p>
          <a:p>
            <a:pPr indent="-342900" lvl="0" marL="342900" marR="0" rtl="0" algn="l">
              <a:spcBef>
                <a:spcPts val="240"/>
              </a:spcBef>
              <a:spcAft>
                <a:spcPts val="0"/>
              </a:spcAft>
              <a:buClr>
                <a:srgbClr val="3F3F3F"/>
              </a:buClr>
              <a:buSzPct val="25000"/>
              <a:buFont typeface="Arial"/>
              <a:buNone/>
            </a:pPr>
            <a:r>
              <a:rPr b="0" i="1" lang="en-US" sz="1200" u="none" cap="none" strike="noStrike">
                <a:solidFill>
                  <a:srgbClr val="3F3F3F"/>
                </a:solidFill>
                <a:latin typeface="Calibri"/>
                <a:ea typeface="Calibri"/>
                <a:cs typeface="Calibri"/>
                <a:sym typeface="Calibri"/>
              </a:rPr>
              <a:t>	&gt;print "number of relations: " + str(coll.find({"type":"relation"}).count())</a:t>
            </a:r>
          </a:p>
          <a:p>
            <a:pPr indent="-342900" lvl="0" marL="342900" marR="0" rtl="0" algn="l">
              <a:spcBef>
                <a:spcPts val="240"/>
              </a:spcBef>
              <a:spcAft>
                <a:spcPts val="0"/>
              </a:spcAft>
              <a:buClr>
                <a:srgbClr val="3F3F3F"/>
              </a:buClr>
              <a:buSzPct val="25000"/>
              <a:buFont typeface="Arial"/>
              <a:buNone/>
            </a:pPr>
            <a:r>
              <a:rPr b="0" i="1" lang="en-US" sz="1200" u="none" cap="none" strike="noStrike">
                <a:solidFill>
                  <a:srgbClr val="3F3F3F"/>
                </a:solidFill>
                <a:latin typeface="Calibri"/>
                <a:ea typeface="Calibri"/>
                <a:cs typeface="Calibri"/>
                <a:sym typeface="Calibri"/>
              </a:rPr>
              <a:t>	number of relations: 585</a:t>
            </a:r>
          </a:p>
          <a:p>
            <a:pPr indent="-342900" lvl="0" marL="342900" marR="0" rtl="0" algn="l">
              <a:spcBef>
                <a:spcPts val="240"/>
              </a:spcBef>
              <a:spcAft>
                <a:spcPts val="0"/>
              </a:spcAft>
              <a:buClr>
                <a:srgbClr val="3F3F3F"/>
              </a:buClr>
              <a:buSzPct val="25000"/>
              <a:buFont typeface="Arial"/>
              <a:buNone/>
            </a:pPr>
            <a:r>
              <a:rPr b="0" i="0" lang="en-US" sz="1200" u="none" cap="none" strike="noStrike">
                <a:solidFill>
                  <a:srgbClr val="3F3F3F"/>
                </a:solidFill>
                <a:latin typeface="Calibri"/>
                <a:ea typeface="Calibri"/>
                <a:cs typeface="Calibri"/>
                <a:sym typeface="Calibri"/>
              </a:rPr>
              <a:t> </a:t>
            </a:r>
          </a:p>
          <a:p>
            <a:pPr indent="-342900" lvl="0" marL="342900" marR="0" rtl="0" algn="l">
              <a:spcBef>
                <a:spcPts val="240"/>
              </a:spcBef>
              <a:spcAft>
                <a:spcPts val="0"/>
              </a:spcAft>
              <a:buClr>
                <a:srgbClr val="3F3F3F"/>
              </a:buClr>
              <a:buSzPct val="25000"/>
              <a:buFont typeface="Arial"/>
              <a:buNone/>
            </a:pPr>
            <a:r>
              <a:rPr b="0" i="0" lang="en-US" sz="1200" u="none" cap="none" strike="noStrike">
                <a:solidFill>
                  <a:srgbClr val="3F3F3F"/>
                </a:solidFill>
                <a:latin typeface="Calibri"/>
                <a:ea typeface="Calibri"/>
                <a:cs typeface="Calibri"/>
                <a:sym typeface="Calibri"/>
              </a:rPr>
              <a:t>Total number of users:</a:t>
            </a:r>
          </a:p>
          <a:p>
            <a:pPr indent="-342900" lvl="0" marL="342900" marR="0" rtl="0" algn="l">
              <a:spcBef>
                <a:spcPts val="240"/>
              </a:spcBef>
              <a:spcAft>
                <a:spcPts val="0"/>
              </a:spcAft>
              <a:buClr>
                <a:srgbClr val="3F3F3F"/>
              </a:buClr>
              <a:buSzPct val="25000"/>
              <a:buFont typeface="Arial"/>
              <a:buNone/>
            </a:pPr>
            <a:r>
              <a:rPr b="0" i="1" lang="en-US" sz="1200" u="none" cap="none" strike="noStrike">
                <a:solidFill>
                  <a:srgbClr val="3F3F3F"/>
                </a:solidFill>
                <a:latin typeface="Calibri"/>
                <a:ea typeface="Calibri"/>
                <a:cs typeface="Calibri"/>
                <a:sym typeface="Calibri"/>
              </a:rPr>
              <a:t>	&gt;print "Total number of users: " + str(coll.find({"created.user": {"$exists":1}}).count())</a:t>
            </a:r>
          </a:p>
          <a:p>
            <a:pPr indent="-342900" lvl="0" marL="342900" marR="0" rtl="0" algn="l">
              <a:spcBef>
                <a:spcPts val="240"/>
              </a:spcBef>
              <a:spcAft>
                <a:spcPts val="0"/>
              </a:spcAft>
              <a:buClr>
                <a:srgbClr val="3F3F3F"/>
              </a:buClr>
              <a:buSzPct val="25000"/>
              <a:buFont typeface="Arial"/>
              <a:buNone/>
            </a:pPr>
            <a:r>
              <a:rPr b="0" i="1" lang="en-US" sz="1200" u="none" cap="none" strike="noStrike">
                <a:solidFill>
                  <a:srgbClr val="3F3F3F"/>
                </a:solidFill>
                <a:latin typeface="Calibri"/>
                <a:ea typeface="Calibri"/>
                <a:cs typeface="Calibri"/>
                <a:sym typeface="Calibri"/>
              </a:rPr>
              <a:t>	number of users: 383491</a:t>
            </a:r>
          </a:p>
          <a:p>
            <a:pPr indent="-342900" lvl="0" marL="342900" marR="0" rtl="0" algn="l">
              <a:spcBef>
                <a:spcPts val="240"/>
              </a:spcBef>
              <a:spcAft>
                <a:spcPts val="0"/>
              </a:spcAft>
              <a:buClr>
                <a:schemeClr val="dk1"/>
              </a:buClr>
              <a:buSzPct val="100000"/>
              <a:buFont typeface="Arial"/>
              <a:buNone/>
            </a:pPr>
            <a:r>
              <a:t/>
            </a:r>
            <a:endParaRPr b="0" i="0" sz="1200" u="none" cap="none" strike="noStrike">
              <a:solidFill>
                <a:srgbClr val="3F3F3F"/>
              </a:solidFill>
              <a:latin typeface="Calibri"/>
              <a:ea typeface="Calibri"/>
              <a:cs typeface="Calibri"/>
              <a:sym typeface="Calibri"/>
            </a:endParaRPr>
          </a:p>
          <a:p>
            <a:pPr indent="-342900" lvl="0" marL="342900" marR="0" rtl="0" algn="l">
              <a:spcBef>
                <a:spcPts val="240"/>
              </a:spcBef>
              <a:buClr>
                <a:schemeClr val="dk1"/>
              </a:buClr>
              <a:buSzPct val="25000"/>
              <a:buFont typeface="Arial"/>
              <a:buNone/>
            </a:pPr>
            <a:r>
              <a:t/>
            </a:r>
            <a:endParaRPr b="0" i="0" sz="1200" u="none" cap="none" strike="noStrike">
              <a:solidFill>
                <a:srgbClr val="3F3F3F"/>
              </a:solidFill>
              <a:latin typeface="Calibri"/>
              <a:ea typeface="Calibri"/>
              <a:cs typeface="Calibri"/>
              <a:sym typeface="Calibri"/>
            </a:endParaRPr>
          </a:p>
        </p:txBody>
      </p:sp>
      <p:sp>
        <p:nvSpPr>
          <p:cNvPr id="161" name="Shape 161"/>
          <p:cNvSpPr txBox="1"/>
          <p:nvPr>
            <p:ph type="title"/>
          </p:nvPr>
        </p:nvSpPr>
        <p:spPr>
          <a:xfrm>
            <a:off x="457200" y="152400"/>
            <a:ext cx="8229600" cy="685799"/>
          </a:xfrm>
          <a:prstGeom prst="rect">
            <a:avLst/>
          </a:prstGeom>
          <a:noFill/>
          <a:ln>
            <a:noFill/>
          </a:ln>
        </p:spPr>
        <p:txBody>
          <a:bodyPr anchorCtr="0" anchor="ctr" bIns="45700" lIns="91425" rIns="91425" tIns="45700">
            <a:noAutofit/>
          </a:bodyPr>
          <a:lstStyle/>
          <a:p>
            <a:pPr indent="0" lvl="0" marL="0" marR="0" rtl="0" algn="ctr">
              <a:spcBef>
                <a:spcPts val="0"/>
              </a:spcBef>
              <a:buClr>
                <a:schemeClr val="accent5"/>
              </a:buClr>
              <a:buSzPct val="25000"/>
              <a:buFont typeface="Calibri"/>
              <a:buNone/>
            </a:pPr>
            <a:r>
              <a:rPr b="0" i="0" lang="en-US" sz="3200" u="none" cap="none" strike="noStrike">
                <a:solidFill>
                  <a:schemeClr val="accent5"/>
                </a:solidFill>
                <a:latin typeface="Calibri"/>
                <a:ea typeface="Calibri"/>
                <a:cs typeface="Calibri"/>
                <a:sym typeface="Calibri"/>
              </a:rPr>
              <a:t>Overview of the Data </a:t>
            </a:r>
            <a:r>
              <a:rPr b="0" i="0" lang="en-US" sz="2400" u="none" cap="none" strike="noStrike">
                <a:solidFill>
                  <a:schemeClr val="accent5"/>
                </a:solidFill>
                <a:latin typeface="Calibri"/>
                <a:ea typeface="Calibri"/>
                <a:cs typeface="Calibri"/>
                <a:sym typeface="Calibri"/>
              </a:rPr>
              <a:t>(My Response)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idx="1" type="body"/>
          </p:nvPr>
        </p:nvSpPr>
        <p:spPr>
          <a:xfrm>
            <a:off x="457200" y="990600"/>
            <a:ext cx="8229600" cy="56388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Top 10 frequency of users appearing:</a:t>
            </a:r>
          </a:p>
          <a:p>
            <a:pPr indent="-342900" lvl="0" marL="34290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 </a:t>
            </a:r>
          </a:p>
          <a:p>
            <a:pPr indent="-342900" lvl="0" marL="342900" marR="0" rtl="0" algn="l">
              <a:spcBef>
                <a:spcPts val="320"/>
              </a:spcBef>
              <a:spcAft>
                <a:spcPts val="0"/>
              </a:spcAft>
              <a:buClr>
                <a:schemeClr val="dk1"/>
              </a:buClr>
              <a:buSzPct val="25000"/>
              <a:buFont typeface="Arial"/>
              <a:buNone/>
            </a:pPr>
            <a:r>
              <a:t/>
            </a:r>
            <a:endParaRPr b="0" i="0" sz="1600" u="none" cap="none" strike="noStrike">
              <a:solidFill>
                <a:srgbClr val="3F3F3F"/>
              </a:solidFill>
              <a:latin typeface="Calibri"/>
              <a:ea typeface="Calibri"/>
              <a:cs typeface="Calibri"/>
              <a:sym typeface="Calibri"/>
            </a:endParaRPr>
          </a:p>
          <a:p>
            <a:pPr indent="-342900" lvl="0" marL="342900" marR="0" rtl="0" algn="l">
              <a:spcBef>
                <a:spcPts val="320"/>
              </a:spcBef>
              <a:spcAft>
                <a:spcPts val="0"/>
              </a:spcAft>
              <a:buClr>
                <a:schemeClr val="dk1"/>
              </a:buClr>
              <a:buSzPct val="25000"/>
              <a:buFont typeface="Arial"/>
              <a:buNone/>
            </a:pPr>
            <a:r>
              <a:t/>
            </a:r>
            <a:endParaRPr b="0" i="0" sz="1600" u="none" cap="none" strike="noStrike">
              <a:solidFill>
                <a:srgbClr val="3F3F3F"/>
              </a:solidFill>
              <a:latin typeface="Calibri"/>
              <a:ea typeface="Calibri"/>
              <a:cs typeface="Calibri"/>
              <a:sym typeface="Calibri"/>
            </a:endParaRPr>
          </a:p>
          <a:p>
            <a:pPr indent="-342900" lvl="0" marL="342900" marR="0" rtl="0" algn="l">
              <a:spcBef>
                <a:spcPts val="320"/>
              </a:spcBef>
              <a:spcAft>
                <a:spcPts val="0"/>
              </a:spcAft>
              <a:buClr>
                <a:schemeClr val="dk1"/>
              </a:buClr>
              <a:buSzPct val="25000"/>
              <a:buFont typeface="Arial"/>
              <a:buNone/>
            </a:pPr>
            <a:r>
              <a:t/>
            </a:r>
            <a:endParaRPr b="0" i="0" sz="1600" u="none" cap="none" strike="noStrike">
              <a:solidFill>
                <a:srgbClr val="3F3F3F"/>
              </a:solidFill>
              <a:latin typeface="Calibri"/>
              <a:ea typeface="Calibri"/>
              <a:cs typeface="Calibri"/>
              <a:sym typeface="Calibri"/>
            </a:endParaRPr>
          </a:p>
          <a:p>
            <a:pPr indent="-342900" lvl="0" marL="342900" marR="0" rtl="0" algn="l">
              <a:spcBef>
                <a:spcPts val="320"/>
              </a:spcBef>
              <a:spcAft>
                <a:spcPts val="0"/>
              </a:spcAft>
              <a:buClr>
                <a:schemeClr val="dk1"/>
              </a:buClr>
              <a:buSzPct val="25000"/>
              <a:buFont typeface="Arial"/>
              <a:buNone/>
            </a:pPr>
            <a:r>
              <a:t/>
            </a:r>
            <a:endParaRPr b="0" i="0" sz="1600" u="none" cap="none" strike="noStrike">
              <a:solidFill>
                <a:srgbClr val="3F3F3F"/>
              </a:solidFill>
              <a:latin typeface="Calibri"/>
              <a:ea typeface="Calibri"/>
              <a:cs typeface="Calibri"/>
              <a:sym typeface="Calibri"/>
            </a:endParaRPr>
          </a:p>
          <a:p>
            <a:pPr indent="-342900" lvl="0" marL="34290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Result:</a:t>
            </a:r>
          </a:p>
          <a:p>
            <a:pPr indent="-342900" lvl="0" marL="34290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 </a:t>
            </a:r>
          </a:p>
          <a:p>
            <a:pPr indent="-285750" lvl="1" marL="74295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{u'count': 94770, u'_id': None}, </a:t>
            </a:r>
          </a:p>
          <a:p>
            <a:pPr indent="-285750" lvl="1" marL="74295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{u'count': 67345, u'_id': u'woodpeck_fixbot'},</a:t>
            </a:r>
          </a:p>
          <a:p>
            <a:pPr indent="-285750" lvl="1" marL="74295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{u'count': 38313, u'_id': u'Canvec Imports'},</a:t>
            </a:r>
          </a:p>
          <a:p>
            <a:pPr indent="-285750" lvl="1" marL="74295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 {u'count': 32401, u'_id': u'Doug Peterson'},</a:t>
            </a:r>
          </a:p>
          <a:p>
            <a:pPr indent="-285750" lvl="1" marL="74295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{u'count': 9460, u'_id': u'maxerickson'},</a:t>
            </a:r>
          </a:p>
          <a:p>
            <a:pPr indent="-285750" lvl="1" marL="74295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{u'count': 5926, u'_id': u'a_white'},</a:t>
            </a:r>
          </a:p>
          <a:p>
            <a:pPr indent="-285750" lvl="1" marL="74295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{u'count': 5437, u'_id': u'bot-mode'},</a:t>
            </a:r>
          </a:p>
          <a:p>
            <a:pPr indent="-285750" lvl="1" marL="74295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{u'count': 5341, u'_id': u'jonesydesign'},</a:t>
            </a:r>
          </a:p>
          <a:p>
            <a:pPr indent="-285750" lvl="1" marL="74295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{u'count': 5080, u'_id': u'Aibara'}, </a:t>
            </a:r>
          </a:p>
          <a:p>
            <a:pPr indent="-285750" lvl="1" marL="742950" marR="0" rtl="0" algn="l">
              <a:spcBef>
                <a:spcPts val="320"/>
              </a:spcBef>
              <a:buClr>
                <a:srgbClr val="3F3F3F"/>
              </a:buClr>
              <a:buSzPct val="25000"/>
              <a:buFont typeface="Arial"/>
              <a:buNone/>
            </a:pPr>
            <a:r>
              <a:rPr b="0" i="0" lang="en-US" sz="1600" u="none" cap="none" strike="noStrike">
                <a:solidFill>
                  <a:srgbClr val="3F3F3F"/>
                </a:solidFill>
                <a:latin typeface="Calibri"/>
                <a:ea typeface="Calibri"/>
                <a:cs typeface="Calibri"/>
                <a:sym typeface="Calibri"/>
              </a:rPr>
              <a:t>{u'count': 4921, u'_id': u'YalCat'}, </a:t>
            </a:r>
          </a:p>
        </p:txBody>
      </p:sp>
      <p:sp>
        <p:nvSpPr>
          <p:cNvPr id="167" name="Shape 167"/>
          <p:cNvSpPr txBox="1"/>
          <p:nvPr>
            <p:ph type="title"/>
          </p:nvPr>
        </p:nvSpPr>
        <p:spPr>
          <a:xfrm>
            <a:off x="457200" y="152400"/>
            <a:ext cx="8229600" cy="685799"/>
          </a:xfrm>
          <a:prstGeom prst="rect">
            <a:avLst/>
          </a:prstGeom>
          <a:noFill/>
          <a:ln>
            <a:noFill/>
          </a:ln>
        </p:spPr>
        <p:txBody>
          <a:bodyPr anchorCtr="0" anchor="ctr" bIns="45700" lIns="91425" rIns="91425" tIns="45700">
            <a:noAutofit/>
          </a:bodyPr>
          <a:lstStyle/>
          <a:p>
            <a:pPr indent="0" lvl="0" marL="0" marR="0" rtl="0" algn="ctr">
              <a:spcBef>
                <a:spcPts val="0"/>
              </a:spcBef>
              <a:buClr>
                <a:schemeClr val="accent5"/>
              </a:buClr>
              <a:buSzPct val="25000"/>
              <a:buFont typeface="Calibri"/>
              <a:buNone/>
            </a:pPr>
            <a:r>
              <a:rPr b="0" i="0" lang="en-US" sz="3200" u="none" cap="none" strike="noStrike">
                <a:solidFill>
                  <a:schemeClr val="accent5"/>
                </a:solidFill>
                <a:latin typeface="Calibri"/>
                <a:ea typeface="Calibri"/>
                <a:cs typeface="Calibri"/>
                <a:sym typeface="Calibri"/>
              </a:rPr>
              <a:t>Overview of the Data </a:t>
            </a:r>
            <a:r>
              <a:rPr b="0" i="0" lang="en-US" sz="2400" u="none" cap="none" strike="noStrike">
                <a:solidFill>
                  <a:schemeClr val="accent5"/>
                </a:solidFill>
                <a:latin typeface="Calibri"/>
                <a:ea typeface="Calibri"/>
                <a:cs typeface="Calibri"/>
                <a:sym typeface="Calibri"/>
              </a:rPr>
              <a:t>(My Response)</a:t>
            </a:r>
          </a:p>
        </p:txBody>
      </p:sp>
      <p:pic>
        <p:nvPicPr>
          <p:cNvPr id="168" name="Shape 168"/>
          <p:cNvPicPr preferRelativeResize="0"/>
          <p:nvPr/>
        </p:nvPicPr>
        <p:blipFill rotWithShape="1">
          <a:blip r:embed="rId3">
            <a:alphaModFix/>
          </a:blip>
          <a:srcRect b="0" l="0" r="0" t="0"/>
          <a:stretch/>
        </p:blipFill>
        <p:spPr>
          <a:xfrm>
            <a:off x="990600" y="1600200"/>
            <a:ext cx="2857499" cy="838199"/>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idx="1" type="body"/>
          </p:nvPr>
        </p:nvSpPr>
        <p:spPr>
          <a:xfrm>
            <a:off x="457200" y="990600"/>
            <a:ext cx="8229600" cy="56388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3F3F3F"/>
              </a:buClr>
              <a:buSzPct val="25000"/>
              <a:buFont typeface="Arial"/>
              <a:buNone/>
            </a:pPr>
            <a:r>
              <a:rPr b="0" i="0" lang="en-US" sz="1800" u="none" cap="none" strike="noStrike">
                <a:solidFill>
                  <a:srgbClr val="3F3F3F"/>
                </a:solidFill>
                <a:latin typeface="Calibri"/>
                <a:ea typeface="Calibri"/>
                <a:cs typeface="Calibri"/>
                <a:sym typeface="Calibri"/>
              </a:rPr>
              <a:t>Top 10 frequency of business names appearing:</a:t>
            </a:r>
          </a:p>
          <a:p>
            <a:pPr indent="-342900" lvl="0" marL="342900" marR="0" rtl="0" algn="l">
              <a:spcBef>
                <a:spcPts val="360"/>
              </a:spcBef>
              <a:spcAft>
                <a:spcPts val="0"/>
              </a:spcAft>
              <a:buClr>
                <a:schemeClr val="dk1"/>
              </a:buClr>
              <a:buSzPct val="25000"/>
              <a:buFont typeface="Arial"/>
              <a:buNone/>
            </a:pPr>
            <a:r>
              <a:t/>
            </a:r>
            <a:endParaRPr b="0" i="0" sz="1800" u="none" cap="none" strike="noStrike">
              <a:solidFill>
                <a:srgbClr val="3F3F3F"/>
              </a:solidFill>
              <a:latin typeface="Calibri"/>
              <a:ea typeface="Calibri"/>
              <a:cs typeface="Calibri"/>
              <a:sym typeface="Calibri"/>
            </a:endParaRPr>
          </a:p>
          <a:p>
            <a:pPr indent="-342900" lvl="0" marL="342900" marR="0" rtl="0" algn="l">
              <a:spcBef>
                <a:spcPts val="360"/>
              </a:spcBef>
              <a:spcAft>
                <a:spcPts val="0"/>
              </a:spcAft>
              <a:buClr>
                <a:schemeClr val="dk1"/>
              </a:buClr>
              <a:buSzPct val="25000"/>
              <a:buFont typeface="Arial"/>
              <a:buNone/>
            </a:pPr>
            <a:r>
              <a:t/>
            </a:r>
            <a:endParaRPr b="0" i="0" sz="1800" u="none" cap="none" strike="noStrike">
              <a:solidFill>
                <a:srgbClr val="3F3F3F"/>
              </a:solidFill>
              <a:latin typeface="Calibri"/>
              <a:ea typeface="Calibri"/>
              <a:cs typeface="Calibri"/>
              <a:sym typeface="Calibri"/>
            </a:endParaRPr>
          </a:p>
          <a:p>
            <a:pPr indent="-342900" lvl="0" marL="342900" marR="0" rtl="0" algn="l">
              <a:spcBef>
                <a:spcPts val="360"/>
              </a:spcBef>
              <a:spcAft>
                <a:spcPts val="0"/>
              </a:spcAft>
              <a:buClr>
                <a:schemeClr val="dk1"/>
              </a:buClr>
              <a:buSzPct val="25000"/>
              <a:buFont typeface="Arial"/>
              <a:buNone/>
            </a:pPr>
            <a:r>
              <a:t/>
            </a:r>
            <a:endParaRPr b="0" i="0" sz="1800" u="none" cap="none" strike="noStrike">
              <a:solidFill>
                <a:srgbClr val="3F3F3F"/>
              </a:solidFill>
              <a:latin typeface="Calibri"/>
              <a:ea typeface="Calibri"/>
              <a:cs typeface="Calibri"/>
              <a:sym typeface="Calibri"/>
            </a:endParaRPr>
          </a:p>
          <a:p>
            <a:pPr indent="-342900" lvl="0" marL="342900" marR="0" rtl="0" algn="l">
              <a:spcBef>
                <a:spcPts val="360"/>
              </a:spcBef>
              <a:spcAft>
                <a:spcPts val="0"/>
              </a:spcAft>
              <a:buClr>
                <a:schemeClr val="dk1"/>
              </a:buClr>
              <a:buSzPct val="25000"/>
              <a:buFont typeface="Arial"/>
              <a:buNone/>
            </a:pPr>
            <a:r>
              <a:t/>
            </a:r>
            <a:endParaRPr b="0" i="0" sz="1800" u="none" cap="none" strike="noStrike">
              <a:solidFill>
                <a:srgbClr val="3F3F3F"/>
              </a:solidFill>
              <a:latin typeface="Calibri"/>
              <a:ea typeface="Calibri"/>
              <a:cs typeface="Calibri"/>
              <a:sym typeface="Calibri"/>
            </a:endParaRPr>
          </a:p>
          <a:p>
            <a:pPr indent="-342900" lvl="0" marL="342900" marR="0" rtl="0" algn="l">
              <a:spcBef>
                <a:spcPts val="360"/>
              </a:spcBef>
              <a:spcAft>
                <a:spcPts val="0"/>
              </a:spcAft>
              <a:buClr>
                <a:schemeClr val="dk1"/>
              </a:buClr>
              <a:buSzPct val="25000"/>
              <a:buFont typeface="Arial"/>
              <a:buNone/>
            </a:pPr>
            <a:r>
              <a:t/>
            </a:r>
            <a:endParaRPr b="0" i="0" sz="1800" u="none" cap="none" strike="noStrike">
              <a:solidFill>
                <a:srgbClr val="3F3F3F"/>
              </a:solidFill>
              <a:latin typeface="Calibri"/>
              <a:ea typeface="Calibri"/>
              <a:cs typeface="Calibri"/>
              <a:sym typeface="Calibri"/>
            </a:endParaRPr>
          </a:p>
          <a:p>
            <a:pPr indent="-342900" lvl="0" marL="342900" marR="0" rtl="0" algn="l">
              <a:spcBef>
                <a:spcPts val="360"/>
              </a:spcBef>
              <a:spcAft>
                <a:spcPts val="0"/>
              </a:spcAft>
              <a:buClr>
                <a:srgbClr val="3F3F3F"/>
              </a:buClr>
              <a:buSzPct val="25000"/>
              <a:buFont typeface="Arial"/>
              <a:buNone/>
            </a:pPr>
            <a:r>
              <a:rPr b="0" i="0" lang="en-US" sz="1800" u="none" cap="none" strike="noStrike">
                <a:solidFill>
                  <a:srgbClr val="3F3F3F"/>
                </a:solidFill>
                <a:latin typeface="Calibri"/>
                <a:ea typeface="Calibri"/>
                <a:cs typeface="Calibri"/>
                <a:sym typeface="Calibri"/>
              </a:rPr>
              <a:t>Result:</a:t>
            </a:r>
          </a:p>
          <a:p>
            <a:pPr indent="-342900" lvl="0" marL="342900" marR="0" rtl="0" algn="l">
              <a:spcBef>
                <a:spcPts val="360"/>
              </a:spcBef>
              <a:spcAft>
                <a:spcPts val="0"/>
              </a:spcAft>
              <a:buClr>
                <a:srgbClr val="3F3F3F"/>
              </a:buClr>
              <a:buSzPct val="25000"/>
              <a:buFont typeface="Arial"/>
              <a:buNone/>
            </a:pPr>
            <a:r>
              <a:rPr b="0" i="0" lang="en-US" sz="1800" u="none" cap="none" strike="noStrike">
                <a:solidFill>
                  <a:srgbClr val="3F3F3F"/>
                </a:solidFill>
                <a:latin typeface="Calibri"/>
                <a:ea typeface="Calibri"/>
                <a:cs typeface="Calibri"/>
                <a:sym typeface="Calibri"/>
              </a:rPr>
              <a:t> </a:t>
            </a:r>
          </a:p>
          <a:p>
            <a:pPr indent="-285750" lvl="1" marL="74295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[{u'count': 381301, u'_id': None}, </a:t>
            </a:r>
          </a:p>
          <a:p>
            <a:pPr indent="-285750" lvl="1" marL="74295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{u'count': 10, u'_id': u'GM Technical Center'}, </a:t>
            </a:r>
          </a:p>
          <a:p>
            <a:pPr indent="-285750" lvl="1" marL="74295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{u'count': 9, u'_id': u'CSX Transportation'},</a:t>
            </a:r>
          </a:p>
          <a:p>
            <a:pPr indent="-285750" lvl="1" marL="74295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{u'count': 9, u'_id': u'Golf Cart Only'}, </a:t>
            </a:r>
          </a:p>
          <a:p>
            <a:pPr indent="-285750" lvl="1" marL="74295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{u'count': 7, u'_id': u'Conrail Shared Assets Detroit Line'},</a:t>
            </a:r>
          </a:p>
          <a:p>
            <a:pPr indent="-285750" lvl="1" marL="74295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{u'count': 7, u'_id': u'Canadian National'},</a:t>
            </a:r>
          </a:p>
          <a:p>
            <a:pPr indent="-285750" lvl="1" marL="74295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{u'count': 7, u'_id': u'BP'},</a:t>
            </a:r>
          </a:p>
          <a:p>
            <a:pPr indent="-285750" lvl="1" marL="74295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{u'count': 7, u'_id': u'Conrail - Detroit Shared Assets Area'},</a:t>
            </a:r>
          </a:p>
          <a:p>
            <a:pPr indent="-285750" lvl="1" marL="74295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{u'count': 6, u'_id': u'Csx RR &amp; Norfolk Southern Ry'}</a:t>
            </a:r>
          </a:p>
          <a:p>
            <a:pPr indent="-285750" lvl="1" marL="74295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{u'count': 6, u'_id': u'Meijer'}</a:t>
            </a:r>
          </a:p>
          <a:p>
            <a:pPr indent="-342900" lvl="0" marL="342900" marR="0" rtl="0" algn="l">
              <a:spcBef>
                <a:spcPts val="360"/>
              </a:spcBef>
              <a:buClr>
                <a:srgbClr val="3F3F3F"/>
              </a:buClr>
              <a:buSzPct val="25000"/>
              <a:buFont typeface="Arial"/>
              <a:buNone/>
            </a:pPr>
            <a:r>
              <a:rPr b="0" i="0" lang="en-US" sz="1800" u="none" cap="none" strike="noStrike">
                <a:solidFill>
                  <a:srgbClr val="3F3F3F"/>
                </a:solidFill>
                <a:latin typeface="Calibri"/>
                <a:ea typeface="Calibri"/>
                <a:cs typeface="Calibri"/>
                <a:sym typeface="Calibri"/>
              </a:rPr>
              <a:t> </a:t>
            </a:r>
          </a:p>
        </p:txBody>
      </p:sp>
      <p:sp>
        <p:nvSpPr>
          <p:cNvPr id="174" name="Shape 174"/>
          <p:cNvSpPr txBox="1"/>
          <p:nvPr>
            <p:ph type="title"/>
          </p:nvPr>
        </p:nvSpPr>
        <p:spPr>
          <a:xfrm>
            <a:off x="457200" y="152400"/>
            <a:ext cx="8229600" cy="685799"/>
          </a:xfrm>
          <a:prstGeom prst="rect">
            <a:avLst/>
          </a:prstGeom>
          <a:noFill/>
          <a:ln>
            <a:noFill/>
          </a:ln>
        </p:spPr>
        <p:txBody>
          <a:bodyPr anchorCtr="0" anchor="ctr" bIns="45700" lIns="91425" rIns="91425" tIns="45700">
            <a:noAutofit/>
          </a:bodyPr>
          <a:lstStyle/>
          <a:p>
            <a:pPr indent="0" lvl="0" marL="0" marR="0" rtl="0" algn="ctr">
              <a:spcBef>
                <a:spcPts val="0"/>
              </a:spcBef>
              <a:buClr>
                <a:schemeClr val="accent5"/>
              </a:buClr>
              <a:buSzPct val="25000"/>
              <a:buFont typeface="Calibri"/>
              <a:buNone/>
            </a:pPr>
            <a:r>
              <a:rPr b="0" i="0" lang="en-US" sz="3200" u="none" cap="none" strike="noStrike">
                <a:solidFill>
                  <a:schemeClr val="accent5"/>
                </a:solidFill>
                <a:latin typeface="Calibri"/>
                <a:ea typeface="Calibri"/>
                <a:cs typeface="Calibri"/>
                <a:sym typeface="Calibri"/>
              </a:rPr>
              <a:t>Overview of the Data </a:t>
            </a:r>
            <a:r>
              <a:rPr b="0" i="0" lang="en-US" sz="2400" u="none" cap="none" strike="noStrike">
                <a:solidFill>
                  <a:schemeClr val="accent5"/>
                </a:solidFill>
                <a:latin typeface="Calibri"/>
                <a:ea typeface="Calibri"/>
                <a:cs typeface="Calibri"/>
                <a:sym typeface="Calibri"/>
              </a:rPr>
              <a:t>(My Response)</a:t>
            </a:r>
          </a:p>
        </p:txBody>
      </p:sp>
      <p:pic>
        <p:nvPicPr>
          <p:cNvPr id="175" name="Shape 175"/>
          <p:cNvPicPr preferRelativeResize="0"/>
          <p:nvPr/>
        </p:nvPicPr>
        <p:blipFill rotWithShape="1">
          <a:blip r:embed="rId3">
            <a:alphaModFix/>
          </a:blip>
          <a:srcRect b="0" l="0" r="0" t="0"/>
          <a:stretch/>
        </p:blipFill>
        <p:spPr>
          <a:xfrm>
            <a:off x="990600" y="1600200"/>
            <a:ext cx="3276600" cy="838199"/>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idx="1" type="body"/>
          </p:nvPr>
        </p:nvSpPr>
        <p:spPr>
          <a:xfrm>
            <a:off x="457200" y="990600"/>
            <a:ext cx="8229600" cy="56388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3F3F3F"/>
              </a:buClr>
              <a:buSzPct val="25000"/>
              <a:buFont typeface="Arial"/>
              <a:buNone/>
            </a:pPr>
            <a:r>
              <a:rPr b="0" i="0" lang="en-US" sz="1800" u="none" cap="none" strike="noStrike">
                <a:solidFill>
                  <a:srgbClr val="3F3F3F"/>
                </a:solidFill>
                <a:latin typeface="Calibri"/>
                <a:ea typeface="Calibri"/>
                <a:cs typeface="Calibri"/>
                <a:sym typeface="Calibri"/>
              </a:rPr>
              <a:t>Top 10 frequency of roads, railroads, or rivers appearing:</a:t>
            </a:r>
          </a:p>
          <a:p>
            <a:pPr indent="-342900" lvl="0" marL="342900" marR="0" rtl="0" algn="l">
              <a:spcBef>
                <a:spcPts val="360"/>
              </a:spcBef>
              <a:spcAft>
                <a:spcPts val="0"/>
              </a:spcAft>
              <a:buClr>
                <a:srgbClr val="3F3F3F"/>
              </a:buClr>
              <a:buSzPct val="25000"/>
              <a:buFont typeface="Arial"/>
              <a:buNone/>
            </a:pPr>
            <a:r>
              <a:rPr b="0" i="0" lang="en-US" sz="1800" u="none" cap="none" strike="noStrike">
                <a:solidFill>
                  <a:srgbClr val="3F3F3F"/>
                </a:solidFill>
                <a:latin typeface="Calibri"/>
                <a:ea typeface="Calibri"/>
                <a:cs typeface="Calibri"/>
                <a:sym typeface="Calibri"/>
              </a:rPr>
              <a:t> </a:t>
            </a:r>
          </a:p>
          <a:p>
            <a:pPr indent="-342900" lvl="0" marL="342900" marR="0" rtl="0" algn="l">
              <a:spcBef>
                <a:spcPts val="360"/>
              </a:spcBef>
              <a:spcAft>
                <a:spcPts val="0"/>
              </a:spcAft>
              <a:buClr>
                <a:schemeClr val="dk1"/>
              </a:buClr>
              <a:buSzPct val="25000"/>
              <a:buFont typeface="Arial"/>
              <a:buNone/>
            </a:pPr>
            <a:r>
              <a:t/>
            </a:r>
            <a:endParaRPr b="0" i="0" sz="1800" u="none" cap="none" strike="noStrike">
              <a:solidFill>
                <a:srgbClr val="3F3F3F"/>
              </a:solidFill>
              <a:latin typeface="Calibri"/>
              <a:ea typeface="Calibri"/>
              <a:cs typeface="Calibri"/>
              <a:sym typeface="Calibri"/>
            </a:endParaRPr>
          </a:p>
          <a:p>
            <a:pPr indent="-342900" lvl="0" marL="342900" marR="0" rtl="0" algn="l">
              <a:spcBef>
                <a:spcPts val="360"/>
              </a:spcBef>
              <a:spcAft>
                <a:spcPts val="0"/>
              </a:spcAft>
              <a:buClr>
                <a:srgbClr val="3F3F3F"/>
              </a:buClr>
              <a:buSzPct val="25000"/>
              <a:buFont typeface="Arial"/>
              <a:buNone/>
            </a:pPr>
            <a:r>
              <a:rPr b="0" i="0" lang="en-US" sz="1800" u="none" cap="none" strike="noStrike">
                <a:solidFill>
                  <a:srgbClr val="3F3F3F"/>
                </a:solidFill>
                <a:latin typeface="Calibri"/>
                <a:ea typeface="Calibri"/>
                <a:cs typeface="Calibri"/>
                <a:sym typeface="Calibri"/>
              </a:rPr>
              <a:t> </a:t>
            </a:r>
          </a:p>
          <a:p>
            <a:pPr indent="-342900" lvl="0" marL="342900" marR="0" rtl="0" algn="l">
              <a:spcBef>
                <a:spcPts val="360"/>
              </a:spcBef>
              <a:spcAft>
                <a:spcPts val="0"/>
              </a:spcAft>
              <a:buClr>
                <a:schemeClr val="dk1"/>
              </a:buClr>
              <a:buSzPct val="25000"/>
              <a:buFont typeface="Arial"/>
              <a:buNone/>
            </a:pPr>
            <a:r>
              <a:t/>
            </a:r>
            <a:endParaRPr b="0" i="0" sz="1800" u="none" cap="none" strike="noStrike">
              <a:solidFill>
                <a:srgbClr val="3F3F3F"/>
              </a:solidFill>
              <a:latin typeface="Calibri"/>
              <a:ea typeface="Calibri"/>
              <a:cs typeface="Calibri"/>
              <a:sym typeface="Calibri"/>
            </a:endParaRPr>
          </a:p>
          <a:p>
            <a:pPr indent="-342900" lvl="0" marL="342900" marR="0" rtl="0" algn="l">
              <a:spcBef>
                <a:spcPts val="360"/>
              </a:spcBef>
              <a:spcAft>
                <a:spcPts val="0"/>
              </a:spcAft>
              <a:buClr>
                <a:srgbClr val="3F3F3F"/>
              </a:buClr>
              <a:buSzPct val="25000"/>
              <a:buFont typeface="Arial"/>
              <a:buNone/>
            </a:pPr>
            <a:r>
              <a:rPr b="0" i="0" lang="en-US" sz="1800" u="none" cap="none" strike="noStrike">
                <a:solidFill>
                  <a:srgbClr val="3F3F3F"/>
                </a:solidFill>
                <a:latin typeface="Calibri"/>
                <a:ea typeface="Calibri"/>
                <a:cs typeface="Calibri"/>
                <a:sym typeface="Calibri"/>
              </a:rPr>
              <a:t>Result: </a:t>
            </a:r>
          </a:p>
          <a:p>
            <a:pPr indent="-342900" lvl="0" marL="342900" marR="0" rtl="0" algn="l">
              <a:spcBef>
                <a:spcPts val="360"/>
              </a:spcBef>
              <a:spcAft>
                <a:spcPts val="0"/>
              </a:spcAft>
              <a:buClr>
                <a:schemeClr val="dk1"/>
              </a:buClr>
              <a:buSzPct val="25000"/>
              <a:buFont typeface="Arial"/>
              <a:buNone/>
            </a:pPr>
            <a:r>
              <a:t/>
            </a:r>
            <a:endParaRPr b="0" i="0" sz="1800" u="none" cap="none" strike="noStrike">
              <a:solidFill>
                <a:srgbClr val="3F3F3F"/>
              </a:solidFill>
              <a:latin typeface="Calibri"/>
              <a:ea typeface="Calibri"/>
              <a:cs typeface="Calibri"/>
              <a:sym typeface="Calibri"/>
            </a:endParaRPr>
          </a:p>
          <a:p>
            <a:pPr indent="-285750" lvl="1" marL="74295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{u'count': 372372, u'_id': None},</a:t>
            </a:r>
          </a:p>
          <a:p>
            <a:pPr indent="-285750" lvl="1" marL="74295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{u'count': 40, u'_id': u'Telegraph Road'},</a:t>
            </a:r>
          </a:p>
          <a:p>
            <a:pPr indent="-285750" lvl="1" marL="74295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{u'count': 18, u'_id': u'Woodward Avenue'}, </a:t>
            </a:r>
          </a:p>
          <a:p>
            <a:pPr indent="-285750" lvl="1" marL="74295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{u'count': 18, u'_id': u'West 12 Mile Road'},</a:t>
            </a:r>
          </a:p>
          <a:p>
            <a:pPr indent="-285750" lvl="1" marL="74295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{u'count': 17, u'_id': u'Michigan Avenue'},</a:t>
            </a:r>
          </a:p>
          <a:p>
            <a:pPr indent="-285750" lvl="1" marL="74295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{u'count': 16, u'_id': u'8 Mile Road'},</a:t>
            </a:r>
          </a:p>
          <a:p>
            <a:pPr indent="-285750" lvl="1" marL="74295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{u'count': 16, u'_id': u'Grand River Avenue'},</a:t>
            </a:r>
          </a:p>
          <a:p>
            <a:pPr indent="-285750" lvl="1" marL="74295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{u'count': 16, u'_id': u'Belle River'},</a:t>
            </a:r>
          </a:p>
          <a:p>
            <a:pPr indent="-285750" lvl="1" marL="74295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{u'count': 12, u'_id': u'Csx Railroad'}</a:t>
            </a:r>
          </a:p>
          <a:p>
            <a:pPr indent="-285750" lvl="1" marL="74295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{u'count': 12, u'_id': u'Mound Road'},</a:t>
            </a:r>
          </a:p>
          <a:p>
            <a:pPr indent="-285750" lvl="1" marL="74295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{u'count': 12, u'_id': u'West Outer Drive'}</a:t>
            </a:r>
          </a:p>
          <a:p>
            <a:pPr indent="-342900" lvl="0" marL="342900" marR="0" rtl="0" algn="l">
              <a:spcBef>
                <a:spcPts val="360"/>
              </a:spcBef>
              <a:spcAft>
                <a:spcPts val="0"/>
              </a:spcAft>
              <a:buClr>
                <a:srgbClr val="3F3F3F"/>
              </a:buClr>
              <a:buSzPct val="25000"/>
              <a:buFont typeface="Arial"/>
              <a:buNone/>
            </a:pPr>
            <a:r>
              <a:rPr b="0" i="0" lang="en-US" sz="1800" u="none" cap="none" strike="noStrike">
                <a:solidFill>
                  <a:srgbClr val="3F3F3F"/>
                </a:solidFill>
                <a:latin typeface="Calibri"/>
                <a:ea typeface="Calibri"/>
                <a:cs typeface="Calibri"/>
                <a:sym typeface="Calibri"/>
              </a:rPr>
              <a:t> </a:t>
            </a:r>
          </a:p>
          <a:p>
            <a:pPr indent="-342900" lvl="0" marL="342900" marR="0" rtl="0" algn="l">
              <a:spcBef>
                <a:spcPts val="360"/>
              </a:spcBef>
              <a:buClr>
                <a:srgbClr val="3F3F3F"/>
              </a:buClr>
              <a:buSzPct val="25000"/>
              <a:buFont typeface="Arial"/>
              <a:buNone/>
            </a:pPr>
            <a:r>
              <a:rPr b="0" i="0" lang="en-US" sz="1800" u="none" cap="none" strike="noStrike">
                <a:solidFill>
                  <a:srgbClr val="3F3F3F"/>
                </a:solidFill>
                <a:latin typeface="Calibri"/>
                <a:ea typeface="Calibri"/>
                <a:cs typeface="Calibri"/>
                <a:sym typeface="Calibri"/>
              </a:rPr>
              <a:t> </a:t>
            </a:r>
          </a:p>
        </p:txBody>
      </p:sp>
      <p:sp>
        <p:nvSpPr>
          <p:cNvPr id="181" name="Shape 181"/>
          <p:cNvSpPr txBox="1"/>
          <p:nvPr>
            <p:ph type="title"/>
          </p:nvPr>
        </p:nvSpPr>
        <p:spPr>
          <a:xfrm>
            <a:off x="457200" y="152400"/>
            <a:ext cx="8229600" cy="685799"/>
          </a:xfrm>
          <a:prstGeom prst="rect">
            <a:avLst/>
          </a:prstGeom>
          <a:noFill/>
          <a:ln>
            <a:noFill/>
          </a:ln>
        </p:spPr>
        <p:txBody>
          <a:bodyPr anchorCtr="0" anchor="ctr" bIns="45700" lIns="91425" rIns="91425" tIns="45700">
            <a:noAutofit/>
          </a:bodyPr>
          <a:lstStyle/>
          <a:p>
            <a:pPr indent="0" lvl="0" marL="0" marR="0" rtl="0" algn="ctr">
              <a:spcBef>
                <a:spcPts val="0"/>
              </a:spcBef>
              <a:buClr>
                <a:schemeClr val="accent5"/>
              </a:buClr>
              <a:buSzPct val="25000"/>
              <a:buFont typeface="Calibri"/>
              <a:buNone/>
            </a:pPr>
            <a:r>
              <a:rPr b="0" i="0" lang="en-US" sz="3200" u="none" cap="none" strike="noStrike">
                <a:solidFill>
                  <a:schemeClr val="accent5"/>
                </a:solidFill>
                <a:latin typeface="Calibri"/>
                <a:ea typeface="Calibri"/>
                <a:cs typeface="Calibri"/>
                <a:sym typeface="Calibri"/>
              </a:rPr>
              <a:t>Overview of the Data </a:t>
            </a:r>
            <a:r>
              <a:rPr b="0" i="0" lang="en-US" sz="2400" u="none" cap="none" strike="noStrike">
                <a:solidFill>
                  <a:schemeClr val="accent5"/>
                </a:solidFill>
                <a:latin typeface="Calibri"/>
                <a:ea typeface="Calibri"/>
                <a:cs typeface="Calibri"/>
                <a:sym typeface="Calibri"/>
              </a:rPr>
              <a:t>(My Response)</a:t>
            </a:r>
          </a:p>
        </p:txBody>
      </p:sp>
      <p:pic>
        <p:nvPicPr>
          <p:cNvPr id="182" name="Shape 182"/>
          <p:cNvPicPr preferRelativeResize="0"/>
          <p:nvPr/>
        </p:nvPicPr>
        <p:blipFill rotWithShape="1">
          <a:blip r:embed="rId3">
            <a:alphaModFix/>
          </a:blip>
          <a:srcRect b="0" l="0" r="0" t="0"/>
          <a:stretch/>
        </p:blipFill>
        <p:spPr>
          <a:xfrm>
            <a:off x="990600" y="1447800"/>
            <a:ext cx="3162300" cy="790575"/>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idx="1" type="body"/>
          </p:nvPr>
        </p:nvSpPr>
        <p:spPr>
          <a:xfrm>
            <a:off x="457200" y="990600"/>
            <a:ext cx="8229600" cy="56388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3F3F3F"/>
              </a:buClr>
              <a:buSzPct val="25000"/>
              <a:buFont typeface="Arial"/>
              <a:buNone/>
            </a:pPr>
            <a:r>
              <a:rPr b="0" i="0" lang="en-US" sz="1800" u="none" cap="none" strike="noStrike">
                <a:solidFill>
                  <a:srgbClr val="3F3F3F"/>
                </a:solidFill>
                <a:latin typeface="Calibri"/>
                <a:ea typeface="Calibri"/>
                <a:cs typeface="Calibri"/>
                <a:sym typeface="Calibri"/>
              </a:rPr>
              <a:t>Number of way tags reviewed or not…</a:t>
            </a:r>
          </a:p>
          <a:p>
            <a:pPr indent="-342900" lvl="0" marL="342900" marR="0" rtl="0" algn="l">
              <a:spcBef>
                <a:spcPts val="360"/>
              </a:spcBef>
              <a:spcAft>
                <a:spcPts val="0"/>
              </a:spcAft>
              <a:buClr>
                <a:srgbClr val="3F3F3F"/>
              </a:buClr>
              <a:buSzPct val="25000"/>
              <a:buFont typeface="Arial"/>
              <a:buNone/>
            </a:pPr>
            <a:r>
              <a:rPr b="0" i="0" lang="en-US" sz="1800" u="none" cap="none" strike="noStrike">
                <a:solidFill>
                  <a:srgbClr val="3F3F3F"/>
                </a:solidFill>
                <a:latin typeface="Calibri"/>
                <a:ea typeface="Calibri"/>
                <a:cs typeface="Calibri"/>
                <a:sym typeface="Calibri"/>
              </a:rPr>
              <a:t> </a:t>
            </a:r>
          </a:p>
          <a:p>
            <a:pPr indent="-342900" lvl="0" marL="342900" marR="0" rtl="0" algn="l">
              <a:spcBef>
                <a:spcPts val="360"/>
              </a:spcBef>
              <a:spcAft>
                <a:spcPts val="0"/>
              </a:spcAft>
              <a:buClr>
                <a:schemeClr val="dk1"/>
              </a:buClr>
              <a:buSzPct val="25000"/>
              <a:buFont typeface="Arial"/>
              <a:buNone/>
            </a:pPr>
            <a:r>
              <a:t/>
            </a:r>
            <a:endParaRPr b="0" i="0" sz="1800" u="none" cap="none" strike="noStrike">
              <a:solidFill>
                <a:srgbClr val="3F3F3F"/>
              </a:solidFill>
              <a:latin typeface="Calibri"/>
              <a:ea typeface="Calibri"/>
              <a:cs typeface="Calibri"/>
              <a:sym typeface="Calibri"/>
            </a:endParaRPr>
          </a:p>
          <a:p>
            <a:pPr indent="-342900" lvl="0" marL="342900" marR="0" rtl="0" algn="l">
              <a:spcBef>
                <a:spcPts val="360"/>
              </a:spcBef>
              <a:spcAft>
                <a:spcPts val="0"/>
              </a:spcAft>
              <a:buClr>
                <a:schemeClr val="dk1"/>
              </a:buClr>
              <a:buSzPct val="25000"/>
              <a:buFont typeface="Arial"/>
              <a:buNone/>
            </a:pPr>
            <a:r>
              <a:t/>
            </a:r>
            <a:endParaRPr b="0" i="0" sz="1800" u="none" cap="none" strike="noStrike">
              <a:solidFill>
                <a:srgbClr val="3F3F3F"/>
              </a:solidFill>
              <a:latin typeface="Calibri"/>
              <a:ea typeface="Calibri"/>
              <a:cs typeface="Calibri"/>
              <a:sym typeface="Calibri"/>
            </a:endParaRPr>
          </a:p>
          <a:p>
            <a:pPr indent="-342900" lvl="0" marL="342900" marR="0" rtl="0" algn="l">
              <a:spcBef>
                <a:spcPts val="360"/>
              </a:spcBef>
              <a:spcAft>
                <a:spcPts val="0"/>
              </a:spcAft>
              <a:buClr>
                <a:schemeClr val="dk1"/>
              </a:buClr>
              <a:buSzPct val="25000"/>
              <a:buFont typeface="Arial"/>
              <a:buNone/>
            </a:pPr>
            <a:r>
              <a:t/>
            </a:r>
            <a:endParaRPr b="0" i="0" sz="1800" u="none" cap="none" strike="noStrike">
              <a:solidFill>
                <a:srgbClr val="3F3F3F"/>
              </a:solidFill>
              <a:latin typeface="Calibri"/>
              <a:ea typeface="Calibri"/>
              <a:cs typeface="Calibri"/>
              <a:sym typeface="Calibri"/>
            </a:endParaRPr>
          </a:p>
          <a:p>
            <a:pPr indent="-342900" lvl="0" marL="342900" marR="0" rtl="0" algn="l">
              <a:spcBef>
                <a:spcPts val="360"/>
              </a:spcBef>
              <a:spcAft>
                <a:spcPts val="0"/>
              </a:spcAft>
              <a:buClr>
                <a:schemeClr val="dk1"/>
              </a:buClr>
              <a:buSzPct val="25000"/>
              <a:buFont typeface="Arial"/>
              <a:buNone/>
            </a:pPr>
            <a:r>
              <a:t/>
            </a:r>
            <a:endParaRPr b="0" i="0" sz="1800" u="none" cap="none" strike="noStrike">
              <a:solidFill>
                <a:srgbClr val="3F3F3F"/>
              </a:solidFill>
              <a:latin typeface="Calibri"/>
              <a:ea typeface="Calibri"/>
              <a:cs typeface="Calibri"/>
              <a:sym typeface="Calibri"/>
            </a:endParaRPr>
          </a:p>
          <a:p>
            <a:pPr indent="-342900" lvl="0" marL="342900" marR="0" rtl="0" algn="l">
              <a:spcBef>
                <a:spcPts val="360"/>
              </a:spcBef>
              <a:spcAft>
                <a:spcPts val="0"/>
              </a:spcAft>
              <a:buClr>
                <a:srgbClr val="3F3F3F"/>
              </a:buClr>
              <a:buSzPct val="25000"/>
              <a:buFont typeface="Arial"/>
              <a:buNone/>
            </a:pPr>
            <a:r>
              <a:rPr b="0" i="0" lang="en-US" sz="1800" u="none" cap="none" strike="noStrike">
                <a:solidFill>
                  <a:srgbClr val="3F3F3F"/>
                </a:solidFill>
                <a:latin typeface="Calibri"/>
                <a:ea typeface="Calibri"/>
                <a:cs typeface="Calibri"/>
                <a:sym typeface="Calibri"/>
              </a:rPr>
              <a:t>Result:</a:t>
            </a:r>
          </a:p>
          <a:p>
            <a:pPr indent="-285750" lvl="1" marL="74295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{u'count': 373650, u'_id': None},</a:t>
            </a:r>
          </a:p>
          <a:p>
            <a:pPr indent="-285750" lvl="1" marL="74295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{u'count': 9820, u'_id': u'no'},</a:t>
            </a:r>
          </a:p>
          <a:p>
            <a:pPr indent="-285750" lvl="1" marL="74295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{u'count': 10, u'_id': u'aerial'}, </a:t>
            </a:r>
          </a:p>
          <a:p>
            <a:pPr indent="-285750" lvl="1" marL="74295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{u'count': 10, u'_id': u'yes'},</a:t>
            </a:r>
          </a:p>
          <a:p>
            <a:pPr indent="-285750" lvl="1" marL="74295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{u'count': 1, u'_id': u'position'}</a:t>
            </a:r>
          </a:p>
          <a:p>
            <a:pPr indent="-285750" lvl="1" marL="74295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 </a:t>
            </a:r>
          </a:p>
          <a:p>
            <a:pPr indent="-285750" lvl="1" marL="74295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So most of the tag datas have not been reviewed: 9820 “no”s vs 1) “yes”s</a:t>
            </a:r>
          </a:p>
          <a:p>
            <a:pPr indent="-285750" lvl="1" marL="742950" marR="0" rtl="0" algn="l">
              <a:spcBef>
                <a:spcPts val="320"/>
              </a:spcBef>
              <a:buClr>
                <a:schemeClr val="dk1"/>
              </a:buClr>
              <a:buSzPct val="25000"/>
              <a:buFont typeface="Arial"/>
              <a:buNone/>
            </a:pPr>
            <a:r>
              <a:t/>
            </a:r>
            <a:endParaRPr b="0" i="0" sz="1600" u="none" cap="none" strike="noStrike">
              <a:solidFill>
                <a:srgbClr val="3F3F3F"/>
              </a:solidFill>
              <a:latin typeface="Calibri"/>
              <a:ea typeface="Calibri"/>
              <a:cs typeface="Calibri"/>
              <a:sym typeface="Calibri"/>
            </a:endParaRPr>
          </a:p>
        </p:txBody>
      </p:sp>
      <p:sp>
        <p:nvSpPr>
          <p:cNvPr id="188" name="Shape 188"/>
          <p:cNvSpPr txBox="1"/>
          <p:nvPr>
            <p:ph type="title"/>
          </p:nvPr>
        </p:nvSpPr>
        <p:spPr>
          <a:xfrm>
            <a:off x="457200" y="152400"/>
            <a:ext cx="8229600" cy="685799"/>
          </a:xfrm>
          <a:prstGeom prst="rect">
            <a:avLst/>
          </a:prstGeom>
          <a:noFill/>
          <a:ln>
            <a:noFill/>
          </a:ln>
        </p:spPr>
        <p:txBody>
          <a:bodyPr anchorCtr="0" anchor="ctr" bIns="45700" lIns="91425" rIns="91425" tIns="45700">
            <a:noAutofit/>
          </a:bodyPr>
          <a:lstStyle/>
          <a:p>
            <a:pPr indent="0" lvl="0" marL="0" marR="0" rtl="0" algn="ctr">
              <a:spcBef>
                <a:spcPts val="0"/>
              </a:spcBef>
              <a:buClr>
                <a:schemeClr val="accent5"/>
              </a:buClr>
              <a:buSzPct val="25000"/>
              <a:buFont typeface="Calibri"/>
              <a:buNone/>
            </a:pPr>
            <a:r>
              <a:rPr b="0" i="0" lang="en-US" sz="3200" u="none" cap="none" strike="noStrike">
                <a:solidFill>
                  <a:schemeClr val="accent5"/>
                </a:solidFill>
                <a:latin typeface="Calibri"/>
                <a:ea typeface="Calibri"/>
                <a:cs typeface="Calibri"/>
                <a:sym typeface="Calibri"/>
              </a:rPr>
              <a:t>Overview of the Data </a:t>
            </a:r>
            <a:r>
              <a:rPr b="0" i="0" lang="en-US" sz="2400" u="none" cap="none" strike="noStrike">
                <a:solidFill>
                  <a:schemeClr val="accent5"/>
                </a:solidFill>
                <a:latin typeface="Calibri"/>
                <a:ea typeface="Calibri"/>
                <a:cs typeface="Calibri"/>
                <a:sym typeface="Calibri"/>
              </a:rPr>
              <a:t>(My Response)</a:t>
            </a:r>
          </a:p>
        </p:txBody>
      </p:sp>
      <p:pic>
        <p:nvPicPr>
          <p:cNvPr id="189" name="Shape 189"/>
          <p:cNvPicPr preferRelativeResize="0"/>
          <p:nvPr/>
        </p:nvPicPr>
        <p:blipFill rotWithShape="1">
          <a:blip r:embed="rId3">
            <a:alphaModFix/>
          </a:blip>
          <a:srcRect b="0" l="0" r="0" t="0"/>
          <a:stretch/>
        </p:blipFill>
        <p:spPr>
          <a:xfrm>
            <a:off x="1066800" y="1600200"/>
            <a:ext cx="3086099" cy="819150"/>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idx="1" type="body"/>
          </p:nvPr>
        </p:nvSpPr>
        <p:spPr>
          <a:xfrm>
            <a:off x="457200" y="990600"/>
            <a:ext cx="8229600" cy="56388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Top 10 road types…</a:t>
            </a:r>
          </a:p>
          <a:p>
            <a:pPr indent="-342900" lvl="0" marL="342900" marR="0" rtl="0" algn="l">
              <a:spcBef>
                <a:spcPts val="320"/>
              </a:spcBef>
              <a:spcAft>
                <a:spcPts val="0"/>
              </a:spcAft>
              <a:buClr>
                <a:schemeClr val="dk1"/>
              </a:buClr>
              <a:buSzPct val="25000"/>
              <a:buFont typeface="Arial"/>
              <a:buNone/>
            </a:pPr>
            <a:r>
              <a:t/>
            </a:r>
            <a:endParaRPr b="0" i="0" sz="1600" u="none" cap="none" strike="noStrike">
              <a:solidFill>
                <a:srgbClr val="3F3F3F"/>
              </a:solidFill>
              <a:latin typeface="Calibri"/>
              <a:ea typeface="Calibri"/>
              <a:cs typeface="Calibri"/>
              <a:sym typeface="Calibri"/>
            </a:endParaRPr>
          </a:p>
          <a:p>
            <a:pPr indent="-342900" lvl="0" marL="342900" marR="0" rtl="0" algn="l">
              <a:spcBef>
                <a:spcPts val="320"/>
              </a:spcBef>
              <a:spcAft>
                <a:spcPts val="0"/>
              </a:spcAft>
              <a:buClr>
                <a:schemeClr val="dk1"/>
              </a:buClr>
              <a:buSzPct val="25000"/>
              <a:buFont typeface="Arial"/>
              <a:buNone/>
            </a:pPr>
            <a:r>
              <a:t/>
            </a:r>
            <a:endParaRPr b="0" i="0" sz="1600" u="none" cap="none" strike="noStrike">
              <a:solidFill>
                <a:srgbClr val="3F3F3F"/>
              </a:solidFill>
              <a:latin typeface="Calibri"/>
              <a:ea typeface="Calibri"/>
              <a:cs typeface="Calibri"/>
              <a:sym typeface="Calibri"/>
            </a:endParaRPr>
          </a:p>
          <a:p>
            <a:pPr indent="-342900" lvl="0" marL="342900" marR="0" rtl="0" algn="l">
              <a:spcBef>
                <a:spcPts val="320"/>
              </a:spcBef>
              <a:spcAft>
                <a:spcPts val="0"/>
              </a:spcAft>
              <a:buClr>
                <a:schemeClr val="dk1"/>
              </a:buClr>
              <a:buSzPct val="25000"/>
              <a:buFont typeface="Arial"/>
              <a:buNone/>
            </a:pPr>
            <a:r>
              <a:t/>
            </a:r>
            <a:endParaRPr b="0" i="0" sz="1600" u="none" cap="none" strike="noStrike">
              <a:solidFill>
                <a:srgbClr val="3F3F3F"/>
              </a:solidFill>
              <a:latin typeface="Calibri"/>
              <a:ea typeface="Calibri"/>
              <a:cs typeface="Calibri"/>
              <a:sym typeface="Calibri"/>
            </a:endParaRPr>
          </a:p>
          <a:p>
            <a:pPr indent="-342900" lvl="0" marL="342900" marR="0" rtl="0" algn="l">
              <a:spcBef>
                <a:spcPts val="320"/>
              </a:spcBef>
              <a:spcAft>
                <a:spcPts val="0"/>
              </a:spcAft>
              <a:buClr>
                <a:schemeClr val="dk1"/>
              </a:buClr>
              <a:buSzPct val="25000"/>
              <a:buFont typeface="Arial"/>
              <a:buNone/>
            </a:pPr>
            <a:r>
              <a:t/>
            </a:r>
            <a:endParaRPr b="0" i="0" sz="1600" u="none" cap="none" strike="noStrike">
              <a:solidFill>
                <a:srgbClr val="3F3F3F"/>
              </a:solidFill>
              <a:latin typeface="Calibri"/>
              <a:ea typeface="Calibri"/>
              <a:cs typeface="Calibri"/>
              <a:sym typeface="Calibri"/>
            </a:endParaRPr>
          </a:p>
          <a:p>
            <a:pPr indent="-342900" lvl="0" marL="342900" marR="0" rtl="0" algn="l">
              <a:spcBef>
                <a:spcPts val="320"/>
              </a:spcBef>
              <a:spcAft>
                <a:spcPts val="0"/>
              </a:spcAft>
              <a:buClr>
                <a:schemeClr val="dk1"/>
              </a:buClr>
              <a:buSzPct val="25000"/>
              <a:buFont typeface="Arial"/>
              <a:buNone/>
            </a:pPr>
            <a:r>
              <a:t/>
            </a:r>
            <a:endParaRPr b="0" i="0" sz="1600" u="none" cap="none" strike="noStrike">
              <a:solidFill>
                <a:srgbClr val="3F3F3F"/>
              </a:solidFill>
              <a:latin typeface="Calibri"/>
              <a:ea typeface="Calibri"/>
              <a:cs typeface="Calibri"/>
              <a:sym typeface="Calibri"/>
            </a:endParaRPr>
          </a:p>
          <a:p>
            <a:pPr indent="-342900" lvl="0" marL="34290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Result:</a:t>
            </a:r>
          </a:p>
          <a:p>
            <a:pPr indent="-342900" lvl="0" marL="34290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 </a:t>
            </a:r>
          </a:p>
          <a:p>
            <a:pPr indent="-285750" lvl="1" marL="74295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{u'count': 363894, u'_id': None}, </a:t>
            </a:r>
          </a:p>
          <a:p>
            <a:pPr indent="-285750" lvl="1" marL="74295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{u'count': 10648, u'_id': u'residential'},</a:t>
            </a:r>
          </a:p>
          <a:p>
            <a:pPr indent="-285750" lvl="1" marL="74295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{u'count': 3497, u'_id': u'service'},</a:t>
            </a:r>
          </a:p>
          <a:p>
            <a:pPr indent="-285750" lvl="1" marL="74295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{u'count': 2109, u'_id': u'footway'},</a:t>
            </a:r>
          </a:p>
          <a:p>
            <a:pPr indent="-285750" lvl="1" marL="74295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{u'count': 630, u'_id': u'tertiary'}, </a:t>
            </a:r>
          </a:p>
          <a:p>
            <a:pPr indent="-285750" lvl="1" marL="74295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{u'count': 619, u'_id': u'secondary'},</a:t>
            </a:r>
          </a:p>
          <a:p>
            <a:pPr indent="-285750" lvl="1" marL="74295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{u'count': 332, u'_id': u'unclassified'},</a:t>
            </a:r>
          </a:p>
          <a:p>
            <a:pPr indent="-285750" lvl="1" marL="74295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{u'count': 314, u'_id': u'path'}, </a:t>
            </a:r>
          </a:p>
          <a:p>
            <a:pPr indent="-285750" lvl="1" marL="74295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{u'count': 266, u'_id': u'motorway_link'},</a:t>
            </a:r>
          </a:p>
          <a:p>
            <a:pPr indent="-285750" lvl="1" marL="742950" marR="0" rtl="0" algn="l">
              <a:spcBef>
                <a:spcPts val="320"/>
              </a:spcBef>
              <a:buClr>
                <a:srgbClr val="3F3F3F"/>
              </a:buClr>
              <a:buSzPct val="25000"/>
              <a:buFont typeface="Arial"/>
              <a:buNone/>
            </a:pPr>
            <a:r>
              <a:rPr b="0" i="0" lang="en-US" sz="1600" u="none" cap="none" strike="noStrike">
                <a:solidFill>
                  <a:srgbClr val="3F3F3F"/>
                </a:solidFill>
                <a:latin typeface="Calibri"/>
                <a:ea typeface="Calibri"/>
                <a:cs typeface="Calibri"/>
                <a:sym typeface="Calibri"/>
              </a:rPr>
              <a:t>{u'count': 248, u'_id': u'primary'}</a:t>
            </a:r>
          </a:p>
        </p:txBody>
      </p:sp>
      <p:sp>
        <p:nvSpPr>
          <p:cNvPr id="195" name="Shape 195"/>
          <p:cNvSpPr txBox="1"/>
          <p:nvPr>
            <p:ph type="title"/>
          </p:nvPr>
        </p:nvSpPr>
        <p:spPr>
          <a:xfrm>
            <a:off x="457200" y="152400"/>
            <a:ext cx="8229600" cy="685799"/>
          </a:xfrm>
          <a:prstGeom prst="rect">
            <a:avLst/>
          </a:prstGeom>
          <a:noFill/>
          <a:ln>
            <a:noFill/>
          </a:ln>
        </p:spPr>
        <p:txBody>
          <a:bodyPr anchorCtr="0" anchor="ctr" bIns="45700" lIns="91425" rIns="91425" tIns="45700">
            <a:noAutofit/>
          </a:bodyPr>
          <a:lstStyle/>
          <a:p>
            <a:pPr indent="0" lvl="0" marL="0" marR="0" rtl="0" algn="ctr">
              <a:spcBef>
                <a:spcPts val="0"/>
              </a:spcBef>
              <a:buClr>
                <a:schemeClr val="accent5"/>
              </a:buClr>
              <a:buSzPct val="25000"/>
              <a:buFont typeface="Calibri"/>
              <a:buNone/>
            </a:pPr>
            <a:r>
              <a:rPr b="0" i="0" lang="en-US" sz="3200" u="none" cap="none" strike="noStrike">
                <a:solidFill>
                  <a:schemeClr val="accent5"/>
                </a:solidFill>
                <a:latin typeface="Calibri"/>
                <a:ea typeface="Calibri"/>
                <a:cs typeface="Calibri"/>
                <a:sym typeface="Calibri"/>
              </a:rPr>
              <a:t>Overview of the Data </a:t>
            </a:r>
            <a:r>
              <a:rPr b="0" i="0" lang="en-US" sz="2400" u="none" cap="none" strike="noStrike">
                <a:solidFill>
                  <a:schemeClr val="accent5"/>
                </a:solidFill>
                <a:latin typeface="Calibri"/>
                <a:ea typeface="Calibri"/>
                <a:cs typeface="Calibri"/>
                <a:sym typeface="Calibri"/>
              </a:rPr>
              <a:t>(My Response)</a:t>
            </a:r>
          </a:p>
        </p:txBody>
      </p:sp>
      <p:pic>
        <p:nvPicPr>
          <p:cNvPr id="196" name="Shape 196"/>
          <p:cNvPicPr preferRelativeResize="0"/>
          <p:nvPr/>
        </p:nvPicPr>
        <p:blipFill rotWithShape="1">
          <a:blip r:embed="rId3">
            <a:alphaModFix/>
          </a:blip>
          <a:srcRect b="0" l="0" r="0" t="0"/>
          <a:stretch/>
        </p:blipFill>
        <p:spPr>
          <a:xfrm>
            <a:off x="1022450" y="1524000"/>
            <a:ext cx="3019500" cy="800100"/>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accent6"/>
              </a:buClr>
              <a:buSzPct val="25000"/>
              <a:buFont typeface="Calibri"/>
              <a:buNone/>
            </a:pPr>
            <a:r>
              <a:rPr b="0" i="0" lang="en-US" sz="4400" u="none" cap="none" strike="noStrike">
                <a:solidFill>
                  <a:schemeClr val="accent6"/>
                </a:solidFill>
                <a:latin typeface="Calibri"/>
                <a:ea typeface="Calibri"/>
                <a:cs typeface="Calibri"/>
                <a:sym typeface="Calibri"/>
              </a:rPr>
              <a:t>Other Ideas About the Datasets</a:t>
            </a:r>
          </a:p>
        </p:txBody>
      </p:sp>
      <p:graphicFrame>
        <p:nvGraphicFramePr>
          <p:cNvPr id="202" name="Shape 202"/>
          <p:cNvGraphicFramePr/>
          <p:nvPr/>
        </p:nvGraphicFramePr>
        <p:xfrm>
          <a:off x="609600" y="1371600"/>
          <a:ext cx="3000000" cy="3000000"/>
        </p:xfrm>
        <a:graphic>
          <a:graphicData uri="http://schemas.openxmlformats.org/drawingml/2006/table">
            <a:tbl>
              <a:tblPr bandRow="1" firstRow="1">
                <a:noFill/>
                <a:tableStyleId>{20004D6E-E58A-4430-983C-6998CCB9FF97}</a:tableStyleId>
              </a:tblPr>
              <a:tblGrid>
                <a:gridCol w="3923775"/>
                <a:gridCol w="3923775"/>
              </a:tblGrid>
              <a:tr h="477400">
                <a:tc>
                  <a:txBody>
                    <a:bodyPr>
                      <a:noAutofit/>
                    </a:bodyPr>
                    <a:lstStyle/>
                    <a:p>
                      <a:pPr indent="0" lvl="0" marL="0" marR="0" rtl="0" algn="ctr">
                        <a:spcBef>
                          <a:spcPts val="0"/>
                        </a:spcBef>
                        <a:buSzPct val="25000"/>
                        <a:buNone/>
                      </a:pPr>
                      <a:r>
                        <a:rPr lang="en-US" sz="2300" u="none" cap="none" strike="noStrike">
                          <a:solidFill>
                            <a:srgbClr val="000000"/>
                          </a:solidFill>
                        </a:rPr>
                        <a:t>Objective</a:t>
                      </a:r>
                    </a:p>
                  </a:txBody>
                  <a:tcPr marT="58850" marB="58850" marR="117725" marL="1177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accent6"/>
                    </a:solidFill>
                  </a:tcPr>
                </a:tc>
                <a:tc>
                  <a:txBody>
                    <a:bodyPr>
                      <a:noAutofit/>
                    </a:bodyPr>
                    <a:lstStyle/>
                    <a:p>
                      <a:pPr indent="0" lvl="0" marL="0" marR="0" rtl="0" algn="ctr">
                        <a:spcBef>
                          <a:spcPts val="0"/>
                        </a:spcBef>
                        <a:buSzPct val="25000"/>
                        <a:buNone/>
                      </a:pPr>
                      <a:r>
                        <a:rPr lang="en-US" sz="2300" u="none" cap="none" strike="noStrike">
                          <a:solidFill>
                            <a:srgbClr val="000000"/>
                          </a:solidFill>
                        </a:rPr>
                        <a:t>To Meet Specification</a:t>
                      </a:r>
                    </a:p>
                  </a:txBody>
                  <a:tcPr marT="58850" marB="58850" marR="117725" marL="1177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00B0F0"/>
                    </a:solidFill>
                  </a:tcPr>
                </a:tc>
              </a:tr>
              <a:tr h="1884800">
                <a:tc>
                  <a:txBody>
                    <a:bodyPr>
                      <a:noAutofit/>
                    </a:bodyPr>
                    <a:lstStyle/>
                    <a:p>
                      <a:pPr indent="0" lvl="0" marL="0" marR="0" rtl="0" algn="l">
                        <a:lnSpc>
                          <a:spcPct val="115000"/>
                        </a:lnSpc>
                        <a:spcBef>
                          <a:spcPts val="0"/>
                        </a:spcBef>
                        <a:spcAft>
                          <a:spcPts val="0"/>
                        </a:spcAft>
                        <a:buSzPct val="25000"/>
                        <a:buNone/>
                      </a:pPr>
                      <a:r>
                        <a:rPr b="1" lang="en-US" sz="1400" u="none" cap="none" strike="noStrike">
                          <a:solidFill>
                            <a:srgbClr val="595959"/>
                          </a:solidFill>
                          <a:latin typeface="Arial"/>
                          <a:ea typeface="Arial"/>
                          <a:cs typeface="Arial"/>
                          <a:sym typeface="Arial"/>
                        </a:rPr>
                        <a:t>Other ideas about the datasets</a:t>
                      </a:r>
                    </a:p>
                    <a:p>
                      <a:pPr indent="0" lvl="0" marL="0" marR="0" rtl="0" algn="l">
                        <a:lnSpc>
                          <a:spcPct val="115000"/>
                        </a:lnSpc>
                        <a:spcBef>
                          <a:spcPts val="0"/>
                        </a:spcBef>
                        <a:spcAft>
                          <a:spcPts val="0"/>
                        </a:spcAft>
                        <a:buSzPct val="25000"/>
                        <a:buNone/>
                      </a:pPr>
                      <a:r>
                        <a:rPr lang="en-US" sz="1400" u="none" cap="none" strike="noStrike">
                          <a:solidFill>
                            <a:srgbClr val="595959"/>
                          </a:solidFill>
                          <a:latin typeface="Arial"/>
                          <a:ea typeface="Arial"/>
                          <a:cs typeface="Arial"/>
                          <a:sym typeface="Arial"/>
                        </a:rPr>
                        <a:t>Student is able to analyze the dataset and recognize opportunities for using it in other projects</a:t>
                      </a:r>
                    </a:p>
                  </a:txBody>
                  <a:tcPr marT="63500" marB="63500" marR="63500" marL="6350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15000"/>
                        </a:lnSpc>
                        <a:spcBef>
                          <a:spcPts val="0"/>
                        </a:spcBef>
                        <a:spcAft>
                          <a:spcPts val="0"/>
                        </a:spcAft>
                        <a:buSzPct val="25000"/>
                        <a:buNone/>
                      </a:pPr>
                      <a:r>
                        <a:rPr lang="en-US" sz="1400" u="none" cap="none" strike="noStrike">
                          <a:solidFill>
                            <a:srgbClr val="595959"/>
                          </a:solidFill>
                          <a:latin typeface="Arial"/>
                          <a:ea typeface="Arial"/>
                          <a:cs typeface="Arial"/>
                          <a:sym typeface="Arial"/>
                        </a:rPr>
                        <a:t>Student proposes one or more additional ways of improving the data.</a:t>
                      </a:r>
                    </a:p>
                  </a:txBody>
                  <a:tcPr marT="63500" marB="63500" marR="63500" marL="6350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idx="1" type="body"/>
          </p:nvPr>
        </p:nvSpPr>
        <p:spPr>
          <a:xfrm>
            <a:off x="457200" y="990600"/>
            <a:ext cx="8229600" cy="56388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From the data given, here are some statistics we can derive…</a:t>
            </a:r>
          </a:p>
          <a:p>
            <a:pPr indent="-342900" lvl="0" marL="34290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 </a:t>
            </a:r>
          </a:p>
          <a:p>
            <a:pPr indent="-285750" lvl="1" marL="742950" marR="0" rtl="0" algn="l">
              <a:spcBef>
                <a:spcPts val="320"/>
              </a:spcBef>
              <a:spcAft>
                <a:spcPts val="0"/>
              </a:spcAft>
              <a:buClr>
                <a:srgbClr val="3F3F3F"/>
              </a:buClr>
              <a:buSzPct val="100000"/>
              <a:buFont typeface="Arial"/>
              <a:buChar char="•"/>
            </a:pPr>
            <a:r>
              <a:rPr b="0" i="0" lang="en-US" sz="1600" u="none" cap="none" strike="noStrike">
                <a:solidFill>
                  <a:srgbClr val="3F3F3F"/>
                </a:solidFill>
                <a:latin typeface="Calibri"/>
                <a:ea typeface="Calibri"/>
                <a:cs typeface="Calibri"/>
                <a:sym typeface="Calibri"/>
              </a:rPr>
              <a:t>24.7% of all users were deleted or missing (contain empty ids). (94770/383491 = 24.7%)</a:t>
            </a:r>
          </a:p>
          <a:p>
            <a:pPr indent="-285750" lvl="1" marL="742950" marR="0" rtl="0" algn="l">
              <a:spcBef>
                <a:spcPts val="320"/>
              </a:spcBef>
              <a:spcAft>
                <a:spcPts val="0"/>
              </a:spcAft>
              <a:buClr>
                <a:srgbClr val="3F3F3F"/>
              </a:buClr>
              <a:buSzPct val="100000"/>
              <a:buFont typeface="Arial"/>
              <a:buChar char="•"/>
            </a:pPr>
            <a:r>
              <a:rPr b="0" i="0" lang="en-US" sz="1600" u="none" cap="none" strike="noStrike">
                <a:solidFill>
                  <a:srgbClr val="3F3F3F"/>
                </a:solidFill>
                <a:latin typeface="Calibri"/>
                <a:ea typeface="Calibri"/>
                <a:cs typeface="Calibri"/>
                <a:sym typeface="Calibri"/>
              </a:rPr>
              <a:t>At least 17.5% of all users is a bot (woodpeck_fixbot).  It is unknown if other users are bot even if there is no word “bot” in them.</a:t>
            </a:r>
          </a:p>
          <a:p>
            <a:pPr indent="-342900" lvl="0" marL="342900" marR="0" rtl="0" algn="l">
              <a:spcBef>
                <a:spcPts val="320"/>
              </a:spcBef>
              <a:spcAft>
                <a:spcPts val="0"/>
              </a:spcAft>
              <a:buClr>
                <a:schemeClr val="dk1"/>
              </a:buClr>
              <a:buSzPct val="25000"/>
              <a:buFont typeface="Arial"/>
              <a:buNone/>
            </a:pPr>
            <a:r>
              <a:t/>
            </a:r>
            <a:endParaRPr b="0" i="0" sz="1600" u="none" cap="none" strike="noStrike">
              <a:solidFill>
                <a:srgbClr val="3F3F3F"/>
              </a:solidFill>
              <a:latin typeface="Calibri"/>
              <a:ea typeface="Calibri"/>
              <a:cs typeface="Calibri"/>
              <a:sym typeface="Calibri"/>
            </a:endParaRPr>
          </a:p>
          <a:p>
            <a:pPr indent="0" lvl="0" marL="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I strongly believe missing users and bots should not be included in part of our Open Street Map Analysis.  I find a bot or missing user to be a questionable or unreliable source of data.  We never know how smart a bot is or what really went wrong with a missing user.</a:t>
            </a:r>
          </a:p>
          <a:p>
            <a:pPr indent="0" lvl="0" marL="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 </a:t>
            </a:r>
          </a:p>
          <a:p>
            <a:pPr indent="0" lvl="0" marL="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Even more bothersome is the fact that most of these tags have not been reviewed.  As indicated, only 10 tags were counted as reviewed but at least 9,820 stated it has not been reviewed; and with the rest not known if they were reviewed.  Not having a tag reviewed questions the value of the inputted data.</a:t>
            </a:r>
          </a:p>
          <a:p>
            <a:pPr indent="0" lvl="0" marL="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 </a:t>
            </a:r>
          </a:p>
          <a:p>
            <a:pPr indent="0" lvl="0" marL="0" marR="0" rtl="0" algn="l">
              <a:spcBef>
                <a:spcPts val="320"/>
              </a:spcBef>
              <a:buClr>
                <a:srgbClr val="3F3F3F"/>
              </a:buClr>
              <a:buSzPct val="25000"/>
              <a:buFont typeface="Arial"/>
              <a:buNone/>
            </a:pPr>
            <a:r>
              <a:rPr b="0" i="0" lang="en-US" sz="1600" u="none" cap="none" strike="noStrike">
                <a:solidFill>
                  <a:srgbClr val="3F3F3F"/>
                </a:solidFill>
                <a:latin typeface="Calibri"/>
                <a:ea typeface="Calibri"/>
                <a:cs typeface="Calibri"/>
                <a:sym typeface="Calibri"/>
              </a:rPr>
              <a:t>Last I believe users should take the time to enter at least one business name.  With 381301 out of the 383491 users not entering business names (almost 99% !!!), it makes Open Street Map less useful because the primary purpose I see with OpenStreetMap is for other viewers to find specific locations.  And to find specific locations, users have to trust the data.</a:t>
            </a:r>
          </a:p>
        </p:txBody>
      </p:sp>
      <p:sp>
        <p:nvSpPr>
          <p:cNvPr id="208" name="Shape 208"/>
          <p:cNvSpPr txBox="1"/>
          <p:nvPr>
            <p:ph type="title"/>
          </p:nvPr>
        </p:nvSpPr>
        <p:spPr>
          <a:xfrm>
            <a:off x="457200" y="152400"/>
            <a:ext cx="8229600" cy="685799"/>
          </a:xfrm>
          <a:prstGeom prst="rect">
            <a:avLst/>
          </a:prstGeom>
          <a:noFill/>
          <a:ln>
            <a:noFill/>
          </a:ln>
        </p:spPr>
        <p:txBody>
          <a:bodyPr anchorCtr="0" anchor="ctr" bIns="45700" lIns="91425" rIns="91425" tIns="45700">
            <a:noAutofit/>
          </a:bodyPr>
          <a:lstStyle/>
          <a:p>
            <a:pPr indent="0" lvl="0" marL="0" marR="0" rtl="0" algn="ctr">
              <a:spcBef>
                <a:spcPts val="0"/>
              </a:spcBef>
              <a:buClr>
                <a:schemeClr val="accent5"/>
              </a:buClr>
              <a:buSzPct val="25000"/>
              <a:buFont typeface="Calibri"/>
              <a:buNone/>
            </a:pPr>
            <a:r>
              <a:rPr b="0" i="0" lang="en-US" sz="3200" u="none" cap="none" strike="noStrike">
                <a:solidFill>
                  <a:schemeClr val="accent5"/>
                </a:solidFill>
                <a:latin typeface="Calibri"/>
                <a:ea typeface="Calibri"/>
                <a:cs typeface="Calibri"/>
                <a:sym typeface="Calibri"/>
              </a:rPr>
              <a:t>Overview of the Data </a:t>
            </a:r>
            <a:r>
              <a:rPr b="0" i="0" lang="en-US" sz="2400" u="none" cap="none" strike="noStrike">
                <a:solidFill>
                  <a:schemeClr val="accent5"/>
                </a:solidFill>
                <a:latin typeface="Calibri"/>
                <a:ea typeface="Calibri"/>
                <a:cs typeface="Calibri"/>
                <a:sym typeface="Calibri"/>
              </a:rPr>
              <a:t>(My Response)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accent6"/>
              </a:buClr>
              <a:buSzPct val="25000"/>
              <a:buFont typeface="Calibri"/>
              <a:buNone/>
            </a:pPr>
            <a:r>
              <a:rPr lang="en-US" sz="3600">
                <a:solidFill>
                  <a:schemeClr val="accent6"/>
                </a:solidFill>
              </a:rPr>
              <a:t>Project Overview</a:t>
            </a:r>
          </a:p>
        </p:txBody>
      </p:sp>
      <p:sp>
        <p:nvSpPr>
          <p:cNvPr id="91" name="Shape 91"/>
          <p:cNvSpPr txBox="1"/>
          <p:nvPr/>
        </p:nvSpPr>
        <p:spPr>
          <a:xfrm>
            <a:off x="457200" y="1417650"/>
            <a:ext cx="8093700" cy="2679900"/>
          </a:xfrm>
          <a:prstGeom prst="rect">
            <a:avLst/>
          </a:prstGeom>
          <a:noFill/>
          <a:ln>
            <a:noFill/>
          </a:ln>
        </p:spPr>
        <p:txBody>
          <a:bodyPr anchorCtr="0" anchor="ctr" bIns="91425" lIns="91425" rIns="91425" tIns="91425">
            <a:noAutofit/>
          </a:bodyPr>
          <a:lstStyle/>
          <a:p>
            <a:pPr lvl="0" rtl="0">
              <a:lnSpc>
                <a:spcPct val="138000"/>
              </a:lnSpc>
              <a:spcBef>
                <a:spcPts val="0"/>
              </a:spcBef>
              <a:spcAft>
                <a:spcPts val="0"/>
              </a:spcAft>
              <a:buNone/>
            </a:pPr>
            <a:r>
              <a:rPr lang="en-US">
                <a:solidFill>
                  <a:srgbClr val="4F4F4F"/>
                </a:solidFill>
                <a:highlight>
                  <a:srgbClr val="FFFFFF"/>
                </a:highlight>
              </a:rPr>
              <a:t>You will choose any area of the world in</a:t>
            </a:r>
            <a:r>
              <a:rPr lang="en-US">
                <a:solidFill>
                  <a:srgbClr val="4F4F4F"/>
                </a:solidFill>
                <a:highlight>
                  <a:srgbClr val="FFFFFF"/>
                </a:highlight>
                <a:hlinkClick r:id="rId3"/>
              </a:rPr>
              <a:t> </a:t>
            </a:r>
            <a:r>
              <a:rPr lang="en-US">
                <a:solidFill>
                  <a:srgbClr val="02B3E4"/>
                </a:solidFill>
                <a:hlinkClick r:id="rId4"/>
              </a:rPr>
              <a:t>https://www.openstreetmap.org</a:t>
            </a:r>
            <a:r>
              <a:rPr lang="en-US">
                <a:solidFill>
                  <a:srgbClr val="4F4F4F"/>
                </a:solidFill>
                <a:highlight>
                  <a:srgbClr val="FFFFFF"/>
                </a:highlight>
              </a:rPr>
              <a:t> and use data munging techniques, such as assessing the quality of the data for validity, accuracy, completeness, consistency and uniformity, to clean the OpenStreetMap data for a part of the world that you care about. Finally, you will choose either MongoDB or SQL as the data schema to complete your project.</a:t>
            </a:r>
          </a:p>
          <a:p>
            <a:pPr lvl="0" rtl="0">
              <a:lnSpc>
                <a:spcPct val="138000"/>
              </a:lnSpc>
              <a:spcBef>
                <a:spcPts val="0"/>
              </a:spcBef>
              <a:spcAft>
                <a:spcPts val="0"/>
              </a:spcAft>
              <a:buNone/>
            </a:pPr>
            <a:r>
              <a:t/>
            </a:r>
            <a:endParaRPr>
              <a:solidFill>
                <a:srgbClr val="4F4F4F"/>
              </a:solidFill>
              <a:highlight>
                <a:srgbClr val="FFFFFF"/>
              </a:highlight>
            </a:endParaRPr>
          </a:p>
          <a:p>
            <a:pPr lvl="0" rtl="0">
              <a:lnSpc>
                <a:spcPct val="138000"/>
              </a:lnSpc>
              <a:spcBef>
                <a:spcPts val="0"/>
              </a:spcBef>
              <a:spcAft>
                <a:spcPts val="0"/>
              </a:spcAft>
              <a:buNone/>
            </a:pPr>
            <a:r>
              <a:t/>
            </a:r>
            <a:endParaRPr>
              <a:solidFill>
                <a:srgbClr val="4F4F4F"/>
              </a:solidFill>
              <a:highlight>
                <a:srgbClr val="FFFFFF"/>
              </a:highlight>
            </a:endParaRPr>
          </a:p>
          <a:p>
            <a:pPr lvl="0" rtl="0">
              <a:lnSpc>
                <a:spcPct val="138000"/>
              </a:lnSpc>
              <a:spcBef>
                <a:spcPts val="0"/>
              </a:spcBef>
              <a:spcAft>
                <a:spcPts val="0"/>
              </a:spcAft>
              <a:buNone/>
            </a:pPr>
            <a:r>
              <a:t/>
            </a:r>
            <a:endParaRPr>
              <a:solidFill>
                <a:srgbClr val="4F4F4F"/>
              </a:solidFill>
              <a:highlight>
                <a:srgbClr val="FFFFFF"/>
              </a:highlight>
            </a:endParaRPr>
          </a:p>
          <a:p>
            <a:pPr lvl="0" rtl="0">
              <a:lnSpc>
                <a:spcPct val="138000"/>
              </a:lnSpc>
              <a:spcBef>
                <a:spcPts val="0"/>
              </a:spcBef>
              <a:spcAft>
                <a:spcPts val="0"/>
              </a:spcAft>
              <a:buNone/>
            </a:pPr>
            <a:r>
              <a:rPr lang="en-US">
                <a:solidFill>
                  <a:srgbClr val="4F4F4F"/>
                </a:solidFill>
                <a:highlight>
                  <a:srgbClr val="FFFFFF"/>
                </a:highlight>
              </a:rPr>
              <a:t>For this project, I chose the map of Detroit and I will use MongoDB</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accent6"/>
              </a:buClr>
              <a:buSzPct val="25000"/>
              <a:buFont typeface="Calibri"/>
              <a:buNone/>
            </a:pPr>
            <a:r>
              <a:rPr b="0" i="0" lang="en-US" sz="4400" u="none" cap="none" strike="noStrike">
                <a:solidFill>
                  <a:schemeClr val="accent6"/>
                </a:solidFill>
                <a:latin typeface="Calibri"/>
                <a:ea typeface="Calibri"/>
                <a:cs typeface="Calibri"/>
                <a:sym typeface="Calibri"/>
              </a:rPr>
              <a:t>Other Ideas About the Datasets</a:t>
            </a:r>
          </a:p>
        </p:txBody>
      </p:sp>
      <p:graphicFrame>
        <p:nvGraphicFramePr>
          <p:cNvPr id="214" name="Shape 214"/>
          <p:cNvGraphicFramePr/>
          <p:nvPr/>
        </p:nvGraphicFramePr>
        <p:xfrm>
          <a:off x="609600" y="1371600"/>
          <a:ext cx="3000000" cy="3000000"/>
        </p:xfrm>
        <a:graphic>
          <a:graphicData uri="http://schemas.openxmlformats.org/drawingml/2006/table">
            <a:tbl>
              <a:tblPr bandRow="1" firstRow="1">
                <a:noFill/>
                <a:tableStyleId>{20004D6E-E58A-4430-983C-6998CCB9FF97}</a:tableStyleId>
              </a:tblPr>
              <a:tblGrid>
                <a:gridCol w="3923775"/>
                <a:gridCol w="3923775"/>
              </a:tblGrid>
              <a:tr h="477400">
                <a:tc>
                  <a:txBody>
                    <a:bodyPr>
                      <a:noAutofit/>
                    </a:bodyPr>
                    <a:lstStyle/>
                    <a:p>
                      <a:pPr indent="0" lvl="0" marL="0" marR="0" rtl="0" algn="ctr">
                        <a:spcBef>
                          <a:spcPts val="0"/>
                        </a:spcBef>
                        <a:buSzPct val="25000"/>
                        <a:buNone/>
                      </a:pPr>
                      <a:r>
                        <a:rPr lang="en-US" sz="2300" u="none" cap="none" strike="noStrike">
                          <a:solidFill>
                            <a:srgbClr val="000000"/>
                          </a:solidFill>
                        </a:rPr>
                        <a:t>Objective</a:t>
                      </a:r>
                    </a:p>
                  </a:txBody>
                  <a:tcPr marT="58850" marB="58850" marR="117725" marL="1177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accent6"/>
                    </a:solidFill>
                  </a:tcPr>
                </a:tc>
                <a:tc>
                  <a:txBody>
                    <a:bodyPr>
                      <a:noAutofit/>
                    </a:bodyPr>
                    <a:lstStyle/>
                    <a:p>
                      <a:pPr indent="0" lvl="0" marL="0" marR="0" rtl="0" algn="ctr">
                        <a:spcBef>
                          <a:spcPts val="0"/>
                        </a:spcBef>
                        <a:buSzPct val="25000"/>
                        <a:buNone/>
                      </a:pPr>
                      <a:r>
                        <a:rPr lang="en-US" sz="2300" u="none" cap="none" strike="noStrike">
                          <a:solidFill>
                            <a:srgbClr val="000000"/>
                          </a:solidFill>
                        </a:rPr>
                        <a:t>To Meet Specification</a:t>
                      </a:r>
                    </a:p>
                  </a:txBody>
                  <a:tcPr marT="58850" marB="58850" marR="117725" marL="1177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00B0F0"/>
                    </a:solidFill>
                  </a:tcPr>
                </a:tc>
              </a:tr>
              <a:tr h="1884800">
                <a:tc>
                  <a:txBody>
                    <a:bodyPr>
                      <a:noAutofit/>
                    </a:bodyPr>
                    <a:lstStyle/>
                    <a:p>
                      <a:pPr indent="0" lvl="0" marL="0" marR="0" rtl="0" algn="l">
                        <a:lnSpc>
                          <a:spcPct val="115000"/>
                        </a:lnSpc>
                        <a:spcBef>
                          <a:spcPts val="0"/>
                        </a:spcBef>
                        <a:spcAft>
                          <a:spcPts val="0"/>
                        </a:spcAft>
                        <a:buSzPct val="25000"/>
                        <a:buNone/>
                      </a:pPr>
                      <a:r>
                        <a:rPr lang="en-US" sz="1600" u="none" cap="none" strike="noStrike">
                          <a:solidFill>
                            <a:srgbClr val="3F3F3F"/>
                          </a:solidFill>
                          <a:latin typeface="Arial"/>
                          <a:ea typeface="Arial"/>
                          <a:cs typeface="Arial"/>
                          <a:sym typeface="Arial"/>
                        </a:rPr>
                        <a:t>Student understands the process involved in proposed changes.</a:t>
                      </a:r>
                    </a:p>
                  </a:txBody>
                  <a:tcPr marT="63500" marB="63500" marR="63500" marL="6350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15000"/>
                        </a:lnSpc>
                        <a:spcBef>
                          <a:spcPts val="0"/>
                        </a:spcBef>
                        <a:spcAft>
                          <a:spcPts val="0"/>
                        </a:spcAft>
                        <a:buSzPct val="25000"/>
                        <a:buNone/>
                      </a:pPr>
                      <a:r>
                        <a:rPr lang="en-US" sz="1600" u="none" cap="none" strike="noStrike">
                          <a:solidFill>
                            <a:srgbClr val="3F3F3F"/>
                          </a:solidFill>
                          <a:latin typeface="Arial"/>
                          <a:ea typeface="Arial"/>
                          <a:cs typeface="Arial"/>
                          <a:sym typeface="Arial"/>
                        </a:rPr>
                        <a:t>Student gives thoughtful discussion about the benefits as well as some anticipated problems in implementing the improvement.</a:t>
                      </a:r>
                    </a:p>
                  </a:txBody>
                  <a:tcPr marT="63500" marB="63500" marR="63500" marL="6350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idx="1" type="body"/>
          </p:nvPr>
        </p:nvSpPr>
        <p:spPr>
          <a:xfrm>
            <a:off x="457200" y="838200"/>
            <a:ext cx="8229600" cy="5638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rgbClr val="3F3F3F"/>
              </a:buClr>
              <a:buSzPct val="25000"/>
              <a:buFont typeface="Arial"/>
              <a:buNone/>
            </a:pPr>
            <a:r>
              <a:rPr b="0" i="0" lang="en-US" sz="1050" u="none" cap="none" strike="noStrike">
                <a:solidFill>
                  <a:srgbClr val="3F3F3F"/>
                </a:solidFill>
                <a:latin typeface="Calibri"/>
                <a:ea typeface="Calibri"/>
                <a:cs typeface="Calibri"/>
                <a:sym typeface="Calibri"/>
              </a:rPr>
              <a:t>In conclusion,</a:t>
            </a:r>
          </a:p>
          <a:p>
            <a:pPr indent="0" lvl="0" marL="0" marR="0" rtl="0" algn="l">
              <a:spcBef>
                <a:spcPts val="210"/>
              </a:spcBef>
              <a:spcAft>
                <a:spcPts val="0"/>
              </a:spcAft>
              <a:buClr>
                <a:srgbClr val="3F3F3F"/>
              </a:buClr>
              <a:buSzPct val="25000"/>
              <a:buFont typeface="Arial"/>
              <a:buNone/>
            </a:pPr>
            <a:r>
              <a:rPr b="0" i="0" lang="en-US" sz="1050" u="none" cap="none" strike="noStrike">
                <a:solidFill>
                  <a:srgbClr val="3F3F3F"/>
                </a:solidFill>
                <a:latin typeface="Calibri"/>
                <a:ea typeface="Calibri"/>
                <a:cs typeface="Calibri"/>
                <a:sym typeface="Calibri"/>
              </a:rPr>
              <a:t> </a:t>
            </a:r>
          </a:p>
          <a:p>
            <a:pPr indent="0" lvl="0" marL="0" marR="0" rtl="0" algn="l">
              <a:spcBef>
                <a:spcPts val="210"/>
              </a:spcBef>
              <a:spcAft>
                <a:spcPts val="0"/>
              </a:spcAft>
              <a:buClr>
                <a:srgbClr val="3F3F3F"/>
              </a:buClr>
              <a:buSzPct val="25000"/>
              <a:buFont typeface="Arial"/>
              <a:buNone/>
            </a:pPr>
            <a:r>
              <a:rPr b="0" i="0" lang="en-US" sz="1050" u="none" cap="none" strike="noStrike">
                <a:solidFill>
                  <a:srgbClr val="3F3F3F"/>
                </a:solidFill>
                <a:latin typeface="Calibri"/>
                <a:ea typeface="Calibri"/>
                <a:cs typeface="Calibri"/>
                <a:sym typeface="Calibri"/>
              </a:rPr>
              <a:t>It is obvious the Detroit area is incomplete and has many vague data.  To reiterate, there still needs to be work done to distinguish key unique data such as before: rivers, roads, and businesses.  Many places need more data to like amenity: is it a restaurant, church, school, etc.  Even business places don’t have complete address information like..</a:t>
            </a:r>
          </a:p>
          <a:p>
            <a:pPr indent="0" lvl="0" marL="0" marR="0" rtl="0" algn="l">
              <a:spcBef>
                <a:spcPts val="210"/>
              </a:spcBef>
              <a:spcAft>
                <a:spcPts val="0"/>
              </a:spcAft>
              <a:buClr>
                <a:srgbClr val="3F3F3F"/>
              </a:buClr>
              <a:buSzPct val="25000"/>
              <a:buFont typeface="Arial"/>
              <a:buNone/>
            </a:pPr>
            <a:r>
              <a:rPr b="0" i="0" lang="en-US" sz="1050" u="none" cap="none" strike="noStrike">
                <a:solidFill>
                  <a:srgbClr val="3F3F3F"/>
                </a:solidFill>
                <a:latin typeface="Calibri"/>
                <a:ea typeface="Calibri"/>
                <a:cs typeface="Calibri"/>
                <a:sym typeface="Calibri"/>
              </a:rPr>
              <a:t> </a:t>
            </a:r>
          </a:p>
          <a:p>
            <a:pPr indent="0" lvl="0" marL="0" marR="0" rtl="0" algn="l">
              <a:spcBef>
                <a:spcPts val="210"/>
              </a:spcBef>
              <a:spcAft>
                <a:spcPts val="0"/>
              </a:spcAft>
              <a:buClr>
                <a:srgbClr val="3F3F3F"/>
              </a:buClr>
              <a:buSzPct val="25000"/>
              <a:buFont typeface="Arial"/>
              <a:buNone/>
            </a:pPr>
            <a:r>
              <a:rPr b="0" i="0" lang="en-US" sz="1050" u="none" cap="none" strike="noStrike">
                <a:solidFill>
                  <a:srgbClr val="3F3F3F"/>
                </a:solidFill>
                <a:latin typeface="Calibri"/>
                <a:ea typeface="Calibri"/>
                <a:cs typeface="Calibri"/>
                <a:sym typeface="Calibri"/>
              </a:rPr>
              <a:t>	{'businessName': 'Wolsung Nuclear Power Station'}  </a:t>
            </a:r>
          </a:p>
          <a:p>
            <a:pPr indent="0" lvl="0" marL="0" marR="0" rtl="0" algn="l">
              <a:spcBef>
                <a:spcPts val="210"/>
              </a:spcBef>
              <a:spcAft>
                <a:spcPts val="0"/>
              </a:spcAft>
              <a:buClr>
                <a:srgbClr val="3F3F3F"/>
              </a:buClr>
              <a:buSzPct val="25000"/>
              <a:buFont typeface="Arial"/>
              <a:buNone/>
            </a:pPr>
            <a:r>
              <a:rPr b="0" i="0" lang="en-US" sz="1050" u="none" cap="none" strike="noStrike">
                <a:solidFill>
                  <a:srgbClr val="3F3F3F"/>
                </a:solidFill>
                <a:latin typeface="Calibri"/>
                <a:ea typeface="Calibri"/>
                <a:cs typeface="Calibri"/>
                <a:sym typeface="Calibri"/>
              </a:rPr>
              <a:t> </a:t>
            </a:r>
          </a:p>
          <a:p>
            <a:pPr indent="0" lvl="0" marL="0" marR="0" rtl="0" algn="l">
              <a:spcBef>
                <a:spcPts val="210"/>
              </a:spcBef>
              <a:spcAft>
                <a:spcPts val="0"/>
              </a:spcAft>
              <a:buClr>
                <a:srgbClr val="3F3F3F"/>
              </a:buClr>
              <a:buSzPct val="25000"/>
              <a:buFont typeface="Arial"/>
              <a:buNone/>
            </a:pPr>
            <a:r>
              <a:rPr b="0" i="0" lang="en-US" sz="1050" u="none" cap="none" strike="noStrike">
                <a:solidFill>
                  <a:srgbClr val="3F3F3F"/>
                </a:solidFill>
                <a:latin typeface="Calibri"/>
                <a:ea typeface="Calibri"/>
                <a:cs typeface="Calibri"/>
                <a:sym typeface="Calibri"/>
              </a:rPr>
              <a:t>In fact Wolsung Nuclear Power Station is no where in Detroit so that may be another thing that we may need more control as what business names and other data are being inputted.  Without data being looked at, the more unreliable information viewers see it, the more useless and unreliable people will find OpenStreetMap to be.</a:t>
            </a:r>
          </a:p>
          <a:p>
            <a:pPr indent="0" lvl="0" marL="0" marR="0" rtl="0" algn="l">
              <a:spcBef>
                <a:spcPts val="210"/>
              </a:spcBef>
              <a:spcAft>
                <a:spcPts val="0"/>
              </a:spcAft>
              <a:buClr>
                <a:srgbClr val="3F3F3F"/>
              </a:buClr>
              <a:buSzPct val="25000"/>
              <a:buFont typeface="Arial"/>
              <a:buNone/>
            </a:pPr>
            <a:r>
              <a:rPr b="0" i="0" lang="en-US" sz="1050" u="none" cap="none" strike="noStrike">
                <a:solidFill>
                  <a:srgbClr val="3F3F3F"/>
                </a:solidFill>
                <a:latin typeface="Calibri"/>
                <a:ea typeface="Calibri"/>
                <a:cs typeface="Calibri"/>
                <a:sym typeface="Calibri"/>
              </a:rPr>
              <a:t> </a:t>
            </a:r>
          </a:p>
          <a:p>
            <a:pPr indent="0" lvl="0" marL="0" marR="0" rtl="0" algn="l">
              <a:spcBef>
                <a:spcPts val="210"/>
              </a:spcBef>
              <a:spcAft>
                <a:spcPts val="0"/>
              </a:spcAft>
              <a:buClr>
                <a:srgbClr val="3F3F3F"/>
              </a:buClr>
              <a:buSzPct val="25000"/>
              <a:buFont typeface="Arial"/>
              <a:buNone/>
            </a:pPr>
            <a:r>
              <a:rPr b="0" i="0" lang="en-US" sz="1050" u="none" cap="none" strike="noStrike">
                <a:solidFill>
                  <a:srgbClr val="3F3F3F"/>
                </a:solidFill>
                <a:latin typeface="Calibri"/>
                <a:ea typeface="Calibri"/>
                <a:cs typeface="Calibri"/>
                <a:sym typeface="Calibri"/>
              </a:rPr>
              <a:t>There should have been a more controlled way of entering a name of given business, road, river, railroad, house, etc.  As we see in many of our way tags, the names are usually a mix of those and it may be more appropriate to set the names in the tags more specifically.  For example, instead of always using</a:t>
            </a:r>
          </a:p>
          <a:p>
            <a:pPr indent="0" lvl="0" marL="0" marR="0" rtl="0" algn="l">
              <a:spcBef>
                <a:spcPts val="210"/>
              </a:spcBef>
              <a:spcAft>
                <a:spcPts val="0"/>
              </a:spcAft>
              <a:buClr>
                <a:srgbClr val="3F3F3F"/>
              </a:buClr>
              <a:buSzPct val="25000"/>
              <a:buFont typeface="Arial"/>
              <a:buNone/>
            </a:pPr>
            <a:r>
              <a:rPr b="0" i="0" lang="en-US" sz="1050" u="none" cap="none" strike="noStrike">
                <a:solidFill>
                  <a:srgbClr val="3F3F3F"/>
                </a:solidFill>
                <a:latin typeface="Calibri"/>
                <a:ea typeface="Calibri"/>
                <a:cs typeface="Calibri"/>
                <a:sym typeface="Calibri"/>
              </a:rPr>
              <a:t> </a:t>
            </a:r>
          </a:p>
          <a:p>
            <a:pPr indent="0" lvl="0" marL="0" marR="0" rtl="0" algn="l">
              <a:spcBef>
                <a:spcPts val="210"/>
              </a:spcBef>
              <a:spcAft>
                <a:spcPts val="0"/>
              </a:spcAft>
              <a:buClr>
                <a:srgbClr val="3F3F3F"/>
              </a:buClr>
              <a:buSzPct val="25000"/>
              <a:buFont typeface="Arial"/>
              <a:buNone/>
            </a:pPr>
            <a:r>
              <a:rPr b="0" i="0" lang="en-US" sz="1050" u="none" cap="none" strike="noStrike">
                <a:solidFill>
                  <a:srgbClr val="3F3F3F"/>
                </a:solidFill>
                <a:latin typeface="Calibri"/>
                <a:ea typeface="Calibri"/>
                <a:cs typeface="Calibri"/>
                <a:sym typeface="Calibri"/>
              </a:rPr>
              <a:t>	&lt;tag k=”name” v= …. &gt;</a:t>
            </a:r>
          </a:p>
          <a:p>
            <a:pPr indent="0" lvl="0" marL="0" marR="0" rtl="0" algn="l">
              <a:spcBef>
                <a:spcPts val="210"/>
              </a:spcBef>
              <a:spcAft>
                <a:spcPts val="0"/>
              </a:spcAft>
              <a:buClr>
                <a:srgbClr val="3F3F3F"/>
              </a:buClr>
              <a:buSzPct val="25000"/>
              <a:buFont typeface="Arial"/>
              <a:buNone/>
            </a:pPr>
            <a:r>
              <a:rPr b="0" i="0" lang="en-US" sz="1050" u="none" cap="none" strike="noStrike">
                <a:solidFill>
                  <a:srgbClr val="3F3F3F"/>
                </a:solidFill>
                <a:latin typeface="Calibri"/>
                <a:ea typeface="Calibri"/>
                <a:cs typeface="Calibri"/>
                <a:sym typeface="Calibri"/>
              </a:rPr>
              <a:t> </a:t>
            </a:r>
          </a:p>
          <a:p>
            <a:pPr indent="0" lvl="0" marL="0" marR="0" rtl="0" algn="l">
              <a:spcBef>
                <a:spcPts val="210"/>
              </a:spcBef>
              <a:spcAft>
                <a:spcPts val="0"/>
              </a:spcAft>
              <a:buClr>
                <a:srgbClr val="3F3F3F"/>
              </a:buClr>
              <a:buSzPct val="25000"/>
              <a:buFont typeface="Arial"/>
              <a:buNone/>
            </a:pPr>
            <a:r>
              <a:rPr b="0" i="0" lang="en-US" sz="1050" u="none" cap="none" strike="noStrike">
                <a:solidFill>
                  <a:srgbClr val="3F3F3F"/>
                </a:solidFill>
                <a:latin typeface="Calibri"/>
                <a:ea typeface="Calibri"/>
                <a:cs typeface="Calibri"/>
                <a:sym typeface="Calibri"/>
              </a:rPr>
              <a:t>It’s more appropriate to use distinct names…</a:t>
            </a:r>
          </a:p>
          <a:p>
            <a:pPr indent="0" lvl="0" marL="0" marR="0" rtl="0" algn="l">
              <a:spcBef>
                <a:spcPts val="210"/>
              </a:spcBef>
              <a:spcAft>
                <a:spcPts val="0"/>
              </a:spcAft>
              <a:buClr>
                <a:srgbClr val="3F3F3F"/>
              </a:buClr>
              <a:buSzPct val="25000"/>
              <a:buFont typeface="Arial"/>
              <a:buNone/>
            </a:pPr>
            <a:r>
              <a:rPr b="0" i="0" lang="en-US" sz="1050" u="none" cap="none" strike="noStrike">
                <a:solidFill>
                  <a:srgbClr val="3F3F3F"/>
                </a:solidFill>
                <a:latin typeface="Calibri"/>
                <a:ea typeface="Calibri"/>
                <a:cs typeface="Calibri"/>
                <a:sym typeface="Calibri"/>
              </a:rPr>
              <a:t> </a:t>
            </a:r>
          </a:p>
          <a:p>
            <a:pPr indent="0" lvl="0" marL="0" marR="0" rtl="0" algn="l">
              <a:spcBef>
                <a:spcPts val="210"/>
              </a:spcBef>
              <a:spcAft>
                <a:spcPts val="0"/>
              </a:spcAft>
              <a:buClr>
                <a:srgbClr val="3F3F3F"/>
              </a:buClr>
              <a:buSzPct val="25000"/>
              <a:buFont typeface="Arial"/>
              <a:buNone/>
            </a:pPr>
            <a:r>
              <a:rPr b="0" i="0" lang="en-US" sz="1050" u="none" cap="none" strike="noStrike">
                <a:solidFill>
                  <a:srgbClr val="3F3F3F"/>
                </a:solidFill>
                <a:latin typeface="Calibri"/>
                <a:ea typeface="Calibri"/>
                <a:cs typeface="Calibri"/>
                <a:sym typeface="Calibri"/>
              </a:rPr>
              <a:t>	&lt;tag k=”business name” v=…&gt;</a:t>
            </a:r>
          </a:p>
          <a:p>
            <a:pPr indent="0" lvl="0" marL="0" marR="0" rtl="0" algn="l">
              <a:spcBef>
                <a:spcPts val="210"/>
              </a:spcBef>
              <a:spcAft>
                <a:spcPts val="0"/>
              </a:spcAft>
              <a:buClr>
                <a:srgbClr val="3F3F3F"/>
              </a:buClr>
              <a:buSzPct val="25000"/>
              <a:buFont typeface="Arial"/>
              <a:buNone/>
            </a:pPr>
            <a:r>
              <a:rPr b="0" i="0" lang="en-US" sz="1050" u="none" cap="none" strike="noStrike">
                <a:solidFill>
                  <a:srgbClr val="3F3F3F"/>
                </a:solidFill>
                <a:latin typeface="Calibri"/>
                <a:ea typeface="Calibri"/>
                <a:cs typeface="Calibri"/>
                <a:sym typeface="Calibri"/>
              </a:rPr>
              <a:t>	&lt;tag k=”road name” v=…&gt;</a:t>
            </a:r>
          </a:p>
          <a:p>
            <a:pPr indent="0" lvl="0" marL="0" marR="0" rtl="0" algn="l">
              <a:spcBef>
                <a:spcPts val="210"/>
              </a:spcBef>
              <a:spcAft>
                <a:spcPts val="0"/>
              </a:spcAft>
              <a:buClr>
                <a:srgbClr val="3F3F3F"/>
              </a:buClr>
              <a:buSzPct val="25000"/>
              <a:buFont typeface="Arial"/>
              <a:buNone/>
            </a:pPr>
            <a:r>
              <a:rPr b="0" i="0" lang="en-US" sz="1050" u="none" cap="none" strike="noStrike">
                <a:solidFill>
                  <a:srgbClr val="3F3F3F"/>
                </a:solidFill>
                <a:latin typeface="Calibri"/>
                <a:ea typeface="Calibri"/>
                <a:cs typeface="Calibri"/>
                <a:sym typeface="Calibri"/>
              </a:rPr>
              <a:t>	&lt;tag k=”river name” v=…&gt;</a:t>
            </a:r>
          </a:p>
          <a:p>
            <a:pPr indent="0" lvl="0" marL="0" marR="0" rtl="0" algn="l">
              <a:spcBef>
                <a:spcPts val="210"/>
              </a:spcBef>
              <a:spcAft>
                <a:spcPts val="0"/>
              </a:spcAft>
              <a:buClr>
                <a:srgbClr val="3F3F3F"/>
              </a:buClr>
              <a:buSzPct val="25000"/>
              <a:buFont typeface="Arial"/>
              <a:buNone/>
            </a:pPr>
            <a:r>
              <a:rPr b="0" i="0" lang="en-US" sz="1050" u="none" cap="none" strike="noStrike">
                <a:solidFill>
                  <a:srgbClr val="3F3F3F"/>
                </a:solidFill>
                <a:latin typeface="Calibri"/>
                <a:ea typeface="Calibri"/>
                <a:cs typeface="Calibri"/>
                <a:sym typeface="Calibri"/>
              </a:rPr>
              <a:t>	Etc…</a:t>
            </a:r>
          </a:p>
          <a:p>
            <a:pPr indent="0" lvl="0" marL="0" marR="0" rtl="0" algn="l">
              <a:spcBef>
                <a:spcPts val="210"/>
              </a:spcBef>
              <a:spcAft>
                <a:spcPts val="0"/>
              </a:spcAft>
              <a:buClr>
                <a:srgbClr val="3F3F3F"/>
              </a:buClr>
              <a:buSzPct val="25000"/>
              <a:buFont typeface="Arial"/>
              <a:buNone/>
            </a:pPr>
            <a:r>
              <a:rPr b="0" i="0" lang="en-US" sz="1050" u="none" cap="none" strike="noStrike">
                <a:solidFill>
                  <a:srgbClr val="3F3F3F"/>
                </a:solidFill>
                <a:latin typeface="Calibri"/>
                <a:ea typeface="Calibri"/>
                <a:cs typeface="Calibri"/>
                <a:sym typeface="Calibri"/>
              </a:rPr>
              <a:t> </a:t>
            </a:r>
          </a:p>
          <a:p>
            <a:pPr indent="0" lvl="0" marL="0" marR="0" rtl="0" algn="l">
              <a:spcBef>
                <a:spcPts val="210"/>
              </a:spcBef>
              <a:spcAft>
                <a:spcPts val="0"/>
              </a:spcAft>
              <a:buClr>
                <a:srgbClr val="3F3F3F"/>
              </a:buClr>
              <a:buSzPct val="25000"/>
              <a:buFont typeface="Arial"/>
              <a:buNone/>
            </a:pPr>
            <a:r>
              <a:rPr b="0" i="0" lang="en-US" sz="1050" u="none" cap="none" strike="noStrike">
                <a:solidFill>
                  <a:srgbClr val="3F3F3F"/>
                </a:solidFill>
                <a:latin typeface="Calibri"/>
                <a:ea typeface="Calibri"/>
                <a:cs typeface="Calibri"/>
                <a:sym typeface="Calibri"/>
              </a:rPr>
              <a:t>Obviously the best way for improvement is to have human intervention to validate.  Some main individuals may be needed to validate an incoming data being inputted in by looking out for bots, unwanted strings such as “tiger:” and “addr:” in them and filter them out, making sure business places have complete information: name of business, zip, city, state, county, amenity, etc.  And maybe decide to clean out missing or deleted users.</a:t>
            </a:r>
          </a:p>
          <a:p>
            <a:pPr indent="0" lvl="0" marL="0" marR="0" rtl="0" algn="l">
              <a:spcBef>
                <a:spcPts val="210"/>
              </a:spcBef>
              <a:spcAft>
                <a:spcPts val="0"/>
              </a:spcAft>
              <a:buClr>
                <a:srgbClr val="3F3F3F"/>
              </a:buClr>
              <a:buSzPct val="25000"/>
              <a:buFont typeface="Arial"/>
              <a:buNone/>
            </a:pPr>
            <a:r>
              <a:rPr b="0" i="0" lang="en-US" sz="1050" u="none" cap="none" strike="noStrike">
                <a:solidFill>
                  <a:srgbClr val="3F3F3F"/>
                </a:solidFill>
                <a:latin typeface="Calibri"/>
                <a:ea typeface="Calibri"/>
                <a:cs typeface="Calibri"/>
                <a:sym typeface="Calibri"/>
              </a:rPr>
              <a:t> </a:t>
            </a:r>
          </a:p>
          <a:p>
            <a:pPr indent="0" lvl="0" marL="0" marR="0" rtl="0" algn="l">
              <a:spcBef>
                <a:spcPts val="210"/>
              </a:spcBef>
              <a:buClr>
                <a:srgbClr val="3F3F3F"/>
              </a:buClr>
              <a:buSzPct val="25000"/>
              <a:buFont typeface="Arial"/>
              <a:buNone/>
            </a:pPr>
            <a:r>
              <a:rPr b="0" i="0" lang="en-US" sz="1050" u="none" cap="none" strike="noStrike">
                <a:solidFill>
                  <a:srgbClr val="3F3F3F"/>
                </a:solidFill>
                <a:latin typeface="Calibri"/>
                <a:ea typeface="Calibri"/>
                <a:cs typeface="Calibri"/>
                <a:sym typeface="Calibri"/>
              </a:rPr>
              <a:t>And obviously we already know that there is a lack of people monitoring each data because I showed that only 10 pieces of tags were reviewed while the other ~ 380,000 have not been reviewed. </a:t>
            </a:r>
          </a:p>
        </p:txBody>
      </p:sp>
      <p:sp>
        <p:nvSpPr>
          <p:cNvPr id="220" name="Shape 220"/>
          <p:cNvSpPr txBox="1"/>
          <p:nvPr>
            <p:ph type="title"/>
          </p:nvPr>
        </p:nvSpPr>
        <p:spPr>
          <a:xfrm>
            <a:off x="457200" y="152400"/>
            <a:ext cx="8229600" cy="685799"/>
          </a:xfrm>
          <a:prstGeom prst="rect">
            <a:avLst/>
          </a:prstGeom>
          <a:noFill/>
          <a:ln>
            <a:noFill/>
          </a:ln>
        </p:spPr>
        <p:txBody>
          <a:bodyPr anchorCtr="0" anchor="ctr" bIns="45700" lIns="91425" rIns="91425" tIns="45700">
            <a:noAutofit/>
          </a:bodyPr>
          <a:lstStyle/>
          <a:p>
            <a:pPr indent="0" lvl="0" marL="0" marR="0" rtl="0" algn="ctr">
              <a:spcBef>
                <a:spcPts val="0"/>
              </a:spcBef>
              <a:buClr>
                <a:schemeClr val="accent5"/>
              </a:buClr>
              <a:buSzPct val="25000"/>
              <a:buFont typeface="Calibri"/>
              <a:buNone/>
            </a:pPr>
            <a:r>
              <a:rPr b="0" i="0" lang="en-US" sz="3200" u="none" cap="none" strike="noStrike">
                <a:solidFill>
                  <a:schemeClr val="accent5"/>
                </a:solidFill>
                <a:latin typeface="Calibri"/>
                <a:ea typeface="Calibri"/>
                <a:cs typeface="Calibri"/>
                <a:sym typeface="Calibri"/>
              </a:rPr>
              <a:t>Overview of the Data </a:t>
            </a:r>
            <a:r>
              <a:rPr b="0" i="0" lang="en-US" sz="2400" u="none" cap="none" strike="noStrike">
                <a:solidFill>
                  <a:schemeClr val="accent5"/>
                </a:solidFill>
                <a:latin typeface="Calibri"/>
                <a:ea typeface="Calibri"/>
                <a:cs typeface="Calibri"/>
                <a:sym typeface="Calibri"/>
              </a:rPr>
              <a:t>(My Response)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accent6"/>
              </a:buClr>
              <a:buSzPct val="25000"/>
              <a:buFont typeface="Calibri"/>
              <a:buNone/>
            </a:pPr>
            <a:r>
              <a:rPr b="0" i="0" lang="en-US" sz="3600" u="none" cap="none" strike="noStrike">
                <a:solidFill>
                  <a:schemeClr val="accent6"/>
                </a:solidFill>
                <a:latin typeface="Calibri"/>
                <a:ea typeface="Calibri"/>
                <a:cs typeface="Calibri"/>
                <a:sym typeface="Calibri"/>
              </a:rPr>
              <a:t> </a:t>
            </a:r>
            <a:r>
              <a:rPr b="1" i="0" lang="en-US" sz="3600" u="none" cap="none" strike="noStrike">
                <a:solidFill>
                  <a:schemeClr val="accent6"/>
                </a:solidFill>
                <a:latin typeface="Calibri"/>
                <a:ea typeface="Calibri"/>
                <a:cs typeface="Calibri"/>
                <a:sym typeface="Calibri"/>
              </a:rPr>
              <a:t>Benefits of implementing improvement: </a:t>
            </a:r>
          </a:p>
        </p:txBody>
      </p:sp>
      <p:graphicFrame>
        <p:nvGraphicFramePr>
          <p:cNvPr id="226" name="Shape 226"/>
          <p:cNvGraphicFramePr/>
          <p:nvPr/>
        </p:nvGraphicFramePr>
        <p:xfrm>
          <a:off x="609600" y="1371600"/>
          <a:ext cx="3000000" cy="3000000"/>
        </p:xfrm>
        <a:graphic>
          <a:graphicData uri="http://schemas.openxmlformats.org/drawingml/2006/table">
            <a:tbl>
              <a:tblPr bandRow="1" firstRow="1">
                <a:noFill/>
                <a:tableStyleId>{20004D6E-E58A-4430-983C-6998CCB9FF97}</a:tableStyleId>
              </a:tblPr>
              <a:tblGrid>
                <a:gridCol w="3923775"/>
                <a:gridCol w="3923775"/>
              </a:tblGrid>
              <a:tr h="477400">
                <a:tc>
                  <a:txBody>
                    <a:bodyPr>
                      <a:noAutofit/>
                    </a:bodyPr>
                    <a:lstStyle/>
                    <a:p>
                      <a:pPr indent="0" lvl="0" marL="0" marR="0" rtl="0" algn="ctr">
                        <a:spcBef>
                          <a:spcPts val="0"/>
                        </a:spcBef>
                        <a:buSzPct val="25000"/>
                        <a:buNone/>
                      </a:pPr>
                      <a:r>
                        <a:rPr lang="en-US" sz="2300" u="none" cap="none" strike="noStrike">
                          <a:solidFill>
                            <a:srgbClr val="000000"/>
                          </a:solidFill>
                        </a:rPr>
                        <a:t>Objective</a:t>
                      </a:r>
                    </a:p>
                  </a:txBody>
                  <a:tcPr marT="58850" marB="58850" marR="117725" marL="1177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accent6"/>
                    </a:solidFill>
                  </a:tcPr>
                </a:tc>
                <a:tc>
                  <a:txBody>
                    <a:bodyPr>
                      <a:noAutofit/>
                    </a:bodyPr>
                    <a:lstStyle/>
                    <a:p>
                      <a:pPr indent="0" lvl="0" marL="0" marR="0" rtl="0" algn="ctr">
                        <a:spcBef>
                          <a:spcPts val="0"/>
                        </a:spcBef>
                        <a:buSzPct val="25000"/>
                        <a:buNone/>
                      </a:pPr>
                      <a:r>
                        <a:rPr lang="en-US" sz="2300" u="none" cap="none" strike="noStrike">
                          <a:solidFill>
                            <a:srgbClr val="000000"/>
                          </a:solidFill>
                        </a:rPr>
                        <a:t>To Meet Specification</a:t>
                      </a:r>
                    </a:p>
                  </a:txBody>
                  <a:tcPr marT="58850" marB="58850" marR="117725" marL="1177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00B0F0"/>
                    </a:solidFill>
                  </a:tcPr>
                </a:tc>
              </a:tr>
              <a:tr h="1884800">
                <a:tc>
                  <a:txBody>
                    <a:bodyPr>
                      <a:noAutofit/>
                    </a:bodyPr>
                    <a:lstStyle/>
                    <a:p>
                      <a:pPr indent="0" lvl="0" marL="0" marR="0" rtl="0" algn="l">
                        <a:spcBef>
                          <a:spcPts val="0"/>
                        </a:spcBef>
                        <a:buSzPct val="25000"/>
                        <a:buNone/>
                      </a:pPr>
                      <a:r>
                        <a:rPr lang="en-US" sz="1800" u="none" cap="none" strike="noStrike">
                          <a:solidFill>
                            <a:srgbClr val="3F3F3F"/>
                          </a:solidFill>
                          <a:latin typeface="Calibri"/>
                          <a:ea typeface="Calibri"/>
                          <a:cs typeface="Calibri"/>
                          <a:sym typeface="Calibri"/>
                        </a:rPr>
                        <a:t>Student understands the process involved in proposed changes. 	</a:t>
                      </a:r>
                    </a:p>
                  </a:txBody>
                  <a:tcPr marT="63500" marB="63500" marR="63500" marL="6350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US" sz="1800">
                          <a:solidFill>
                            <a:srgbClr val="3F3F3F"/>
                          </a:solidFill>
                          <a:latin typeface="Calibri"/>
                          <a:ea typeface="Calibri"/>
                          <a:cs typeface="Calibri"/>
                          <a:sym typeface="Calibri"/>
                        </a:rPr>
                        <a:t>Student gives thoughtful discussion about the benefits as well as some anticipated problems in implementing the improvement. 	</a:t>
                      </a:r>
                    </a:p>
                  </a:txBody>
                  <a:tcPr marT="63500" marB="63500" marR="63500" marL="6350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idx="1" type="body"/>
          </p:nvPr>
        </p:nvSpPr>
        <p:spPr>
          <a:xfrm>
            <a:off x="457200" y="838200"/>
            <a:ext cx="8229600" cy="5638800"/>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dk1"/>
              </a:buClr>
              <a:buSzPct val="25000"/>
              <a:buFont typeface="Arial"/>
              <a:buNone/>
            </a:pPr>
            <a:r>
              <a:rPr b="1" i="0" lang="en-US" sz="1400" u="none" cap="none" strike="noStrike">
                <a:solidFill>
                  <a:schemeClr val="dk1"/>
                </a:solidFill>
                <a:latin typeface="Calibri"/>
                <a:ea typeface="Calibri"/>
                <a:cs typeface="Calibri"/>
                <a:sym typeface="Calibri"/>
              </a:rPr>
              <a:t>1)	More structured and organized instead of cluttered and all over the place. Particularly when performing pretty print. For  example, for the tag attributes of longitude and latitude, instead of having something like… </a:t>
            </a:r>
          </a:p>
          <a:p>
            <a:pPr indent="-342900" lvl="0" marL="342900" marR="0" rtl="0" algn="l">
              <a:spcBef>
                <a:spcPts val="280"/>
              </a:spcBef>
              <a:spcAft>
                <a:spcPts val="0"/>
              </a:spcAft>
              <a:buClr>
                <a:schemeClr val="dk1"/>
              </a:buClr>
              <a:buSzPct val="25000"/>
              <a:buFont typeface="Arial"/>
              <a:buNone/>
            </a:pPr>
            <a:r>
              <a:t/>
            </a:r>
            <a:endParaRPr b="0" i="0" sz="1400" u="none" cap="none" strike="noStrike">
              <a:solidFill>
                <a:schemeClr val="dk1"/>
              </a:solidFill>
              <a:latin typeface="Calibri"/>
              <a:ea typeface="Calibri"/>
              <a:cs typeface="Calibri"/>
              <a:sym typeface="Calibri"/>
            </a:endParaRPr>
          </a:p>
          <a:p>
            <a:pPr indent="457200" lvl="1" marR="0" rtl="0" algn="l">
              <a:spcBef>
                <a:spcPts val="280"/>
              </a:spcBef>
              <a:spcAft>
                <a:spcPts val="0"/>
              </a:spcAft>
              <a:buClr>
                <a:schemeClr val="dk1"/>
              </a:buClr>
              <a:buSzPct val="100000"/>
              <a:buFont typeface="Calibri"/>
              <a:buAutoNum type="alphaLcParenR"/>
            </a:pPr>
            <a:r>
              <a:rPr i="1" lang="en-US" sz="1400"/>
              <a:t>     </a:t>
            </a:r>
            <a:r>
              <a:rPr b="0" i="1" lang="en-US" sz="1400" u="none" cap="none" strike="noStrike">
                <a:solidFill>
                  <a:schemeClr val="dk1"/>
                </a:solidFill>
                <a:latin typeface="Calibri"/>
                <a:ea typeface="Calibri"/>
                <a:cs typeface="Calibri"/>
                <a:sym typeface="Calibri"/>
              </a:rPr>
              <a:t>&lt;tag k= ”lon” , v=60&gt; &lt;tag k= “lat”, v=30&gt; </a:t>
            </a:r>
          </a:p>
          <a:p>
            <a:pPr indent="-285750" lvl="1" marL="742950" marR="0" rtl="0" algn="l">
              <a:spcBef>
                <a:spcPts val="280"/>
              </a:spcBef>
              <a:spcAft>
                <a:spcPts val="0"/>
              </a:spcAft>
              <a:buClr>
                <a:schemeClr val="dk1"/>
              </a:buClr>
              <a:buSzPct val="25000"/>
              <a:buFont typeface="Arial"/>
              <a:buNone/>
            </a:pPr>
            <a:r>
              <a:rPr b="0" i="0" lang="en-US" sz="1400" u="none" cap="none" strike="noStrike">
                <a:solidFill>
                  <a:schemeClr val="dk1"/>
                </a:solidFill>
                <a:latin typeface="Calibri"/>
                <a:ea typeface="Calibri"/>
                <a:cs typeface="Calibri"/>
                <a:sym typeface="Calibri"/>
              </a:rPr>
              <a:t>	</a:t>
            </a:r>
          </a:p>
          <a:p>
            <a:pPr indent="-285750" lvl="1" marL="742950" marR="0" rtl="0" algn="l">
              <a:spcBef>
                <a:spcPts val="280"/>
              </a:spcBef>
              <a:spcAft>
                <a:spcPts val="0"/>
              </a:spcAft>
              <a:buClr>
                <a:schemeClr val="dk1"/>
              </a:buClr>
              <a:buSzPct val="25000"/>
              <a:buFont typeface="Arial"/>
              <a:buNone/>
            </a:pPr>
            <a:r>
              <a:rPr b="0" i="0" lang="en-US" sz="1400" u="none" cap="none" strike="noStrike">
                <a:solidFill>
                  <a:schemeClr val="dk1"/>
                </a:solidFill>
                <a:latin typeface="Calibri"/>
                <a:ea typeface="Calibri"/>
                <a:cs typeface="Calibri"/>
                <a:sym typeface="Calibri"/>
              </a:rPr>
              <a:t>It’s nice to view it like… </a:t>
            </a:r>
          </a:p>
          <a:p>
            <a:pPr indent="-285750" lvl="1" marL="742950" marR="0" rtl="0" algn="l">
              <a:spcBef>
                <a:spcPts val="280"/>
              </a:spcBef>
              <a:spcAft>
                <a:spcPts val="0"/>
              </a:spcAft>
              <a:buClr>
                <a:schemeClr val="dk1"/>
              </a:buClr>
              <a:buSzPct val="25000"/>
              <a:buFont typeface="Arial"/>
              <a:buNone/>
            </a:pPr>
            <a:r>
              <a:t/>
            </a:r>
            <a:endParaRPr b="0" i="1" sz="1400" u="none" cap="none" strike="noStrike">
              <a:solidFill>
                <a:schemeClr val="dk1"/>
              </a:solidFill>
              <a:latin typeface="Calibri"/>
              <a:ea typeface="Calibri"/>
              <a:cs typeface="Calibri"/>
              <a:sym typeface="Calibri"/>
            </a:endParaRPr>
          </a:p>
          <a:p>
            <a:pPr indent="-182880" lvl="1" marL="640080" marR="0" rtl="0" algn="l">
              <a:spcBef>
                <a:spcPts val="280"/>
              </a:spcBef>
              <a:spcAft>
                <a:spcPts val="0"/>
              </a:spcAft>
              <a:buClr>
                <a:schemeClr val="dk1"/>
              </a:buClr>
              <a:buSzPct val="25000"/>
              <a:buFont typeface="Arial"/>
              <a:buNone/>
            </a:pPr>
            <a:r>
              <a:rPr b="0" i="1" lang="en-US" sz="1400" u="none" cap="none" strike="noStrike">
                <a:solidFill>
                  <a:schemeClr val="dk1"/>
                </a:solidFill>
                <a:latin typeface="Calibri"/>
                <a:ea typeface="Calibri"/>
                <a:cs typeface="Calibri"/>
                <a:sym typeface="Calibri"/>
              </a:rPr>
              <a:t>		{ “pos” = [60,30]} </a:t>
            </a:r>
          </a:p>
          <a:p>
            <a:pPr indent="-285750" lvl="1" marL="742950" marR="0" rtl="0" algn="l">
              <a:spcBef>
                <a:spcPts val="280"/>
              </a:spcBef>
              <a:spcAft>
                <a:spcPts val="0"/>
              </a:spcAft>
              <a:buClr>
                <a:schemeClr val="dk1"/>
              </a:buClr>
              <a:buSzPct val="25000"/>
              <a:buFont typeface="Arial"/>
              <a:buNone/>
            </a:pPr>
            <a:r>
              <a:t/>
            </a:r>
            <a:endParaRPr b="0" i="0" sz="1400" u="none" cap="none" strike="noStrike">
              <a:solidFill>
                <a:schemeClr val="dk1"/>
              </a:solidFill>
              <a:latin typeface="Calibri"/>
              <a:ea typeface="Calibri"/>
              <a:cs typeface="Calibri"/>
              <a:sym typeface="Calibri"/>
            </a:endParaRPr>
          </a:p>
          <a:p>
            <a:pPr indent="0" lvl="1" marL="457200" marR="0" rtl="0" algn="l">
              <a:spcBef>
                <a:spcPts val="280"/>
              </a:spcBef>
              <a:spcAft>
                <a:spcPts val="0"/>
              </a:spcAft>
              <a:buClr>
                <a:schemeClr val="dk1"/>
              </a:buClr>
              <a:buSzPct val="25000"/>
              <a:buFont typeface="Arial"/>
              <a:buNone/>
            </a:pPr>
            <a:r>
              <a:rPr b="0" i="0" lang="en-US" sz="1400" u="none" cap="none" strike="noStrike">
                <a:solidFill>
                  <a:schemeClr val="dk1"/>
                </a:solidFill>
                <a:latin typeface="Calibri"/>
                <a:ea typeface="Calibri"/>
                <a:cs typeface="Calibri"/>
                <a:sym typeface="Calibri"/>
              </a:rPr>
              <a:t>b)</a:t>
            </a:r>
            <a:r>
              <a:rPr lang="en-US" sz="1400"/>
              <a:t>   	</a:t>
            </a:r>
            <a:r>
              <a:rPr b="0" i="1" lang="en-US" sz="1400" u="none" cap="none" strike="noStrike">
                <a:solidFill>
                  <a:schemeClr val="dk1"/>
                </a:solidFill>
                <a:latin typeface="Calibri"/>
                <a:ea typeface="Calibri"/>
                <a:cs typeface="Calibri"/>
                <a:sym typeface="Calibri"/>
              </a:rPr>
              <a:t>&lt;tag k= “name” , v = “Meijer”&gt; &lt;tag k=”zip” , v=48307&gt; &lt;tag k=”county” , v=”Oakland”&gt; &lt;tag v=” city”, k=”Rochester”&gt; </a:t>
            </a:r>
          </a:p>
          <a:p>
            <a:pPr indent="-285750" lvl="1" marL="742950" marR="0" rtl="0" algn="l">
              <a:spcBef>
                <a:spcPts val="280"/>
              </a:spcBef>
              <a:spcAft>
                <a:spcPts val="0"/>
              </a:spcAft>
              <a:buClr>
                <a:schemeClr val="dk1"/>
              </a:buClr>
              <a:buSzPct val="25000"/>
              <a:buFont typeface="Arial"/>
              <a:buNone/>
            </a:pPr>
            <a:r>
              <a:t/>
            </a:r>
            <a:endParaRPr b="0" i="0" sz="1400" u="none" cap="none" strike="noStrike">
              <a:solidFill>
                <a:schemeClr val="dk1"/>
              </a:solidFill>
              <a:latin typeface="Calibri"/>
              <a:ea typeface="Calibri"/>
              <a:cs typeface="Calibri"/>
              <a:sym typeface="Calibri"/>
            </a:endParaRPr>
          </a:p>
          <a:p>
            <a:pPr indent="457200" lvl="2" marL="0" marR="0" rtl="0" algn="l">
              <a:spcBef>
                <a:spcPts val="280"/>
              </a:spcBef>
              <a:spcAft>
                <a:spcPts val="0"/>
              </a:spcAft>
              <a:buClr>
                <a:schemeClr val="dk1"/>
              </a:buClr>
              <a:buSzPct val="25000"/>
              <a:buFont typeface="Arial"/>
              <a:buNone/>
            </a:pPr>
            <a:r>
              <a:rPr b="0" i="0" lang="en-US" sz="1400" u="none" cap="none" strike="noStrike">
                <a:solidFill>
                  <a:schemeClr val="dk1"/>
                </a:solidFill>
                <a:latin typeface="Calibri"/>
                <a:ea typeface="Calibri"/>
                <a:cs typeface="Calibri"/>
                <a:sym typeface="Calibri"/>
              </a:rPr>
              <a:t>It’s nice to view it like… </a:t>
            </a:r>
          </a:p>
          <a:p>
            <a:pPr indent="-228600" lvl="2" marL="1143000" marR="0" rtl="0" algn="l">
              <a:spcBef>
                <a:spcPts val="280"/>
              </a:spcBef>
              <a:spcAft>
                <a:spcPts val="0"/>
              </a:spcAft>
              <a:buClr>
                <a:schemeClr val="dk1"/>
              </a:buClr>
              <a:buSzPct val="25000"/>
              <a:buFont typeface="Arial"/>
              <a:buNone/>
            </a:pPr>
            <a:r>
              <a:t/>
            </a:r>
            <a:endParaRPr b="0" i="1" sz="1400" u="none" cap="none" strike="noStrike">
              <a:solidFill>
                <a:schemeClr val="dk1"/>
              </a:solidFill>
              <a:latin typeface="Calibri"/>
              <a:ea typeface="Calibri"/>
              <a:cs typeface="Calibri"/>
              <a:sym typeface="Calibri"/>
            </a:endParaRPr>
          </a:p>
          <a:p>
            <a:pPr indent="-233680" lvl="5" marL="1097280" marR="0" rtl="0" algn="l">
              <a:spcBef>
                <a:spcPts val="280"/>
              </a:spcBef>
              <a:spcAft>
                <a:spcPts val="0"/>
              </a:spcAft>
              <a:buClr>
                <a:schemeClr val="dk1"/>
              </a:buClr>
              <a:buSzPct val="25000"/>
              <a:buFont typeface="Arial"/>
              <a:buNone/>
            </a:pPr>
            <a:r>
              <a:rPr b="0" i="1" lang="en-US" sz="1400" u="none" cap="none" strike="noStrike">
                <a:solidFill>
                  <a:schemeClr val="dk1"/>
                </a:solidFill>
                <a:latin typeface="Calibri"/>
                <a:ea typeface="Calibri"/>
                <a:cs typeface="Calibri"/>
                <a:sym typeface="Calibri"/>
              </a:rPr>
              <a:t>{address: { </a:t>
            </a:r>
          </a:p>
          <a:p>
            <a:pPr indent="-233680" lvl="7" marL="1554480" marR="0" rtl="0" algn="l">
              <a:spcBef>
                <a:spcPts val="280"/>
              </a:spcBef>
              <a:spcAft>
                <a:spcPts val="0"/>
              </a:spcAft>
              <a:buClr>
                <a:schemeClr val="dk1"/>
              </a:buClr>
              <a:buSzPct val="25000"/>
              <a:buFont typeface="Arial"/>
              <a:buNone/>
            </a:pPr>
            <a:r>
              <a:rPr b="0" i="1" lang="en-US" sz="1400" u="none" cap="none" strike="noStrike">
                <a:solidFill>
                  <a:schemeClr val="dk1"/>
                </a:solidFill>
                <a:latin typeface="Calibri"/>
                <a:ea typeface="Calibri"/>
                <a:cs typeface="Calibri"/>
                <a:sym typeface="Calibri"/>
              </a:rPr>
              <a:t>“name”: “Meijer”, </a:t>
            </a:r>
          </a:p>
          <a:p>
            <a:pPr indent="-233680" lvl="7" marL="1554480" marR="0" rtl="0" algn="l">
              <a:spcBef>
                <a:spcPts val="280"/>
              </a:spcBef>
              <a:spcAft>
                <a:spcPts val="0"/>
              </a:spcAft>
              <a:buClr>
                <a:schemeClr val="dk1"/>
              </a:buClr>
              <a:buSzPct val="25000"/>
              <a:buFont typeface="Arial"/>
              <a:buNone/>
            </a:pPr>
            <a:r>
              <a:rPr b="0" i="1" lang="en-US" sz="1400" u="none" cap="none" strike="noStrike">
                <a:solidFill>
                  <a:schemeClr val="dk1"/>
                </a:solidFill>
                <a:latin typeface="Calibri"/>
                <a:ea typeface="Calibri"/>
                <a:cs typeface="Calibri"/>
                <a:sym typeface="Calibri"/>
              </a:rPr>
              <a:t>“zip”: “48307”, </a:t>
            </a:r>
          </a:p>
          <a:p>
            <a:pPr indent="-233680" lvl="7" marL="1554480" marR="0" rtl="0" algn="l">
              <a:spcBef>
                <a:spcPts val="280"/>
              </a:spcBef>
              <a:spcAft>
                <a:spcPts val="0"/>
              </a:spcAft>
              <a:buClr>
                <a:schemeClr val="dk1"/>
              </a:buClr>
              <a:buSzPct val="25000"/>
              <a:buFont typeface="Arial"/>
              <a:buNone/>
            </a:pPr>
            <a:r>
              <a:rPr b="0" i="1" lang="en-US" sz="1400" u="none" cap="none" strike="noStrike">
                <a:solidFill>
                  <a:schemeClr val="dk1"/>
                </a:solidFill>
                <a:latin typeface="Calibri"/>
                <a:ea typeface="Calibri"/>
                <a:cs typeface="Calibri"/>
                <a:sym typeface="Calibri"/>
              </a:rPr>
              <a:t>“county”: “Oakland”, </a:t>
            </a:r>
          </a:p>
          <a:p>
            <a:pPr indent="-233680" lvl="7" marL="1554480" marR="0" rtl="0" algn="l">
              <a:spcBef>
                <a:spcPts val="280"/>
              </a:spcBef>
              <a:buClr>
                <a:schemeClr val="dk1"/>
              </a:buClr>
              <a:buSzPct val="25000"/>
              <a:buFont typeface="Arial"/>
              <a:buNone/>
            </a:pPr>
            <a:r>
              <a:rPr b="0" i="1" lang="en-US" sz="1400" u="none" cap="none" strike="noStrike">
                <a:solidFill>
                  <a:schemeClr val="dk1"/>
                </a:solidFill>
                <a:latin typeface="Calibri"/>
                <a:ea typeface="Calibri"/>
                <a:cs typeface="Calibri"/>
                <a:sym typeface="Calibri"/>
              </a:rPr>
              <a:t>“city”: “Rochester” }}</a:t>
            </a:r>
          </a:p>
        </p:txBody>
      </p:sp>
      <p:sp>
        <p:nvSpPr>
          <p:cNvPr id="232" name="Shape 232"/>
          <p:cNvSpPr txBox="1"/>
          <p:nvPr>
            <p:ph type="title"/>
          </p:nvPr>
        </p:nvSpPr>
        <p:spPr>
          <a:xfrm>
            <a:off x="457200" y="152400"/>
            <a:ext cx="8229600" cy="685799"/>
          </a:xfrm>
          <a:prstGeom prst="rect">
            <a:avLst/>
          </a:prstGeom>
          <a:noFill/>
          <a:ln>
            <a:noFill/>
          </a:ln>
        </p:spPr>
        <p:txBody>
          <a:bodyPr anchorCtr="0" anchor="ctr" bIns="45700" lIns="91425" rIns="91425" tIns="45700">
            <a:noAutofit/>
          </a:bodyPr>
          <a:lstStyle/>
          <a:p>
            <a:pPr indent="0" lvl="0" marL="0" marR="0" rtl="0" algn="ctr">
              <a:spcBef>
                <a:spcPts val="0"/>
              </a:spcBef>
              <a:buClr>
                <a:srgbClr val="00B0F0"/>
              </a:buClr>
              <a:buSzPct val="25000"/>
              <a:buFont typeface="Calibri"/>
              <a:buNone/>
            </a:pPr>
            <a:r>
              <a:rPr b="1" i="0" lang="en-US" sz="2800" u="none" cap="none" strike="noStrike">
                <a:solidFill>
                  <a:srgbClr val="00B0F0"/>
                </a:solidFill>
                <a:latin typeface="Calibri"/>
                <a:ea typeface="Calibri"/>
                <a:cs typeface="Calibri"/>
                <a:sym typeface="Calibri"/>
              </a:rPr>
              <a:t> Benefits of implementing improvement </a:t>
            </a:r>
            <a:r>
              <a:rPr b="1" i="0" lang="en-US" sz="2000" u="none" cap="none" strike="noStrike">
                <a:solidFill>
                  <a:srgbClr val="00B0F0"/>
                </a:solidFill>
                <a:latin typeface="Calibri"/>
                <a:ea typeface="Calibri"/>
                <a:cs typeface="Calibri"/>
                <a:sym typeface="Calibri"/>
              </a:rPr>
              <a:t>(My Response)</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idx="1" type="body"/>
          </p:nvPr>
        </p:nvSpPr>
        <p:spPr>
          <a:xfrm>
            <a:off x="457200" y="838200"/>
            <a:ext cx="8229600" cy="5638800"/>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dk1"/>
              </a:buClr>
              <a:buSzPct val="25000"/>
              <a:buFont typeface="Arial"/>
              <a:buNone/>
            </a:pPr>
            <a:r>
              <a:rPr b="1" i="0" lang="en-US" sz="1400" u="none" cap="none" strike="noStrike">
                <a:solidFill>
                  <a:schemeClr val="dk1"/>
                </a:solidFill>
                <a:latin typeface="Calibri"/>
                <a:ea typeface="Calibri"/>
                <a:cs typeface="Calibri"/>
                <a:sym typeface="Calibri"/>
              </a:rPr>
              <a:t>2)  Modifying the unclean or unnecessary data to make them what we really want to communicate: 		</a:t>
            </a:r>
          </a:p>
          <a:p>
            <a:pPr indent="-463550" lvl="1" marL="857250" marR="0" rtl="0" algn="l">
              <a:spcBef>
                <a:spcPts val="280"/>
              </a:spcBef>
              <a:spcAft>
                <a:spcPts val="0"/>
              </a:spcAft>
              <a:buClr>
                <a:schemeClr val="dk1"/>
              </a:buClr>
              <a:buSzPct val="100000"/>
              <a:buFont typeface="Calibri"/>
              <a:buAutoNum type="arabicPeriod"/>
            </a:pPr>
            <a:r>
              <a:rPr b="0" i="0" lang="en-US" sz="1400" u="none" cap="none" strike="noStrike">
                <a:solidFill>
                  <a:schemeClr val="dk1"/>
                </a:solidFill>
                <a:latin typeface="Calibri"/>
                <a:ea typeface="Calibri"/>
                <a:cs typeface="Calibri"/>
                <a:sym typeface="Calibri"/>
              </a:rPr>
              <a:t>	Something unclean is for example we had “tiger” and “addr” in some of our tag attributes like</a:t>
            </a:r>
          </a:p>
          <a:p>
            <a:pPr indent="-463550" lvl="1" marL="857250" marR="0" rtl="0" algn="l">
              <a:spcBef>
                <a:spcPts val="280"/>
              </a:spcBef>
              <a:spcAft>
                <a:spcPts val="0"/>
              </a:spcAft>
              <a:buClr>
                <a:schemeClr val="dk1"/>
              </a:buClr>
              <a:buSzPct val="25000"/>
              <a:buFont typeface="Arial"/>
              <a:buNone/>
            </a:pPr>
            <a:r>
              <a:rPr b="0" i="0" lang="en-US" sz="1400" u="none" cap="none" strike="noStrike">
                <a:solidFill>
                  <a:schemeClr val="dk1"/>
                </a:solidFill>
                <a:latin typeface="Calibri"/>
                <a:ea typeface="Calibri"/>
                <a:cs typeface="Calibri"/>
                <a:sym typeface="Calibri"/>
              </a:rPr>
              <a:t> </a:t>
            </a:r>
          </a:p>
          <a:p>
            <a:pPr indent="-228600" lvl="2" marL="1143000" marR="0" rtl="0" algn="l">
              <a:spcBef>
                <a:spcPts val="280"/>
              </a:spcBef>
              <a:spcAft>
                <a:spcPts val="0"/>
              </a:spcAft>
              <a:buClr>
                <a:schemeClr val="dk1"/>
              </a:buClr>
              <a:buSzPct val="25000"/>
              <a:buFont typeface="Arial"/>
              <a:buNone/>
            </a:pPr>
            <a:r>
              <a:rPr b="0" i="1" lang="en-US" sz="1400" u="none" cap="none" strike="noStrike">
                <a:solidFill>
                  <a:schemeClr val="dk1"/>
                </a:solidFill>
                <a:latin typeface="Calibri"/>
                <a:ea typeface="Calibri"/>
                <a:cs typeface="Calibri"/>
                <a:sym typeface="Calibri"/>
              </a:rPr>
              <a:t>	&lt;tag k=”tiger:street”, v= “Auburn Road”&gt; </a:t>
            </a:r>
          </a:p>
          <a:p>
            <a:pPr indent="-228600" lvl="2" marL="1143000" marR="0" rtl="0" algn="l">
              <a:spcBef>
                <a:spcPts val="280"/>
              </a:spcBef>
              <a:spcAft>
                <a:spcPts val="0"/>
              </a:spcAft>
              <a:buClr>
                <a:schemeClr val="dk1"/>
              </a:buClr>
              <a:buSzPct val="25000"/>
              <a:buFont typeface="Arial"/>
              <a:buNone/>
            </a:pPr>
            <a:r>
              <a:t/>
            </a:r>
            <a:endParaRPr b="0" i="0" sz="1400" u="none" cap="none" strike="noStrike">
              <a:solidFill>
                <a:schemeClr val="dk1"/>
              </a:solidFill>
              <a:latin typeface="Calibri"/>
              <a:ea typeface="Calibri"/>
              <a:cs typeface="Calibri"/>
              <a:sym typeface="Calibri"/>
            </a:endParaRPr>
          </a:p>
          <a:p>
            <a:pPr indent="-463550" lvl="1" marL="857250" marR="0" rtl="0" algn="l">
              <a:spcBef>
                <a:spcPts val="280"/>
              </a:spcBef>
              <a:spcAft>
                <a:spcPts val="0"/>
              </a:spcAft>
              <a:buClr>
                <a:schemeClr val="dk1"/>
              </a:buClr>
              <a:buSzPct val="25000"/>
              <a:buFont typeface="Arial"/>
              <a:buNone/>
            </a:pPr>
            <a:r>
              <a:rPr b="0" i="0" lang="en-US" sz="1400" u="none" cap="none" strike="noStrike">
                <a:solidFill>
                  <a:schemeClr val="dk1"/>
                </a:solidFill>
                <a:latin typeface="Calibri"/>
                <a:ea typeface="Calibri"/>
                <a:cs typeface="Calibri"/>
                <a:sym typeface="Calibri"/>
              </a:rPr>
              <a:t>2.	Having “tiger” in our attributes only make things more confusing the viewers and is not necessary. </a:t>
            </a:r>
          </a:p>
          <a:p>
            <a:pPr indent="-463550" lvl="1" marL="857250" marR="0" rtl="0" algn="l">
              <a:spcBef>
                <a:spcPts val="280"/>
              </a:spcBef>
              <a:spcAft>
                <a:spcPts val="0"/>
              </a:spcAft>
              <a:buClr>
                <a:schemeClr val="dk1"/>
              </a:buClr>
              <a:buSzPct val="100000"/>
              <a:buFont typeface="Calibri"/>
              <a:buNone/>
            </a:pPr>
            <a:r>
              <a:t/>
            </a:r>
            <a:endParaRPr b="0" i="0" sz="1400" u="none" cap="none" strike="noStrike">
              <a:solidFill>
                <a:schemeClr val="dk1"/>
              </a:solidFill>
              <a:latin typeface="Calibri"/>
              <a:ea typeface="Calibri"/>
              <a:cs typeface="Calibri"/>
              <a:sym typeface="Calibri"/>
            </a:endParaRPr>
          </a:p>
          <a:p>
            <a:pPr indent="-463550" lvl="1" marL="857250" marR="0" rtl="0" algn="l">
              <a:spcBef>
                <a:spcPts val="280"/>
              </a:spcBef>
              <a:spcAft>
                <a:spcPts val="0"/>
              </a:spcAft>
              <a:buClr>
                <a:schemeClr val="dk1"/>
              </a:buClr>
              <a:buSzPct val="25000"/>
              <a:buFont typeface="Arial"/>
              <a:buNone/>
            </a:pPr>
            <a:r>
              <a:rPr b="0" i="0" lang="en-US" sz="1400" u="none" cap="none" strike="noStrike">
                <a:solidFill>
                  <a:schemeClr val="dk1"/>
                </a:solidFill>
                <a:latin typeface="Calibri"/>
                <a:ea typeface="Calibri"/>
                <a:cs typeface="Calibri"/>
                <a:sym typeface="Calibri"/>
              </a:rPr>
              <a:t>3.	Another thing is grammatical errors like… </a:t>
            </a:r>
          </a:p>
          <a:p>
            <a:pPr indent="-228600" lvl="2" marL="1143000" marR="0" rtl="0" algn="l">
              <a:spcBef>
                <a:spcPts val="280"/>
              </a:spcBef>
              <a:spcAft>
                <a:spcPts val="0"/>
              </a:spcAft>
              <a:buClr>
                <a:schemeClr val="dk1"/>
              </a:buClr>
              <a:buSzPct val="25000"/>
              <a:buFont typeface="Arial"/>
              <a:buNone/>
            </a:pPr>
            <a:r>
              <a:t/>
            </a:r>
            <a:endParaRPr b="0" i="1" sz="1400" u="none" cap="none" strike="noStrike">
              <a:solidFill>
                <a:schemeClr val="dk1"/>
              </a:solidFill>
              <a:latin typeface="Calibri"/>
              <a:ea typeface="Calibri"/>
              <a:cs typeface="Calibri"/>
              <a:sym typeface="Calibri"/>
            </a:endParaRPr>
          </a:p>
          <a:p>
            <a:pPr indent="-228600" lvl="2" marL="1143000" marR="0" rtl="0" algn="l">
              <a:spcBef>
                <a:spcPts val="280"/>
              </a:spcBef>
              <a:spcAft>
                <a:spcPts val="0"/>
              </a:spcAft>
              <a:buClr>
                <a:schemeClr val="dk1"/>
              </a:buClr>
              <a:buSzPct val="25000"/>
              <a:buFont typeface="Arial"/>
              <a:buNone/>
            </a:pPr>
            <a:r>
              <a:rPr b="0" i="1" lang="en-US" sz="1400" u="none" cap="none" strike="noStrike">
                <a:solidFill>
                  <a:schemeClr val="dk1"/>
                </a:solidFill>
                <a:latin typeface="Calibri"/>
                <a:ea typeface="Calibri"/>
                <a:cs typeface="Calibri"/>
                <a:sym typeface="Calibri"/>
              </a:rPr>
              <a:t>	&lt;tag k=”user”, v =DavidPratt&gt; </a:t>
            </a:r>
          </a:p>
          <a:p>
            <a:pPr indent="-228600" lvl="2" marL="1143000" marR="0" rtl="0" algn="l">
              <a:spcBef>
                <a:spcPts val="280"/>
              </a:spcBef>
              <a:spcAft>
                <a:spcPts val="0"/>
              </a:spcAft>
              <a:buClr>
                <a:schemeClr val="dk1"/>
              </a:buClr>
              <a:buSzPct val="25000"/>
              <a:buFont typeface="Arial"/>
              <a:buNone/>
            </a:pPr>
            <a:r>
              <a:rPr b="0" i="0" lang="en-US" sz="1400" u="none" cap="none" strike="noStrike">
                <a:solidFill>
                  <a:schemeClr val="dk1"/>
                </a:solidFill>
                <a:latin typeface="Calibri"/>
                <a:ea typeface="Calibri"/>
                <a:cs typeface="Calibri"/>
                <a:sym typeface="Calibri"/>
              </a:rPr>
              <a:t>	</a:t>
            </a:r>
          </a:p>
          <a:p>
            <a:pPr indent="-342900" lvl="0" marL="342900" marR="0" rtl="0" algn="l">
              <a:spcBef>
                <a:spcPts val="280"/>
              </a:spcBef>
              <a:spcAft>
                <a:spcPts val="0"/>
              </a:spcAft>
              <a:buClr>
                <a:schemeClr val="dk1"/>
              </a:buClr>
              <a:buSzPct val="25000"/>
              <a:buFont typeface="Arial"/>
              <a:buNone/>
            </a:pPr>
            <a:r>
              <a:rPr b="0" i="0" lang="en-US" sz="1400" u="none" cap="none" strike="noStrike">
                <a:solidFill>
                  <a:schemeClr val="dk1"/>
                </a:solidFill>
                <a:latin typeface="Calibri"/>
                <a:ea typeface="Calibri"/>
                <a:cs typeface="Calibri"/>
                <a:sym typeface="Calibri"/>
              </a:rPr>
              <a:t>		Where is a space is forgotten between “David” and “Pratt”</a:t>
            </a:r>
          </a:p>
          <a:p>
            <a:pPr indent="-342900" lvl="0" marL="342900" marR="0" rtl="0" algn="l">
              <a:spcBef>
                <a:spcPts val="280"/>
              </a:spcBef>
              <a:spcAft>
                <a:spcPts val="0"/>
              </a:spcAft>
              <a:buClr>
                <a:schemeClr val="dk1"/>
              </a:buClr>
              <a:buSzPct val="25000"/>
              <a:buFont typeface="Arial"/>
              <a:buNone/>
            </a:pPr>
            <a:r>
              <a:t/>
            </a:r>
            <a:endParaRPr b="0" i="0" sz="1400" u="none" cap="none" strike="noStrike">
              <a:solidFill>
                <a:schemeClr val="dk1"/>
              </a:solidFill>
              <a:latin typeface="Calibri"/>
              <a:ea typeface="Calibri"/>
              <a:cs typeface="Calibri"/>
              <a:sym typeface="Calibri"/>
            </a:endParaRPr>
          </a:p>
          <a:p>
            <a:pPr indent="-342900" lvl="0" marL="342900" marR="0" rtl="0" algn="l">
              <a:spcBef>
                <a:spcPts val="280"/>
              </a:spcBef>
              <a:spcAft>
                <a:spcPts val="0"/>
              </a:spcAft>
              <a:buClr>
                <a:schemeClr val="dk1"/>
              </a:buClr>
              <a:buSzPct val="25000"/>
              <a:buFont typeface="Arial"/>
              <a:buNone/>
            </a:pPr>
            <a:r>
              <a:rPr b="1" i="0" lang="en-US" sz="1400" u="none" cap="none" strike="noStrike">
                <a:solidFill>
                  <a:schemeClr val="dk1"/>
                </a:solidFill>
                <a:latin typeface="Calibri"/>
                <a:ea typeface="Calibri"/>
                <a:cs typeface="Calibri"/>
                <a:sym typeface="Calibri"/>
              </a:rPr>
              <a:t>3)  Biased data can tremendously skew one’s analysis or interpretation of the information </a:t>
            </a:r>
          </a:p>
          <a:p>
            <a:pPr indent="-342900" lvl="0" marL="342900" marR="0" rtl="0" algn="l">
              <a:spcBef>
                <a:spcPts val="280"/>
              </a:spcBef>
              <a:spcAft>
                <a:spcPts val="0"/>
              </a:spcAft>
              <a:buClr>
                <a:schemeClr val="dk1"/>
              </a:buClr>
              <a:buSzPct val="25000"/>
              <a:buFont typeface="Arial"/>
              <a:buNone/>
            </a:pPr>
            <a:r>
              <a:t/>
            </a:r>
            <a:endParaRPr b="0" i="0" sz="1400" u="none" cap="none" strike="noStrike">
              <a:solidFill>
                <a:schemeClr val="dk1"/>
              </a:solidFill>
              <a:latin typeface="Calibri"/>
              <a:ea typeface="Calibri"/>
              <a:cs typeface="Calibri"/>
              <a:sym typeface="Calibri"/>
            </a:endParaRPr>
          </a:p>
          <a:p>
            <a:pPr indent="-342900" lvl="0" marL="342900" marR="0" rtl="0" algn="l">
              <a:spcBef>
                <a:spcPts val="280"/>
              </a:spcBef>
              <a:spcAft>
                <a:spcPts val="0"/>
              </a:spcAft>
              <a:buClr>
                <a:schemeClr val="dk1"/>
              </a:buClr>
              <a:buSzPct val="25000"/>
              <a:buFont typeface="Arial"/>
              <a:buNone/>
            </a:pPr>
            <a:r>
              <a:rPr b="0" i="0" lang="en-US" sz="1400" u="none" cap="none" strike="noStrike">
                <a:solidFill>
                  <a:schemeClr val="dk1"/>
                </a:solidFill>
                <a:latin typeface="Calibri"/>
                <a:ea typeface="Calibri"/>
                <a:cs typeface="Calibri"/>
                <a:sym typeface="Calibri"/>
              </a:rPr>
              <a:t>	As I had recalled having users as bots in our data or empty users are considered as un-valuable data. For what I probably may guess, bots are probably just spams. Being able to filter out bots and empty users is tremendous in that we’re only considering 	</a:t>
            </a:r>
          </a:p>
          <a:p>
            <a:pPr indent="-342900" lvl="0" marL="342900" marR="0" rtl="0" algn="l">
              <a:spcBef>
                <a:spcPts val="280"/>
              </a:spcBef>
              <a:spcAft>
                <a:spcPts val="0"/>
              </a:spcAft>
              <a:buClr>
                <a:schemeClr val="dk1"/>
              </a:buClr>
              <a:buSzPct val="25000"/>
              <a:buFont typeface="Arial"/>
              <a:buNone/>
            </a:pPr>
            <a:r>
              <a:rPr b="0" i="0" lang="en-US" sz="1400" u="none" cap="none" strike="noStrike">
                <a:solidFill>
                  <a:schemeClr val="dk1"/>
                </a:solidFill>
                <a:latin typeface="Calibri"/>
                <a:ea typeface="Calibri"/>
                <a:cs typeface="Calibri"/>
                <a:sym typeface="Calibri"/>
              </a:rPr>
              <a:t> </a:t>
            </a:r>
          </a:p>
          <a:p>
            <a:pPr indent="-228600" lvl="2" marL="1143000" marR="0" rtl="0" algn="l">
              <a:spcBef>
                <a:spcPts val="280"/>
              </a:spcBef>
              <a:buClr>
                <a:schemeClr val="dk1"/>
              </a:buClr>
              <a:buSzPct val="25000"/>
              <a:buFont typeface="Arial"/>
              <a:buNone/>
            </a:pPr>
            <a:r>
              <a:t/>
            </a:r>
            <a:endParaRPr b="1" i="0" sz="1400" u="none" cap="none" strike="noStrike">
              <a:solidFill>
                <a:schemeClr val="dk1"/>
              </a:solidFill>
              <a:latin typeface="Calibri"/>
              <a:ea typeface="Calibri"/>
              <a:cs typeface="Calibri"/>
              <a:sym typeface="Calibri"/>
            </a:endParaRPr>
          </a:p>
        </p:txBody>
      </p:sp>
      <p:sp>
        <p:nvSpPr>
          <p:cNvPr id="238" name="Shape 238"/>
          <p:cNvSpPr txBox="1"/>
          <p:nvPr>
            <p:ph type="title"/>
          </p:nvPr>
        </p:nvSpPr>
        <p:spPr>
          <a:xfrm>
            <a:off x="457200" y="152400"/>
            <a:ext cx="8229600" cy="685799"/>
          </a:xfrm>
          <a:prstGeom prst="rect">
            <a:avLst/>
          </a:prstGeom>
          <a:noFill/>
          <a:ln>
            <a:noFill/>
          </a:ln>
        </p:spPr>
        <p:txBody>
          <a:bodyPr anchorCtr="0" anchor="ctr" bIns="45700" lIns="91425" rIns="91425" tIns="45700">
            <a:noAutofit/>
          </a:bodyPr>
          <a:lstStyle/>
          <a:p>
            <a:pPr indent="0" lvl="0" marL="0" marR="0" rtl="0" algn="ctr">
              <a:spcBef>
                <a:spcPts val="0"/>
              </a:spcBef>
              <a:buClr>
                <a:srgbClr val="00B0F0"/>
              </a:buClr>
              <a:buSzPct val="25000"/>
              <a:buFont typeface="Calibri"/>
              <a:buNone/>
            </a:pPr>
            <a:r>
              <a:rPr b="1" i="0" lang="en-US" sz="2800" u="none" cap="none" strike="noStrike">
                <a:solidFill>
                  <a:srgbClr val="00B0F0"/>
                </a:solidFill>
                <a:latin typeface="Calibri"/>
                <a:ea typeface="Calibri"/>
                <a:cs typeface="Calibri"/>
                <a:sym typeface="Calibri"/>
              </a:rPr>
              <a:t> Benefits of implementing improvement </a:t>
            </a:r>
            <a:r>
              <a:rPr b="1" i="0" lang="en-US" sz="2000" u="none" cap="none" strike="noStrike">
                <a:solidFill>
                  <a:srgbClr val="00B0F0"/>
                </a:solidFill>
                <a:latin typeface="Calibri"/>
                <a:ea typeface="Calibri"/>
                <a:cs typeface="Calibri"/>
                <a:sym typeface="Calibri"/>
              </a:rPr>
              <a:t>(My Response)</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idx="1" type="body"/>
          </p:nvPr>
        </p:nvSpPr>
        <p:spPr>
          <a:xfrm>
            <a:off x="457200" y="838200"/>
            <a:ext cx="8229600" cy="5638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rPr b="1" i="0" lang="en-US" sz="1400" u="none" cap="none" strike="noStrike">
                <a:solidFill>
                  <a:schemeClr val="dk1"/>
                </a:solidFill>
                <a:latin typeface="Calibri"/>
                <a:ea typeface="Calibri"/>
                <a:cs typeface="Calibri"/>
                <a:sym typeface="Calibri"/>
              </a:rPr>
              <a:t>In conclusion, the objective of implementing such changes in general is to present data that is very difficult or impossible to viewers… and to present them in a certain way to the audience. </a:t>
            </a:r>
          </a:p>
          <a:p>
            <a:pPr indent="-342900" lvl="0" marL="342900" marR="0" rtl="0" algn="l">
              <a:spcBef>
                <a:spcPts val="280"/>
              </a:spcBef>
              <a:spcAft>
                <a:spcPts val="0"/>
              </a:spcAft>
              <a:buClr>
                <a:schemeClr val="dk1"/>
              </a:buClr>
              <a:buSzPct val="25000"/>
              <a:buFont typeface="Arial"/>
              <a:buNone/>
            </a:pPr>
            <a:r>
              <a:t/>
            </a:r>
            <a:endParaRPr b="1" i="0" sz="1400" u="none" cap="none" strike="noStrike">
              <a:solidFill>
                <a:schemeClr val="dk1"/>
              </a:solidFill>
              <a:latin typeface="Calibri"/>
              <a:ea typeface="Calibri"/>
              <a:cs typeface="Calibri"/>
              <a:sym typeface="Calibri"/>
            </a:endParaRPr>
          </a:p>
          <a:p>
            <a:pPr indent="-342900" lvl="0" marL="342900" marR="0" rtl="0" algn="l">
              <a:spcBef>
                <a:spcPts val="280"/>
              </a:spcBef>
              <a:spcAft>
                <a:spcPts val="0"/>
              </a:spcAft>
              <a:buClr>
                <a:schemeClr val="dk1"/>
              </a:buClr>
              <a:buSzPct val="25000"/>
              <a:buFont typeface="Arial"/>
              <a:buNone/>
            </a:pPr>
            <a:r>
              <a:rPr b="1" i="0" lang="en-US" sz="1400" u="none" cap="none" strike="noStrike">
                <a:solidFill>
                  <a:schemeClr val="dk1"/>
                </a:solidFill>
                <a:latin typeface="Calibri"/>
                <a:ea typeface="Calibri"/>
                <a:cs typeface="Calibri"/>
                <a:sym typeface="Calibri"/>
              </a:rPr>
              <a:t>However, there are some problems in implementing the improvement… </a:t>
            </a:r>
          </a:p>
          <a:p>
            <a:pPr indent="-342900" lvl="0" marL="342900" marR="0" rtl="0" algn="l">
              <a:spcBef>
                <a:spcPts val="280"/>
              </a:spcBef>
              <a:spcAft>
                <a:spcPts val="0"/>
              </a:spcAft>
              <a:buClr>
                <a:schemeClr val="dk1"/>
              </a:buClr>
              <a:buSzPct val="25000"/>
              <a:buFont typeface="Arial"/>
              <a:buNone/>
            </a:pPr>
            <a:r>
              <a:t/>
            </a:r>
            <a:endParaRPr b="1" i="0" sz="1400" u="none" cap="none" strike="noStrike">
              <a:solidFill>
                <a:schemeClr val="dk1"/>
              </a:solidFill>
              <a:latin typeface="Calibri"/>
              <a:ea typeface="Calibri"/>
              <a:cs typeface="Calibri"/>
              <a:sym typeface="Calibri"/>
            </a:endParaRPr>
          </a:p>
          <a:p>
            <a:pPr indent="-342900" lvl="0" marL="342900" marR="0" rtl="0" algn="l">
              <a:spcBef>
                <a:spcPts val="280"/>
              </a:spcBef>
              <a:spcAft>
                <a:spcPts val="0"/>
              </a:spcAft>
              <a:buClr>
                <a:schemeClr val="dk1"/>
              </a:buClr>
              <a:buSzPct val="25000"/>
              <a:buFont typeface="Arial"/>
              <a:buNone/>
            </a:pPr>
            <a:r>
              <a:rPr b="1" i="0" lang="en-US" sz="1400" u="none" cap="none" strike="noStrike">
                <a:solidFill>
                  <a:schemeClr val="dk1"/>
                </a:solidFill>
                <a:latin typeface="Calibri"/>
                <a:ea typeface="Calibri"/>
                <a:cs typeface="Calibri"/>
                <a:sym typeface="Calibri"/>
              </a:rPr>
              <a:t>	1) I could run the risk of cleaning or filtering out data that has real meaning. </a:t>
            </a:r>
          </a:p>
          <a:p>
            <a:pPr indent="-342900" lvl="0" marL="342900" marR="0" rtl="0" algn="l">
              <a:spcBef>
                <a:spcPts val="280"/>
              </a:spcBef>
              <a:spcAft>
                <a:spcPts val="0"/>
              </a:spcAft>
              <a:buClr>
                <a:schemeClr val="dk1"/>
              </a:buClr>
              <a:buSzPct val="25000"/>
              <a:buFont typeface="Arial"/>
              <a:buNone/>
            </a:pPr>
            <a:r>
              <a:t/>
            </a:r>
            <a:endParaRPr b="0" i="0" sz="1400" u="none" cap="none" strike="noStrike">
              <a:solidFill>
                <a:schemeClr val="dk1"/>
              </a:solidFill>
              <a:latin typeface="Calibri"/>
              <a:ea typeface="Calibri"/>
              <a:cs typeface="Calibri"/>
              <a:sym typeface="Calibri"/>
            </a:endParaRPr>
          </a:p>
          <a:p>
            <a:pPr indent="-285750" lvl="1" marL="742950" marR="0" rtl="0" algn="l">
              <a:spcBef>
                <a:spcPts val="280"/>
              </a:spcBef>
              <a:spcAft>
                <a:spcPts val="0"/>
              </a:spcAft>
              <a:buClr>
                <a:schemeClr val="dk1"/>
              </a:buClr>
              <a:buSzPct val="25000"/>
              <a:buFont typeface="Arial"/>
              <a:buNone/>
            </a:pPr>
            <a:r>
              <a:rPr b="0" i="0" lang="en-US" sz="1400" u="none" cap="none" strike="noStrike">
                <a:solidFill>
                  <a:schemeClr val="dk1"/>
                </a:solidFill>
                <a:latin typeface="Calibri"/>
                <a:ea typeface="Calibri"/>
                <a:cs typeface="Calibri"/>
                <a:sym typeface="Calibri"/>
              </a:rPr>
              <a:t>	For example, when I wanted to filter out bots, there could be a few bots that really do contain meaningful data. Going through the thousands and thousands of data, I could end up losing that data if I decide to just filter bots all together. </a:t>
            </a:r>
          </a:p>
          <a:p>
            <a:pPr indent="-342900" lvl="0" marL="342900" marR="0" rtl="0" algn="l">
              <a:spcBef>
                <a:spcPts val="280"/>
              </a:spcBef>
              <a:spcAft>
                <a:spcPts val="0"/>
              </a:spcAft>
              <a:buClr>
                <a:schemeClr val="dk1"/>
              </a:buClr>
              <a:buSzPct val="25000"/>
              <a:buFont typeface="Arial"/>
              <a:buNone/>
            </a:pPr>
            <a:r>
              <a:t/>
            </a:r>
            <a:endParaRPr b="0" i="0" sz="1400" u="none" cap="none" strike="noStrike">
              <a:solidFill>
                <a:schemeClr val="dk1"/>
              </a:solidFill>
              <a:latin typeface="Calibri"/>
              <a:ea typeface="Calibri"/>
              <a:cs typeface="Calibri"/>
              <a:sym typeface="Calibri"/>
            </a:endParaRPr>
          </a:p>
          <a:p>
            <a:pPr indent="-342900" lvl="0" marL="342900" marR="0" rtl="0" algn="l">
              <a:spcBef>
                <a:spcPts val="280"/>
              </a:spcBef>
              <a:spcAft>
                <a:spcPts val="0"/>
              </a:spcAft>
              <a:buClr>
                <a:schemeClr val="dk1"/>
              </a:buClr>
              <a:buSzPct val="25000"/>
              <a:buFont typeface="Arial"/>
              <a:buNone/>
            </a:pPr>
            <a:r>
              <a:rPr b="1" i="0" lang="en-US" sz="1400" u="none" cap="none" strike="noStrike">
                <a:solidFill>
                  <a:schemeClr val="dk1"/>
                </a:solidFill>
                <a:latin typeface="Calibri"/>
                <a:ea typeface="Calibri"/>
                <a:cs typeface="Calibri"/>
                <a:sym typeface="Calibri"/>
              </a:rPr>
              <a:t>	2) Being wrong in how I see data. Accidentally fixing something for how it was inputted intentionally. </a:t>
            </a:r>
          </a:p>
          <a:p>
            <a:pPr indent="-342900" lvl="0" marL="342900" marR="0" rtl="0" algn="l">
              <a:spcBef>
                <a:spcPts val="280"/>
              </a:spcBef>
              <a:spcAft>
                <a:spcPts val="0"/>
              </a:spcAft>
              <a:buClr>
                <a:schemeClr val="dk1"/>
              </a:buClr>
              <a:buSzPct val="25000"/>
              <a:buFont typeface="Arial"/>
              <a:buNone/>
            </a:pPr>
            <a:r>
              <a:t/>
            </a:r>
            <a:endParaRPr b="0" i="0" sz="1400" u="none" cap="none" strike="noStrike">
              <a:solidFill>
                <a:schemeClr val="dk1"/>
              </a:solidFill>
              <a:latin typeface="Calibri"/>
              <a:ea typeface="Calibri"/>
              <a:cs typeface="Calibri"/>
              <a:sym typeface="Calibri"/>
            </a:endParaRPr>
          </a:p>
          <a:p>
            <a:pPr indent="-285750" lvl="1" marL="742950" marR="0" rtl="0" algn="l">
              <a:spcBef>
                <a:spcPts val="280"/>
              </a:spcBef>
              <a:spcAft>
                <a:spcPts val="0"/>
              </a:spcAft>
              <a:buClr>
                <a:schemeClr val="dk1"/>
              </a:buClr>
              <a:buSzPct val="25000"/>
              <a:buFont typeface="Arial"/>
              <a:buNone/>
            </a:pPr>
            <a:r>
              <a:rPr b="0" i="0" lang="en-US" sz="1400" u="none" cap="none" strike="noStrike">
                <a:solidFill>
                  <a:schemeClr val="dk1"/>
                </a:solidFill>
                <a:latin typeface="Calibri"/>
                <a:ea typeface="Calibri"/>
                <a:cs typeface="Calibri"/>
                <a:sym typeface="Calibri"/>
              </a:rPr>
              <a:t>	Wanting to put a space between names that have a space forgotten like  “DavidPratt” </a:t>
            </a:r>
          </a:p>
          <a:p>
            <a:pPr indent="-285750" lvl="1" marL="742950" marR="0" rtl="0" algn="l">
              <a:spcBef>
                <a:spcPts val="280"/>
              </a:spcBef>
              <a:spcAft>
                <a:spcPts val="0"/>
              </a:spcAft>
              <a:buClr>
                <a:schemeClr val="dk1"/>
              </a:buClr>
              <a:buSzPct val="25000"/>
              <a:buFont typeface="Arial"/>
              <a:buNone/>
            </a:pPr>
            <a:r>
              <a:rPr b="0" i="0" lang="en-US" sz="1400" u="none" cap="none" strike="noStrike">
                <a:solidFill>
                  <a:schemeClr val="dk1"/>
                </a:solidFill>
                <a:latin typeface="Calibri"/>
                <a:ea typeface="Calibri"/>
                <a:cs typeface="Calibri"/>
                <a:sym typeface="Calibri"/>
              </a:rPr>
              <a:t>	</a:t>
            </a:r>
          </a:p>
          <a:p>
            <a:pPr indent="-285750" lvl="1" marL="742950" marR="0" rtl="0" algn="l">
              <a:spcBef>
                <a:spcPts val="280"/>
              </a:spcBef>
              <a:spcAft>
                <a:spcPts val="0"/>
              </a:spcAft>
              <a:buClr>
                <a:schemeClr val="dk1"/>
              </a:buClr>
              <a:buSzPct val="25000"/>
              <a:buFont typeface="Arial"/>
              <a:buNone/>
            </a:pPr>
            <a:r>
              <a:rPr b="0" i="0" lang="en-US" sz="1400" u="none" cap="none" strike="noStrike">
                <a:solidFill>
                  <a:schemeClr val="dk1"/>
                </a:solidFill>
                <a:latin typeface="Calibri"/>
                <a:ea typeface="Calibri"/>
                <a:cs typeface="Calibri"/>
                <a:sym typeface="Calibri"/>
              </a:rPr>
              <a:t>	It could be that is how it is purposely. The user may have entered “DavidPratt’ without a space purposely and I could be wrong to add a space.</a:t>
            </a:r>
          </a:p>
          <a:p>
            <a:pPr indent="-285750" lvl="1" marL="742950" marR="0" rtl="0" algn="l">
              <a:spcBef>
                <a:spcPts val="280"/>
              </a:spcBef>
              <a:spcAft>
                <a:spcPts val="0"/>
              </a:spcAft>
              <a:buClr>
                <a:schemeClr val="dk1"/>
              </a:buClr>
              <a:buSzPct val="25000"/>
              <a:buFont typeface="Arial"/>
              <a:buNone/>
            </a:pPr>
            <a:r>
              <a:rPr b="0" i="0" lang="en-US" sz="1400" u="none" cap="none" strike="noStrike">
                <a:solidFill>
                  <a:schemeClr val="dk1"/>
                </a:solidFill>
                <a:latin typeface="Calibri"/>
                <a:ea typeface="Calibri"/>
                <a:cs typeface="Calibri"/>
                <a:sym typeface="Calibri"/>
              </a:rPr>
              <a:t> </a:t>
            </a:r>
          </a:p>
          <a:p>
            <a:pPr indent="-285750" lvl="1" marL="742950" marR="0" rtl="0" algn="l">
              <a:spcBef>
                <a:spcPts val="280"/>
              </a:spcBef>
              <a:spcAft>
                <a:spcPts val="0"/>
              </a:spcAft>
              <a:buClr>
                <a:schemeClr val="dk1"/>
              </a:buClr>
              <a:buSzPct val="25000"/>
              <a:buFont typeface="Arial"/>
              <a:buNone/>
            </a:pPr>
            <a:r>
              <a:rPr b="0" i="0" lang="en-US" sz="1400" u="none" cap="none" strike="noStrike">
                <a:solidFill>
                  <a:schemeClr val="dk1"/>
                </a:solidFill>
                <a:latin typeface="Calibri"/>
                <a:ea typeface="Calibri"/>
                <a:cs typeface="Calibri"/>
                <a:sym typeface="Calibri"/>
              </a:rPr>
              <a:t>	I could also be wrong having only one zip code instead of “zip</a:t>
            </a:r>
            <a:r>
              <a:rPr b="0" i="1" lang="en-US" sz="1400" u="none" cap="none" strike="noStrike">
                <a:solidFill>
                  <a:schemeClr val="dk1"/>
                </a:solidFill>
                <a:latin typeface="Calibri"/>
                <a:ea typeface="Calibri"/>
                <a:cs typeface="Calibri"/>
                <a:sym typeface="Calibri"/>
              </a:rPr>
              <a:t>_</a:t>
            </a:r>
            <a:r>
              <a:rPr b="0" i="0" lang="en-US" sz="1400" u="none" cap="none" strike="noStrike">
                <a:solidFill>
                  <a:schemeClr val="dk1"/>
                </a:solidFill>
                <a:latin typeface="Calibri"/>
                <a:ea typeface="Calibri"/>
                <a:cs typeface="Calibri"/>
                <a:sym typeface="Calibri"/>
              </a:rPr>
              <a:t>left” and “zip_right” Maybe there is a real reason why there are two zip codes instead of one. 	</a:t>
            </a:r>
          </a:p>
          <a:p>
            <a:pPr indent="-342900" lvl="0" marL="342900" marR="0" rtl="0" algn="l">
              <a:spcBef>
                <a:spcPts val="280"/>
              </a:spcBef>
              <a:buClr>
                <a:schemeClr val="dk1"/>
              </a:buClr>
              <a:buSzPct val="25000"/>
              <a:buFont typeface="Arial"/>
              <a:buNone/>
            </a:pPr>
            <a:r>
              <a:t/>
            </a:r>
            <a:endParaRPr b="1" i="0" sz="1400" u="none" cap="none" strike="noStrike">
              <a:solidFill>
                <a:schemeClr val="dk1"/>
              </a:solidFill>
              <a:latin typeface="Calibri"/>
              <a:ea typeface="Calibri"/>
              <a:cs typeface="Calibri"/>
              <a:sym typeface="Calibri"/>
            </a:endParaRPr>
          </a:p>
        </p:txBody>
      </p:sp>
      <p:sp>
        <p:nvSpPr>
          <p:cNvPr id="244" name="Shape 244"/>
          <p:cNvSpPr txBox="1"/>
          <p:nvPr>
            <p:ph type="title"/>
          </p:nvPr>
        </p:nvSpPr>
        <p:spPr>
          <a:xfrm>
            <a:off x="457200" y="152400"/>
            <a:ext cx="8229600" cy="685799"/>
          </a:xfrm>
          <a:prstGeom prst="rect">
            <a:avLst/>
          </a:prstGeom>
          <a:noFill/>
          <a:ln>
            <a:noFill/>
          </a:ln>
        </p:spPr>
        <p:txBody>
          <a:bodyPr anchorCtr="0" anchor="ctr" bIns="45700" lIns="91425" rIns="91425" tIns="45700">
            <a:noAutofit/>
          </a:bodyPr>
          <a:lstStyle/>
          <a:p>
            <a:pPr indent="0" lvl="0" marL="0" marR="0" rtl="0" algn="ctr">
              <a:spcBef>
                <a:spcPts val="0"/>
              </a:spcBef>
              <a:buClr>
                <a:srgbClr val="00B0F0"/>
              </a:buClr>
              <a:buSzPct val="25000"/>
              <a:buFont typeface="Calibri"/>
              <a:buNone/>
            </a:pPr>
            <a:r>
              <a:rPr b="1" i="0" lang="en-US" sz="2800" u="none" cap="none" strike="noStrike">
                <a:solidFill>
                  <a:srgbClr val="00B0F0"/>
                </a:solidFill>
                <a:latin typeface="Calibri"/>
                <a:ea typeface="Calibri"/>
                <a:cs typeface="Calibri"/>
                <a:sym typeface="Calibri"/>
              </a:rPr>
              <a:t> Benefits of implementing improvement </a:t>
            </a:r>
            <a:r>
              <a:rPr b="1" i="0" lang="en-US" sz="2000" u="none" cap="none" strike="noStrike">
                <a:solidFill>
                  <a:srgbClr val="00B0F0"/>
                </a:solidFill>
                <a:latin typeface="Calibri"/>
                <a:ea typeface="Calibri"/>
                <a:cs typeface="Calibri"/>
                <a:sym typeface="Calibri"/>
              </a:rPr>
              <a:t>(My Response)</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idx="1" type="body"/>
          </p:nvPr>
        </p:nvSpPr>
        <p:spPr>
          <a:xfrm>
            <a:off x="457200" y="838200"/>
            <a:ext cx="8229600" cy="5638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t/>
            </a:r>
            <a:endParaRPr b="1" sz="1400"/>
          </a:p>
          <a:p>
            <a:pPr indent="0" lvl="0" marL="0" marR="0" rtl="0" algn="l">
              <a:spcBef>
                <a:spcPts val="0"/>
              </a:spcBef>
              <a:spcAft>
                <a:spcPts val="0"/>
              </a:spcAft>
              <a:buClr>
                <a:schemeClr val="dk1"/>
              </a:buClr>
              <a:buSzPct val="25000"/>
              <a:buFont typeface="Arial"/>
              <a:buNone/>
            </a:pPr>
            <a:r>
              <a:rPr b="1" i="0" lang="en-US" sz="1400" u="none" cap="none" strike="noStrike">
                <a:solidFill>
                  <a:schemeClr val="dk1"/>
                </a:solidFill>
                <a:latin typeface="Calibri"/>
                <a:ea typeface="Calibri"/>
                <a:cs typeface="Calibri"/>
                <a:sym typeface="Calibri"/>
              </a:rPr>
              <a:t>These are some problems that may occur and the best way to go about avoid the problem is to discuss with the viewers on how they want to interpret the data. </a:t>
            </a:r>
          </a:p>
          <a:p>
            <a:pPr indent="0" lvl="0" marL="0" marR="0" rtl="0" algn="l">
              <a:spcBef>
                <a:spcPts val="0"/>
              </a:spcBef>
              <a:spcAft>
                <a:spcPts val="0"/>
              </a:spcAft>
              <a:buClr>
                <a:schemeClr val="dk1"/>
              </a:buClr>
              <a:buSzPct val="25000"/>
              <a:buFont typeface="Arial"/>
              <a:buNone/>
            </a:pPr>
            <a:r>
              <a:t/>
            </a:r>
            <a:endParaRPr b="1" sz="1400"/>
          </a:p>
          <a:p>
            <a:pPr indent="0" lvl="0" marL="0" marR="0" rtl="0" algn="l">
              <a:spcBef>
                <a:spcPts val="0"/>
              </a:spcBef>
              <a:spcAft>
                <a:spcPts val="0"/>
              </a:spcAft>
              <a:buClr>
                <a:schemeClr val="dk1"/>
              </a:buClr>
              <a:buSzPct val="25000"/>
              <a:buFont typeface="Arial"/>
              <a:buNone/>
            </a:pPr>
            <a:r>
              <a:rPr b="1" i="0" lang="en-US" sz="1400" u="none" cap="none" strike="noStrike">
                <a:solidFill>
                  <a:schemeClr val="dk1"/>
                </a:solidFill>
                <a:latin typeface="Calibri"/>
                <a:ea typeface="Calibri"/>
                <a:cs typeface="Calibri"/>
                <a:sym typeface="Calibri"/>
              </a:rPr>
              <a:t>If I was a data scientist consultant, I would sit down with my clients, pick a sample of data, and get their opinion what they think of the data. If they see two zip codes: </a:t>
            </a:r>
            <a:r>
              <a:rPr b="1" i="1" lang="en-US" sz="1400" u="none" cap="none" strike="noStrike">
                <a:solidFill>
                  <a:schemeClr val="dk1"/>
                </a:solidFill>
                <a:latin typeface="Calibri"/>
                <a:ea typeface="Calibri"/>
                <a:cs typeface="Calibri"/>
                <a:sym typeface="Calibri"/>
              </a:rPr>
              <a:t>zip_left </a:t>
            </a:r>
            <a:r>
              <a:rPr b="1" i="0" lang="en-US" sz="1400" u="none" cap="none" strike="noStrike">
                <a:solidFill>
                  <a:schemeClr val="dk1"/>
                </a:solidFill>
                <a:latin typeface="Calibri"/>
                <a:ea typeface="Calibri"/>
                <a:cs typeface="Calibri"/>
                <a:sym typeface="Calibri"/>
              </a:rPr>
              <a:t>and</a:t>
            </a:r>
            <a:r>
              <a:rPr b="1" i="1" lang="en-US" sz="1400" u="none" cap="none" strike="noStrike">
                <a:solidFill>
                  <a:schemeClr val="dk1"/>
                </a:solidFill>
                <a:latin typeface="Calibri"/>
                <a:ea typeface="Calibri"/>
                <a:cs typeface="Calibri"/>
                <a:sym typeface="Calibri"/>
              </a:rPr>
              <a:t> zip_right </a:t>
            </a:r>
            <a:r>
              <a:rPr b="1" i="0" lang="en-US" sz="1400" u="none" cap="none" strike="noStrike">
                <a:solidFill>
                  <a:schemeClr val="dk1"/>
                </a:solidFill>
                <a:latin typeface="Calibri"/>
                <a:ea typeface="Calibri"/>
                <a:cs typeface="Calibri"/>
                <a:sym typeface="Calibri"/>
              </a:rPr>
              <a:t>and they want one, then I would go ahead and make the change to have only one zip code. If they want two, even if the numbers are the same, then I don’t do any changes. I go further and question what the purpose of</a:t>
            </a:r>
            <a:r>
              <a:rPr b="1" i="1" lang="en-US" sz="1400" u="none" cap="none" strike="noStrike">
                <a:solidFill>
                  <a:schemeClr val="dk1"/>
                </a:solidFill>
                <a:latin typeface="Calibri"/>
                <a:ea typeface="Calibri"/>
                <a:cs typeface="Calibri"/>
                <a:sym typeface="Calibri"/>
              </a:rPr>
              <a:t> bot </a:t>
            </a:r>
            <a:r>
              <a:rPr b="1" i="0" lang="en-US" sz="1400" u="none" cap="none" strike="noStrike">
                <a:solidFill>
                  <a:schemeClr val="dk1"/>
                </a:solidFill>
                <a:latin typeface="Calibri"/>
                <a:ea typeface="Calibri"/>
                <a:cs typeface="Calibri"/>
                <a:sym typeface="Calibri"/>
              </a:rPr>
              <a:t>is. Maybe I would discuss with sit with someone from OpenStreetMap and discuss if</a:t>
            </a:r>
            <a:r>
              <a:rPr b="1" i="1" lang="en-US" sz="1400" u="none" cap="none" strike="noStrike">
                <a:solidFill>
                  <a:schemeClr val="dk1"/>
                </a:solidFill>
                <a:latin typeface="Calibri"/>
                <a:ea typeface="Calibri"/>
                <a:cs typeface="Calibri"/>
                <a:sym typeface="Calibri"/>
              </a:rPr>
              <a:t> bot </a:t>
            </a:r>
            <a:r>
              <a:rPr b="1" i="0" lang="en-US" sz="1400" u="none" cap="none" strike="noStrike">
                <a:solidFill>
                  <a:schemeClr val="dk1"/>
                </a:solidFill>
                <a:latin typeface="Calibri"/>
                <a:ea typeface="Calibri"/>
                <a:cs typeface="Calibri"/>
                <a:sym typeface="Calibri"/>
              </a:rPr>
              <a:t>has meaningful purpose of it is a spam. 	</a:t>
            </a:r>
          </a:p>
          <a:p>
            <a:pPr indent="0" lvl="0" marL="0" marR="0" rtl="0" algn="l">
              <a:spcBef>
                <a:spcPts val="280"/>
              </a:spcBef>
              <a:buClr>
                <a:schemeClr val="dk1"/>
              </a:buClr>
              <a:buSzPct val="25000"/>
              <a:buFont typeface="Arial"/>
              <a:buNone/>
            </a:pPr>
            <a:r>
              <a:t/>
            </a:r>
            <a:endParaRPr b="1" i="0" sz="1400" u="none" cap="none" strike="noStrike">
              <a:solidFill>
                <a:schemeClr val="dk1"/>
              </a:solidFill>
              <a:latin typeface="Calibri"/>
              <a:ea typeface="Calibri"/>
              <a:cs typeface="Calibri"/>
              <a:sym typeface="Calibri"/>
            </a:endParaRPr>
          </a:p>
        </p:txBody>
      </p:sp>
      <p:sp>
        <p:nvSpPr>
          <p:cNvPr id="250" name="Shape 250"/>
          <p:cNvSpPr txBox="1"/>
          <p:nvPr>
            <p:ph type="title"/>
          </p:nvPr>
        </p:nvSpPr>
        <p:spPr>
          <a:xfrm>
            <a:off x="457200" y="152400"/>
            <a:ext cx="8229600" cy="685799"/>
          </a:xfrm>
          <a:prstGeom prst="rect">
            <a:avLst/>
          </a:prstGeom>
          <a:noFill/>
          <a:ln>
            <a:noFill/>
          </a:ln>
        </p:spPr>
        <p:txBody>
          <a:bodyPr anchorCtr="0" anchor="ctr" bIns="45700" lIns="91425" rIns="91425" tIns="45700">
            <a:noAutofit/>
          </a:bodyPr>
          <a:lstStyle/>
          <a:p>
            <a:pPr indent="0" lvl="0" marL="0" marR="0" rtl="0" algn="ctr">
              <a:spcBef>
                <a:spcPts val="0"/>
              </a:spcBef>
              <a:buClr>
                <a:srgbClr val="00B0F0"/>
              </a:buClr>
              <a:buSzPct val="25000"/>
              <a:buFont typeface="Calibri"/>
              <a:buNone/>
            </a:pPr>
            <a:r>
              <a:rPr b="1" i="0" lang="en-US" sz="2800" u="none" cap="none" strike="noStrike">
                <a:solidFill>
                  <a:srgbClr val="00B0F0"/>
                </a:solidFill>
                <a:latin typeface="Calibri"/>
                <a:ea typeface="Calibri"/>
                <a:cs typeface="Calibri"/>
                <a:sym typeface="Calibri"/>
              </a:rPr>
              <a:t> Benefits of implementing improvement </a:t>
            </a:r>
            <a:r>
              <a:rPr b="1" i="0" lang="en-US" sz="2000" u="none" cap="none" strike="noStrike">
                <a:solidFill>
                  <a:srgbClr val="00B0F0"/>
                </a:solidFill>
                <a:latin typeface="Calibri"/>
                <a:ea typeface="Calibri"/>
                <a:cs typeface="Calibri"/>
                <a:sym typeface="Calibri"/>
              </a:rPr>
              <a:t>(My Response)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accent6"/>
              </a:buClr>
              <a:buSzPct val="25000"/>
              <a:buFont typeface="Calibri"/>
              <a:buNone/>
            </a:pPr>
            <a:r>
              <a:rPr b="0" i="0" lang="en-US" sz="3600" u="none" cap="none" strike="noStrike">
                <a:solidFill>
                  <a:schemeClr val="accent6"/>
                </a:solidFill>
                <a:latin typeface="Calibri"/>
                <a:ea typeface="Calibri"/>
                <a:cs typeface="Calibri"/>
                <a:sym typeface="Calibri"/>
              </a:rPr>
              <a:t>Problems Encountered In Your Map</a:t>
            </a:r>
          </a:p>
        </p:txBody>
      </p:sp>
      <p:graphicFrame>
        <p:nvGraphicFramePr>
          <p:cNvPr id="97" name="Shape 97"/>
          <p:cNvGraphicFramePr/>
          <p:nvPr/>
        </p:nvGraphicFramePr>
        <p:xfrm>
          <a:off x="609600" y="1371600"/>
          <a:ext cx="3000000" cy="3000000"/>
        </p:xfrm>
        <a:graphic>
          <a:graphicData uri="http://schemas.openxmlformats.org/drawingml/2006/table">
            <a:tbl>
              <a:tblPr bandRow="1" firstRow="1">
                <a:noFill/>
                <a:tableStyleId>{20004D6E-E58A-4430-983C-6998CCB9FF97}</a:tableStyleId>
              </a:tblPr>
              <a:tblGrid>
                <a:gridCol w="3923775"/>
                <a:gridCol w="3923775"/>
              </a:tblGrid>
              <a:tr h="477400">
                <a:tc>
                  <a:txBody>
                    <a:bodyPr>
                      <a:noAutofit/>
                    </a:bodyPr>
                    <a:lstStyle/>
                    <a:p>
                      <a:pPr indent="0" lvl="0" marL="0" marR="0" rtl="0" algn="ctr">
                        <a:spcBef>
                          <a:spcPts val="0"/>
                        </a:spcBef>
                        <a:buSzPct val="25000"/>
                        <a:buNone/>
                      </a:pPr>
                      <a:r>
                        <a:rPr lang="en-US" sz="2300" u="none" cap="none" strike="noStrike">
                          <a:solidFill>
                            <a:srgbClr val="000000"/>
                          </a:solidFill>
                        </a:rPr>
                        <a:t>Objective</a:t>
                      </a:r>
                    </a:p>
                  </a:txBody>
                  <a:tcPr marT="58850" marB="58850" marR="117725" marL="1177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accent6"/>
                    </a:solidFill>
                  </a:tcPr>
                </a:tc>
                <a:tc>
                  <a:txBody>
                    <a:bodyPr>
                      <a:noAutofit/>
                    </a:bodyPr>
                    <a:lstStyle/>
                    <a:p>
                      <a:pPr indent="0" lvl="0" marL="0" marR="0" rtl="0" algn="ctr">
                        <a:spcBef>
                          <a:spcPts val="0"/>
                        </a:spcBef>
                        <a:buSzPct val="25000"/>
                        <a:buNone/>
                      </a:pPr>
                      <a:r>
                        <a:rPr lang="en-US" sz="2300" u="none" cap="none" strike="noStrike">
                          <a:solidFill>
                            <a:srgbClr val="000000"/>
                          </a:solidFill>
                        </a:rPr>
                        <a:t>To Meet Specification</a:t>
                      </a:r>
                    </a:p>
                  </a:txBody>
                  <a:tcPr marT="58850" marB="58850" marR="117725" marL="1177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00B0F0"/>
                    </a:solidFill>
                  </a:tcPr>
                </a:tc>
              </a:tr>
              <a:tr h="1884800">
                <a:tc>
                  <a:txBody>
                    <a:bodyPr>
                      <a:noAutofit/>
                    </a:bodyPr>
                    <a:lstStyle/>
                    <a:p>
                      <a:pPr indent="0" lvl="0" marL="0" marR="0" rtl="0" algn="l">
                        <a:lnSpc>
                          <a:spcPct val="115000"/>
                        </a:lnSpc>
                        <a:spcBef>
                          <a:spcPts val="0"/>
                        </a:spcBef>
                        <a:spcAft>
                          <a:spcPts val="0"/>
                        </a:spcAft>
                        <a:buSzPct val="25000"/>
                        <a:buNone/>
                      </a:pPr>
                      <a:r>
                        <a:rPr b="1" lang="en-US" sz="1400" u="none" cap="none" strike="noStrike">
                          <a:solidFill>
                            <a:srgbClr val="595959"/>
                          </a:solidFill>
                          <a:latin typeface="Arial"/>
                          <a:ea typeface="Arial"/>
                          <a:cs typeface="Arial"/>
                          <a:sym typeface="Arial"/>
                        </a:rPr>
                        <a:t>Problems encountered in your map</a:t>
                      </a:r>
                    </a:p>
                    <a:p>
                      <a:pPr indent="0" lvl="0" marL="0" marR="0" rtl="0" algn="l">
                        <a:lnSpc>
                          <a:spcPct val="115000"/>
                        </a:lnSpc>
                        <a:spcBef>
                          <a:spcPts val="0"/>
                        </a:spcBef>
                        <a:spcAft>
                          <a:spcPts val="0"/>
                        </a:spcAft>
                        <a:buSzPct val="25000"/>
                        <a:buNone/>
                      </a:pPr>
                      <a:r>
                        <a:rPr lang="en-US" sz="1400" u="none" cap="none" strike="noStrike">
                          <a:solidFill>
                            <a:srgbClr val="595959"/>
                          </a:solidFill>
                          <a:latin typeface="Arial"/>
                          <a:ea typeface="Arial"/>
                          <a:cs typeface="Arial"/>
                          <a:sym typeface="Arial"/>
                        </a:rPr>
                        <a:t>Student response describes the challenges encountered while auditing, fixing and processing the dataset for the area of their choice.</a:t>
                      </a:r>
                    </a:p>
                    <a:p>
                      <a:pPr indent="0" lvl="0" marL="0" marR="0" rtl="0" algn="l">
                        <a:lnSpc>
                          <a:spcPct val="115000"/>
                        </a:lnSpc>
                        <a:spcBef>
                          <a:spcPts val="0"/>
                        </a:spcBef>
                        <a:spcAft>
                          <a:spcPts val="0"/>
                        </a:spcAft>
                        <a:buSzPct val="25000"/>
                        <a:buNone/>
                      </a:pPr>
                      <a:r>
                        <a:t/>
                      </a:r>
                      <a:endParaRPr sz="1400" u="none" cap="none" strike="noStrike">
                        <a:solidFill>
                          <a:srgbClr val="595959"/>
                        </a:solidFill>
                        <a:latin typeface="Calibri"/>
                        <a:ea typeface="Calibri"/>
                        <a:cs typeface="Calibri"/>
                        <a:sym typeface="Calibri"/>
                      </a:endParaRPr>
                    </a:p>
                    <a:p>
                      <a:pPr indent="0" lvl="0" marL="0" marR="0" rtl="0" algn="l">
                        <a:lnSpc>
                          <a:spcPct val="115000"/>
                        </a:lnSpc>
                        <a:spcBef>
                          <a:spcPts val="0"/>
                        </a:spcBef>
                        <a:spcAft>
                          <a:spcPts val="0"/>
                        </a:spcAft>
                        <a:buSzPct val="25000"/>
                        <a:buNone/>
                      </a:pPr>
                      <a:r>
                        <a:rPr lang="en-US" sz="1400" u="none" cap="none" strike="noStrike">
                          <a:solidFill>
                            <a:srgbClr val="595959"/>
                          </a:solidFill>
                          <a:latin typeface="Arial"/>
                          <a:ea typeface="Arial"/>
                          <a:cs typeface="Arial"/>
                          <a:sym typeface="Arial"/>
                        </a:rPr>
                        <a:t>Some of the problems encountered during data audit are cleaned programmatically.   </a:t>
                      </a:r>
                    </a:p>
                  </a:txBody>
                  <a:tcPr marT="81750" marB="81750" marR="81750" marL="817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15000"/>
                        </a:lnSpc>
                        <a:spcBef>
                          <a:spcPts val="0"/>
                        </a:spcBef>
                        <a:spcAft>
                          <a:spcPts val="0"/>
                        </a:spcAft>
                        <a:buSzPct val="25000"/>
                        <a:buNone/>
                      </a:pPr>
                      <a:r>
                        <a:rPr lang="en-US" sz="1400" u="none" cap="none" strike="noStrike">
                          <a:solidFill>
                            <a:srgbClr val="595959"/>
                          </a:solidFill>
                          <a:latin typeface="Arial"/>
                          <a:ea typeface="Arial"/>
                          <a:cs typeface="Arial"/>
                          <a:sym typeface="Arial"/>
                        </a:rPr>
                        <a:t>Student response shows understanding of the process of auditing, and ways to correct or standardize the data, including dealing with problems specific to the location, e.g. related to language or traditional ways of formatting.</a:t>
                      </a:r>
                    </a:p>
                    <a:p>
                      <a:pPr indent="0" lvl="0" marL="0" marR="0" rtl="0" algn="l">
                        <a:lnSpc>
                          <a:spcPct val="115000"/>
                        </a:lnSpc>
                        <a:spcBef>
                          <a:spcPts val="0"/>
                        </a:spcBef>
                        <a:spcAft>
                          <a:spcPts val="0"/>
                        </a:spcAft>
                        <a:buSzPct val="25000"/>
                        <a:buNone/>
                      </a:pPr>
                      <a:r>
                        <a:rPr lang="en-US" sz="1400" u="none" cap="none" strike="noStrike">
                          <a:solidFill>
                            <a:srgbClr val="595959"/>
                          </a:solidFill>
                          <a:latin typeface="Arial"/>
                          <a:ea typeface="Arial"/>
                          <a:cs typeface="Arial"/>
                          <a:sym typeface="Arial"/>
                        </a:rPr>
                        <a:t>Some of the problems encountered during data audit are cleaned programmatically.  </a:t>
                      </a:r>
                    </a:p>
                  </a:txBody>
                  <a:tcPr marT="81750" marB="81750" marR="81750" marL="817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idx="1" type="body"/>
          </p:nvPr>
        </p:nvSpPr>
        <p:spPr>
          <a:xfrm>
            <a:off x="381000" y="914400"/>
            <a:ext cx="8229600" cy="4525963"/>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After initially downloading a small sample of the Detroit area and running it against python file, I noticed these problems with the data…</a:t>
            </a:r>
          </a:p>
          <a:p>
            <a:pPr indent="-514350" lvl="0" marL="514350" marR="0" rtl="0" algn="l">
              <a:spcBef>
                <a:spcPts val="320"/>
              </a:spcBef>
              <a:spcAft>
                <a:spcPts val="0"/>
              </a:spcAft>
              <a:buClr>
                <a:schemeClr val="dk1"/>
              </a:buClr>
              <a:buSzPct val="25000"/>
              <a:buFont typeface="Arial"/>
              <a:buNone/>
            </a:pPr>
            <a:r>
              <a:t/>
            </a:r>
            <a:endParaRPr b="0" i="0" sz="1600" u="none" cap="none" strike="noStrike">
              <a:solidFill>
                <a:srgbClr val="3F3F3F"/>
              </a:solidFill>
              <a:latin typeface="Calibri"/>
              <a:ea typeface="Calibri"/>
              <a:cs typeface="Calibri"/>
              <a:sym typeface="Calibri"/>
            </a:endParaRPr>
          </a:p>
          <a:p>
            <a:pPr indent="-514350" lvl="0" marL="514350" marR="0" rtl="0" algn="l">
              <a:spcBef>
                <a:spcPts val="320"/>
              </a:spcBef>
              <a:spcAft>
                <a:spcPts val="0"/>
              </a:spcAft>
              <a:buClr>
                <a:srgbClr val="3F3F3F"/>
              </a:buClr>
              <a:buSzPct val="25000"/>
              <a:buFont typeface="Arial"/>
              <a:buNone/>
            </a:pPr>
            <a:r>
              <a:rPr b="1" i="0" lang="en-US" sz="1600" u="none" cap="none" strike="noStrike">
                <a:solidFill>
                  <a:srgbClr val="3F3F3F"/>
                </a:solidFill>
                <a:latin typeface="Calibri"/>
                <a:ea typeface="Calibri"/>
                <a:cs typeface="Calibri"/>
                <a:sym typeface="Calibri"/>
              </a:rPr>
              <a:t>Problem:</a:t>
            </a:r>
            <a:r>
              <a:rPr b="0" i="0" lang="en-US" sz="1600" u="none" cap="none" strike="noStrike">
                <a:solidFill>
                  <a:srgbClr val="3F3F3F"/>
                </a:solidFill>
                <a:latin typeface="Calibri"/>
                <a:ea typeface="Calibri"/>
                <a:cs typeface="Calibri"/>
                <a:sym typeface="Calibri"/>
              </a:rPr>
              <a:t> Some tags have “tiger” and “tiger:” in them like </a:t>
            </a:r>
          </a:p>
          <a:p>
            <a:pPr indent="-285750" lvl="1" marL="742950" marR="0" rtl="0" algn="l">
              <a:spcBef>
                <a:spcPts val="320"/>
              </a:spcBef>
              <a:spcAft>
                <a:spcPts val="0"/>
              </a:spcAft>
              <a:buClr>
                <a:srgbClr val="3F3F3F"/>
              </a:buClr>
              <a:buSzPct val="100000"/>
              <a:buFont typeface="Courier New"/>
              <a:buChar char="o"/>
            </a:pPr>
            <a:r>
              <a:rPr b="0" i="1" lang="en-US" sz="1600" u="none" cap="none" strike="noStrike">
                <a:solidFill>
                  <a:srgbClr val="3F3F3F"/>
                </a:solidFill>
                <a:latin typeface="Calibri"/>
                <a:ea typeface="Calibri"/>
                <a:cs typeface="Calibri"/>
                <a:sym typeface="Calibri"/>
              </a:rPr>
              <a:t> &lt;tag k="tiger:tlid" v="23571355" /&gt;</a:t>
            </a:r>
          </a:p>
          <a:p>
            <a:pPr indent="-285750" lvl="1" marL="742950" marR="0" rtl="0" algn="l">
              <a:spcBef>
                <a:spcPts val="320"/>
              </a:spcBef>
              <a:spcAft>
                <a:spcPts val="0"/>
              </a:spcAft>
              <a:buClr>
                <a:srgbClr val="3F3F3F"/>
              </a:buClr>
              <a:buSzPct val="100000"/>
              <a:buFont typeface="Courier New"/>
              <a:buChar char="o"/>
            </a:pPr>
            <a:r>
              <a:rPr b="0" i="1" lang="en-US" sz="1600" u="none" cap="none" strike="noStrike">
                <a:solidFill>
                  <a:srgbClr val="3F3F3F"/>
                </a:solidFill>
                <a:latin typeface="Calibri"/>
                <a:ea typeface="Calibri"/>
                <a:cs typeface="Calibri"/>
                <a:sym typeface="Calibri"/>
              </a:rPr>
              <a:t>user="DaveHansenTiger"</a:t>
            </a:r>
          </a:p>
          <a:p>
            <a:pPr indent="-285750" lvl="1" marL="742950" marR="0" rtl="0" algn="l">
              <a:spcBef>
                <a:spcPts val="320"/>
              </a:spcBef>
              <a:spcAft>
                <a:spcPts val="0"/>
              </a:spcAft>
              <a:buClr>
                <a:srgbClr val="3F3F3F"/>
              </a:buClr>
              <a:buSzPct val="100000"/>
              <a:buFont typeface="Courier New"/>
              <a:buChar char="o"/>
            </a:pPr>
            <a:r>
              <a:rPr b="0" i="1" lang="en-US" sz="1600" u="none" cap="none" strike="noStrike">
                <a:solidFill>
                  <a:srgbClr val="3F3F3F"/>
                </a:solidFill>
                <a:latin typeface="Calibri"/>
                <a:ea typeface="Calibri"/>
                <a:cs typeface="Calibri"/>
                <a:sym typeface="Calibri"/>
              </a:rPr>
              <a:t>&lt;tag k="tiger:zip_left" v="48116" /&gt;\n    &lt;tag k="tiger:zip_right" v="48116" /&gt;</a:t>
            </a:r>
          </a:p>
          <a:p>
            <a:pPr indent="-285750" lvl="1" marL="742950" marR="0" rtl="0" algn="l">
              <a:spcBef>
                <a:spcPts val="320"/>
              </a:spcBef>
              <a:spcAft>
                <a:spcPts val="0"/>
              </a:spcAft>
              <a:buClr>
                <a:schemeClr val="dk1"/>
              </a:buClr>
              <a:buSzPct val="25000"/>
              <a:buFont typeface="Arial"/>
              <a:buNone/>
            </a:pPr>
            <a:r>
              <a:t/>
            </a:r>
            <a:endParaRPr b="1" i="1" sz="1600" u="none" cap="none" strike="noStrike">
              <a:solidFill>
                <a:srgbClr val="3F3F3F"/>
              </a:solidFill>
              <a:latin typeface="Calibri"/>
              <a:ea typeface="Calibri"/>
              <a:cs typeface="Calibri"/>
              <a:sym typeface="Calibri"/>
            </a:endParaRPr>
          </a:p>
          <a:p>
            <a:pPr indent="-342900" lvl="0" marL="342900" marR="0" rtl="0" algn="l">
              <a:spcBef>
                <a:spcPts val="320"/>
              </a:spcBef>
              <a:buClr>
                <a:srgbClr val="3F3F3F"/>
              </a:buClr>
              <a:buSzPct val="25000"/>
              <a:buFont typeface="Arial"/>
              <a:buNone/>
            </a:pPr>
            <a:r>
              <a:rPr b="1" i="1" lang="en-US" sz="1600" u="none" cap="none" strike="noStrike">
                <a:solidFill>
                  <a:srgbClr val="3F3F3F"/>
                </a:solidFill>
                <a:latin typeface="Calibri"/>
                <a:ea typeface="Calibri"/>
                <a:cs typeface="Calibri"/>
                <a:sym typeface="Calibri"/>
              </a:rPr>
              <a:t>Solution:</a:t>
            </a:r>
            <a:r>
              <a:rPr b="0" i="0" lang="en-US" sz="1600" u="none" cap="none" strike="noStrike">
                <a:solidFill>
                  <a:srgbClr val="3F3F3F"/>
                </a:solidFill>
                <a:latin typeface="Calibri"/>
                <a:ea typeface="Calibri"/>
                <a:cs typeface="Calibri"/>
                <a:sym typeface="Calibri"/>
              </a:rPr>
              <a:t> strip out “tiger” and “tiger:”</a:t>
            </a:r>
          </a:p>
        </p:txBody>
      </p:sp>
      <p:pic>
        <p:nvPicPr>
          <p:cNvPr id="103" name="Shape 103"/>
          <p:cNvPicPr preferRelativeResize="0"/>
          <p:nvPr/>
        </p:nvPicPr>
        <p:blipFill rotWithShape="1">
          <a:blip r:embed="rId3">
            <a:alphaModFix/>
          </a:blip>
          <a:srcRect b="0" l="0" r="0" t="0"/>
          <a:stretch/>
        </p:blipFill>
        <p:spPr>
          <a:xfrm>
            <a:off x="838200" y="3657600"/>
            <a:ext cx="3067049" cy="352425"/>
          </a:xfrm>
          <a:prstGeom prst="rect">
            <a:avLst/>
          </a:prstGeom>
          <a:noFill/>
          <a:ln>
            <a:noFill/>
          </a:ln>
          <a:effectLst>
            <a:outerShdw blurRad="292100" rotWithShape="0" algn="tl" dir="2700000" dist="139700">
              <a:srgbClr val="333333">
                <a:alpha val="64705"/>
              </a:srgbClr>
            </a:outerShdw>
          </a:effectLst>
        </p:spPr>
      </p:pic>
      <p:pic>
        <p:nvPicPr>
          <p:cNvPr id="104" name="Shape 104"/>
          <p:cNvPicPr preferRelativeResize="0"/>
          <p:nvPr/>
        </p:nvPicPr>
        <p:blipFill rotWithShape="1">
          <a:blip r:embed="rId4">
            <a:alphaModFix/>
          </a:blip>
          <a:srcRect b="0" l="0" r="0" t="0"/>
          <a:stretch/>
        </p:blipFill>
        <p:spPr>
          <a:xfrm>
            <a:off x="762000" y="4191000"/>
            <a:ext cx="8086724" cy="790575"/>
          </a:xfrm>
          <a:prstGeom prst="rect">
            <a:avLst/>
          </a:prstGeom>
          <a:noFill/>
          <a:ln>
            <a:noFill/>
          </a:ln>
          <a:effectLst>
            <a:outerShdw blurRad="292100" rotWithShape="0" algn="tl" dir="2700000" dist="139700">
              <a:srgbClr val="333333">
                <a:alpha val="64705"/>
              </a:srgbClr>
            </a:outerShdw>
          </a:effectLst>
        </p:spPr>
      </p:pic>
      <p:sp>
        <p:nvSpPr>
          <p:cNvPr id="105" name="Shape 105"/>
          <p:cNvSpPr txBox="1"/>
          <p:nvPr>
            <p:ph type="title"/>
          </p:nvPr>
        </p:nvSpPr>
        <p:spPr>
          <a:xfrm>
            <a:off x="457200" y="152400"/>
            <a:ext cx="8229600" cy="685799"/>
          </a:xfrm>
          <a:prstGeom prst="rect">
            <a:avLst/>
          </a:prstGeom>
          <a:noFill/>
          <a:ln>
            <a:noFill/>
          </a:ln>
        </p:spPr>
        <p:txBody>
          <a:bodyPr anchorCtr="0" anchor="ctr" bIns="45700" lIns="91425" rIns="91425" tIns="45700">
            <a:noAutofit/>
          </a:bodyPr>
          <a:lstStyle/>
          <a:p>
            <a:pPr indent="0" lvl="0" marL="0" marR="0" rtl="0" algn="ctr">
              <a:spcBef>
                <a:spcPts val="0"/>
              </a:spcBef>
              <a:buClr>
                <a:schemeClr val="accent5"/>
              </a:buClr>
              <a:buSzPct val="25000"/>
              <a:buFont typeface="Calibri"/>
              <a:buNone/>
            </a:pPr>
            <a:r>
              <a:rPr b="0" i="0" lang="en-US" sz="3200" u="none" cap="none" strike="noStrike">
                <a:solidFill>
                  <a:schemeClr val="accent5"/>
                </a:solidFill>
                <a:latin typeface="Calibri"/>
                <a:ea typeface="Calibri"/>
                <a:cs typeface="Calibri"/>
                <a:sym typeface="Calibri"/>
              </a:rPr>
              <a:t>Problems Encountered In Your Map </a:t>
            </a:r>
            <a:r>
              <a:rPr b="0" i="0" lang="en-US" sz="2400" u="none" cap="none" strike="noStrike">
                <a:solidFill>
                  <a:schemeClr val="accent5"/>
                </a:solidFill>
                <a:latin typeface="Calibri"/>
                <a:ea typeface="Calibri"/>
                <a:cs typeface="Calibri"/>
                <a:sym typeface="Calibri"/>
              </a:rPr>
              <a:t>(My Response)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idx="1" type="body"/>
          </p:nvPr>
        </p:nvSpPr>
        <p:spPr>
          <a:xfrm>
            <a:off x="457200" y="9906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3F3F3F"/>
              </a:buClr>
              <a:buSzPct val="25000"/>
              <a:buFont typeface="Arial"/>
              <a:buNone/>
            </a:pPr>
            <a:r>
              <a:rPr b="1" i="0" lang="en-US" sz="1600" u="none" cap="none" strike="noStrike">
                <a:solidFill>
                  <a:srgbClr val="3F3F3F"/>
                </a:solidFill>
                <a:latin typeface="Calibri"/>
                <a:ea typeface="Calibri"/>
                <a:cs typeface="Calibri"/>
                <a:sym typeface="Calibri"/>
              </a:rPr>
              <a:t>Problem:</a:t>
            </a:r>
            <a:r>
              <a:rPr b="0" i="0" lang="en-US" sz="1600" u="none" cap="none" strike="noStrike">
                <a:solidFill>
                  <a:srgbClr val="3F3F3F"/>
                </a:solidFill>
                <a:latin typeface="Calibri"/>
                <a:ea typeface="Calibri"/>
                <a:cs typeface="Calibri"/>
                <a:sym typeface="Calibri"/>
              </a:rPr>
              <a:t> Redundant zip codes:</a:t>
            </a:r>
          </a:p>
          <a:p>
            <a:pPr indent="-285750" lvl="1" marL="742950" marR="0" rtl="0" algn="l">
              <a:spcBef>
                <a:spcPts val="320"/>
              </a:spcBef>
              <a:spcAft>
                <a:spcPts val="0"/>
              </a:spcAft>
              <a:buClr>
                <a:srgbClr val="3F3F3F"/>
              </a:buClr>
              <a:buSzPct val="100000"/>
              <a:buFont typeface="Courier New"/>
              <a:buChar char="o"/>
            </a:pPr>
            <a:r>
              <a:rPr b="0" i="1" lang="en-US" sz="1600" u="none" cap="none" strike="noStrike">
                <a:solidFill>
                  <a:srgbClr val="3F3F3F"/>
                </a:solidFill>
                <a:latin typeface="Calibri"/>
                <a:ea typeface="Calibri"/>
                <a:cs typeface="Calibri"/>
                <a:sym typeface="Calibri"/>
              </a:rPr>
              <a:t>&lt;tag k="tiger:zip_left" v="48116" /&gt;\n    &lt;tag k="tiger:zip_right" v="48116" /&gt;</a:t>
            </a:r>
          </a:p>
          <a:p>
            <a:pPr indent="-342900" lvl="0" marL="342900" marR="0" rtl="0" algn="l">
              <a:spcBef>
                <a:spcPts val="320"/>
              </a:spcBef>
              <a:spcAft>
                <a:spcPts val="0"/>
              </a:spcAft>
              <a:buClr>
                <a:srgbClr val="3F3F3F"/>
              </a:buClr>
              <a:buSzPct val="25000"/>
              <a:buFont typeface="Arial"/>
              <a:buNone/>
            </a:pPr>
            <a:r>
              <a:rPr b="0" i="1" lang="en-US" sz="1600" u="none" cap="none" strike="noStrike">
                <a:solidFill>
                  <a:srgbClr val="3F3F3F"/>
                </a:solidFill>
                <a:latin typeface="Calibri"/>
                <a:ea typeface="Calibri"/>
                <a:cs typeface="Calibri"/>
                <a:sym typeface="Calibri"/>
              </a:rPr>
              <a:t> </a:t>
            </a:r>
          </a:p>
          <a:p>
            <a:pPr indent="-342900" lvl="0" marL="342900" marR="0" rtl="0" algn="l">
              <a:spcBef>
                <a:spcPts val="320"/>
              </a:spcBef>
              <a:spcAft>
                <a:spcPts val="0"/>
              </a:spcAft>
              <a:buClr>
                <a:srgbClr val="3F3F3F"/>
              </a:buClr>
              <a:buSzPct val="25000"/>
              <a:buFont typeface="Arial"/>
              <a:buNone/>
            </a:pPr>
            <a:r>
              <a:rPr b="1" i="0" lang="en-US" sz="1600" u="none" cap="none" strike="noStrike">
                <a:solidFill>
                  <a:srgbClr val="3F3F3F"/>
                </a:solidFill>
                <a:latin typeface="Calibri"/>
                <a:ea typeface="Calibri"/>
                <a:cs typeface="Calibri"/>
                <a:sym typeface="Calibri"/>
              </a:rPr>
              <a:t>Solution: </a:t>
            </a:r>
            <a:r>
              <a:rPr b="0" i="0" lang="en-US" sz="1600" u="none" cap="none" strike="noStrike">
                <a:solidFill>
                  <a:srgbClr val="3F3F3F"/>
                </a:solidFill>
                <a:latin typeface="Calibri"/>
                <a:ea typeface="Calibri"/>
                <a:cs typeface="Calibri"/>
                <a:sym typeface="Calibri"/>
              </a:rPr>
              <a:t>Just pick “zip_left” (after removing “tiger:” that is.) and forget about “zip_right”.  Set “zip_left” as “zip”</a:t>
            </a:r>
          </a:p>
          <a:p>
            <a:pPr indent="-342900" lvl="0" marL="342900" marR="0" rtl="0" algn="l">
              <a:spcBef>
                <a:spcPts val="640"/>
              </a:spcBef>
              <a:buClr>
                <a:schemeClr val="dk1"/>
              </a:buClr>
              <a:buSzPct val="25000"/>
              <a:buFont typeface="Arial"/>
              <a:buNone/>
            </a:pPr>
            <a:r>
              <a:t/>
            </a:r>
            <a:endParaRPr b="0" i="0" sz="3200" u="none" cap="none" strike="noStrike">
              <a:solidFill>
                <a:srgbClr val="3F3F3F"/>
              </a:solidFill>
              <a:latin typeface="Calibri"/>
              <a:ea typeface="Calibri"/>
              <a:cs typeface="Calibri"/>
              <a:sym typeface="Calibri"/>
            </a:endParaRPr>
          </a:p>
        </p:txBody>
      </p:sp>
      <p:pic>
        <p:nvPicPr>
          <p:cNvPr id="111" name="Shape 111"/>
          <p:cNvPicPr preferRelativeResize="0"/>
          <p:nvPr/>
        </p:nvPicPr>
        <p:blipFill rotWithShape="1">
          <a:blip r:embed="rId3">
            <a:alphaModFix/>
          </a:blip>
          <a:srcRect b="0" l="0" r="0" t="0"/>
          <a:stretch/>
        </p:blipFill>
        <p:spPr>
          <a:xfrm>
            <a:off x="3124200" y="2667000"/>
            <a:ext cx="2724664" cy="533399"/>
          </a:xfrm>
          <a:prstGeom prst="rect">
            <a:avLst/>
          </a:prstGeom>
          <a:noFill/>
          <a:ln>
            <a:noFill/>
          </a:ln>
          <a:effectLst>
            <a:outerShdw blurRad="292100" rotWithShape="0" algn="tl" dir="2700000" dist="139700">
              <a:srgbClr val="333333">
                <a:alpha val="64705"/>
              </a:srgbClr>
            </a:outerShdw>
          </a:effectLst>
        </p:spPr>
      </p:pic>
      <p:sp>
        <p:nvSpPr>
          <p:cNvPr id="112" name="Shape 112"/>
          <p:cNvSpPr txBox="1"/>
          <p:nvPr>
            <p:ph type="title"/>
          </p:nvPr>
        </p:nvSpPr>
        <p:spPr>
          <a:xfrm>
            <a:off x="457200" y="152400"/>
            <a:ext cx="8229600" cy="685799"/>
          </a:xfrm>
          <a:prstGeom prst="rect">
            <a:avLst/>
          </a:prstGeom>
          <a:noFill/>
          <a:ln>
            <a:noFill/>
          </a:ln>
        </p:spPr>
        <p:txBody>
          <a:bodyPr anchorCtr="0" anchor="ctr" bIns="45700" lIns="91425" rIns="91425" tIns="45700">
            <a:noAutofit/>
          </a:bodyPr>
          <a:lstStyle/>
          <a:p>
            <a:pPr indent="0" lvl="0" marL="0" marR="0" rtl="0" algn="ctr">
              <a:spcBef>
                <a:spcPts val="0"/>
              </a:spcBef>
              <a:buClr>
                <a:schemeClr val="accent5"/>
              </a:buClr>
              <a:buSzPct val="25000"/>
              <a:buFont typeface="Calibri"/>
              <a:buNone/>
            </a:pPr>
            <a:r>
              <a:rPr b="0" i="0" lang="en-US" sz="3200" u="none" cap="none" strike="noStrike">
                <a:solidFill>
                  <a:schemeClr val="accent5"/>
                </a:solidFill>
                <a:latin typeface="Calibri"/>
                <a:ea typeface="Calibri"/>
                <a:cs typeface="Calibri"/>
                <a:sym typeface="Calibri"/>
              </a:rPr>
              <a:t>Problems Encountered In Your Map </a:t>
            </a:r>
            <a:r>
              <a:rPr b="0" i="0" lang="en-US" sz="2400" u="none" cap="none" strike="noStrike">
                <a:solidFill>
                  <a:schemeClr val="accent5"/>
                </a:solidFill>
                <a:latin typeface="Calibri"/>
                <a:ea typeface="Calibri"/>
                <a:cs typeface="Calibri"/>
                <a:sym typeface="Calibri"/>
              </a:rPr>
              <a:t>(My Response)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idx="1" type="body"/>
          </p:nvPr>
        </p:nvSpPr>
        <p:spPr>
          <a:xfrm>
            <a:off x="457200" y="9144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3F3F3F"/>
              </a:buClr>
              <a:buSzPct val="100000"/>
              <a:buFont typeface="Arial"/>
              <a:buChar char="•"/>
            </a:pPr>
            <a:r>
              <a:rPr b="1" i="0" lang="en-US" sz="1600" u="none" cap="none" strike="noStrike">
                <a:solidFill>
                  <a:srgbClr val="3F3F3F"/>
                </a:solidFill>
                <a:latin typeface="Calibri"/>
                <a:ea typeface="Calibri"/>
                <a:cs typeface="Calibri"/>
                <a:sym typeface="Calibri"/>
              </a:rPr>
              <a:t>Problem:</a:t>
            </a:r>
            <a:r>
              <a:rPr b="0" i="0" lang="en-US" sz="1600" u="none" cap="none" strike="noStrike">
                <a:solidFill>
                  <a:srgbClr val="3F3F3F"/>
                </a:solidFill>
                <a:latin typeface="Calibri"/>
                <a:ea typeface="Calibri"/>
                <a:cs typeface="Calibri"/>
                <a:sym typeface="Calibri"/>
              </a:rPr>
              <a:t> Some id attributes need space in between the first and last name</a:t>
            </a:r>
          </a:p>
          <a:p>
            <a:pPr indent="-285750" lvl="1" marL="742950" marR="0" rtl="0" algn="l">
              <a:spcBef>
                <a:spcPts val="320"/>
              </a:spcBef>
              <a:spcAft>
                <a:spcPts val="0"/>
              </a:spcAft>
              <a:buClr>
                <a:srgbClr val="3F3F3F"/>
              </a:buClr>
              <a:buSzPct val="100000"/>
              <a:buFont typeface="Courier New"/>
              <a:buChar char="o"/>
            </a:pPr>
            <a:r>
              <a:rPr b="0" i="1" lang="en-US" sz="1600" u="none" cap="none" strike="noStrike">
                <a:solidFill>
                  <a:srgbClr val="3F3F3F"/>
                </a:solidFill>
                <a:latin typeface="Calibri"/>
                <a:ea typeface="Calibri"/>
                <a:cs typeface="Calibri"/>
                <a:sym typeface="Calibri"/>
              </a:rPr>
              <a:t>DaveHansenTiger</a:t>
            </a:r>
          </a:p>
          <a:p>
            <a:pPr indent="-285750" lvl="1" marL="742950" marR="0" rtl="0" algn="l">
              <a:spcBef>
                <a:spcPts val="320"/>
              </a:spcBef>
              <a:spcAft>
                <a:spcPts val="0"/>
              </a:spcAft>
              <a:buClr>
                <a:srgbClr val="3F3F3F"/>
              </a:buClr>
              <a:buSzPct val="100000"/>
              <a:buFont typeface="Courier New"/>
              <a:buChar char="o"/>
            </a:pPr>
            <a:r>
              <a:rPr b="0" i="1" lang="en-US" sz="1600" u="none" cap="none" strike="noStrike">
                <a:solidFill>
                  <a:srgbClr val="3F3F3F"/>
                </a:solidFill>
                <a:latin typeface="Calibri"/>
                <a:ea typeface="Calibri"/>
                <a:cs typeface="Calibri"/>
                <a:sym typeface="Calibri"/>
              </a:rPr>
              <a:t>DougPeterson</a:t>
            </a:r>
          </a:p>
          <a:p>
            <a:pPr indent="-342900" lvl="0" marL="342900" marR="0" rtl="0" algn="l">
              <a:spcBef>
                <a:spcPts val="320"/>
              </a:spcBef>
              <a:spcAft>
                <a:spcPts val="0"/>
              </a:spcAft>
              <a:buClr>
                <a:srgbClr val="3F3F3F"/>
              </a:buClr>
              <a:buSzPct val="25000"/>
              <a:buFont typeface="Arial"/>
              <a:buNone/>
            </a:pPr>
            <a:r>
              <a:rPr b="0" i="1" lang="en-US" sz="1600" u="none" cap="none" strike="noStrike">
                <a:solidFill>
                  <a:srgbClr val="3F3F3F"/>
                </a:solidFill>
                <a:latin typeface="Calibri"/>
                <a:ea typeface="Calibri"/>
                <a:cs typeface="Calibri"/>
                <a:sym typeface="Calibri"/>
              </a:rPr>
              <a:t> </a:t>
            </a:r>
          </a:p>
          <a:p>
            <a:pPr indent="-342900" lvl="0" marL="342900" marR="0" rtl="0" algn="l">
              <a:spcBef>
                <a:spcPts val="320"/>
              </a:spcBef>
              <a:buClr>
                <a:srgbClr val="3F3F3F"/>
              </a:buClr>
              <a:buSzPct val="100000"/>
              <a:buFont typeface="Arial"/>
              <a:buChar char="•"/>
            </a:pPr>
            <a:r>
              <a:rPr b="1" i="1" lang="en-US" sz="1600" u="none" cap="none" strike="noStrike">
                <a:solidFill>
                  <a:srgbClr val="3F3F3F"/>
                </a:solidFill>
                <a:latin typeface="Calibri"/>
                <a:ea typeface="Calibri"/>
                <a:cs typeface="Calibri"/>
                <a:sym typeface="Calibri"/>
              </a:rPr>
              <a:t>Solution: </a:t>
            </a:r>
            <a:r>
              <a:rPr b="0" i="0" lang="en-US" sz="1600" u="none" cap="none" strike="noStrike">
                <a:solidFill>
                  <a:srgbClr val="3F3F3F"/>
                </a:solidFill>
                <a:latin typeface="Calibri"/>
                <a:ea typeface="Calibri"/>
                <a:cs typeface="Calibri"/>
                <a:sym typeface="Calibri"/>
              </a:rPr>
              <a:t> use re.sub function</a:t>
            </a:r>
          </a:p>
        </p:txBody>
      </p:sp>
      <p:pic>
        <p:nvPicPr>
          <p:cNvPr id="118" name="Shape 118"/>
          <p:cNvPicPr preferRelativeResize="0"/>
          <p:nvPr/>
        </p:nvPicPr>
        <p:blipFill rotWithShape="1">
          <a:blip r:embed="rId3">
            <a:alphaModFix/>
          </a:blip>
          <a:srcRect b="0" l="0" r="0" t="0"/>
          <a:stretch/>
        </p:blipFill>
        <p:spPr>
          <a:xfrm>
            <a:off x="2057400" y="2514600"/>
            <a:ext cx="5343525" cy="2162174"/>
          </a:xfrm>
          <a:prstGeom prst="rect">
            <a:avLst/>
          </a:prstGeom>
          <a:noFill/>
          <a:ln>
            <a:noFill/>
          </a:ln>
          <a:effectLst>
            <a:outerShdw blurRad="292100" rotWithShape="0" algn="tl" dir="2700000" dist="139700">
              <a:srgbClr val="333333">
                <a:alpha val="64705"/>
              </a:srgbClr>
            </a:outerShdw>
          </a:effectLst>
        </p:spPr>
      </p:pic>
      <p:sp>
        <p:nvSpPr>
          <p:cNvPr id="119" name="Shape 119"/>
          <p:cNvSpPr txBox="1"/>
          <p:nvPr>
            <p:ph type="title"/>
          </p:nvPr>
        </p:nvSpPr>
        <p:spPr>
          <a:xfrm>
            <a:off x="457200" y="152400"/>
            <a:ext cx="8229600" cy="685799"/>
          </a:xfrm>
          <a:prstGeom prst="rect">
            <a:avLst/>
          </a:prstGeom>
          <a:noFill/>
          <a:ln>
            <a:noFill/>
          </a:ln>
        </p:spPr>
        <p:txBody>
          <a:bodyPr anchorCtr="0" anchor="ctr" bIns="45700" lIns="91425" rIns="91425" tIns="45700">
            <a:noAutofit/>
          </a:bodyPr>
          <a:lstStyle/>
          <a:p>
            <a:pPr indent="0" lvl="0" marL="0" marR="0" rtl="0" algn="ctr">
              <a:spcBef>
                <a:spcPts val="0"/>
              </a:spcBef>
              <a:buClr>
                <a:schemeClr val="accent5"/>
              </a:buClr>
              <a:buSzPct val="25000"/>
              <a:buFont typeface="Calibri"/>
              <a:buNone/>
            </a:pPr>
            <a:r>
              <a:rPr b="0" i="0" lang="en-US" sz="3200" u="none" cap="none" strike="noStrike">
                <a:solidFill>
                  <a:schemeClr val="accent5"/>
                </a:solidFill>
                <a:latin typeface="Calibri"/>
                <a:ea typeface="Calibri"/>
                <a:cs typeface="Calibri"/>
                <a:sym typeface="Calibri"/>
              </a:rPr>
              <a:t>Problems Encountered In Your Map </a:t>
            </a:r>
            <a:r>
              <a:rPr b="0" i="0" lang="en-US" sz="2400" u="none" cap="none" strike="noStrike">
                <a:solidFill>
                  <a:schemeClr val="accent5"/>
                </a:solidFill>
                <a:latin typeface="Calibri"/>
                <a:ea typeface="Calibri"/>
                <a:cs typeface="Calibri"/>
                <a:sym typeface="Calibri"/>
              </a:rPr>
              <a:t>(My Response)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idx="1" type="body"/>
          </p:nvPr>
        </p:nvSpPr>
        <p:spPr>
          <a:xfrm>
            <a:off x="457200" y="9144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3F3F3F"/>
              </a:buClr>
              <a:buSzPct val="25000"/>
              <a:buFont typeface="Arial"/>
              <a:buNone/>
            </a:pPr>
            <a:r>
              <a:rPr b="1" i="0" lang="en-US" sz="1600" u="none" cap="none" strike="noStrike">
                <a:solidFill>
                  <a:srgbClr val="3F3F3F"/>
                </a:solidFill>
                <a:latin typeface="Calibri"/>
                <a:ea typeface="Calibri"/>
                <a:cs typeface="Calibri"/>
                <a:sym typeface="Calibri"/>
              </a:rPr>
              <a:t>Problem:</a:t>
            </a:r>
            <a:r>
              <a:rPr b="0" i="0" lang="en-US" sz="1600" u="none" cap="none" strike="noStrike">
                <a:solidFill>
                  <a:srgbClr val="3F3F3F"/>
                </a:solidFill>
                <a:latin typeface="Calibri"/>
                <a:ea typeface="Calibri"/>
                <a:cs typeface="Calibri"/>
                <a:sym typeface="Calibri"/>
              </a:rPr>
              <a:t> Some tag attributes of ‘k’ have “addr:” in it.</a:t>
            </a:r>
          </a:p>
          <a:p>
            <a:pPr indent="-342900" lvl="0" marL="34290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 </a:t>
            </a:r>
          </a:p>
          <a:p>
            <a:pPr indent="-342900" lvl="0" marL="342900" marR="0" rtl="0" algn="l">
              <a:spcBef>
                <a:spcPts val="320"/>
              </a:spcBef>
              <a:spcAft>
                <a:spcPts val="0"/>
              </a:spcAft>
              <a:buClr>
                <a:srgbClr val="3F3F3F"/>
              </a:buClr>
              <a:buSzPct val="25000"/>
              <a:buFont typeface="Arial"/>
              <a:buNone/>
            </a:pPr>
            <a:r>
              <a:rPr b="1" i="0" lang="en-US" sz="1600" u="none" cap="none" strike="noStrike">
                <a:solidFill>
                  <a:srgbClr val="3F3F3F"/>
                </a:solidFill>
                <a:latin typeface="Calibri"/>
                <a:ea typeface="Calibri"/>
                <a:cs typeface="Calibri"/>
                <a:sym typeface="Calibri"/>
              </a:rPr>
              <a:t>	</a:t>
            </a:r>
            <a:r>
              <a:rPr b="0" i="0" lang="en-US" sz="1600" u="none" cap="none" strike="noStrike">
                <a:solidFill>
                  <a:srgbClr val="3F3F3F"/>
                </a:solidFill>
                <a:latin typeface="Calibri"/>
                <a:ea typeface="Calibri"/>
                <a:cs typeface="Calibri"/>
                <a:sym typeface="Calibri"/>
              </a:rPr>
              <a:t>Print output of k and v:</a:t>
            </a:r>
          </a:p>
          <a:p>
            <a:pPr indent="-342900" lvl="0" marL="34290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 </a:t>
            </a:r>
          </a:p>
          <a:p>
            <a:pPr indent="-342900" lvl="0" marL="34290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		k is :addr:city and v is :Bad Dürkheim</a:t>
            </a:r>
          </a:p>
          <a:p>
            <a:pPr indent="-342900" lvl="0" marL="34290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		k is :addr:street and v is :Im Nonnengarten</a:t>
            </a:r>
          </a:p>
          <a:p>
            <a:pPr indent="-342900" lvl="0" marL="34290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		k is :addr:postcode and v is :67098</a:t>
            </a:r>
          </a:p>
          <a:p>
            <a:pPr indent="-342900" lvl="0" marL="34290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		k is :addr:housenumber and v is :32</a:t>
            </a:r>
          </a:p>
          <a:p>
            <a:pPr indent="-342900" lvl="0" marL="34290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 </a:t>
            </a:r>
          </a:p>
          <a:p>
            <a:pPr indent="-342900" lvl="0" marL="342900" marR="0" rtl="0" algn="l">
              <a:spcBef>
                <a:spcPts val="320"/>
              </a:spcBef>
              <a:spcAft>
                <a:spcPts val="0"/>
              </a:spcAft>
              <a:buClr>
                <a:srgbClr val="3F3F3F"/>
              </a:buClr>
              <a:buSzPct val="25000"/>
              <a:buFont typeface="Arial"/>
              <a:buNone/>
            </a:pPr>
            <a:r>
              <a:rPr b="1" i="0" lang="en-US" sz="1600" u="none" cap="none" strike="noStrike">
                <a:solidFill>
                  <a:srgbClr val="3F3F3F"/>
                </a:solidFill>
                <a:latin typeface="Calibri"/>
                <a:ea typeface="Calibri"/>
                <a:cs typeface="Calibri"/>
                <a:sym typeface="Calibri"/>
              </a:rPr>
              <a:t>Solution:</a:t>
            </a:r>
            <a:r>
              <a:rPr b="0" i="0" lang="en-US" sz="1600" u="none" cap="none" strike="noStrike">
                <a:solidFill>
                  <a:srgbClr val="3F3F3F"/>
                </a:solidFill>
                <a:latin typeface="Calibri"/>
                <a:ea typeface="Calibri"/>
                <a:cs typeface="Calibri"/>
                <a:sym typeface="Calibri"/>
              </a:rPr>
              <a:t> Use the split function.</a:t>
            </a:r>
          </a:p>
          <a:p>
            <a:pPr indent="-342900" lvl="0" marL="34290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 </a:t>
            </a:r>
          </a:p>
          <a:p>
            <a:pPr indent="-342900" lvl="0" marL="342900" marR="0" rtl="0" algn="l">
              <a:spcBef>
                <a:spcPts val="320"/>
              </a:spcBef>
              <a:buClr>
                <a:schemeClr val="dk1"/>
              </a:buClr>
              <a:buSzPct val="25000"/>
              <a:buFont typeface="Arial"/>
              <a:buNone/>
            </a:pPr>
            <a:r>
              <a:t/>
            </a:r>
            <a:endParaRPr b="0" i="0" sz="1600" u="none" cap="none" strike="noStrike">
              <a:solidFill>
                <a:srgbClr val="3F3F3F"/>
              </a:solidFill>
              <a:latin typeface="Calibri"/>
              <a:ea typeface="Calibri"/>
              <a:cs typeface="Calibri"/>
              <a:sym typeface="Calibri"/>
            </a:endParaRPr>
          </a:p>
        </p:txBody>
      </p:sp>
      <p:pic>
        <p:nvPicPr>
          <p:cNvPr id="125" name="Shape 125"/>
          <p:cNvPicPr preferRelativeResize="0"/>
          <p:nvPr/>
        </p:nvPicPr>
        <p:blipFill rotWithShape="1">
          <a:blip r:embed="rId3">
            <a:alphaModFix/>
          </a:blip>
          <a:srcRect b="0" l="0" r="0" t="0"/>
          <a:stretch/>
        </p:blipFill>
        <p:spPr>
          <a:xfrm>
            <a:off x="2133600" y="4114800"/>
            <a:ext cx="4895087" cy="838199"/>
          </a:xfrm>
          <a:prstGeom prst="rect">
            <a:avLst/>
          </a:prstGeom>
          <a:noFill/>
          <a:ln>
            <a:noFill/>
          </a:ln>
          <a:effectLst>
            <a:outerShdw blurRad="292100" rotWithShape="0" algn="tl" dir="2700000" dist="139700">
              <a:srgbClr val="333333">
                <a:alpha val="64705"/>
              </a:srgbClr>
            </a:outerShdw>
          </a:effectLst>
        </p:spPr>
      </p:pic>
      <p:sp>
        <p:nvSpPr>
          <p:cNvPr id="126" name="Shape 126"/>
          <p:cNvSpPr txBox="1"/>
          <p:nvPr>
            <p:ph type="title"/>
          </p:nvPr>
        </p:nvSpPr>
        <p:spPr>
          <a:xfrm>
            <a:off x="457200" y="152400"/>
            <a:ext cx="8229600" cy="685799"/>
          </a:xfrm>
          <a:prstGeom prst="rect">
            <a:avLst/>
          </a:prstGeom>
          <a:noFill/>
          <a:ln>
            <a:noFill/>
          </a:ln>
        </p:spPr>
        <p:txBody>
          <a:bodyPr anchorCtr="0" anchor="ctr" bIns="45700" lIns="91425" rIns="91425" tIns="45700">
            <a:noAutofit/>
          </a:bodyPr>
          <a:lstStyle/>
          <a:p>
            <a:pPr indent="0" lvl="0" marL="0" marR="0" rtl="0" algn="ctr">
              <a:spcBef>
                <a:spcPts val="0"/>
              </a:spcBef>
              <a:buClr>
                <a:schemeClr val="accent5"/>
              </a:buClr>
              <a:buSzPct val="25000"/>
              <a:buFont typeface="Calibri"/>
              <a:buNone/>
            </a:pPr>
            <a:r>
              <a:rPr b="0" i="0" lang="en-US" sz="3200" u="none" cap="none" strike="noStrike">
                <a:solidFill>
                  <a:schemeClr val="accent5"/>
                </a:solidFill>
                <a:latin typeface="Calibri"/>
                <a:ea typeface="Calibri"/>
                <a:cs typeface="Calibri"/>
                <a:sym typeface="Calibri"/>
              </a:rPr>
              <a:t>Problems Encountered In Your Map </a:t>
            </a:r>
            <a:r>
              <a:rPr b="0" i="0" lang="en-US" sz="2400" u="none" cap="none" strike="noStrike">
                <a:solidFill>
                  <a:schemeClr val="accent5"/>
                </a:solidFill>
                <a:latin typeface="Calibri"/>
                <a:ea typeface="Calibri"/>
                <a:cs typeface="Calibri"/>
                <a:sym typeface="Calibri"/>
              </a:rPr>
              <a:t>(My Response)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idx="1" type="body"/>
          </p:nvPr>
        </p:nvSpPr>
        <p:spPr>
          <a:xfrm>
            <a:off x="457200" y="9906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3F3F3F"/>
              </a:buClr>
              <a:buSzPct val="25000"/>
              <a:buFont typeface="Arial"/>
              <a:buNone/>
            </a:pPr>
            <a:r>
              <a:rPr b="1" i="0" lang="en-US" sz="1600" u="none" cap="none" strike="noStrike">
                <a:solidFill>
                  <a:srgbClr val="3F3F3F"/>
                </a:solidFill>
                <a:latin typeface="Calibri"/>
                <a:ea typeface="Calibri"/>
                <a:cs typeface="Calibri"/>
                <a:sym typeface="Calibri"/>
              </a:rPr>
              <a:t>Problem:</a:t>
            </a:r>
            <a:r>
              <a:rPr b="0" i="0" lang="en-US" sz="1600" u="none" cap="none" strike="noStrike">
                <a:solidFill>
                  <a:srgbClr val="3F3F3F"/>
                </a:solidFill>
                <a:latin typeface="Calibri"/>
                <a:ea typeface="Calibri"/>
                <a:cs typeface="Calibri"/>
                <a:sym typeface="Calibri"/>
              </a:rPr>
              <a:t> Some over-abbreviated street names like “Rd”, “Trl”, “Dr”, “Blvd”, “Ct”, “Ave”, “Ln”, “St”.  </a:t>
            </a:r>
          </a:p>
          <a:p>
            <a:pPr indent="-342900" lvl="0" marL="34290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      </a:t>
            </a:r>
          </a:p>
          <a:p>
            <a:pPr indent="-342900" lvl="0" marL="342900" marR="0" rtl="0" algn="l">
              <a:spcBef>
                <a:spcPts val="320"/>
              </a:spcBef>
              <a:spcAft>
                <a:spcPts val="0"/>
              </a:spcAft>
              <a:buClr>
                <a:srgbClr val="3F3F3F"/>
              </a:buClr>
              <a:buSzPct val="25000"/>
              <a:buFont typeface="Arial"/>
              <a:buNone/>
            </a:pPr>
            <a:r>
              <a:rPr b="1" i="0" lang="en-US" sz="1600" u="none" cap="none" strike="noStrike">
                <a:solidFill>
                  <a:srgbClr val="3F3F3F"/>
                </a:solidFill>
                <a:latin typeface="Calibri"/>
                <a:ea typeface="Calibri"/>
                <a:cs typeface="Calibri"/>
                <a:sym typeface="Calibri"/>
              </a:rPr>
              <a:t>Solution:</a:t>
            </a:r>
            <a:r>
              <a:rPr b="0" i="0" lang="en-US" sz="1600" u="none" cap="none" strike="noStrike">
                <a:solidFill>
                  <a:srgbClr val="3F3F3F"/>
                </a:solidFill>
                <a:latin typeface="Calibri"/>
                <a:ea typeface="Calibri"/>
                <a:cs typeface="Calibri"/>
                <a:sym typeface="Calibri"/>
              </a:rPr>
              <a:t> Add “MAPPING” set and develop a function so that it will catch the abbreviated street names and convert them into full street names.</a:t>
            </a:r>
          </a:p>
          <a:p>
            <a:pPr indent="-342900" lvl="0" marL="34290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 </a:t>
            </a:r>
          </a:p>
          <a:p>
            <a:pPr indent="-342900" lvl="0" marL="342900" marR="0" rtl="0" algn="l">
              <a:spcBef>
                <a:spcPts val="320"/>
              </a:spcBef>
              <a:spcAft>
                <a:spcPts val="0"/>
              </a:spcAft>
              <a:buClr>
                <a:schemeClr val="dk1"/>
              </a:buClr>
              <a:buSzPct val="25000"/>
              <a:buFont typeface="Arial"/>
              <a:buNone/>
            </a:pPr>
            <a:r>
              <a:t/>
            </a:r>
            <a:endParaRPr b="0" i="0" sz="1600" u="none" cap="none" strike="noStrike">
              <a:solidFill>
                <a:srgbClr val="3F3F3F"/>
              </a:solidFill>
              <a:latin typeface="Calibri"/>
              <a:ea typeface="Calibri"/>
              <a:cs typeface="Calibri"/>
              <a:sym typeface="Calibri"/>
            </a:endParaRPr>
          </a:p>
          <a:p>
            <a:pPr indent="-342900" lvl="0" marL="342900" marR="0" rtl="0" algn="l">
              <a:spcBef>
                <a:spcPts val="320"/>
              </a:spcBef>
              <a:spcAft>
                <a:spcPts val="0"/>
              </a:spcAft>
              <a:buClr>
                <a:schemeClr val="dk1"/>
              </a:buClr>
              <a:buSzPct val="25000"/>
              <a:buFont typeface="Arial"/>
              <a:buNone/>
            </a:pPr>
            <a:r>
              <a:t/>
            </a:r>
            <a:endParaRPr b="0" i="0" sz="1600" u="none" cap="none" strike="noStrike">
              <a:solidFill>
                <a:srgbClr val="3F3F3F"/>
              </a:solidFill>
              <a:latin typeface="Calibri"/>
              <a:ea typeface="Calibri"/>
              <a:cs typeface="Calibri"/>
              <a:sym typeface="Calibri"/>
            </a:endParaRPr>
          </a:p>
          <a:p>
            <a:pPr indent="-342900" lvl="0" marL="342900" marR="0" rtl="0" algn="l">
              <a:spcBef>
                <a:spcPts val="320"/>
              </a:spcBef>
              <a:spcAft>
                <a:spcPts val="0"/>
              </a:spcAft>
              <a:buClr>
                <a:schemeClr val="dk1"/>
              </a:buClr>
              <a:buSzPct val="25000"/>
              <a:buFont typeface="Arial"/>
              <a:buNone/>
            </a:pPr>
            <a:r>
              <a:t/>
            </a:r>
            <a:endParaRPr b="0" i="0" sz="1600" u="none" cap="none" strike="noStrike">
              <a:solidFill>
                <a:srgbClr val="3F3F3F"/>
              </a:solidFill>
              <a:latin typeface="Calibri"/>
              <a:ea typeface="Calibri"/>
              <a:cs typeface="Calibri"/>
              <a:sym typeface="Calibri"/>
            </a:endParaRPr>
          </a:p>
          <a:p>
            <a:pPr indent="-342900" lvl="0" marL="342900" marR="0" rtl="0" algn="l">
              <a:spcBef>
                <a:spcPts val="320"/>
              </a:spcBef>
              <a:spcAft>
                <a:spcPts val="0"/>
              </a:spcAft>
              <a:buClr>
                <a:schemeClr val="dk1"/>
              </a:buClr>
              <a:buSzPct val="25000"/>
              <a:buFont typeface="Arial"/>
              <a:buNone/>
            </a:pPr>
            <a:r>
              <a:t/>
            </a:r>
            <a:endParaRPr b="0" i="0" sz="1600" u="none" cap="none" strike="noStrike">
              <a:solidFill>
                <a:srgbClr val="3F3F3F"/>
              </a:solidFill>
              <a:latin typeface="Calibri"/>
              <a:ea typeface="Calibri"/>
              <a:cs typeface="Calibri"/>
              <a:sym typeface="Calibri"/>
            </a:endParaRPr>
          </a:p>
          <a:p>
            <a:pPr indent="-342900" lvl="0" marL="342900" marR="0" rtl="0" algn="l">
              <a:spcBef>
                <a:spcPts val="320"/>
              </a:spcBef>
              <a:spcAft>
                <a:spcPts val="0"/>
              </a:spcAft>
              <a:buClr>
                <a:schemeClr val="dk1"/>
              </a:buClr>
              <a:buSzPct val="25000"/>
              <a:buFont typeface="Arial"/>
              <a:buNone/>
            </a:pPr>
            <a:r>
              <a:t/>
            </a:r>
            <a:endParaRPr b="0" i="0" sz="1600" u="none" cap="none" strike="noStrike">
              <a:solidFill>
                <a:srgbClr val="3F3F3F"/>
              </a:solidFill>
              <a:latin typeface="Calibri"/>
              <a:ea typeface="Calibri"/>
              <a:cs typeface="Calibri"/>
              <a:sym typeface="Calibri"/>
            </a:endParaRPr>
          </a:p>
          <a:p>
            <a:pPr indent="-342900" lvl="0" marL="342900" marR="0" rtl="0" algn="l">
              <a:spcBef>
                <a:spcPts val="320"/>
              </a:spcBef>
              <a:spcAft>
                <a:spcPts val="0"/>
              </a:spcAft>
              <a:buClr>
                <a:schemeClr val="dk1"/>
              </a:buClr>
              <a:buSzPct val="25000"/>
              <a:buFont typeface="Arial"/>
              <a:buNone/>
            </a:pPr>
            <a:r>
              <a:t/>
            </a:r>
            <a:endParaRPr b="0" i="0" sz="1600" u="none" cap="none" strike="noStrike">
              <a:solidFill>
                <a:srgbClr val="3F3F3F"/>
              </a:solidFill>
              <a:latin typeface="Calibri"/>
              <a:ea typeface="Calibri"/>
              <a:cs typeface="Calibri"/>
              <a:sym typeface="Calibri"/>
            </a:endParaRPr>
          </a:p>
          <a:p>
            <a:pPr indent="-342900" lvl="0" marL="342900" marR="0" rtl="0" algn="l">
              <a:spcBef>
                <a:spcPts val="320"/>
              </a:spcBef>
              <a:spcAft>
                <a:spcPts val="0"/>
              </a:spcAft>
              <a:buClr>
                <a:schemeClr val="dk1"/>
              </a:buClr>
              <a:buSzPct val="25000"/>
              <a:buFont typeface="Arial"/>
              <a:buNone/>
            </a:pPr>
            <a:r>
              <a:t/>
            </a:r>
            <a:endParaRPr b="0" i="0" sz="1600" u="none" cap="none" strike="noStrike">
              <a:solidFill>
                <a:srgbClr val="3F3F3F"/>
              </a:solidFill>
              <a:latin typeface="Calibri"/>
              <a:ea typeface="Calibri"/>
              <a:cs typeface="Calibri"/>
              <a:sym typeface="Calibri"/>
            </a:endParaRPr>
          </a:p>
          <a:p>
            <a:pPr indent="-342900" lvl="0" marL="34290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	And this is the function using re.sub….</a:t>
            </a:r>
          </a:p>
          <a:p>
            <a:pPr indent="-342900" lvl="0" marL="34290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 </a:t>
            </a:r>
          </a:p>
          <a:p>
            <a:pPr indent="-342900" lvl="0" marL="34290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 </a:t>
            </a:r>
          </a:p>
          <a:p>
            <a:pPr indent="-342900" lvl="0" marL="342900" marR="0" rtl="0" algn="l">
              <a:spcBef>
                <a:spcPts val="320"/>
              </a:spcBef>
              <a:buClr>
                <a:schemeClr val="dk1"/>
              </a:buClr>
              <a:buSzPct val="25000"/>
              <a:buFont typeface="Arial"/>
              <a:buNone/>
            </a:pPr>
            <a:r>
              <a:t/>
            </a:r>
            <a:endParaRPr b="0" i="0" sz="1600" u="none" cap="none" strike="noStrike">
              <a:solidFill>
                <a:srgbClr val="3F3F3F"/>
              </a:solidFill>
              <a:latin typeface="Calibri"/>
              <a:ea typeface="Calibri"/>
              <a:cs typeface="Calibri"/>
              <a:sym typeface="Calibri"/>
            </a:endParaRPr>
          </a:p>
        </p:txBody>
      </p:sp>
      <p:pic>
        <p:nvPicPr>
          <p:cNvPr id="132" name="Shape 132"/>
          <p:cNvPicPr preferRelativeResize="0"/>
          <p:nvPr/>
        </p:nvPicPr>
        <p:blipFill rotWithShape="1">
          <a:blip r:embed="rId3">
            <a:alphaModFix/>
          </a:blip>
          <a:srcRect b="0" l="0" r="0" t="0"/>
          <a:stretch/>
        </p:blipFill>
        <p:spPr>
          <a:xfrm>
            <a:off x="3429000" y="2517600"/>
            <a:ext cx="1973100" cy="1981200"/>
          </a:xfrm>
          <a:prstGeom prst="rect">
            <a:avLst/>
          </a:prstGeom>
          <a:noFill/>
          <a:ln>
            <a:noFill/>
          </a:ln>
          <a:effectLst>
            <a:outerShdw blurRad="292100" rotWithShape="0" algn="tl" dir="2700000" dist="139700">
              <a:srgbClr val="333333">
                <a:alpha val="64705"/>
              </a:srgbClr>
            </a:outerShdw>
          </a:effectLst>
        </p:spPr>
      </p:pic>
      <p:pic>
        <p:nvPicPr>
          <p:cNvPr id="133" name="Shape 133"/>
          <p:cNvPicPr preferRelativeResize="0"/>
          <p:nvPr/>
        </p:nvPicPr>
        <p:blipFill rotWithShape="1">
          <a:blip r:embed="rId4">
            <a:alphaModFix/>
          </a:blip>
          <a:srcRect b="0" l="0" r="0" t="0"/>
          <a:stretch/>
        </p:blipFill>
        <p:spPr>
          <a:xfrm>
            <a:off x="538162" y="5260800"/>
            <a:ext cx="8067600" cy="847800"/>
          </a:xfrm>
          <a:prstGeom prst="rect">
            <a:avLst/>
          </a:prstGeom>
          <a:noFill/>
          <a:ln>
            <a:noFill/>
          </a:ln>
          <a:effectLst>
            <a:outerShdw blurRad="292100" rotWithShape="0" algn="tl" dir="2700000" dist="139700">
              <a:srgbClr val="333333">
                <a:alpha val="64705"/>
              </a:srgbClr>
            </a:outerShdw>
          </a:effectLst>
        </p:spPr>
      </p:pic>
      <p:sp>
        <p:nvSpPr>
          <p:cNvPr id="134" name="Shape 134"/>
          <p:cNvSpPr txBox="1"/>
          <p:nvPr>
            <p:ph type="title"/>
          </p:nvPr>
        </p:nvSpPr>
        <p:spPr>
          <a:xfrm>
            <a:off x="457200" y="152400"/>
            <a:ext cx="8229600" cy="685799"/>
          </a:xfrm>
          <a:prstGeom prst="rect">
            <a:avLst/>
          </a:prstGeom>
          <a:noFill/>
          <a:ln>
            <a:noFill/>
          </a:ln>
        </p:spPr>
        <p:txBody>
          <a:bodyPr anchorCtr="0" anchor="ctr" bIns="45700" lIns="91425" rIns="91425" tIns="45700">
            <a:noAutofit/>
          </a:bodyPr>
          <a:lstStyle/>
          <a:p>
            <a:pPr indent="0" lvl="0" marL="0" marR="0" rtl="0" algn="ctr">
              <a:spcBef>
                <a:spcPts val="0"/>
              </a:spcBef>
              <a:buClr>
                <a:schemeClr val="accent5"/>
              </a:buClr>
              <a:buSzPct val="25000"/>
              <a:buFont typeface="Calibri"/>
              <a:buNone/>
            </a:pPr>
            <a:r>
              <a:rPr b="0" i="0" lang="en-US" sz="3200" u="none" cap="none" strike="noStrike">
                <a:solidFill>
                  <a:schemeClr val="accent5"/>
                </a:solidFill>
                <a:latin typeface="Calibri"/>
                <a:ea typeface="Calibri"/>
                <a:cs typeface="Calibri"/>
                <a:sym typeface="Calibri"/>
              </a:rPr>
              <a:t>Problems Encountered In Your Map </a:t>
            </a:r>
            <a:r>
              <a:rPr b="0" i="0" lang="en-US" sz="2400" u="none" cap="none" strike="noStrike">
                <a:solidFill>
                  <a:schemeClr val="accent5"/>
                </a:solidFill>
                <a:latin typeface="Calibri"/>
                <a:ea typeface="Calibri"/>
                <a:cs typeface="Calibri"/>
                <a:sym typeface="Calibri"/>
              </a:rPr>
              <a:t>(My Response)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idx="1" type="body"/>
          </p:nvPr>
        </p:nvSpPr>
        <p:spPr>
          <a:xfrm>
            <a:off x="457200" y="9906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3F3F3F"/>
              </a:buClr>
              <a:buSzPct val="25000"/>
              <a:buFont typeface="Arial"/>
              <a:buNone/>
            </a:pPr>
            <a:r>
              <a:rPr b="1" i="0" lang="en-US" sz="1600" u="none" cap="none" strike="noStrike">
                <a:solidFill>
                  <a:srgbClr val="3F3F3F"/>
                </a:solidFill>
                <a:latin typeface="Calibri"/>
                <a:ea typeface="Calibri"/>
                <a:cs typeface="Calibri"/>
                <a:sym typeface="Calibri"/>
              </a:rPr>
              <a:t>Problem:</a:t>
            </a:r>
            <a:r>
              <a:rPr b="0" i="0" lang="en-US" sz="1600" u="none" cap="none" strike="noStrike">
                <a:solidFill>
                  <a:srgbClr val="3F3F3F"/>
                </a:solidFill>
                <a:latin typeface="Calibri"/>
                <a:ea typeface="Calibri"/>
                <a:cs typeface="Calibri"/>
                <a:sym typeface="Calibri"/>
              </a:rPr>
              <a:t> Users that are “Gone” need to be turned into None</a:t>
            </a:r>
          </a:p>
          <a:p>
            <a:pPr indent="-342900" lvl="0" marL="34290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 </a:t>
            </a:r>
          </a:p>
          <a:p>
            <a:pPr indent="-342900" lvl="0" marL="342900" marR="0" rtl="0" algn="l">
              <a:spcBef>
                <a:spcPts val="320"/>
              </a:spcBef>
              <a:spcAft>
                <a:spcPts val="0"/>
              </a:spcAft>
              <a:buClr>
                <a:srgbClr val="3F3F3F"/>
              </a:buClr>
              <a:buSzPct val="25000"/>
              <a:buFont typeface="Arial"/>
              <a:buNone/>
            </a:pPr>
            <a:r>
              <a:rPr b="1" i="0" lang="en-US" sz="1600" u="none" cap="none" strike="noStrike">
                <a:solidFill>
                  <a:srgbClr val="3F3F3F"/>
                </a:solidFill>
                <a:latin typeface="Calibri"/>
                <a:ea typeface="Calibri"/>
                <a:cs typeface="Calibri"/>
                <a:sym typeface="Calibri"/>
              </a:rPr>
              <a:t>Solution…</a:t>
            </a:r>
            <a:r>
              <a:rPr b="0" i="0" lang="en-US" sz="1600" u="none" cap="none" strike="noStrike">
                <a:solidFill>
                  <a:srgbClr val="3F3F3F"/>
                </a:solidFill>
                <a:latin typeface="Calibri"/>
                <a:ea typeface="Calibri"/>
                <a:cs typeface="Calibri"/>
                <a:sym typeface="Calibri"/>
              </a:rPr>
              <a:t>.</a:t>
            </a:r>
          </a:p>
          <a:p>
            <a:pPr indent="-342900" lvl="0" marL="342900" marR="0" rtl="0" algn="l">
              <a:spcBef>
                <a:spcPts val="320"/>
              </a:spcBef>
              <a:spcAft>
                <a:spcPts val="0"/>
              </a:spcAft>
              <a:buClr>
                <a:srgbClr val="3F3F3F"/>
              </a:buClr>
              <a:buSzPct val="25000"/>
              <a:buFont typeface="Arial"/>
              <a:buNone/>
            </a:pPr>
            <a:r>
              <a:rPr b="0" i="0" lang="en-US" sz="1600" u="none" cap="none" strike="noStrike">
                <a:solidFill>
                  <a:srgbClr val="3F3F3F"/>
                </a:solidFill>
                <a:latin typeface="Calibri"/>
                <a:ea typeface="Calibri"/>
                <a:cs typeface="Calibri"/>
                <a:sym typeface="Calibri"/>
              </a:rPr>
              <a:t> </a:t>
            </a:r>
          </a:p>
          <a:p>
            <a:pPr indent="-342900" lvl="0" marL="342900" marR="0" rtl="0" algn="l">
              <a:spcBef>
                <a:spcPts val="320"/>
              </a:spcBef>
              <a:buClr>
                <a:schemeClr val="dk1"/>
              </a:buClr>
              <a:buSzPct val="25000"/>
              <a:buFont typeface="Arial"/>
              <a:buNone/>
            </a:pPr>
            <a:r>
              <a:t/>
            </a:r>
            <a:endParaRPr b="0" i="0" sz="1600" u="none" cap="none" strike="noStrike">
              <a:solidFill>
                <a:srgbClr val="3F3F3F"/>
              </a:solidFill>
              <a:latin typeface="Calibri"/>
              <a:ea typeface="Calibri"/>
              <a:cs typeface="Calibri"/>
              <a:sym typeface="Calibri"/>
            </a:endParaRPr>
          </a:p>
        </p:txBody>
      </p:sp>
      <p:pic>
        <p:nvPicPr>
          <p:cNvPr id="140" name="Shape 140"/>
          <p:cNvPicPr preferRelativeResize="0"/>
          <p:nvPr/>
        </p:nvPicPr>
        <p:blipFill rotWithShape="1">
          <a:blip r:embed="rId3">
            <a:alphaModFix/>
          </a:blip>
          <a:srcRect b="0" l="0" r="0" t="0"/>
          <a:stretch/>
        </p:blipFill>
        <p:spPr>
          <a:xfrm>
            <a:off x="1371600" y="2209800"/>
            <a:ext cx="3814354" cy="609599"/>
          </a:xfrm>
          <a:prstGeom prst="rect">
            <a:avLst/>
          </a:prstGeom>
          <a:noFill/>
          <a:ln>
            <a:noFill/>
          </a:ln>
          <a:effectLst>
            <a:outerShdw blurRad="292100" rotWithShape="0" algn="tl" dir="2700000" dist="139700">
              <a:srgbClr val="333333">
                <a:alpha val="64705"/>
              </a:srgbClr>
            </a:outerShdw>
          </a:effectLst>
        </p:spPr>
      </p:pic>
      <p:sp>
        <p:nvSpPr>
          <p:cNvPr id="141" name="Shape 141"/>
          <p:cNvSpPr txBox="1"/>
          <p:nvPr>
            <p:ph type="title"/>
          </p:nvPr>
        </p:nvSpPr>
        <p:spPr>
          <a:xfrm>
            <a:off x="457200" y="152400"/>
            <a:ext cx="8229600" cy="685799"/>
          </a:xfrm>
          <a:prstGeom prst="rect">
            <a:avLst/>
          </a:prstGeom>
          <a:noFill/>
          <a:ln>
            <a:noFill/>
          </a:ln>
        </p:spPr>
        <p:txBody>
          <a:bodyPr anchorCtr="0" anchor="ctr" bIns="45700" lIns="91425" rIns="91425" tIns="45700">
            <a:noAutofit/>
          </a:bodyPr>
          <a:lstStyle/>
          <a:p>
            <a:pPr indent="0" lvl="0" marL="0" marR="0" rtl="0" algn="ctr">
              <a:spcBef>
                <a:spcPts val="0"/>
              </a:spcBef>
              <a:buClr>
                <a:schemeClr val="accent5"/>
              </a:buClr>
              <a:buSzPct val="25000"/>
              <a:buFont typeface="Calibri"/>
              <a:buNone/>
            </a:pPr>
            <a:r>
              <a:rPr b="0" i="0" lang="en-US" sz="3200" u="none" cap="none" strike="noStrike">
                <a:solidFill>
                  <a:schemeClr val="accent5"/>
                </a:solidFill>
                <a:latin typeface="Calibri"/>
                <a:ea typeface="Calibri"/>
                <a:cs typeface="Calibri"/>
                <a:sym typeface="Calibri"/>
              </a:rPr>
              <a:t>Problems Encountered In Your Map </a:t>
            </a:r>
            <a:r>
              <a:rPr b="0" i="0" lang="en-US" sz="2400" u="none" cap="none" strike="noStrike">
                <a:solidFill>
                  <a:schemeClr val="accent5"/>
                </a:solidFill>
                <a:latin typeface="Calibri"/>
                <a:ea typeface="Calibri"/>
                <a:cs typeface="Calibri"/>
                <a:sym typeface="Calibri"/>
              </a:rPr>
              <a:t>(My Response)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