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79"/>
  </p:normalViewPr>
  <p:slideViewPr>
    <p:cSldViewPr snapToGrid="0" snapToObjects="1">
      <p:cViewPr varScale="1">
        <p:scale>
          <a:sx n="81" d="100"/>
          <a:sy n="81" d="100"/>
        </p:scale>
        <p:origin x="18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4900E221-6A82-9A47-91D1-E7C62A8F020C}" type="datetimeFigureOut">
              <a:rPr lang="en-US" smtClean="0"/>
              <a:t>5/16/19</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250282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00E221-6A82-9A47-91D1-E7C62A8F020C}" type="datetimeFigureOut">
              <a:rPr lang="en-US" smtClean="0"/>
              <a:t>5/16/19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8032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00E221-6A82-9A47-91D1-E7C62A8F020C}"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138421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00E221-6A82-9A47-91D1-E7C62A8F020C}"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762477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00E221-6A82-9A47-91D1-E7C62A8F020C}"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4158846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00E221-6A82-9A47-91D1-E7C62A8F020C}"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374756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00E221-6A82-9A47-91D1-E7C62A8F020C}"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1526823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0E221-6A82-9A47-91D1-E7C62A8F020C}"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143568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0E221-6A82-9A47-91D1-E7C62A8F020C}"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210280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0E221-6A82-9A47-91D1-E7C62A8F020C}"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413850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00E221-6A82-9A47-91D1-E7C62A8F020C}" type="datetimeFigureOut">
              <a:rPr lang="en-US" smtClean="0"/>
              <a:t>5/16/19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22231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00E221-6A82-9A47-91D1-E7C62A8F020C}" type="datetimeFigureOut">
              <a:rPr lang="en-US" smtClean="0"/>
              <a:t>5/16/19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75307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00E221-6A82-9A47-91D1-E7C62A8F020C}" type="datetimeFigureOut">
              <a:rPr lang="en-US" smtClean="0"/>
              <a:t>5/16/19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35121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00E221-6A82-9A47-91D1-E7C62A8F020C}" type="datetimeFigureOut">
              <a:rPr lang="en-US" smtClean="0"/>
              <a:t>5/16/19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188958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4900E221-6A82-9A47-91D1-E7C62A8F020C}" type="datetimeFigureOut">
              <a:rPr lang="en-US" smtClean="0"/>
              <a:t>5/16/19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179959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00E221-6A82-9A47-91D1-E7C62A8F020C}" type="datetimeFigureOut">
              <a:rPr lang="en-US" smtClean="0"/>
              <a:t>5/16/19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3912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00E221-6A82-9A47-91D1-E7C62A8F020C}" type="datetimeFigureOut">
              <a:rPr lang="en-US" smtClean="0"/>
              <a:t>5/16/19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B999A-28E9-FE44-8EE5-19982FDDA180}" type="slidenum">
              <a:rPr lang="en-US" smtClean="0"/>
              <a:t>‹#›</a:t>
            </a:fld>
            <a:endParaRPr lang="en-US"/>
          </a:p>
        </p:txBody>
      </p:sp>
    </p:spTree>
    <p:extLst>
      <p:ext uri="{BB962C8B-B14F-4D97-AF65-F5344CB8AC3E}">
        <p14:creationId xmlns:p14="http://schemas.microsoft.com/office/powerpoint/2010/main" val="178983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00E221-6A82-9A47-91D1-E7C62A8F020C}" type="datetimeFigureOut">
              <a:rPr lang="en-US" smtClean="0"/>
              <a:t>5/16/19</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9B999A-28E9-FE44-8EE5-19982FDDA180}" type="slidenum">
              <a:rPr lang="en-US" smtClean="0"/>
              <a:t>‹#›</a:t>
            </a:fld>
            <a:endParaRPr lang="en-US"/>
          </a:p>
        </p:txBody>
      </p:sp>
    </p:spTree>
    <p:extLst>
      <p:ext uri="{BB962C8B-B14F-4D97-AF65-F5344CB8AC3E}">
        <p14:creationId xmlns:p14="http://schemas.microsoft.com/office/powerpoint/2010/main" val="892670944"/>
      </p:ext>
    </p:extLst>
  </p:cSld>
  <p:clrMap bg1="dk1" tx1="lt1" bg2="dk2" tx2="lt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5E01-76C0-644B-98B0-9DD5903FBC21}"/>
              </a:ext>
            </a:extLst>
          </p:cNvPr>
          <p:cNvSpPr>
            <a:spLocks noGrp="1"/>
          </p:cNvSpPr>
          <p:nvPr>
            <p:ph type="ctrTitle"/>
          </p:nvPr>
        </p:nvSpPr>
        <p:spPr/>
        <p:txBody>
          <a:bodyPr/>
          <a:lstStyle/>
          <a:p>
            <a:r>
              <a:rPr lang="en-US" dirty="0"/>
              <a:t>Twitter Bot </a:t>
            </a:r>
            <a:r>
              <a:rPr lang="en-US" dirty="0" err="1"/>
              <a:t>Classificaton</a:t>
            </a:r>
            <a:endParaRPr lang="en-US" dirty="0"/>
          </a:p>
        </p:txBody>
      </p:sp>
      <p:sp>
        <p:nvSpPr>
          <p:cNvPr id="3" name="Subtitle 2">
            <a:extLst>
              <a:ext uri="{FF2B5EF4-FFF2-40B4-BE49-F238E27FC236}">
                <a16:creationId xmlns:a16="http://schemas.microsoft.com/office/drawing/2014/main" id="{12D02425-5663-D743-99E2-3504A3DCF3D7}"/>
              </a:ext>
            </a:extLst>
          </p:cNvPr>
          <p:cNvSpPr>
            <a:spLocks noGrp="1"/>
          </p:cNvSpPr>
          <p:nvPr>
            <p:ph type="subTitle" idx="1"/>
          </p:nvPr>
        </p:nvSpPr>
        <p:spPr/>
        <p:txBody>
          <a:bodyPr/>
          <a:lstStyle/>
          <a:p>
            <a:r>
              <a:rPr lang="en-US" dirty="0"/>
              <a:t>Mike Chavez</a:t>
            </a:r>
          </a:p>
        </p:txBody>
      </p:sp>
    </p:spTree>
    <p:extLst>
      <p:ext uri="{BB962C8B-B14F-4D97-AF65-F5344CB8AC3E}">
        <p14:creationId xmlns:p14="http://schemas.microsoft.com/office/powerpoint/2010/main" val="67742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719B-4C36-744B-8F38-AFE7B782A8CA}"/>
              </a:ext>
            </a:extLst>
          </p:cNvPr>
          <p:cNvSpPr>
            <a:spLocks noGrp="1"/>
          </p:cNvSpPr>
          <p:nvPr>
            <p:ph type="title"/>
          </p:nvPr>
        </p:nvSpPr>
        <p:spPr/>
        <p:txBody>
          <a:bodyPr/>
          <a:lstStyle/>
          <a:p>
            <a:r>
              <a:rPr lang="en-US" dirty="0"/>
              <a:t>Problem Domain</a:t>
            </a:r>
            <a:br>
              <a:rPr lang="en-US" dirty="0"/>
            </a:br>
            <a:endParaRPr lang="en-US" dirty="0"/>
          </a:p>
        </p:txBody>
      </p:sp>
      <p:sp>
        <p:nvSpPr>
          <p:cNvPr id="3" name="Content Placeholder 2">
            <a:extLst>
              <a:ext uri="{FF2B5EF4-FFF2-40B4-BE49-F238E27FC236}">
                <a16:creationId xmlns:a16="http://schemas.microsoft.com/office/drawing/2014/main" id="{43D92DA1-60BD-0546-869D-D06226D6E515}"/>
              </a:ext>
            </a:extLst>
          </p:cNvPr>
          <p:cNvSpPr>
            <a:spLocks noGrp="1"/>
          </p:cNvSpPr>
          <p:nvPr>
            <p:ph idx="1"/>
          </p:nvPr>
        </p:nvSpPr>
        <p:spPr/>
        <p:txBody>
          <a:bodyPr/>
          <a:lstStyle/>
          <a:p>
            <a:pPr fontAlgn="ctr"/>
            <a:r>
              <a:rPr lang="en-US" dirty="0"/>
              <a:t>Automated users, or bots, on Online Social Networks (OSN) such as Twitter are getting more efficient in spreading malicious and false information. </a:t>
            </a:r>
          </a:p>
          <a:p>
            <a:pPr fontAlgn="ctr"/>
            <a:r>
              <a:rPr lang="en-US" dirty="0"/>
              <a:t>They are also getting better at avoiding detection</a:t>
            </a:r>
          </a:p>
          <a:p>
            <a:pPr fontAlgn="ctr"/>
            <a:r>
              <a:rPr lang="en-US" dirty="0"/>
              <a:t>A great deal of work done in this domain</a:t>
            </a:r>
          </a:p>
          <a:p>
            <a:pPr lvl="1" fontAlgn="ctr"/>
            <a:r>
              <a:rPr lang="en-US" dirty="0" err="1"/>
              <a:t>Cresci</a:t>
            </a:r>
            <a:r>
              <a:rPr lang="en-US" dirty="0"/>
              <a:t> 2017</a:t>
            </a:r>
          </a:p>
          <a:p>
            <a:pPr lvl="1" fontAlgn="ctr"/>
            <a:r>
              <a:rPr lang="en-US" dirty="0"/>
              <a:t>Pew Research Center</a:t>
            </a:r>
          </a:p>
          <a:p>
            <a:pPr lvl="1" fontAlgn="ctr"/>
            <a:r>
              <a:rPr lang="en-US" dirty="0" err="1"/>
              <a:t>Botometer</a:t>
            </a:r>
            <a:r>
              <a:rPr lang="en-US" dirty="0"/>
              <a:t> (Indian University)</a:t>
            </a:r>
          </a:p>
          <a:p>
            <a:endParaRPr lang="en-US" dirty="0"/>
          </a:p>
        </p:txBody>
      </p:sp>
    </p:spTree>
    <p:extLst>
      <p:ext uri="{BB962C8B-B14F-4D97-AF65-F5344CB8AC3E}">
        <p14:creationId xmlns:p14="http://schemas.microsoft.com/office/powerpoint/2010/main" val="199333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B4DB-C1B8-5F46-A233-C2A1FF6D65A0}"/>
              </a:ext>
            </a:extLst>
          </p:cNvPr>
          <p:cNvSpPr>
            <a:spLocks noGrp="1"/>
          </p:cNvSpPr>
          <p:nvPr>
            <p:ph type="title"/>
          </p:nvPr>
        </p:nvSpPr>
        <p:spPr/>
        <p:txBody>
          <a:bodyPr/>
          <a:lstStyle/>
          <a:p>
            <a:r>
              <a:rPr lang="en-US" dirty="0"/>
              <a:t>Why SHOULD YOU CARE?</a:t>
            </a:r>
            <a:br>
              <a:rPr lang="en-US" dirty="0"/>
            </a:br>
            <a:endParaRPr lang="en-US" dirty="0"/>
          </a:p>
        </p:txBody>
      </p:sp>
      <p:sp>
        <p:nvSpPr>
          <p:cNvPr id="3" name="Content Placeholder 2">
            <a:extLst>
              <a:ext uri="{FF2B5EF4-FFF2-40B4-BE49-F238E27FC236}">
                <a16:creationId xmlns:a16="http://schemas.microsoft.com/office/drawing/2014/main" id="{DE8E8277-D885-BB4F-BAE5-B71DD4FBDDCB}"/>
              </a:ext>
            </a:extLst>
          </p:cNvPr>
          <p:cNvSpPr>
            <a:spLocks noGrp="1"/>
          </p:cNvSpPr>
          <p:nvPr>
            <p:ph idx="1"/>
          </p:nvPr>
        </p:nvSpPr>
        <p:spPr/>
        <p:txBody>
          <a:bodyPr>
            <a:normAutofit lnSpcReduction="10000"/>
          </a:bodyPr>
          <a:lstStyle/>
          <a:p>
            <a:pPr fontAlgn="ctr"/>
            <a:r>
              <a:rPr lang="en-US" dirty="0"/>
              <a:t>Traditionally, hackers have been able to steal people's data which often a means to some greater end. </a:t>
            </a:r>
          </a:p>
          <a:p>
            <a:pPr lvl="1" fontAlgn="ctr"/>
            <a:r>
              <a:rPr lang="en-US" dirty="0"/>
              <a:t>E.g. ransomware</a:t>
            </a:r>
          </a:p>
          <a:p>
            <a:pPr fontAlgn="ctr"/>
            <a:r>
              <a:rPr lang="en-US" dirty="0"/>
              <a:t>Bots enable attackers to disseminate malicious info through OSNs which affords them the opportunity to influence much greater outcomes, such as elections which is in itself an end</a:t>
            </a:r>
          </a:p>
          <a:p>
            <a:pPr fontAlgn="ctr"/>
            <a:r>
              <a:rPr lang="en-US" dirty="0"/>
              <a:t>Bots allow attackers to automate some of their work, rendering attacks more efficient and less expensive than before</a:t>
            </a:r>
          </a:p>
          <a:p>
            <a:pPr fontAlgn="ctr"/>
            <a:r>
              <a:rPr lang="en-US" dirty="0"/>
              <a:t>Increasing the awareness of bots and providing users and OSN admins with tools to detect bots can help increase the cost of deploying effective bots, thereby at least mitigating the threat</a:t>
            </a:r>
          </a:p>
          <a:p>
            <a:endParaRPr lang="en-US" dirty="0"/>
          </a:p>
        </p:txBody>
      </p:sp>
    </p:spTree>
    <p:extLst>
      <p:ext uri="{BB962C8B-B14F-4D97-AF65-F5344CB8AC3E}">
        <p14:creationId xmlns:p14="http://schemas.microsoft.com/office/powerpoint/2010/main" val="142600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7DEB-22E8-6845-9943-0321C7093AE6}"/>
              </a:ext>
            </a:extLst>
          </p:cNvPr>
          <p:cNvSpPr>
            <a:spLocks noGrp="1"/>
          </p:cNvSpPr>
          <p:nvPr>
            <p:ph type="title"/>
          </p:nvPr>
        </p:nvSpPr>
        <p:spPr/>
        <p:txBody>
          <a:bodyPr/>
          <a:lstStyle/>
          <a:p>
            <a:r>
              <a:rPr lang="en-US" dirty="0"/>
              <a:t>Describing the Dataset</a:t>
            </a:r>
            <a:br>
              <a:rPr lang="en-US" dirty="0"/>
            </a:br>
            <a:endParaRPr lang="en-US" dirty="0"/>
          </a:p>
        </p:txBody>
      </p:sp>
      <p:sp>
        <p:nvSpPr>
          <p:cNvPr id="3" name="Content Placeholder 2">
            <a:extLst>
              <a:ext uri="{FF2B5EF4-FFF2-40B4-BE49-F238E27FC236}">
                <a16:creationId xmlns:a16="http://schemas.microsoft.com/office/drawing/2014/main" id="{AAB112A2-EFEB-B843-AD15-D4147E61A12C}"/>
              </a:ext>
            </a:extLst>
          </p:cNvPr>
          <p:cNvSpPr>
            <a:spLocks noGrp="1"/>
          </p:cNvSpPr>
          <p:nvPr>
            <p:ph idx="1"/>
          </p:nvPr>
        </p:nvSpPr>
        <p:spPr/>
        <p:txBody>
          <a:bodyPr>
            <a:normAutofit fontScale="92500" lnSpcReduction="20000"/>
          </a:bodyPr>
          <a:lstStyle/>
          <a:p>
            <a:r>
              <a:rPr lang="en-US" dirty="0"/>
              <a:t>Dataset consists of 11 subsets of twitter users for training and two test sets</a:t>
            </a:r>
          </a:p>
          <a:p>
            <a:pPr fontAlgn="ctr"/>
            <a:r>
              <a:rPr lang="en-US" dirty="0"/>
              <a:t>3,474 Real User Accounts</a:t>
            </a:r>
          </a:p>
          <a:p>
            <a:pPr fontAlgn="ctr"/>
            <a:r>
              <a:rPr lang="en-US" dirty="0"/>
              <a:t>10,924 Bot Accounts</a:t>
            </a:r>
          </a:p>
          <a:p>
            <a:pPr lvl="1" fontAlgn="ctr"/>
            <a:r>
              <a:rPr lang="en-US" dirty="0"/>
              <a:t>Bot accounts further divided into 7 subsets</a:t>
            </a:r>
          </a:p>
          <a:p>
            <a:pPr lvl="2" fontAlgn="ctr"/>
            <a:r>
              <a:rPr lang="en-US" dirty="0"/>
              <a:t>991 accounts related to Italian mayoral election</a:t>
            </a:r>
          </a:p>
          <a:p>
            <a:pPr lvl="2" fontAlgn="ctr"/>
            <a:r>
              <a:rPr lang="en-US" dirty="0"/>
              <a:t>3,457 accounts related to advertising campaign for gig app</a:t>
            </a:r>
          </a:p>
          <a:p>
            <a:pPr lvl="2" fontAlgn="ctr"/>
            <a:r>
              <a:rPr lang="en-US" dirty="0"/>
              <a:t>464 accounts tweeting links to goods on </a:t>
            </a:r>
            <a:r>
              <a:rPr lang="en-US" dirty="0" err="1"/>
              <a:t>Amazon.com</a:t>
            </a:r>
            <a:endParaRPr lang="en-US" dirty="0"/>
          </a:p>
          <a:p>
            <a:pPr lvl="2" fontAlgn="ctr"/>
            <a:r>
              <a:rPr lang="en-US" dirty="0"/>
              <a:t>1,100 accounts tweeting URLs to malicious content</a:t>
            </a:r>
          </a:p>
          <a:p>
            <a:pPr lvl="2" fontAlgn="ctr"/>
            <a:r>
              <a:rPr lang="en-US" dirty="0"/>
              <a:t>1,561 accounts tweeting URLs related to job offers</a:t>
            </a:r>
          </a:p>
          <a:p>
            <a:pPr lvl="2" fontAlgn="ctr"/>
            <a:r>
              <a:rPr lang="en-US" dirty="0"/>
              <a:t>3,351 accounts that are fake followers, accounts that serve only to inflate other bots follower count</a:t>
            </a:r>
          </a:p>
          <a:p>
            <a:pPr fontAlgn="ctr"/>
            <a:r>
              <a:rPr lang="en-US" dirty="0"/>
              <a:t>Test sets have 2,910 accounts and are split 50/50 between real users and bots</a:t>
            </a:r>
          </a:p>
          <a:p>
            <a:endParaRPr lang="en-US" dirty="0"/>
          </a:p>
        </p:txBody>
      </p:sp>
    </p:spTree>
    <p:extLst>
      <p:ext uri="{BB962C8B-B14F-4D97-AF65-F5344CB8AC3E}">
        <p14:creationId xmlns:p14="http://schemas.microsoft.com/office/powerpoint/2010/main" val="216632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A638-5FCF-4348-A788-02BEED6FE744}"/>
              </a:ext>
            </a:extLst>
          </p:cNvPr>
          <p:cNvSpPr>
            <a:spLocks noGrp="1"/>
          </p:cNvSpPr>
          <p:nvPr>
            <p:ph type="title"/>
          </p:nvPr>
        </p:nvSpPr>
        <p:spPr/>
        <p:txBody>
          <a:bodyPr/>
          <a:lstStyle/>
          <a:p>
            <a:r>
              <a:rPr lang="en-US" dirty="0"/>
              <a:t>Distribution of the Dataset</a:t>
            </a:r>
          </a:p>
        </p:txBody>
      </p:sp>
      <p:pic>
        <p:nvPicPr>
          <p:cNvPr id="13" name="Picture 12">
            <a:extLst>
              <a:ext uri="{FF2B5EF4-FFF2-40B4-BE49-F238E27FC236}">
                <a16:creationId xmlns:a16="http://schemas.microsoft.com/office/drawing/2014/main" id="{E0AA3BF0-62CA-7349-9DEC-108C691FCA67}"/>
              </a:ext>
            </a:extLst>
          </p:cNvPr>
          <p:cNvPicPr>
            <a:picLocks noChangeAspect="1"/>
          </p:cNvPicPr>
          <p:nvPr/>
        </p:nvPicPr>
        <p:blipFill>
          <a:blip r:embed="rId2"/>
          <a:stretch>
            <a:fillRect/>
          </a:stretch>
        </p:blipFill>
        <p:spPr>
          <a:xfrm>
            <a:off x="1876097" y="1952816"/>
            <a:ext cx="5215398" cy="4637169"/>
          </a:xfrm>
          <a:prstGeom prst="rect">
            <a:avLst/>
          </a:prstGeom>
        </p:spPr>
      </p:pic>
    </p:spTree>
    <p:extLst>
      <p:ext uri="{BB962C8B-B14F-4D97-AF65-F5344CB8AC3E}">
        <p14:creationId xmlns:p14="http://schemas.microsoft.com/office/powerpoint/2010/main" val="398107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845C-8D8B-634A-A90B-5320DDE8B88F}"/>
              </a:ext>
            </a:extLst>
          </p:cNvPr>
          <p:cNvSpPr>
            <a:spLocks noGrp="1"/>
          </p:cNvSpPr>
          <p:nvPr>
            <p:ph type="title"/>
          </p:nvPr>
        </p:nvSpPr>
        <p:spPr/>
        <p:txBody>
          <a:bodyPr/>
          <a:lstStyle/>
          <a:p>
            <a:r>
              <a:rPr lang="en-US" dirty="0"/>
              <a:t>Issues encountered in Cleaning Dataset</a:t>
            </a:r>
            <a:br>
              <a:rPr lang="en-US" dirty="0"/>
            </a:br>
            <a:endParaRPr lang="en-US" dirty="0"/>
          </a:p>
        </p:txBody>
      </p:sp>
      <p:sp>
        <p:nvSpPr>
          <p:cNvPr id="3" name="Content Placeholder 2">
            <a:extLst>
              <a:ext uri="{FF2B5EF4-FFF2-40B4-BE49-F238E27FC236}">
                <a16:creationId xmlns:a16="http://schemas.microsoft.com/office/drawing/2014/main" id="{6A826555-5DCA-B241-A77F-FB7E9F775126}"/>
              </a:ext>
            </a:extLst>
          </p:cNvPr>
          <p:cNvSpPr>
            <a:spLocks noGrp="1"/>
          </p:cNvSpPr>
          <p:nvPr>
            <p:ph idx="1"/>
          </p:nvPr>
        </p:nvSpPr>
        <p:spPr/>
        <p:txBody>
          <a:bodyPr>
            <a:normAutofit lnSpcReduction="10000"/>
          </a:bodyPr>
          <a:lstStyle/>
          <a:p>
            <a:r>
              <a:rPr lang="en-US" dirty="0"/>
              <a:t>Issues w/ Cleaning the data</a:t>
            </a:r>
          </a:p>
          <a:p>
            <a:pPr fontAlgn="ctr"/>
            <a:r>
              <a:rPr lang="en-US" dirty="0"/>
              <a:t>Data is fairly uniform</a:t>
            </a:r>
          </a:p>
          <a:p>
            <a:pPr fontAlgn="ctr"/>
            <a:r>
              <a:rPr lang="en-US" dirty="0"/>
              <a:t>Need to concatenate 7 different files for spambots</a:t>
            </a:r>
          </a:p>
          <a:p>
            <a:pPr fontAlgn="ctr"/>
            <a:r>
              <a:rPr lang="en-US" dirty="0"/>
              <a:t>Some </a:t>
            </a:r>
            <a:r>
              <a:rPr lang="en-US" dirty="0" err="1"/>
              <a:t>boolean</a:t>
            </a:r>
            <a:r>
              <a:rPr lang="en-US" dirty="0"/>
              <a:t> features used null for "false"</a:t>
            </a:r>
          </a:p>
          <a:p>
            <a:pPr fontAlgn="ctr"/>
            <a:r>
              <a:rPr lang="en-US" dirty="0"/>
              <a:t>Some columns were misaligned, so had to be adjusted for concatenation</a:t>
            </a:r>
          </a:p>
          <a:p>
            <a:r>
              <a:rPr lang="en-US" dirty="0"/>
              <a:t> </a:t>
            </a:r>
          </a:p>
          <a:p>
            <a:r>
              <a:rPr lang="en-US" dirty="0"/>
              <a:t>Issues w/ Understanding the data</a:t>
            </a:r>
          </a:p>
          <a:p>
            <a:pPr fontAlgn="ctr"/>
            <a:r>
              <a:rPr lang="en-US" dirty="0"/>
              <a:t>Traditional vs social </a:t>
            </a:r>
            <a:r>
              <a:rPr lang="en-US" dirty="0" err="1"/>
              <a:t>bifurfacation</a:t>
            </a:r>
            <a:r>
              <a:rPr lang="en-US" dirty="0"/>
              <a:t> not well-defined by creator of dataset</a:t>
            </a:r>
          </a:p>
          <a:p>
            <a:pPr fontAlgn="ctr"/>
            <a:r>
              <a:rPr lang="en-US" dirty="0"/>
              <a:t>No data dictionary; had to intuit from prior research using the dataset</a:t>
            </a:r>
          </a:p>
          <a:p>
            <a:endParaRPr lang="en-US" dirty="0"/>
          </a:p>
        </p:txBody>
      </p:sp>
    </p:spTree>
    <p:extLst>
      <p:ext uri="{BB962C8B-B14F-4D97-AF65-F5344CB8AC3E}">
        <p14:creationId xmlns:p14="http://schemas.microsoft.com/office/powerpoint/2010/main" val="70386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2B53-7176-DF46-9D43-95EBFAEFB687}"/>
              </a:ext>
            </a:extLst>
          </p:cNvPr>
          <p:cNvSpPr>
            <a:spLocks noGrp="1"/>
          </p:cNvSpPr>
          <p:nvPr>
            <p:ph type="title"/>
          </p:nvPr>
        </p:nvSpPr>
        <p:spPr/>
        <p:txBody>
          <a:bodyPr/>
          <a:lstStyle/>
          <a:p>
            <a:r>
              <a:rPr lang="en-US" dirty="0"/>
              <a:t>How should it be evaluated?</a:t>
            </a:r>
            <a:br>
              <a:rPr lang="en-US" dirty="0"/>
            </a:br>
            <a:endParaRPr lang="en-US" dirty="0"/>
          </a:p>
        </p:txBody>
      </p:sp>
      <p:sp>
        <p:nvSpPr>
          <p:cNvPr id="3" name="Content Placeholder 2">
            <a:extLst>
              <a:ext uri="{FF2B5EF4-FFF2-40B4-BE49-F238E27FC236}">
                <a16:creationId xmlns:a16="http://schemas.microsoft.com/office/drawing/2014/main" id="{FC87FCB4-F073-3A4A-B96A-793343E715F1}"/>
              </a:ext>
            </a:extLst>
          </p:cNvPr>
          <p:cNvSpPr>
            <a:spLocks noGrp="1"/>
          </p:cNvSpPr>
          <p:nvPr>
            <p:ph idx="1"/>
          </p:nvPr>
        </p:nvSpPr>
        <p:spPr/>
        <p:txBody>
          <a:bodyPr/>
          <a:lstStyle/>
          <a:p>
            <a:pPr marL="0" indent="0">
              <a:buNone/>
            </a:pPr>
            <a:r>
              <a:rPr lang="en-US" dirty="0"/>
              <a:t>From a quantitative perspective:</a:t>
            </a:r>
          </a:p>
          <a:p>
            <a:pPr fontAlgn="ctr"/>
            <a:r>
              <a:rPr lang="en-US" dirty="0"/>
              <a:t>The model that will be built is a classification model</a:t>
            </a:r>
          </a:p>
          <a:p>
            <a:pPr lvl="1" fontAlgn="ctr"/>
            <a:r>
              <a:rPr lang="en-US" dirty="0"/>
              <a:t>Either a user is a human or a bot</a:t>
            </a:r>
          </a:p>
          <a:p>
            <a:pPr fontAlgn="ctr"/>
            <a:r>
              <a:rPr lang="en-US" dirty="0"/>
              <a:t>Tested against test sets </a:t>
            </a:r>
          </a:p>
          <a:p>
            <a:pPr marL="0" indent="0">
              <a:buNone/>
            </a:pPr>
            <a:r>
              <a:rPr lang="en-US" dirty="0"/>
              <a:t>From a qualitative perspective:</a:t>
            </a:r>
          </a:p>
          <a:p>
            <a:pPr fontAlgn="ctr"/>
            <a:r>
              <a:rPr lang="en-US" dirty="0"/>
              <a:t>Whatever the accuracy, the model will likely be biased due to small sample sizes </a:t>
            </a:r>
          </a:p>
          <a:p>
            <a:endParaRPr lang="en-US" dirty="0"/>
          </a:p>
        </p:txBody>
      </p:sp>
    </p:spTree>
    <p:extLst>
      <p:ext uri="{BB962C8B-B14F-4D97-AF65-F5344CB8AC3E}">
        <p14:creationId xmlns:p14="http://schemas.microsoft.com/office/powerpoint/2010/main" val="3922577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{33AB37DA-3C95-C943-9F24-273320DBCB0C}tf10001058</Template>
  <TotalTime>14</TotalTime>
  <Words>355</Words>
  <Application>Microsoft Macintosh PowerPoint</Application>
  <PresentationFormat>On-screen Show (4:3)</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Twitter Bot Classificaton</vt:lpstr>
      <vt:lpstr>Problem Domain </vt:lpstr>
      <vt:lpstr>Why SHOULD YOU CARE? </vt:lpstr>
      <vt:lpstr>Describing the Dataset </vt:lpstr>
      <vt:lpstr>Distribution of the Dataset</vt:lpstr>
      <vt:lpstr>Issues encountered in Cleaning Dataset </vt:lpstr>
      <vt:lpstr>How should it be evaluated?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Bot Classificaton</dc:title>
  <dc:creator>Mike Chavez</dc:creator>
  <cp:lastModifiedBy>Mike Chavez</cp:lastModifiedBy>
  <cp:revision>2</cp:revision>
  <dcterms:created xsi:type="dcterms:W3CDTF">2019-05-17T01:53:19Z</dcterms:created>
  <dcterms:modified xsi:type="dcterms:W3CDTF">2019-05-17T02:08:09Z</dcterms:modified>
</cp:coreProperties>
</file>