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sldIdLst>
    <p:sldId id="256" r:id="rId2"/>
    <p:sldId id="257" r:id="rId3"/>
    <p:sldId id="258" r:id="rId4"/>
    <p:sldId id="259" r:id="rId5"/>
    <p:sldId id="260" r:id="rId6"/>
    <p:sldId id="263" r:id="rId7"/>
    <p:sldId id="266" r:id="rId8"/>
    <p:sldId id="264" r:id="rId9"/>
    <p:sldId id="267" r:id="rId10"/>
    <p:sldId id="265"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p:restoredTop sz="94643"/>
  </p:normalViewPr>
  <p:slideViewPr>
    <p:cSldViewPr snapToGrid="0" snapToObjects="1">
      <p:cViewPr>
        <p:scale>
          <a:sx n="120" d="100"/>
          <a:sy n="120" d="100"/>
        </p:scale>
        <p:origin x="87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250282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0E221-6A82-9A47-91D1-E7C62A8F020C}" type="datetimeFigureOut">
              <a:rPr lang="en-US" smtClean="0"/>
              <a:t>6/6/19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8032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38421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76247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415884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374756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526823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43568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210280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413850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22231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0E221-6A82-9A47-91D1-E7C62A8F020C}" type="datetimeFigureOut">
              <a:rPr lang="en-US" smtClean="0"/>
              <a:t>6/6/19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75307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0E221-6A82-9A47-91D1-E7C62A8F020C}" type="datetimeFigureOut">
              <a:rPr lang="en-US" smtClean="0"/>
              <a:t>6/6/19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35121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0E221-6A82-9A47-91D1-E7C62A8F020C}" type="datetimeFigureOut">
              <a:rPr lang="en-US" smtClean="0"/>
              <a:t>6/6/19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88958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4900E221-6A82-9A47-91D1-E7C62A8F020C}" type="datetimeFigureOut">
              <a:rPr lang="en-US" smtClean="0"/>
              <a:t>6/6/19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79959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0E221-6A82-9A47-91D1-E7C62A8F020C}" type="datetimeFigureOut">
              <a:rPr lang="en-US" smtClean="0"/>
              <a:t>6/6/19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3912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0E221-6A82-9A47-91D1-E7C62A8F020C}" type="datetimeFigureOut">
              <a:rPr lang="en-US" smtClean="0"/>
              <a:t>6/6/19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78983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00E221-6A82-9A47-91D1-E7C62A8F020C}" type="datetimeFigureOut">
              <a:rPr lang="en-US" smtClean="0"/>
              <a:t>6/6/19</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9B999A-28E9-FE44-8EE5-19982FDDA180}" type="slidenum">
              <a:rPr lang="en-US" smtClean="0"/>
              <a:t>‹#›</a:t>
            </a:fld>
            <a:endParaRPr lang="en-US"/>
          </a:p>
        </p:txBody>
      </p:sp>
    </p:spTree>
    <p:extLst>
      <p:ext uri="{BB962C8B-B14F-4D97-AF65-F5344CB8AC3E}">
        <p14:creationId xmlns:p14="http://schemas.microsoft.com/office/powerpoint/2010/main" val="892670944"/>
      </p:ext>
    </p:extLst>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5E01-76C0-644B-98B0-9DD5903FBC21}"/>
              </a:ext>
            </a:extLst>
          </p:cNvPr>
          <p:cNvSpPr>
            <a:spLocks noGrp="1"/>
          </p:cNvSpPr>
          <p:nvPr>
            <p:ph type="ctrTitle"/>
          </p:nvPr>
        </p:nvSpPr>
        <p:spPr/>
        <p:txBody>
          <a:bodyPr/>
          <a:lstStyle/>
          <a:p>
            <a:r>
              <a:rPr lang="en-US" dirty="0"/>
              <a:t>Twitter Bot </a:t>
            </a:r>
            <a:r>
              <a:rPr lang="en-US" dirty="0" err="1"/>
              <a:t>Classificaton</a:t>
            </a:r>
            <a:endParaRPr lang="en-US" dirty="0"/>
          </a:p>
        </p:txBody>
      </p:sp>
      <p:sp>
        <p:nvSpPr>
          <p:cNvPr id="3" name="Subtitle 2">
            <a:extLst>
              <a:ext uri="{FF2B5EF4-FFF2-40B4-BE49-F238E27FC236}">
                <a16:creationId xmlns:a16="http://schemas.microsoft.com/office/drawing/2014/main" id="{12D02425-5663-D743-99E2-3504A3DCF3D7}"/>
              </a:ext>
            </a:extLst>
          </p:cNvPr>
          <p:cNvSpPr>
            <a:spLocks noGrp="1"/>
          </p:cNvSpPr>
          <p:nvPr>
            <p:ph type="subTitle" idx="1"/>
          </p:nvPr>
        </p:nvSpPr>
        <p:spPr/>
        <p:txBody>
          <a:bodyPr/>
          <a:lstStyle/>
          <a:p>
            <a:r>
              <a:rPr lang="en-US" dirty="0"/>
              <a:t>Mike Chavez</a:t>
            </a:r>
          </a:p>
        </p:txBody>
      </p:sp>
    </p:spTree>
    <p:extLst>
      <p:ext uri="{BB962C8B-B14F-4D97-AF65-F5344CB8AC3E}">
        <p14:creationId xmlns:p14="http://schemas.microsoft.com/office/powerpoint/2010/main" val="67742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A638-5FCF-4348-A788-02BEED6FE744}"/>
              </a:ext>
            </a:extLst>
          </p:cNvPr>
          <p:cNvSpPr>
            <a:spLocks noGrp="1"/>
          </p:cNvSpPr>
          <p:nvPr>
            <p:ph type="title"/>
          </p:nvPr>
        </p:nvSpPr>
        <p:spPr>
          <a:xfrm>
            <a:off x="457200" y="129464"/>
            <a:ext cx="7772400" cy="773361"/>
          </a:xfrm>
        </p:spPr>
        <p:txBody>
          <a:bodyPr/>
          <a:lstStyle/>
          <a:p>
            <a:r>
              <a:rPr lang="en-US" dirty="0"/>
              <a:t>Model Comparison</a:t>
            </a:r>
          </a:p>
        </p:txBody>
      </p:sp>
      <p:graphicFrame>
        <p:nvGraphicFramePr>
          <p:cNvPr id="9" name="Table 8">
            <a:extLst>
              <a:ext uri="{FF2B5EF4-FFF2-40B4-BE49-F238E27FC236}">
                <a16:creationId xmlns:a16="http://schemas.microsoft.com/office/drawing/2014/main" id="{D766CDA4-7FC9-454E-BEF1-C324E7C5C87E}"/>
              </a:ext>
            </a:extLst>
          </p:cNvPr>
          <p:cNvGraphicFramePr>
            <a:graphicFrameLocks noGrp="1"/>
          </p:cNvGraphicFramePr>
          <p:nvPr>
            <p:extLst>
              <p:ext uri="{D42A27DB-BD31-4B8C-83A1-F6EECF244321}">
                <p14:modId xmlns:p14="http://schemas.microsoft.com/office/powerpoint/2010/main" val="3031644256"/>
              </p:ext>
            </p:extLst>
          </p:nvPr>
        </p:nvGraphicFramePr>
        <p:xfrm>
          <a:off x="1169234" y="2053652"/>
          <a:ext cx="6431718" cy="2016696"/>
        </p:xfrm>
        <a:graphic>
          <a:graphicData uri="http://schemas.openxmlformats.org/drawingml/2006/table">
            <a:tbl>
              <a:tblPr firstRow="1" firstCol="1" bandRow="1">
                <a:tableStyleId>{073A0DAA-6AF3-43AB-8588-CEC1D06C72B9}</a:tableStyleId>
              </a:tblPr>
              <a:tblGrid>
                <a:gridCol w="879350">
                  <a:extLst>
                    <a:ext uri="{9D8B030D-6E8A-4147-A177-3AD203B41FA5}">
                      <a16:colId xmlns:a16="http://schemas.microsoft.com/office/drawing/2014/main" val="192510251"/>
                    </a:ext>
                  </a:extLst>
                </a:gridCol>
                <a:gridCol w="1388092">
                  <a:extLst>
                    <a:ext uri="{9D8B030D-6E8A-4147-A177-3AD203B41FA5}">
                      <a16:colId xmlns:a16="http://schemas.microsoft.com/office/drawing/2014/main" val="2575177064"/>
                    </a:ext>
                  </a:extLst>
                </a:gridCol>
                <a:gridCol w="1388092">
                  <a:extLst>
                    <a:ext uri="{9D8B030D-6E8A-4147-A177-3AD203B41FA5}">
                      <a16:colId xmlns:a16="http://schemas.microsoft.com/office/drawing/2014/main" val="4154145279"/>
                    </a:ext>
                  </a:extLst>
                </a:gridCol>
                <a:gridCol w="1388092">
                  <a:extLst>
                    <a:ext uri="{9D8B030D-6E8A-4147-A177-3AD203B41FA5}">
                      <a16:colId xmlns:a16="http://schemas.microsoft.com/office/drawing/2014/main" val="3809131809"/>
                    </a:ext>
                  </a:extLst>
                </a:gridCol>
                <a:gridCol w="1388092">
                  <a:extLst>
                    <a:ext uri="{9D8B030D-6E8A-4147-A177-3AD203B41FA5}">
                      <a16:colId xmlns:a16="http://schemas.microsoft.com/office/drawing/2014/main" val="3398361892"/>
                    </a:ext>
                  </a:extLst>
                </a:gridCol>
              </a:tblGrid>
              <a:tr h="339444">
                <a:tc>
                  <a:txBody>
                    <a:bodyPr/>
                    <a:lstStyle/>
                    <a:p>
                      <a:pPr algn="l" fontAlgn="b"/>
                      <a:endParaRPr lang="en-US" sz="1200" b="0" i="0" u="none" strike="noStrike">
                        <a:solidFill>
                          <a:srgbClr val="000000"/>
                        </a:solidFill>
                        <a:effectLst/>
                        <a:latin typeface="Calibri" panose="020F0502020204030204" pitchFamily="34" charset="0"/>
                      </a:endParaRPr>
                    </a:p>
                  </a:txBody>
                  <a:tcPr marL="45720" marR="45720" anchor="b"/>
                </a:tc>
                <a:tc>
                  <a:txBody>
                    <a:bodyPr/>
                    <a:lstStyle/>
                    <a:p>
                      <a:pPr algn="l" fontAlgn="ctr"/>
                      <a:r>
                        <a:rPr lang="en-US" sz="1200" u="none" strike="noStrike">
                          <a:effectLst/>
                        </a:rPr>
                        <a:t>Logistic</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l" fontAlgn="ctr"/>
                      <a:r>
                        <a:rPr lang="en-US" sz="1200" u="none" strike="noStrike">
                          <a:effectLst/>
                        </a:rPr>
                        <a:t>Naïve Bayes</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l" fontAlgn="ctr"/>
                      <a:r>
                        <a:rPr lang="en-US" sz="1200" u="none" strike="noStrike">
                          <a:effectLst/>
                        </a:rPr>
                        <a:t>Decision Tree</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l" fontAlgn="ctr"/>
                      <a:r>
                        <a:rPr lang="en-US" sz="1200" u="none" strike="noStrike">
                          <a:effectLst/>
                        </a:rPr>
                        <a:t>XGBoost</a:t>
                      </a:r>
                      <a:endParaRPr lang="en-US" sz="1200" b="0" i="0" u="none" strike="noStrike">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521695490"/>
                  </a:ext>
                </a:extLst>
              </a:tr>
              <a:tr h="419313">
                <a:tc>
                  <a:txBody>
                    <a:bodyPr/>
                    <a:lstStyle/>
                    <a:p>
                      <a:pPr algn="l" fontAlgn="ctr"/>
                      <a:r>
                        <a:rPr lang="en-US" sz="1200" u="none" strike="noStrike">
                          <a:effectLst/>
                        </a:rPr>
                        <a:t>Precision</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0.98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0.99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0.99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1.00 </a:t>
                      </a:r>
                      <a:endParaRPr lang="en-US" sz="1200" b="0" i="0" u="none" strike="noStrike">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384488950"/>
                  </a:ext>
                </a:extLst>
              </a:tr>
              <a:tr h="419313">
                <a:tc>
                  <a:txBody>
                    <a:bodyPr/>
                    <a:lstStyle/>
                    <a:p>
                      <a:pPr algn="l" fontAlgn="ctr"/>
                      <a:r>
                        <a:rPr lang="en-US" sz="1200" u="none" strike="noStrike">
                          <a:effectLst/>
                        </a:rPr>
                        <a:t>Recall</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0.94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0.96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0.99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1.00 </a:t>
                      </a:r>
                      <a:endParaRPr lang="en-US" sz="1200" b="0" i="0" u="none" strike="noStrike">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80193188"/>
                  </a:ext>
                </a:extLst>
              </a:tr>
              <a:tr h="419313">
                <a:tc>
                  <a:txBody>
                    <a:bodyPr/>
                    <a:lstStyle/>
                    <a:p>
                      <a:pPr algn="l" fontAlgn="ctr"/>
                      <a:r>
                        <a:rPr lang="en-US" sz="1200" u="none" strike="noStrike">
                          <a:effectLst/>
                        </a:rPr>
                        <a:t>F-Score</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0.96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0.91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0.99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1.00 </a:t>
                      </a:r>
                      <a:endParaRPr lang="en-US" sz="1200" b="0" i="0" u="none" strike="noStrike">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487420826"/>
                  </a:ext>
                </a:extLst>
              </a:tr>
              <a:tr h="419313">
                <a:tc>
                  <a:txBody>
                    <a:bodyPr/>
                    <a:lstStyle/>
                    <a:p>
                      <a:pPr algn="l" fontAlgn="ctr"/>
                      <a:r>
                        <a:rPr lang="en-US" sz="1200" u="none" strike="noStrike">
                          <a:effectLst/>
                        </a:rPr>
                        <a:t>AUC</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0.99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0.99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a:effectLst/>
                        </a:rPr>
                        <a:t>                        1.00 </a:t>
                      </a:r>
                      <a:endParaRPr lang="en-US" sz="1200" b="0" i="0" u="none" strike="noStrike">
                        <a:solidFill>
                          <a:srgbClr val="000000"/>
                        </a:solidFill>
                        <a:effectLst/>
                        <a:latin typeface="Calibri" panose="020F0502020204030204" pitchFamily="34" charset="0"/>
                      </a:endParaRPr>
                    </a:p>
                  </a:txBody>
                  <a:tcPr marL="45720" marR="45720" anchor="ctr"/>
                </a:tc>
                <a:tc>
                  <a:txBody>
                    <a:bodyPr/>
                    <a:lstStyle/>
                    <a:p>
                      <a:pPr algn="r" fontAlgn="ctr"/>
                      <a:r>
                        <a:rPr lang="en-US" sz="1200" u="none" strike="noStrike" dirty="0">
                          <a:effectLst/>
                        </a:rPr>
                        <a:t>                        1.00 </a:t>
                      </a:r>
                      <a:endParaRPr lang="en-US" sz="12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36633469"/>
                  </a:ext>
                </a:extLst>
              </a:tr>
            </a:tbl>
          </a:graphicData>
        </a:graphic>
      </p:graphicFrame>
    </p:spTree>
    <p:extLst>
      <p:ext uri="{BB962C8B-B14F-4D97-AF65-F5344CB8AC3E}">
        <p14:creationId xmlns:p14="http://schemas.microsoft.com/office/powerpoint/2010/main" val="49820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845C-8D8B-634A-A90B-5320DDE8B88F}"/>
              </a:ext>
            </a:extLst>
          </p:cNvPr>
          <p:cNvSpPr>
            <a:spLocks noGrp="1"/>
          </p:cNvSpPr>
          <p:nvPr>
            <p:ph type="title"/>
          </p:nvPr>
        </p:nvSpPr>
        <p:spPr/>
        <p:txBody>
          <a:bodyPr/>
          <a:lstStyle/>
          <a:p>
            <a:r>
              <a:rPr lang="en-US" dirty="0"/>
              <a:t>// </a:t>
            </a:r>
            <a:r>
              <a:rPr lang="en-US" dirty="0" err="1"/>
              <a:t>ToDO</a:t>
            </a:r>
            <a:br>
              <a:rPr lang="en-US" dirty="0"/>
            </a:br>
            <a:endParaRPr lang="en-US" dirty="0"/>
          </a:p>
        </p:txBody>
      </p:sp>
      <p:sp>
        <p:nvSpPr>
          <p:cNvPr id="3" name="Content Placeholder 2">
            <a:extLst>
              <a:ext uri="{FF2B5EF4-FFF2-40B4-BE49-F238E27FC236}">
                <a16:creationId xmlns:a16="http://schemas.microsoft.com/office/drawing/2014/main" id="{6A826555-5DCA-B241-A77F-FB7E9F775126}"/>
              </a:ext>
            </a:extLst>
          </p:cNvPr>
          <p:cNvSpPr>
            <a:spLocks noGrp="1"/>
          </p:cNvSpPr>
          <p:nvPr>
            <p:ph idx="1"/>
          </p:nvPr>
        </p:nvSpPr>
        <p:spPr>
          <a:xfrm>
            <a:off x="457200" y="1684868"/>
            <a:ext cx="7772400" cy="3649133"/>
          </a:xfrm>
        </p:spPr>
        <p:txBody>
          <a:bodyPr>
            <a:normAutofit/>
          </a:bodyPr>
          <a:lstStyle/>
          <a:p>
            <a:r>
              <a:rPr lang="en-US" dirty="0"/>
              <a:t>Code cleanup</a:t>
            </a:r>
          </a:p>
          <a:p>
            <a:r>
              <a:rPr lang="en-US" dirty="0"/>
              <a:t>Interpret models using </a:t>
            </a:r>
            <a:r>
              <a:rPr lang="en-US" dirty="0" err="1"/>
              <a:t>shap</a:t>
            </a:r>
            <a:r>
              <a:rPr lang="en-US" dirty="0"/>
              <a:t> values</a:t>
            </a:r>
          </a:p>
          <a:p>
            <a:r>
              <a:rPr lang="en-US" dirty="0"/>
              <a:t>Exploit </a:t>
            </a:r>
            <a:r>
              <a:rPr lang="en-US" dirty="0" err="1"/>
              <a:t>invididual</a:t>
            </a:r>
            <a:r>
              <a:rPr lang="en-US" dirty="0"/>
              <a:t> tweets</a:t>
            </a:r>
          </a:p>
          <a:p>
            <a:r>
              <a:rPr lang="en-US" dirty="0"/>
              <a:t>Find and test on novel dataset(s)</a:t>
            </a:r>
          </a:p>
          <a:p>
            <a:r>
              <a:rPr lang="en-US" dirty="0"/>
              <a:t>Unsupervised model(s) ?</a:t>
            </a:r>
          </a:p>
        </p:txBody>
      </p:sp>
    </p:spTree>
    <p:extLst>
      <p:ext uri="{BB962C8B-B14F-4D97-AF65-F5344CB8AC3E}">
        <p14:creationId xmlns:p14="http://schemas.microsoft.com/office/powerpoint/2010/main" val="70386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719B-4C36-744B-8F38-AFE7B782A8CA}"/>
              </a:ext>
            </a:extLst>
          </p:cNvPr>
          <p:cNvSpPr>
            <a:spLocks noGrp="1"/>
          </p:cNvSpPr>
          <p:nvPr>
            <p:ph type="title"/>
          </p:nvPr>
        </p:nvSpPr>
        <p:spPr/>
        <p:txBody>
          <a:bodyPr/>
          <a:lstStyle/>
          <a:p>
            <a:r>
              <a:rPr lang="en-US" dirty="0"/>
              <a:t>Problem Domain</a:t>
            </a:r>
            <a:br>
              <a:rPr lang="en-US" dirty="0"/>
            </a:br>
            <a:endParaRPr lang="en-US" dirty="0"/>
          </a:p>
        </p:txBody>
      </p:sp>
      <p:sp>
        <p:nvSpPr>
          <p:cNvPr id="3" name="Content Placeholder 2">
            <a:extLst>
              <a:ext uri="{FF2B5EF4-FFF2-40B4-BE49-F238E27FC236}">
                <a16:creationId xmlns:a16="http://schemas.microsoft.com/office/drawing/2014/main" id="{43D92DA1-60BD-0546-869D-D06226D6E515}"/>
              </a:ext>
            </a:extLst>
          </p:cNvPr>
          <p:cNvSpPr>
            <a:spLocks noGrp="1"/>
          </p:cNvSpPr>
          <p:nvPr>
            <p:ph idx="1"/>
          </p:nvPr>
        </p:nvSpPr>
        <p:spPr/>
        <p:txBody>
          <a:bodyPr/>
          <a:lstStyle/>
          <a:p>
            <a:pPr fontAlgn="ctr"/>
            <a:r>
              <a:rPr lang="en-US" dirty="0"/>
              <a:t>Automated users, or bots, on Online Social Networks (OSN) such as Twitter are getting more efficient in spreading malicious and false information. </a:t>
            </a:r>
          </a:p>
          <a:p>
            <a:pPr fontAlgn="ctr"/>
            <a:r>
              <a:rPr lang="en-US" dirty="0"/>
              <a:t>They are also getting better at avoiding detection</a:t>
            </a:r>
          </a:p>
          <a:p>
            <a:pPr fontAlgn="ctr"/>
            <a:r>
              <a:rPr lang="en-US" dirty="0"/>
              <a:t>A great deal of work done in this domain</a:t>
            </a:r>
          </a:p>
          <a:p>
            <a:pPr lvl="1" fontAlgn="ctr"/>
            <a:r>
              <a:rPr lang="en-US" dirty="0" err="1"/>
              <a:t>Cresci</a:t>
            </a:r>
            <a:r>
              <a:rPr lang="en-US" dirty="0"/>
              <a:t> 2017</a:t>
            </a:r>
          </a:p>
          <a:p>
            <a:pPr lvl="1" fontAlgn="ctr"/>
            <a:r>
              <a:rPr lang="en-US" dirty="0"/>
              <a:t>Pew Research Center</a:t>
            </a:r>
          </a:p>
          <a:p>
            <a:pPr lvl="1" fontAlgn="ctr"/>
            <a:r>
              <a:rPr lang="en-US" dirty="0" err="1"/>
              <a:t>Botometer</a:t>
            </a:r>
            <a:r>
              <a:rPr lang="en-US" dirty="0"/>
              <a:t> (Indian University)</a:t>
            </a:r>
          </a:p>
          <a:p>
            <a:endParaRPr lang="en-US" dirty="0"/>
          </a:p>
        </p:txBody>
      </p:sp>
    </p:spTree>
    <p:extLst>
      <p:ext uri="{BB962C8B-B14F-4D97-AF65-F5344CB8AC3E}">
        <p14:creationId xmlns:p14="http://schemas.microsoft.com/office/powerpoint/2010/main" val="199333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B4DB-C1B8-5F46-A233-C2A1FF6D65A0}"/>
              </a:ext>
            </a:extLst>
          </p:cNvPr>
          <p:cNvSpPr>
            <a:spLocks noGrp="1"/>
          </p:cNvSpPr>
          <p:nvPr>
            <p:ph type="title"/>
          </p:nvPr>
        </p:nvSpPr>
        <p:spPr/>
        <p:txBody>
          <a:bodyPr/>
          <a:lstStyle/>
          <a:p>
            <a:r>
              <a:rPr lang="en-US" dirty="0"/>
              <a:t>Why SHOULD YOU CARE?</a:t>
            </a:r>
            <a:br>
              <a:rPr lang="en-US" dirty="0"/>
            </a:br>
            <a:endParaRPr lang="en-US" dirty="0"/>
          </a:p>
        </p:txBody>
      </p:sp>
      <p:sp>
        <p:nvSpPr>
          <p:cNvPr id="3" name="Content Placeholder 2">
            <a:extLst>
              <a:ext uri="{FF2B5EF4-FFF2-40B4-BE49-F238E27FC236}">
                <a16:creationId xmlns:a16="http://schemas.microsoft.com/office/drawing/2014/main" id="{DE8E8277-D885-BB4F-BAE5-B71DD4FBDDCB}"/>
              </a:ext>
            </a:extLst>
          </p:cNvPr>
          <p:cNvSpPr>
            <a:spLocks noGrp="1"/>
          </p:cNvSpPr>
          <p:nvPr>
            <p:ph idx="1"/>
          </p:nvPr>
        </p:nvSpPr>
        <p:spPr/>
        <p:txBody>
          <a:bodyPr>
            <a:normAutofit lnSpcReduction="10000"/>
          </a:bodyPr>
          <a:lstStyle/>
          <a:p>
            <a:pPr fontAlgn="ctr"/>
            <a:r>
              <a:rPr lang="en-US" dirty="0"/>
              <a:t>Traditionally, hackers have been able to steal people's data which often a means to some greater end. </a:t>
            </a:r>
          </a:p>
          <a:p>
            <a:pPr lvl="1" fontAlgn="ctr"/>
            <a:r>
              <a:rPr lang="en-US" dirty="0"/>
              <a:t>E.g. ransomware</a:t>
            </a:r>
          </a:p>
          <a:p>
            <a:pPr fontAlgn="ctr"/>
            <a:r>
              <a:rPr lang="en-US" dirty="0"/>
              <a:t>Bots enable attackers to disseminate malicious info through OSNs which affords them the opportunity to influence much greater outcomes, such as elections which is in itself an end</a:t>
            </a:r>
          </a:p>
          <a:p>
            <a:pPr fontAlgn="ctr"/>
            <a:r>
              <a:rPr lang="en-US" dirty="0"/>
              <a:t>Bots allow attackers to automate some of their work, rendering attacks more efficient and less expensive than before</a:t>
            </a:r>
          </a:p>
          <a:p>
            <a:pPr fontAlgn="ctr"/>
            <a:r>
              <a:rPr lang="en-US" dirty="0"/>
              <a:t>Increasing the awareness of bots and providing users and OSN admins with tools to detect bots can help increase the cost of deploying effective bots, thereby at least mitigating the threat</a:t>
            </a:r>
          </a:p>
          <a:p>
            <a:endParaRPr lang="en-US" dirty="0"/>
          </a:p>
        </p:txBody>
      </p:sp>
    </p:spTree>
    <p:extLst>
      <p:ext uri="{BB962C8B-B14F-4D97-AF65-F5344CB8AC3E}">
        <p14:creationId xmlns:p14="http://schemas.microsoft.com/office/powerpoint/2010/main" val="142600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7DEB-22E8-6845-9943-0321C7093AE6}"/>
              </a:ext>
            </a:extLst>
          </p:cNvPr>
          <p:cNvSpPr>
            <a:spLocks noGrp="1"/>
          </p:cNvSpPr>
          <p:nvPr>
            <p:ph type="title"/>
          </p:nvPr>
        </p:nvSpPr>
        <p:spPr/>
        <p:txBody>
          <a:bodyPr/>
          <a:lstStyle/>
          <a:p>
            <a:r>
              <a:rPr lang="en-US" dirty="0"/>
              <a:t>Describing the Dataset</a:t>
            </a:r>
            <a:br>
              <a:rPr lang="en-US" dirty="0"/>
            </a:br>
            <a:endParaRPr lang="en-US" dirty="0"/>
          </a:p>
        </p:txBody>
      </p:sp>
      <p:sp>
        <p:nvSpPr>
          <p:cNvPr id="3" name="Content Placeholder 2">
            <a:extLst>
              <a:ext uri="{FF2B5EF4-FFF2-40B4-BE49-F238E27FC236}">
                <a16:creationId xmlns:a16="http://schemas.microsoft.com/office/drawing/2014/main" id="{AAB112A2-EFEB-B843-AD15-D4147E61A12C}"/>
              </a:ext>
            </a:extLst>
          </p:cNvPr>
          <p:cNvSpPr>
            <a:spLocks noGrp="1"/>
          </p:cNvSpPr>
          <p:nvPr>
            <p:ph idx="1"/>
          </p:nvPr>
        </p:nvSpPr>
        <p:spPr/>
        <p:txBody>
          <a:bodyPr>
            <a:normAutofit fontScale="92500" lnSpcReduction="20000"/>
          </a:bodyPr>
          <a:lstStyle/>
          <a:p>
            <a:r>
              <a:rPr lang="en-US" dirty="0"/>
              <a:t>Dataset consists of 11 subsets of twitter users for training and two test sets</a:t>
            </a:r>
          </a:p>
          <a:p>
            <a:pPr fontAlgn="ctr"/>
            <a:r>
              <a:rPr lang="en-US" dirty="0"/>
              <a:t>3,474 Real User Accounts</a:t>
            </a:r>
          </a:p>
          <a:p>
            <a:pPr fontAlgn="ctr"/>
            <a:r>
              <a:rPr lang="en-US" dirty="0"/>
              <a:t>10,924 Bot Accounts</a:t>
            </a:r>
          </a:p>
          <a:p>
            <a:pPr lvl="1" fontAlgn="ctr"/>
            <a:r>
              <a:rPr lang="en-US" dirty="0"/>
              <a:t>Bot accounts further divided into 7 subsets</a:t>
            </a:r>
          </a:p>
          <a:p>
            <a:pPr lvl="2" fontAlgn="ctr"/>
            <a:r>
              <a:rPr lang="en-US" dirty="0"/>
              <a:t>991 accounts related to Italian mayoral election</a:t>
            </a:r>
          </a:p>
          <a:p>
            <a:pPr lvl="2" fontAlgn="ctr"/>
            <a:r>
              <a:rPr lang="en-US" dirty="0"/>
              <a:t>3,457 accounts related to advertising campaign for gig app</a:t>
            </a:r>
          </a:p>
          <a:p>
            <a:pPr lvl="2" fontAlgn="ctr"/>
            <a:r>
              <a:rPr lang="en-US" dirty="0"/>
              <a:t>464 accounts tweeting links to goods on </a:t>
            </a:r>
            <a:r>
              <a:rPr lang="en-US" dirty="0" err="1"/>
              <a:t>Amazon.com</a:t>
            </a:r>
            <a:endParaRPr lang="en-US" dirty="0"/>
          </a:p>
          <a:p>
            <a:pPr lvl="2" fontAlgn="ctr"/>
            <a:r>
              <a:rPr lang="en-US" dirty="0"/>
              <a:t>1,100 accounts tweeting URLs to malicious content</a:t>
            </a:r>
          </a:p>
          <a:p>
            <a:pPr lvl="2" fontAlgn="ctr"/>
            <a:r>
              <a:rPr lang="en-US" dirty="0"/>
              <a:t>1,561 accounts tweeting URLs related to job offers</a:t>
            </a:r>
          </a:p>
          <a:p>
            <a:pPr lvl="2" fontAlgn="ctr"/>
            <a:r>
              <a:rPr lang="en-US" dirty="0"/>
              <a:t>3,351 accounts that are fake followers, accounts that serve only to inflate other bots follower count</a:t>
            </a:r>
          </a:p>
          <a:p>
            <a:pPr fontAlgn="ctr"/>
            <a:r>
              <a:rPr lang="en-US" dirty="0"/>
              <a:t>Test sets have 2,910 accounts and are split 50/50 between real users and bots</a:t>
            </a:r>
          </a:p>
          <a:p>
            <a:endParaRPr lang="en-US" dirty="0"/>
          </a:p>
        </p:txBody>
      </p:sp>
    </p:spTree>
    <p:extLst>
      <p:ext uri="{BB962C8B-B14F-4D97-AF65-F5344CB8AC3E}">
        <p14:creationId xmlns:p14="http://schemas.microsoft.com/office/powerpoint/2010/main" val="216632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A638-5FCF-4348-A788-02BEED6FE744}"/>
              </a:ext>
            </a:extLst>
          </p:cNvPr>
          <p:cNvSpPr>
            <a:spLocks noGrp="1"/>
          </p:cNvSpPr>
          <p:nvPr>
            <p:ph type="title"/>
          </p:nvPr>
        </p:nvSpPr>
        <p:spPr>
          <a:xfrm>
            <a:off x="202556" y="1"/>
            <a:ext cx="7772400" cy="1215342"/>
          </a:xfrm>
        </p:spPr>
        <p:txBody>
          <a:bodyPr/>
          <a:lstStyle/>
          <a:p>
            <a:r>
              <a:rPr lang="en-US" dirty="0"/>
              <a:t>Distribution of the Dataset</a:t>
            </a:r>
          </a:p>
        </p:txBody>
      </p:sp>
      <p:pic>
        <p:nvPicPr>
          <p:cNvPr id="13" name="Picture 12">
            <a:extLst>
              <a:ext uri="{FF2B5EF4-FFF2-40B4-BE49-F238E27FC236}">
                <a16:creationId xmlns:a16="http://schemas.microsoft.com/office/drawing/2014/main" id="{E0AA3BF0-62CA-7349-9DEC-108C691FCA67}"/>
              </a:ext>
            </a:extLst>
          </p:cNvPr>
          <p:cNvPicPr>
            <a:picLocks noChangeAspect="1"/>
          </p:cNvPicPr>
          <p:nvPr/>
        </p:nvPicPr>
        <p:blipFill>
          <a:blip r:embed="rId2"/>
          <a:stretch>
            <a:fillRect/>
          </a:stretch>
        </p:blipFill>
        <p:spPr>
          <a:xfrm>
            <a:off x="1922395" y="1420381"/>
            <a:ext cx="5215398" cy="4637169"/>
          </a:xfrm>
          <a:prstGeom prst="rect">
            <a:avLst/>
          </a:prstGeom>
        </p:spPr>
      </p:pic>
    </p:spTree>
    <p:extLst>
      <p:ext uri="{BB962C8B-B14F-4D97-AF65-F5344CB8AC3E}">
        <p14:creationId xmlns:p14="http://schemas.microsoft.com/office/powerpoint/2010/main" val="398107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A638-5FCF-4348-A788-02BEED6FE744}"/>
              </a:ext>
            </a:extLst>
          </p:cNvPr>
          <p:cNvSpPr>
            <a:spLocks noGrp="1"/>
          </p:cNvSpPr>
          <p:nvPr>
            <p:ph type="title"/>
          </p:nvPr>
        </p:nvSpPr>
        <p:spPr>
          <a:xfrm>
            <a:off x="457200" y="129464"/>
            <a:ext cx="7772400" cy="773361"/>
          </a:xfrm>
        </p:spPr>
        <p:txBody>
          <a:bodyPr/>
          <a:lstStyle/>
          <a:p>
            <a:r>
              <a:rPr lang="en-US" dirty="0"/>
              <a:t>Key Feature Distributions</a:t>
            </a:r>
          </a:p>
        </p:txBody>
      </p:sp>
      <p:pic>
        <p:nvPicPr>
          <p:cNvPr id="4" name="Picture 3">
            <a:extLst>
              <a:ext uri="{FF2B5EF4-FFF2-40B4-BE49-F238E27FC236}">
                <a16:creationId xmlns:a16="http://schemas.microsoft.com/office/drawing/2014/main" id="{9DE0DD0B-7AF6-8C47-B032-B8A4874BEF41}"/>
              </a:ext>
            </a:extLst>
          </p:cNvPr>
          <p:cNvPicPr>
            <a:picLocks noChangeAspect="1"/>
          </p:cNvPicPr>
          <p:nvPr/>
        </p:nvPicPr>
        <p:blipFill>
          <a:blip r:embed="rId2"/>
          <a:stretch>
            <a:fillRect/>
          </a:stretch>
        </p:blipFill>
        <p:spPr>
          <a:xfrm>
            <a:off x="665544" y="905658"/>
            <a:ext cx="3565003" cy="2673752"/>
          </a:xfrm>
          <a:prstGeom prst="rect">
            <a:avLst/>
          </a:prstGeom>
        </p:spPr>
      </p:pic>
      <p:pic>
        <p:nvPicPr>
          <p:cNvPr id="6" name="Picture 5">
            <a:extLst>
              <a:ext uri="{FF2B5EF4-FFF2-40B4-BE49-F238E27FC236}">
                <a16:creationId xmlns:a16="http://schemas.microsoft.com/office/drawing/2014/main" id="{1A92FABA-040F-DE4E-9727-A7BC2149C990}"/>
              </a:ext>
            </a:extLst>
          </p:cNvPr>
          <p:cNvPicPr>
            <a:picLocks noChangeAspect="1"/>
          </p:cNvPicPr>
          <p:nvPr/>
        </p:nvPicPr>
        <p:blipFill>
          <a:blip r:embed="rId3"/>
          <a:stretch>
            <a:fillRect/>
          </a:stretch>
        </p:blipFill>
        <p:spPr>
          <a:xfrm>
            <a:off x="4672152" y="908491"/>
            <a:ext cx="3557448" cy="2668086"/>
          </a:xfrm>
          <a:prstGeom prst="rect">
            <a:avLst/>
          </a:prstGeom>
        </p:spPr>
      </p:pic>
      <p:pic>
        <p:nvPicPr>
          <p:cNvPr id="8" name="Picture 7">
            <a:extLst>
              <a:ext uri="{FF2B5EF4-FFF2-40B4-BE49-F238E27FC236}">
                <a16:creationId xmlns:a16="http://schemas.microsoft.com/office/drawing/2014/main" id="{C2969A65-3EF4-4E42-85A3-0949EA754763}"/>
              </a:ext>
            </a:extLst>
          </p:cNvPr>
          <p:cNvPicPr>
            <a:picLocks noChangeAspect="1"/>
          </p:cNvPicPr>
          <p:nvPr/>
        </p:nvPicPr>
        <p:blipFill>
          <a:blip r:embed="rId4"/>
          <a:stretch>
            <a:fillRect/>
          </a:stretch>
        </p:blipFill>
        <p:spPr>
          <a:xfrm>
            <a:off x="665544" y="3854368"/>
            <a:ext cx="3603586" cy="2702689"/>
          </a:xfrm>
          <a:prstGeom prst="rect">
            <a:avLst/>
          </a:prstGeom>
        </p:spPr>
      </p:pic>
      <p:pic>
        <p:nvPicPr>
          <p:cNvPr id="10" name="Picture 9">
            <a:extLst>
              <a:ext uri="{FF2B5EF4-FFF2-40B4-BE49-F238E27FC236}">
                <a16:creationId xmlns:a16="http://schemas.microsoft.com/office/drawing/2014/main" id="{E6F6F158-5E5F-7A46-B24F-BF2CBB3798D9}"/>
              </a:ext>
            </a:extLst>
          </p:cNvPr>
          <p:cNvPicPr>
            <a:picLocks noChangeAspect="1"/>
          </p:cNvPicPr>
          <p:nvPr/>
        </p:nvPicPr>
        <p:blipFill>
          <a:blip r:embed="rId5"/>
          <a:stretch>
            <a:fillRect/>
          </a:stretch>
        </p:blipFill>
        <p:spPr>
          <a:xfrm>
            <a:off x="4672152" y="3854368"/>
            <a:ext cx="3557448" cy="2668086"/>
          </a:xfrm>
          <a:prstGeom prst="rect">
            <a:avLst/>
          </a:prstGeom>
        </p:spPr>
      </p:pic>
    </p:spTree>
    <p:extLst>
      <p:ext uri="{BB962C8B-B14F-4D97-AF65-F5344CB8AC3E}">
        <p14:creationId xmlns:p14="http://schemas.microsoft.com/office/powerpoint/2010/main" val="203259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A638-5FCF-4348-A788-02BEED6FE744}"/>
              </a:ext>
            </a:extLst>
          </p:cNvPr>
          <p:cNvSpPr>
            <a:spLocks noGrp="1"/>
          </p:cNvSpPr>
          <p:nvPr>
            <p:ph type="title"/>
          </p:nvPr>
        </p:nvSpPr>
        <p:spPr>
          <a:xfrm>
            <a:off x="457200" y="129464"/>
            <a:ext cx="7772400" cy="773361"/>
          </a:xfrm>
        </p:spPr>
        <p:txBody>
          <a:bodyPr>
            <a:normAutofit/>
          </a:bodyPr>
          <a:lstStyle/>
          <a:p>
            <a:r>
              <a:rPr lang="en-US" dirty="0"/>
              <a:t>Feature engineering</a:t>
            </a:r>
          </a:p>
        </p:txBody>
      </p:sp>
      <p:sp>
        <p:nvSpPr>
          <p:cNvPr id="3" name="TextBox 2">
            <a:extLst>
              <a:ext uri="{FF2B5EF4-FFF2-40B4-BE49-F238E27FC236}">
                <a16:creationId xmlns:a16="http://schemas.microsoft.com/office/drawing/2014/main" id="{F8034968-22DA-6F4B-84E7-786443518D23}"/>
              </a:ext>
            </a:extLst>
          </p:cNvPr>
          <p:cNvSpPr txBox="1"/>
          <p:nvPr/>
        </p:nvSpPr>
        <p:spPr>
          <a:xfrm>
            <a:off x="1139252" y="1244184"/>
            <a:ext cx="6310859" cy="4524315"/>
          </a:xfrm>
          <a:prstGeom prst="rect">
            <a:avLst/>
          </a:prstGeom>
          <a:noFill/>
        </p:spPr>
        <p:txBody>
          <a:bodyPr wrap="square" rtlCol="0">
            <a:spAutoFit/>
          </a:bodyPr>
          <a:lstStyle/>
          <a:p>
            <a:r>
              <a:rPr lang="en-US" dirty="0"/>
              <a:t>All features needed to be derived into Boolean values</a:t>
            </a:r>
          </a:p>
          <a:p>
            <a:endParaRPr lang="en-US" dirty="0"/>
          </a:p>
          <a:p>
            <a:pPr marL="285750" indent="-285750" fontAlgn="ctr">
              <a:buFont typeface="Arial" panose="020B0604020202020204" pitchFamily="34" charset="0"/>
              <a:buChar char="•"/>
            </a:pPr>
            <a:r>
              <a:rPr lang="en-US" dirty="0"/>
              <a:t>20x Friends to Followers Ratio</a:t>
            </a:r>
          </a:p>
          <a:p>
            <a:pPr marL="285750" indent="-285750" fontAlgn="ctr">
              <a:buFont typeface="Arial" panose="020B0604020202020204" pitchFamily="34" charset="0"/>
              <a:buChar char="•"/>
            </a:pPr>
            <a:r>
              <a:rPr lang="en-US" dirty="0"/>
              <a:t>100x Friends to Followers Ratio</a:t>
            </a:r>
          </a:p>
          <a:p>
            <a:pPr marL="285750" indent="-285750" fontAlgn="ctr">
              <a:buFont typeface="Arial" panose="020B0604020202020204" pitchFamily="34" charset="0"/>
              <a:buChar char="•"/>
            </a:pPr>
            <a:r>
              <a:rPr lang="en-US" dirty="0"/>
              <a:t>2x Followers to listed count</a:t>
            </a:r>
          </a:p>
          <a:p>
            <a:pPr marL="285750" indent="-285750" fontAlgn="ctr">
              <a:buFont typeface="Arial" panose="020B0604020202020204" pitchFamily="34" charset="0"/>
              <a:buChar char="•"/>
            </a:pPr>
            <a:r>
              <a:rPr lang="en-US" dirty="0" err="1"/>
              <a:t>Is_in_a_list</a:t>
            </a:r>
            <a:endParaRPr lang="en-US" dirty="0"/>
          </a:p>
          <a:p>
            <a:pPr marL="285750" indent="-285750" fontAlgn="ctr">
              <a:buFont typeface="Arial" panose="020B0604020202020204" pitchFamily="34" charset="0"/>
              <a:buChar char="•"/>
            </a:pPr>
            <a:r>
              <a:rPr lang="en-US" dirty="0"/>
              <a:t>Has name</a:t>
            </a:r>
          </a:p>
          <a:p>
            <a:pPr marL="285750" indent="-285750" fontAlgn="ctr">
              <a:buFont typeface="Arial" panose="020B0604020202020204" pitchFamily="34" charset="0"/>
              <a:buChar char="•"/>
            </a:pPr>
            <a:r>
              <a:rPr lang="en-US" dirty="0"/>
              <a:t>Has default </a:t>
            </a:r>
            <a:r>
              <a:rPr lang="en-US" dirty="0" err="1"/>
              <a:t>profile_image</a:t>
            </a:r>
            <a:endParaRPr lang="en-US" dirty="0"/>
          </a:p>
          <a:p>
            <a:pPr marL="285750" indent="-285750" fontAlgn="ctr">
              <a:buFont typeface="Arial" panose="020B0604020202020204" pitchFamily="34" charset="0"/>
              <a:buChar char="•"/>
            </a:pPr>
            <a:r>
              <a:rPr lang="en-US" dirty="0" err="1"/>
              <a:t>Language_is_english</a:t>
            </a:r>
            <a:endParaRPr lang="en-US" dirty="0"/>
          </a:p>
          <a:p>
            <a:pPr marL="285750" indent="-285750" fontAlgn="ctr">
              <a:buFont typeface="Arial" panose="020B0604020202020204" pitchFamily="34" charset="0"/>
              <a:buChar char="•"/>
            </a:pPr>
            <a:r>
              <a:rPr lang="en-US" dirty="0" err="1"/>
              <a:t>Has_never_favorited</a:t>
            </a:r>
            <a:endParaRPr lang="en-US" dirty="0"/>
          </a:p>
          <a:p>
            <a:pPr marL="285750" indent="-285750" fontAlgn="ctr">
              <a:buFont typeface="Arial" panose="020B0604020202020204" pitchFamily="34" charset="0"/>
              <a:buChar char="•"/>
            </a:pPr>
            <a:r>
              <a:rPr lang="en-US" dirty="0" err="1"/>
              <a:t>Has_never_tweeted</a:t>
            </a:r>
            <a:endParaRPr lang="en-US" dirty="0"/>
          </a:p>
          <a:p>
            <a:pPr marL="285750" indent="-285750" fontAlgn="ctr">
              <a:buFont typeface="Arial" panose="020B0604020202020204" pitchFamily="34" charset="0"/>
              <a:buChar char="•"/>
            </a:pPr>
            <a:r>
              <a:rPr lang="en-US" dirty="0" err="1"/>
              <a:t>Has_description</a:t>
            </a:r>
            <a:endParaRPr lang="en-US" dirty="0"/>
          </a:p>
          <a:p>
            <a:pPr marL="285750" indent="-285750" fontAlgn="ctr">
              <a:buFont typeface="Arial" panose="020B0604020202020204" pitchFamily="34" charset="0"/>
              <a:buChar char="•"/>
            </a:pPr>
            <a:r>
              <a:rPr lang="en-US" dirty="0" err="1"/>
              <a:t>Has_profile_background_image</a:t>
            </a:r>
            <a:endParaRPr lang="en-US" dirty="0"/>
          </a:p>
          <a:p>
            <a:pPr marL="285750" indent="-285750" fontAlgn="ctr">
              <a:buFont typeface="Arial" panose="020B0604020202020204" pitchFamily="34" charset="0"/>
              <a:buChar char="•"/>
            </a:pPr>
            <a:r>
              <a:rPr lang="en-US" dirty="0"/>
              <a:t>Has_less_than_20_followers</a:t>
            </a:r>
          </a:p>
          <a:p>
            <a:pPr marL="285750" indent="-285750" fontAlgn="ctr">
              <a:buFont typeface="Arial" panose="020B0604020202020204" pitchFamily="34" charset="0"/>
              <a:buChar char="•"/>
            </a:pPr>
            <a:r>
              <a:rPr lang="en-US" dirty="0" err="1"/>
              <a:t>Geo_enabled</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395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A638-5FCF-4348-A788-02BEED6FE744}"/>
              </a:ext>
            </a:extLst>
          </p:cNvPr>
          <p:cNvSpPr>
            <a:spLocks noGrp="1"/>
          </p:cNvSpPr>
          <p:nvPr>
            <p:ph type="title"/>
          </p:nvPr>
        </p:nvSpPr>
        <p:spPr>
          <a:xfrm>
            <a:off x="457200" y="129464"/>
            <a:ext cx="7772400" cy="773361"/>
          </a:xfrm>
        </p:spPr>
        <p:txBody>
          <a:bodyPr/>
          <a:lstStyle/>
          <a:p>
            <a:r>
              <a:rPr lang="en-US" dirty="0"/>
              <a:t>Heatmap of Derived Features</a:t>
            </a:r>
          </a:p>
        </p:txBody>
      </p:sp>
      <p:pic>
        <p:nvPicPr>
          <p:cNvPr id="5" name="Picture 4">
            <a:extLst>
              <a:ext uri="{FF2B5EF4-FFF2-40B4-BE49-F238E27FC236}">
                <a16:creationId xmlns:a16="http://schemas.microsoft.com/office/drawing/2014/main" id="{4D309452-58F2-D443-993F-092F700F28AA}"/>
              </a:ext>
            </a:extLst>
          </p:cNvPr>
          <p:cNvPicPr>
            <a:picLocks noChangeAspect="1"/>
          </p:cNvPicPr>
          <p:nvPr/>
        </p:nvPicPr>
        <p:blipFill>
          <a:blip r:embed="rId2"/>
          <a:stretch>
            <a:fillRect/>
          </a:stretch>
        </p:blipFill>
        <p:spPr>
          <a:xfrm>
            <a:off x="937550" y="1144439"/>
            <a:ext cx="7394406" cy="5013294"/>
          </a:xfrm>
          <a:prstGeom prst="rect">
            <a:avLst/>
          </a:prstGeom>
        </p:spPr>
      </p:pic>
    </p:spTree>
    <p:extLst>
      <p:ext uri="{BB962C8B-B14F-4D97-AF65-F5344CB8AC3E}">
        <p14:creationId xmlns:p14="http://schemas.microsoft.com/office/powerpoint/2010/main" val="77985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A638-5FCF-4348-A788-02BEED6FE744}"/>
              </a:ext>
            </a:extLst>
          </p:cNvPr>
          <p:cNvSpPr>
            <a:spLocks noGrp="1"/>
          </p:cNvSpPr>
          <p:nvPr>
            <p:ph type="title"/>
          </p:nvPr>
        </p:nvSpPr>
        <p:spPr>
          <a:xfrm>
            <a:off x="457200" y="129464"/>
            <a:ext cx="7772400" cy="773361"/>
          </a:xfrm>
        </p:spPr>
        <p:txBody>
          <a:bodyPr/>
          <a:lstStyle/>
          <a:p>
            <a:r>
              <a:rPr lang="en-US" dirty="0"/>
              <a:t>ROC Curves</a:t>
            </a:r>
          </a:p>
        </p:txBody>
      </p:sp>
      <p:pic>
        <p:nvPicPr>
          <p:cNvPr id="4" name="Picture 3">
            <a:extLst>
              <a:ext uri="{FF2B5EF4-FFF2-40B4-BE49-F238E27FC236}">
                <a16:creationId xmlns:a16="http://schemas.microsoft.com/office/drawing/2014/main" id="{8FB8BF88-2D8C-6242-8C8A-D85EA8B2FB6F}"/>
              </a:ext>
            </a:extLst>
          </p:cNvPr>
          <p:cNvPicPr>
            <a:picLocks noChangeAspect="1"/>
          </p:cNvPicPr>
          <p:nvPr/>
        </p:nvPicPr>
        <p:blipFill rotWithShape="1">
          <a:blip r:embed="rId2"/>
          <a:srcRect l="6496" t="5548" r="7137" b="3981"/>
          <a:stretch/>
        </p:blipFill>
        <p:spPr>
          <a:xfrm>
            <a:off x="4860092" y="812556"/>
            <a:ext cx="3879872" cy="2889158"/>
          </a:xfrm>
          <a:prstGeom prst="rect">
            <a:avLst/>
          </a:prstGeom>
        </p:spPr>
      </p:pic>
      <p:pic>
        <p:nvPicPr>
          <p:cNvPr id="7" name="Picture 6">
            <a:extLst>
              <a:ext uri="{FF2B5EF4-FFF2-40B4-BE49-F238E27FC236}">
                <a16:creationId xmlns:a16="http://schemas.microsoft.com/office/drawing/2014/main" id="{9388B200-0D41-1540-8AE7-C8A4BCB341B8}"/>
              </a:ext>
            </a:extLst>
          </p:cNvPr>
          <p:cNvPicPr>
            <a:picLocks noChangeAspect="1"/>
          </p:cNvPicPr>
          <p:nvPr/>
        </p:nvPicPr>
        <p:blipFill rotWithShape="1">
          <a:blip r:embed="rId3"/>
          <a:srcRect l="7675" t="5854" r="6419" b="3262"/>
          <a:stretch/>
        </p:blipFill>
        <p:spPr>
          <a:xfrm>
            <a:off x="297712" y="3844043"/>
            <a:ext cx="3838353" cy="2852353"/>
          </a:xfrm>
          <a:prstGeom prst="rect">
            <a:avLst/>
          </a:prstGeom>
        </p:spPr>
      </p:pic>
      <p:pic>
        <p:nvPicPr>
          <p:cNvPr id="9" name="Picture 8">
            <a:extLst>
              <a:ext uri="{FF2B5EF4-FFF2-40B4-BE49-F238E27FC236}">
                <a16:creationId xmlns:a16="http://schemas.microsoft.com/office/drawing/2014/main" id="{D90D49CB-4DD2-7046-8F04-0896EC522B4D}"/>
              </a:ext>
            </a:extLst>
          </p:cNvPr>
          <p:cNvPicPr>
            <a:picLocks noChangeAspect="1"/>
          </p:cNvPicPr>
          <p:nvPr/>
        </p:nvPicPr>
        <p:blipFill rotWithShape="1">
          <a:blip r:embed="rId4"/>
          <a:srcRect l="7423" t="6330" r="7784" b="4153"/>
          <a:stretch/>
        </p:blipFill>
        <p:spPr>
          <a:xfrm>
            <a:off x="297712" y="812556"/>
            <a:ext cx="3838353" cy="2889158"/>
          </a:xfrm>
          <a:prstGeom prst="rect">
            <a:avLst/>
          </a:prstGeom>
        </p:spPr>
      </p:pic>
      <p:pic>
        <p:nvPicPr>
          <p:cNvPr id="11" name="Picture 10">
            <a:extLst>
              <a:ext uri="{FF2B5EF4-FFF2-40B4-BE49-F238E27FC236}">
                <a16:creationId xmlns:a16="http://schemas.microsoft.com/office/drawing/2014/main" id="{9B273390-1B76-AF4A-9C29-59C8217C9E0C}"/>
              </a:ext>
            </a:extLst>
          </p:cNvPr>
          <p:cNvPicPr>
            <a:picLocks noChangeAspect="1"/>
          </p:cNvPicPr>
          <p:nvPr/>
        </p:nvPicPr>
        <p:blipFill rotWithShape="1">
          <a:blip r:embed="rId5"/>
          <a:srcRect l="6524" t="6490" r="7781" b="4398"/>
          <a:stretch/>
        </p:blipFill>
        <p:spPr>
          <a:xfrm>
            <a:off x="4860092" y="3844042"/>
            <a:ext cx="3879871" cy="2852353"/>
          </a:xfrm>
          <a:prstGeom prst="rect">
            <a:avLst/>
          </a:prstGeom>
        </p:spPr>
      </p:pic>
    </p:spTree>
    <p:extLst>
      <p:ext uri="{BB962C8B-B14F-4D97-AF65-F5344CB8AC3E}">
        <p14:creationId xmlns:p14="http://schemas.microsoft.com/office/powerpoint/2010/main" val="2345676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{33AB37DA-3C95-C943-9F24-273320DBCB0C}tf10001058</Template>
  <TotalTime>296</TotalTime>
  <Words>434</Words>
  <Application>Microsoft Macintosh PowerPoint</Application>
  <PresentationFormat>On-screen Show (4:3)</PresentationFormat>
  <Paragraphs>78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Twitter Bot Classificaton</vt:lpstr>
      <vt:lpstr>Problem Domain </vt:lpstr>
      <vt:lpstr>Why SHOULD YOU CARE? </vt:lpstr>
      <vt:lpstr>Describing the Dataset </vt:lpstr>
      <vt:lpstr>Distribution of the Dataset</vt:lpstr>
      <vt:lpstr>Key Feature Distributions</vt:lpstr>
      <vt:lpstr>Feature engineering</vt:lpstr>
      <vt:lpstr>Heatmap of Derived Features</vt:lpstr>
      <vt:lpstr>ROC Curves</vt:lpstr>
      <vt:lpstr>Model Comparison</vt:lpstr>
      <vt:lpstr>// ToDO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Bot Classificaton</dc:title>
  <dc:creator>Mike Chavez</dc:creator>
  <cp:lastModifiedBy>Mike Chavez</cp:lastModifiedBy>
  <cp:revision>8</cp:revision>
  <dcterms:created xsi:type="dcterms:W3CDTF">2019-05-17T01:53:19Z</dcterms:created>
  <dcterms:modified xsi:type="dcterms:W3CDTF">2019-06-07T02:07:00Z</dcterms:modified>
</cp:coreProperties>
</file>