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0" r:id="rId4"/>
    <p:sldId id="271" r:id="rId5"/>
    <p:sldId id="272" r:id="rId6"/>
    <p:sldId id="273" r:id="rId7"/>
    <p:sldId id="263" r:id="rId8"/>
    <p:sldId id="275" r:id="rId9"/>
    <p:sldId id="276" r:id="rId10"/>
    <p:sldId id="264" r:id="rId11"/>
    <p:sldId id="278" r:id="rId12"/>
    <p:sldId id="256" r:id="rId13"/>
    <p:sldId id="259" r:id="rId14"/>
    <p:sldId id="281" r:id="rId15"/>
    <p:sldId id="282" r:id="rId16"/>
    <p:sldId id="257" r:id="rId17"/>
    <p:sldId id="258" r:id="rId18"/>
    <p:sldId id="266" r:id="rId19"/>
    <p:sldId id="260" r:id="rId20"/>
    <p:sldId id="269" r:id="rId21"/>
    <p:sldId id="268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56F89-0BD7-434B-B063-5DB8C7D2C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C5B6F0-704F-401E-AB9D-B7DE6FFC3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358767-62CC-4947-B831-B6F892E8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34FA99-7689-4179-9916-3D7061C3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9F78E-4748-4651-8F03-88B05DA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70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6FAF1E-15DA-44BB-B4A2-31CE703F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D52596-1E78-4CD8-8A25-D32A96179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FC7C4B-3AC5-4491-B8EA-62345DA5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BCE464-9284-4463-B6B0-E8CCCE2D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A7D2B9-5300-4156-B1F9-D29259D7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5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742718-BA81-410D-B3AD-CF3239BF4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AC0CC7-758B-486B-A5DD-8992DD95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1F3DA3-506E-4D02-A339-753D159D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078B41-1366-4C1B-BE3E-81DF610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97B27C-9FB5-4608-ADB1-3A36CECC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C8702-29F1-48B9-A168-B0D140EC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2B1623-6C39-494D-8A38-BE42D7DB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9AD53-A5CD-47A4-A3D6-1543407E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B797F-06E4-40F1-9CC9-6EEA5F4B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73E1C-E43A-49C9-A7C0-D75FFFAD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3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85379-7258-4AD2-8637-8754B744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BEB899-BD68-4BDB-8255-FE72A495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6B212-C608-4025-9C99-66D7ADAF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77748C-3504-433F-8E89-622813FE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0A8ADA-2EC8-40D0-9DAB-94644B5F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65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588B55-180B-420C-85E1-15C36311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EA990-32EF-404A-B657-6CF67A1CD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A80744-BA4A-41C0-A335-C50172190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8C16C7-9306-40BA-B971-BB56BBD4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325CEE-512D-4A17-B356-D911948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6EEBC-4A8F-4A79-8559-E999B859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4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19CAB-B2E4-41E6-8971-C6132EA1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97BF73-8CE8-45A0-9F57-897DE2C2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FAFA84-BFD0-42A0-8B36-C57E0FB26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BDA2EA-51D2-47E5-86BB-D190C5DFE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3E80E5-06FB-44E7-ACF7-A89B4F3CE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BDBDFBA-78CC-4BFE-8FDD-2A05C408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71CED6-9A71-4142-A9EA-AB46A782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F0B2B9-1788-4DC5-9CDB-52C67C03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5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15A51-2F4B-4093-B5B0-797A813F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0FC14C-4AE6-4E4A-9A51-23A554AB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CB3B46-8EF4-4A5D-94A1-82019881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5EE393-58EC-4D64-A782-77961450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91E663-3BE6-4B5E-A842-B9783782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EA6715-ADBE-4B1C-A60A-92E2EED8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0FD572-9F66-4343-B7A4-DE748EE4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A43AF-F0D0-469A-A3BD-BC2B88E9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788BD-4787-47E1-AA27-83C23BC0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8309DA-E52A-41A2-9A00-963A04D4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9AC564-63C9-4D51-B62F-CF6DDDCD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D9B305-3E32-4FA8-8AFC-19FEDB63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66582-093C-4B34-B93A-8D2E23E5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69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19489-D6FE-4AD4-A69C-5F94D61E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628B1-AB7E-4003-A12E-538818A1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D82462-85E3-4173-A681-D393566E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511C32-C9B5-4A2E-B9F0-B3102A2B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E790E6-A62E-4B0C-80C4-305ED80C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5A4854-3ADF-488B-8F10-457F67BC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40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0BE692-9203-47C6-A552-F44675BA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FB3DA-6D8F-4590-92BF-929EF532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93BD6-4D94-406E-818D-069E1DA66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33A1-392F-46F1-B83B-E4C80E3B5EF8}" type="datetimeFigureOut">
              <a:rPr lang="zh-TW" altLang="en-US" smtClean="0"/>
              <a:t>2021/7/2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5DB9BD-994F-4481-9561-2FD1E2067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B0E97-2821-4CAA-B3A2-B939F05C4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5F3E-893E-4BC8-9236-46DD5DF9E2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8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3076E-91AE-4690-A9FE-17DDB9871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南山保單預測模型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7576E9-F1E8-449E-A126-E86AD0829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0714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陳孟楷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2021/6/23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90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D48C1-00E0-4590-AD97-9C794594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模型架構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352B27-DAF3-4679-B4FD-A86EC1D35EA1}"/>
              </a:ext>
            </a:extLst>
          </p:cNvPr>
          <p:cNvSpPr/>
          <p:nvPr/>
        </p:nvSpPr>
        <p:spPr>
          <a:xfrm>
            <a:off x="1260627" y="5877017"/>
            <a:ext cx="2805345" cy="727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保費、保額、幣別、年齡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BD4211-104D-44D9-ADD5-2554DA3CB0DF}"/>
              </a:ext>
            </a:extLst>
          </p:cNvPr>
          <p:cNvSpPr/>
          <p:nvPr/>
        </p:nvSpPr>
        <p:spPr>
          <a:xfrm>
            <a:off x="4826495" y="5914743"/>
            <a:ext cx="2695851" cy="7279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商品分類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三標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63DCE9-BA9D-43A5-8560-E5B449463231}"/>
              </a:ext>
            </a:extLst>
          </p:cNvPr>
          <p:cNvSpPr/>
          <p:nvPr/>
        </p:nvSpPr>
        <p:spPr>
          <a:xfrm>
            <a:off x="4756952" y="5206750"/>
            <a:ext cx="2834936" cy="523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Embedding (4)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617FAA-BE49-4E5E-B3AB-64CD1C45A591}"/>
              </a:ext>
            </a:extLst>
          </p:cNvPr>
          <p:cNvSpPr/>
          <p:nvPr/>
        </p:nvSpPr>
        <p:spPr>
          <a:xfrm>
            <a:off x="4678532" y="3002300"/>
            <a:ext cx="2834936" cy="523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Dense(32)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3AA60D-7B13-4F22-A6D0-FA374C74D447}"/>
              </a:ext>
            </a:extLst>
          </p:cNvPr>
          <p:cNvSpPr/>
          <p:nvPr/>
        </p:nvSpPr>
        <p:spPr>
          <a:xfrm>
            <a:off x="4678532" y="1874837"/>
            <a:ext cx="2834936" cy="523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Dense(1)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E8D8FB-05FA-456F-B4CE-8528B87E57E2}"/>
              </a:ext>
            </a:extLst>
          </p:cNvPr>
          <p:cNvSpPr/>
          <p:nvPr/>
        </p:nvSpPr>
        <p:spPr>
          <a:xfrm>
            <a:off x="4678532" y="2431911"/>
            <a:ext cx="2834936" cy="5237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Dense(32)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55F22C-14C0-4FDE-8504-00EB1244E1DC}"/>
              </a:ext>
            </a:extLst>
          </p:cNvPr>
          <p:cNvCxnSpPr>
            <a:cxnSpLocks/>
          </p:cNvCxnSpPr>
          <p:nvPr/>
        </p:nvCxnSpPr>
        <p:spPr>
          <a:xfrm flipV="1">
            <a:off x="3036161" y="4057094"/>
            <a:ext cx="1029811" cy="1305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20E47E-A3A4-421D-8CC8-9E9F81C3670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968318"/>
            <a:ext cx="4439" cy="1162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6E7C0AB-5874-4ED8-AE50-1A9A54A801FC}"/>
              </a:ext>
            </a:extLst>
          </p:cNvPr>
          <p:cNvCxnSpPr>
            <a:cxnSpLocks/>
          </p:cNvCxnSpPr>
          <p:nvPr/>
        </p:nvCxnSpPr>
        <p:spPr>
          <a:xfrm flipV="1">
            <a:off x="6122631" y="1187927"/>
            <a:ext cx="0" cy="632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1EF7E92-2FE8-404D-8B3D-9A36999D8F07}"/>
              </a:ext>
            </a:extLst>
          </p:cNvPr>
          <p:cNvSpPr/>
          <p:nvPr/>
        </p:nvSpPr>
        <p:spPr>
          <a:xfrm>
            <a:off x="5106139" y="578189"/>
            <a:ext cx="2077372" cy="527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是否會購買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7EC94B-C06D-499D-A570-1FE5264E5232}"/>
              </a:ext>
            </a:extLst>
          </p:cNvPr>
          <p:cNvSpPr/>
          <p:nvPr/>
        </p:nvSpPr>
        <p:spPr>
          <a:xfrm>
            <a:off x="8282870" y="5914743"/>
            <a:ext cx="2352580" cy="727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客戶資料 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舊客戶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D10BF19-E62D-4D26-B2A6-78599A3CE14A}"/>
              </a:ext>
            </a:extLst>
          </p:cNvPr>
          <p:cNvCxnSpPr>
            <a:cxnSpLocks/>
          </p:cNvCxnSpPr>
          <p:nvPr/>
        </p:nvCxnSpPr>
        <p:spPr>
          <a:xfrm flipH="1" flipV="1">
            <a:off x="7837504" y="3968318"/>
            <a:ext cx="1395273" cy="15003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5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CE6D7-51C7-40BA-87CC-B535A5A2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超參數配置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0518F-C5D4-4948-9EB2-BF470A6A7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Epoch : 10</a:t>
            </a:r>
          </a:p>
          <a:p>
            <a:r>
              <a:rPr lang="en-US" altLang="zh-TW" dirty="0"/>
              <a:t>Batch size : 32</a:t>
            </a:r>
          </a:p>
          <a:p>
            <a:r>
              <a:rPr lang="en-US" altLang="zh-TW" dirty="0"/>
              <a:t>Learning rate : 0.001</a:t>
            </a:r>
          </a:p>
          <a:p>
            <a:r>
              <a:rPr lang="en-US" altLang="zh-TW" dirty="0"/>
              <a:t>Optimizer : SGD (momentum=0.9)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829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773E1-E006-4A7B-B8C2-BB7A3267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0837"/>
            <a:ext cx="9144000" cy="23876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Result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2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75CE7-6EC7-4390-8203-3CE31273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3360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0F7266-7BA9-4C84-B169-BCC980BFCA47}"/>
              </a:ext>
            </a:extLst>
          </p:cNvPr>
          <p:cNvSpPr txBox="1"/>
          <p:nvPr/>
        </p:nvSpPr>
        <p:spPr>
          <a:xfrm>
            <a:off x="4252404" y="1119800"/>
            <a:ext cx="57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F1- Score : 0.348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91273BA-8FC8-4949-93D2-3827EFCAC764}"/>
              </a:ext>
            </a:extLst>
          </p:cNvPr>
          <p:cNvSpPr txBox="1"/>
          <p:nvPr/>
        </p:nvSpPr>
        <p:spPr>
          <a:xfrm>
            <a:off x="149440" y="328707"/>
            <a:ext cx="3577701" cy="369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保費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z-score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保費區間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z-score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保額區間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幣別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(one-hot encoding)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商品三標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(Embedding)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保險人年齡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客戶資料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舊客戶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客戶分群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財富指標、客戶忠誠度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業務員特徵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A880684-242D-4C08-A8FD-3C4F227434CF}"/>
              </a:ext>
            </a:extLst>
          </p:cNvPr>
          <p:cNvCxnSpPr>
            <a:cxnSpLocks/>
          </p:cNvCxnSpPr>
          <p:nvPr/>
        </p:nvCxnSpPr>
        <p:spPr>
          <a:xfrm>
            <a:off x="5814873" y="1554644"/>
            <a:ext cx="0" cy="399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AC2614-C3C2-4694-A4D4-B5E3E22BEF44}"/>
              </a:ext>
            </a:extLst>
          </p:cNvPr>
          <p:cNvSpPr txBox="1"/>
          <p:nvPr/>
        </p:nvSpPr>
        <p:spPr>
          <a:xfrm>
            <a:off x="4252404" y="2046472"/>
            <a:ext cx="400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F1- Score : 0.426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A82B13-2999-4231-8413-3A0C1343E8BA}"/>
              </a:ext>
            </a:extLst>
          </p:cNvPr>
          <p:cNvSpPr txBox="1"/>
          <p:nvPr/>
        </p:nvSpPr>
        <p:spPr>
          <a:xfrm>
            <a:off x="6545804" y="1431225"/>
            <a:ext cx="539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Resample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將未成交與成交的保單資料調成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: 1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複製成交保單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B4E3BE-A9A6-489F-83B3-509D3F565A33}"/>
              </a:ext>
            </a:extLst>
          </p:cNvPr>
          <p:cNvCxnSpPr>
            <a:cxnSpLocks/>
          </p:cNvCxnSpPr>
          <p:nvPr/>
        </p:nvCxnSpPr>
        <p:spPr>
          <a:xfrm>
            <a:off x="5814873" y="2415804"/>
            <a:ext cx="0" cy="3994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2D9604-6F22-45EA-A4A8-477592A933A6}"/>
              </a:ext>
            </a:extLst>
          </p:cNvPr>
          <p:cNvSpPr txBox="1"/>
          <p:nvPr/>
        </p:nvSpPr>
        <p:spPr>
          <a:xfrm>
            <a:off x="4252404" y="2815299"/>
            <a:ext cx="400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F1- Score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0.621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6916D67-1B29-410E-88CC-484A3BC82B70}"/>
              </a:ext>
            </a:extLst>
          </p:cNvPr>
          <p:cNvSpPr txBox="1"/>
          <p:nvPr/>
        </p:nvSpPr>
        <p:spPr>
          <a:xfrm>
            <a:off x="6545804" y="2396585"/>
            <a:ext cx="549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保額、保費 先分群再使用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z-score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2CE51B1-8847-48B5-9B61-C31BE3106172}"/>
              </a:ext>
            </a:extLst>
          </p:cNvPr>
          <p:cNvCxnSpPr>
            <a:cxnSpLocks/>
          </p:cNvCxnSpPr>
          <p:nvPr/>
        </p:nvCxnSpPr>
        <p:spPr>
          <a:xfrm>
            <a:off x="5814873" y="3229252"/>
            <a:ext cx="0" cy="517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D98B3A-537A-4E8B-8024-8A75A1998172}"/>
              </a:ext>
            </a:extLst>
          </p:cNvPr>
          <p:cNvSpPr txBox="1"/>
          <p:nvPr/>
        </p:nvSpPr>
        <p:spPr>
          <a:xfrm>
            <a:off x="4252403" y="3673370"/>
            <a:ext cx="400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新客戶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0.488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舊客戶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0.548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3A28EE-AF2C-42E6-A887-B682C91E79D4}"/>
              </a:ext>
            </a:extLst>
          </p:cNvPr>
          <p:cNvSpPr txBox="1"/>
          <p:nvPr/>
        </p:nvSpPr>
        <p:spPr>
          <a:xfrm>
            <a:off x="6545804" y="3229252"/>
            <a:ext cx="5490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將資料分成新舊客戶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加入客戶分群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A67C652-1FCD-4C2E-BC30-338E7B4344AE}"/>
              </a:ext>
            </a:extLst>
          </p:cNvPr>
          <p:cNvCxnSpPr>
            <a:cxnSpLocks/>
          </p:cNvCxnSpPr>
          <p:nvPr/>
        </p:nvCxnSpPr>
        <p:spPr>
          <a:xfrm>
            <a:off x="7804951" y="4127376"/>
            <a:ext cx="548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1DE3937-F12A-4E50-A704-2B01DCE79393}"/>
              </a:ext>
            </a:extLst>
          </p:cNvPr>
          <p:cNvSpPr txBox="1"/>
          <p:nvPr/>
        </p:nvSpPr>
        <p:spPr>
          <a:xfrm>
            <a:off x="8692717" y="3717759"/>
            <a:ext cx="334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使用財富指標和忠誠度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舊客戶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0.493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AB8935C-A2A6-47BE-8C09-1FDE14E66346}"/>
              </a:ext>
            </a:extLst>
          </p:cNvPr>
          <p:cNvCxnSpPr>
            <a:cxnSpLocks/>
          </p:cNvCxnSpPr>
          <p:nvPr/>
        </p:nvCxnSpPr>
        <p:spPr>
          <a:xfrm>
            <a:off x="5814873" y="4388225"/>
            <a:ext cx="0" cy="517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C18DCE-AAE3-4E01-8A5E-72B1FF937E18}"/>
              </a:ext>
            </a:extLst>
          </p:cNvPr>
          <p:cNvSpPr txBox="1"/>
          <p:nvPr/>
        </p:nvSpPr>
        <p:spPr>
          <a:xfrm>
            <a:off x="4252403" y="4917566"/>
            <a:ext cx="400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新客戶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0.479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舊客戶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0.547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9028B28-C5E8-4731-8B7C-D0C06CE36DA3}"/>
              </a:ext>
            </a:extLst>
          </p:cNvPr>
          <p:cNvSpPr txBox="1"/>
          <p:nvPr/>
        </p:nvSpPr>
        <p:spPr>
          <a:xfrm>
            <a:off x="6468125" y="4476305"/>
            <a:ext cx="564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將資料依照保單建立日排序，前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80%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的資料當作訓練集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4C1AFF0-7E9E-493B-8C07-77D2BFB3ED32}"/>
              </a:ext>
            </a:extLst>
          </p:cNvPr>
          <p:cNvCxnSpPr>
            <a:cxnSpLocks/>
          </p:cNvCxnSpPr>
          <p:nvPr/>
        </p:nvCxnSpPr>
        <p:spPr>
          <a:xfrm>
            <a:off x="7804951" y="5371572"/>
            <a:ext cx="5489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37EF34-B7C8-45B6-9857-6B799AA300DD}"/>
              </a:ext>
            </a:extLst>
          </p:cNvPr>
          <p:cNvSpPr txBox="1"/>
          <p:nvPr/>
        </p:nvSpPr>
        <p:spPr>
          <a:xfrm>
            <a:off x="8692717" y="4961955"/>
            <a:ext cx="334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使用財富指標和忠誠度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舊客戶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0.617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9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934A84-C237-4F98-AD7C-B7E664D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2" y="2144657"/>
            <a:ext cx="5510329" cy="37521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555EFB-93EE-4E9D-9C33-4373EBCF2B4E}"/>
              </a:ext>
            </a:extLst>
          </p:cNvPr>
          <p:cNvSpPr txBox="1"/>
          <p:nvPr/>
        </p:nvSpPr>
        <p:spPr>
          <a:xfrm>
            <a:off x="6428792" y="848381"/>
            <a:ext cx="286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加入區間資訊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C22629-1F83-4EDC-B8E0-6CFCF2C7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2" y="1995367"/>
            <a:ext cx="5741868" cy="354682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641E98-8D87-4DA9-84A6-11DD69474AF9}"/>
              </a:ext>
            </a:extLst>
          </p:cNvPr>
          <p:cNvSpPr txBox="1"/>
          <p:nvPr/>
        </p:nvSpPr>
        <p:spPr>
          <a:xfrm>
            <a:off x="335698" y="904907"/>
            <a:ext cx="286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未加入區間資訊</a:t>
            </a:r>
          </a:p>
        </p:txBody>
      </p:sp>
    </p:spTree>
    <p:extLst>
      <p:ext uri="{BB962C8B-B14F-4D97-AF65-F5344CB8AC3E}">
        <p14:creationId xmlns:p14="http://schemas.microsoft.com/office/powerpoint/2010/main" val="193460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DD1334B0-45E0-4073-9BF0-164171F36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925306"/>
              </p:ext>
            </p:extLst>
          </p:nvPr>
        </p:nvGraphicFramePr>
        <p:xfrm>
          <a:off x="1178765" y="95250"/>
          <a:ext cx="9834469" cy="65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481">
                  <a:extLst>
                    <a:ext uri="{9D8B030D-6E8A-4147-A177-3AD203B41FA5}">
                      <a16:colId xmlns:a16="http://schemas.microsoft.com/office/drawing/2014/main" val="2031081506"/>
                    </a:ext>
                  </a:extLst>
                </a:gridCol>
                <a:gridCol w="1525957">
                  <a:extLst>
                    <a:ext uri="{9D8B030D-6E8A-4147-A177-3AD203B41FA5}">
                      <a16:colId xmlns:a16="http://schemas.microsoft.com/office/drawing/2014/main" val="2051838575"/>
                    </a:ext>
                  </a:extLst>
                </a:gridCol>
                <a:gridCol w="1954403">
                  <a:extLst>
                    <a:ext uri="{9D8B030D-6E8A-4147-A177-3AD203B41FA5}">
                      <a16:colId xmlns:a16="http://schemas.microsoft.com/office/drawing/2014/main" val="1526718400"/>
                    </a:ext>
                  </a:extLst>
                </a:gridCol>
                <a:gridCol w="186649">
                  <a:extLst>
                    <a:ext uri="{9D8B030D-6E8A-4147-A177-3AD203B41FA5}">
                      <a16:colId xmlns:a16="http://schemas.microsoft.com/office/drawing/2014/main" val="1216108685"/>
                    </a:ext>
                  </a:extLst>
                </a:gridCol>
                <a:gridCol w="2403910">
                  <a:extLst>
                    <a:ext uri="{9D8B030D-6E8A-4147-A177-3AD203B41FA5}">
                      <a16:colId xmlns:a16="http://schemas.microsoft.com/office/drawing/2014/main" val="518929368"/>
                    </a:ext>
                  </a:extLst>
                </a:gridCol>
                <a:gridCol w="2539069">
                  <a:extLst>
                    <a:ext uri="{9D8B030D-6E8A-4147-A177-3AD203B41FA5}">
                      <a16:colId xmlns:a16="http://schemas.microsoft.com/office/drawing/2014/main" val="325795081"/>
                    </a:ext>
                  </a:extLst>
                </a:gridCol>
              </a:tblGrid>
              <a:tr h="1028176">
                <a:tc gridSpan="2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商品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Embedding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商品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Embedding</a:t>
                      </a:r>
                    </a:p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舊客戶加入業務員特徵</a:t>
                      </a: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商品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One-hot encoding</a:t>
                      </a:r>
                    </a:p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舊客戶加入業務員特徵</a:t>
                      </a:r>
                    </a:p>
                    <a:p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83402"/>
                  </a:ext>
                </a:extLst>
              </a:tr>
              <a:tr h="494773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Ver. 1 – Original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0.348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62133"/>
                  </a:ext>
                </a:extLst>
              </a:tr>
              <a:tr h="494773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Ver. 2 –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 Resample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0.426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406704"/>
                  </a:ext>
                </a:extLst>
              </a:tr>
              <a:tr h="613785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Ver. 3 –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保費、保額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Normalize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新舊客戶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0.621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0.512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0.512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326776"/>
                  </a:ext>
                </a:extLst>
              </a:tr>
              <a:tr h="613785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Ver. 4 </a:t>
                      </a:r>
                    </a:p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新客戶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0.488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0.477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0.477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6239"/>
                  </a:ext>
                </a:extLst>
              </a:tr>
              <a:tr h="758978"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Ver. 4 </a:t>
                      </a:r>
                    </a:p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舊客戶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客戶分群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0.548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0.621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0.584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0.621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16026"/>
                  </a:ext>
                </a:extLst>
              </a:tr>
              <a:tr h="6134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忠誠度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財富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0.493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0.633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38763"/>
                  </a:ext>
                </a:extLst>
              </a:tr>
              <a:tr h="613785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Ver. 5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排序時間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新客戶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0.479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0.486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0.486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55576"/>
                  </a:ext>
                </a:extLst>
              </a:tr>
              <a:tr h="605851">
                <a:tc rowSpan="2"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Ver. 5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– </a:t>
                      </a:r>
                    </a:p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排序時間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舊客戶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客戶分群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0.547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0.556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0.672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0.556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95463"/>
                  </a:ext>
                </a:extLst>
              </a:tr>
              <a:tr h="61028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忠誠度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財富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4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69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27229947-07FF-4903-B1C5-B488DDE3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22711"/>
              </p:ext>
            </p:extLst>
          </p:nvPr>
        </p:nvGraphicFramePr>
        <p:xfrm>
          <a:off x="1650262" y="2190656"/>
          <a:ext cx="4928091" cy="2866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2697">
                  <a:extLst>
                    <a:ext uri="{9D8B030D-6E8A-4147-A177-3AD203B41FA5}">
                      <a16:colId xmlns:a16="http://schemas.microsoft.com/office/drawing/2014/main" val="2443815599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3342288295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2058750814"/>
                    </a:ext>
                  </a:extLst>
                </a:gridCol>
              </a:tblGrid>
              <a:tr h="12410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Predict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9823"/>
                  </a:ext>
                </a:extLst>
              </a:tr>
              <a:tr h="849653"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12543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166"/>
                  </a:ext>
                </a:extLst>
              </a:tr>
              <a:tr h="776223">
                <a:tc>
                  <a:txBody>
                    <a:bodyPr/>
                    <a:lstStyle/>
                    <a:p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40957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9010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A563D0-6E41-404D-A1BE-7D5657578679}"/>
              </a:ext>
            </a:extLst>
          </p:cNvPr>
          <p:cNvSpPr txBox="1"/>
          <p:nvPr/>
        </p:nvSpPr>
        <p:spPr>
          <a:xfrm>
            <a:off x="1650262" y="1313701"/>
            <a:ext cx="551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Ver. 1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原始模型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40BA14-E076-46C5-A880-8236961A437F}"/>
              </a:ext>
            </a:extLst>
          </p:cNvPr>
          <p:cNvSpPr txBox="1"/>
          <p:nvPr/>
        </p:nvSpPr>
        <p:spPr>
          <a:xfrm>
            <a:off x="3160451" y="5503961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0.3478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A13504-4171-408C-965E-D64FCD19943B}"/>
              </a:ext>
            </a:extLst>
          </p:cNvPr>
          <p:cNvSpPr txBox="1"/>
          <p:nvPr/>
        </p:nvSpPr>
        <p:spPr>
          <a:xfrm>
            <a:off x="7163295" y="2190656"/>
            <a:ext cx="341790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保費、保額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(Normalize)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幣別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(one-hot encoding)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商品三標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(Embedding)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保險人年齡</a:t>
            </a:r>
          </a:p>
        </p:txBody>
      </p:sp>
    </p:spTree>
    <p:extLst>
      <p:ext uri="{BB962C8B-B14F-4D97-AF65-F5344CB8AC3E}">
        <p14:creationId xmlns:p14="http://schemas.microsoft.com/office/powerpoint/2010/main" val="212122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7B4164B3-42E7-431A-BFB4-019835CB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63400"/>
              </p:ext>
            </p:extLst>
          </p:nvPr>
        </p:nvGraphicFramePr>
        <p:xfrm>
          <a:off x="6569970" y="2057686"/>
          <a:ext cx="4928091" cy="2866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2697">
                  <a:extLst>
                    <a:ext uri="{9D8B030D-6E8A-4147-A177-3AD203B41FA5}">
                      <a16:colId xmlns:a16="http://schemas.microsoft.com/office/drawing/2014/main" val="2443815599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3342288295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2058750814"/>
                    </a:ext>
                  </a:extLst>
                </a:gridCol>
              </a:tblGrid>
              <a:tr h="12410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9823"/>
                  </a:ext>
                </a:extLst>
              </a:tr>
              <a:tr h="849653"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31930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5670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166"/>
                  </a:ext>
                </a:extLst>
              </a:tr>
              <a:tr h="776223">
                <a:tc>
                  <a:txBody>
                    <a:bodyPr/>
                    <a:lstStyle/>
                    <a:p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33183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7917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9010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CCAEA4-3283-49A0-99B8-3021598995FA}"/>
              </a:ext>
            </a:extLst>
          </p:cNvPr>
          <p:cNvSpPr txBox="1"/>
          <p:nvPr/>
        </p:nvSpPr>
        <p:spPr>
          <a:xfrm>
            <a:off x="7023717" y="1216241"/>
            <a:ext cx="393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3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保額、保費 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z-score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B87A8A6-36EC-41E3-ABFD-CC6B30C1E730}"/>
              </a:ext>
            </a:extLst>
          </p:cNvPr>
          <p:cNvSpPr txBox="1"/>
          <p:nvPr/>
        </p:nvSpPr>
        <p:spPr>
          <a:xfrm>
            <a:off x="8126027" y="5396715"/>
            <a:ext cx="219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0.621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B4B6AC13-F7BE-461B-9BAA-E3ECDDBE6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06448"/>
              </p:ext>
            </p:extLst>
          </p:nvPr>
        </p:nvGraphicFramePr>
        <p:xfrm>
          <a:off x="693939" y="2022175"/>
          <a:ext cx="4928091" cy="2866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2697">
                  <a:extLst>
                    <a:ext uri="{9D8B030D-6E8A-4147-A177-3AD203B41FA5}">
                      <a16:colId xmlns:a16="http://schemas.microsoft.com/office/drawing/2014/main" val="2443815599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3342288295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2058750814"/>
                    </a:ext>
                  </a:extLst>
                </a:gridCol>
              </a:tblGrid>
              <a:tr h="12410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9823"/>
                  </a:ext>
                </a:extLst>
              </a:tr>
              <a:tr h="849653"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13811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23911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166"/>
                  </a:ext>
                </a:extLst>
              </a:tr>
              <a:tr h="776223">
                <a:tc>
                  <a:txBody>
                    <a:bodyPr/>
                    <a:lstStyle/>
                    <a:p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13224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27990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901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1B0FD03-CFD1-4222-B1E9-B58BB64883FE}"/>
              </a:ext>
            </a:extLst>
          </p:cNvPr>
          <p:cNvSpPr txBox="1"/>
          <p:nvPr/>
        </p:nvSpPr>
        <p:spPr>
          <a:xfrm>
            <a:off x="693939" y="1216241"/>
            <a:ext cx="551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Ver. 2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Resample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將未成交與成交的保單資料調成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: 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20BD5B-A0D6-4CAC-869D-BCBEDC2D1D3F}"/>
              </a:ext>
            </a:extLst>
          </p:cNvPr>
          <p:cNvSpPr txBox="1"/>
          <p:nvPr/>
        </p:nvSpPr>
        <p:spPr>
          <a:xfrm>
            <a:off x="2204128" y="5335480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: 0.426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31301D-BE55-400C-8140-03515247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872" y="4969185"/>
            <a:ext cx="2074535" cy="17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84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F23298-9828-43BC-806B-B9BE8A58B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50601"/>
              </p:ext>
            </p:extLst>
          </p:nvPr>
        </p:nvGraphicFramePr>
        <p:xfrm>
          <a:off x="898125" y="2350649"/>
          <a:ext cx="4928091" cy="2866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2697">
                  <a:extLst>
                    <a:ext uri="{9D8B030D-6E8A-4147-A177-3AD203B41FA5}">
                      <a16:colId xmlns:a16="http://schemas.microsoft.com/office/drawing/2014/main" val="2443815599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3342288295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2058750814"/>
                    </a:ext>
                  </a:extLst>
                </a:gridCol>
              </a:tblGrid>
              <a:tr h="12410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9823"/>
                  </a:ext>
                </a:extLst>
              </a:tr>
              <a:tr h="849653"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5164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3664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166"/>
                  </a:ext>
                </a:extLst>
              </a:tr>
              <a:tr h="776223">
                <a:tc>
                  <a:txBody>
                    <a:bodyPr/>
                    <a:lstStyle/>
                    <a:p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4835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5263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90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5DE8A3A-6757-4751-A951-F234EDE56E92}"/>
              </a:ext>
            </a:extLst>
          </p:cNvPr>
          <p:cNvSpPr txBox="1"/>
          <p:nvPr/>
        </p:nvSpPr>
        <p:spPr>
          <a:xfrm>
            <a:off x="898125" y="534568"/>
            <a:ext cx="39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4 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客戶分群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將資料分成新客戶、舊客戶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 客戶分群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(C1~C5)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665B7A-237E-4990-B289-0DDE74FB070B}"/>
              </a:ext>
            </a:extLst>
          </p:cNvPr>
          <p:cNvSpPr txBox="1"/>
          <p:nvPr/>
        </p:nvSpPr>
        <p:spPr>
          <a:xfrm>
            <a:off x="898125" y="1811045"/>
            <a:ext cx="17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舊客戶</a:t>
            </a: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05736DF0-80F0-40D8-AE1B-C218727E8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80684"/>
              </p:ext>
            </p:extLst>
          </p:nvPr>
        </p:nvGraphicFramePr>
        <p:xfrm>
          <a:off x="6365786" y="2350649"/>
          <a:ext cx="4928091" cy="2866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2697">
                  <a:extLst>
                    <a:ext uri="{9D8B030D-6E8A-4147-A177-3AD203B41FA5}">
                      <a16:colId xmlns:a16="http://schemas.microsoft.com/office/drawing/2014/main" val="2443815599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3342288295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2058750814"/>
                    </a:ext>
                  </a:extLst>
                </a:gridCol>
              </a:tblGrid>
              <a:tr h="12410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9823"/>
                  </a:ext>
                </a:extLst>
              </a:tr>
              <a:tr h="849653"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12061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12469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166"/>
                  </a:ext>
                </a:extLst>
              </a:tr>
              <a:tr h="776223">
                <a:tc>
                  <a:txBody>
                    <a:bodyPr/>
                    <a:lstStyle/>
                    <a:p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12774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18339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9010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52BFD4C-53EE-46FA-9D0E-3F3ED487F6AF}"/>
              </a:ext>
            </a:extLst>
          </p:cNvPr>
          <p:cNvSpPr txBox="1"/>
          <p:nvPr/>
        </p:nvSpPr>
        <p:spPr>
          <a:xfrm>
            <a:off x="6365786" y="1811045"/>
            <a:ext cx="343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新客戶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981521-C239-42D1-8F22-366FE48D01AA}"/>
              </a:ext>
            </a:extLst>
          </p:cNvPr>
          <p:cNvSpPr txBox="1"/>
          <p:nvPr/>
        </p:nvSpPr>
        <p:spPr>
          <a:xfrm>
            <a:off x="2265777" y="5570712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: 0.548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4ED194-31A9-43DB-B659-3372BE4AD711}"/>
              </a:ext>
            </a:extLst>
          </p:cNvPr>
          <p:cNvSpPr txBox="1"/>
          <p:nvPr/>
        </p:nvSpPr>
        <p:spPr>
          <a:xfrm>
            <a:off x="8086574" y="5570712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: 0.488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439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F23298-9828-43BC-806B-B9BE8A58B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41228"/>
              </p:ext>
            </p:extLst>
          </p:nvPr>
        </p:nvGraphicFramePr>
        <p:xfrm>
          <a:off x="3517037" y="2519325"/>
          <a:ext cx="4928091" cy="2866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2697">
                  <a:extLst>
                    <a:ext uri="{9D8B030D-6E8A-4147-A177-3AD203B41FA5}">
                      <a16:colId xmlns:a16="http://schemas.microsoft.com/office/drawing/2014/main" val="2443815599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3342288295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2058750814"/>
                    </a:ext>
                  </a:extLst>
                </a:gridCol>
              </a:tblGrid>
              <a:tr h="12410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9823"/>
                  </a:ext>
                </a:extLst>
              </a:tr>
              <a:tr h="849653"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4050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4823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166"/>
                  </a:ext>
                </a:extLst>
              </a:tr>
              <a:tr h="776223">
                <a:tc>
                  <a:txBody>
                    <a:bodyPr/>
                    <a:lstStyle/>
                    <a:p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3505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6548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90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5DE8A3A-6757-4751-A951-F234EDE56E92}"/>
              </a:ext>
            </a:extLst>
          </p:cNvPr>
          <p:cNvSpPr txBox="1"/>
          <p:nvPr/>
        </p:nvSpPr>
        <p:spPr>
          <a:xfrm>
            <a:off x="898125" y="434142"/>
            <a:ext cx="393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使用客戶忠誠度、財富指標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將資料分成新客戶、舊客戶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加入客戶忠誠度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L1~L5 )</a:t>
            </a:r>
          </a:p>
          <a:p>
            <a:pPr marL="342900" indent="-342900"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加入財富指標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R1~R5 )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665B7A-237E-4990-B289-0DDE74FB070B}"/>
              </a:ext>
            </a:extLst>
          </p:cNvPr>
          <p:cNvSpPr txBox="1"/>
          <p:nvPr/>
        </p:nvSpPr>
        <p:spPr>
          <a:xfrm>
            <a:off x="3517037" y="1979721"/>
            <a:ext cx="17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舊客戶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981521-C239-42D1-8F22-366FE48D01AA}"/>
              </a:ext>
            </a:extLst>
          </p:cNvPr>
          <p:cNvSpPr txBox="1"/>
          <p:nvPr/>
        </p:nvSpPr>
        <p:spPr>
          <a:xfrm>
            <a:off x="4884689" y="5739388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: 0.493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166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F0E2C-50D7-46A0-BD2F-6073F597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41D987-67AE-4AC4-BA61-B80274F8E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保單資料介紹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模型架構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838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F23298-9828-43BC-806B-B9BE8A58B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01589"/>
              </p:ext>
            </p:extLst>
          </p:nvPr>
        </p:nvGraphicFramePr>
        <p:xfrm>
          <a:off x="898125" y="2350649"/>
          <a:ext cx="4928091" cy="2866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2697">
                  <a:extLst>
                    <a:ext uri="{9D8B030D-6E8A-4147-A177-3AD203B41FA5}">
                      <a16:colId xmlns:a16="http://schemas.microsoft.com/office/drawing/2014/main" val="2443815599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3342288295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2058750814"/>
                    </a:ext>
                  </a:extLst>
                </a:gridCol>
              </a:tblGrid>
              <a:tr h="12410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9823"/>
                  </a:ext>
                </a:extLst>
              </a:tr>
              <a:tr h="849653"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5290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4436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166"/>
                  </a:ext>
                </a:extLst>
              </a:tr>
              <a:tr h="776223">
                <a:tc>
                  <a:txBody>
                    <a:bodyPr/>
                    <a:lstStyle/>
                    <a:p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4329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4930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90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5DE8A3A-6757-4751-A951-F234EDE56E92}"/>
              </a:ext>
            </a:extLst>
          </p:cNvPr>
          <p:cNvSpPr txBox="1"/>
          <p:nvPr/>
        </p:nvSpPr>
        <p:spPr>
          <a:xfrm>
            <a:off x="898125" y="534568"/>
            <a:ext cx="5848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5(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客戶分群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將資料依照保單建立日排序，前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的資料當作訓練集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665B7A-237E-4990-B289-0DDE74FB070B}"/>
              </a:ext>
            </a:extLst>
          </p:cNvPr>
          <p:cNvSpPr txBox="1"/>
          <p:nvPr/>
        </p:nvSpPr>
        <p:spPr>
          <a:xfrm>
            <a:off x="898125" y="1811045"/>
            <a:ext cx="172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舊客戶</a:t>
            </a: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05736DF0-80F0-40D8-AE1B-C218727E8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019781"/>
              </p:ext>
            </p:extLst>
          </p:nvPr>
        </p:nvGraphicFramePr>
        <p:xfrm>
          <a:off x="6365786" y="2350649"/>
          <a:ext cx="4928091" cy="2866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2697">
                  <a:extLst>
                    <a:ext uri="{9D8B030D-6E8A-4147-A177-3AD203B41FA5}">
                      <a16:colId xmlns:a16="http://schemas.microsoft.com/office/drawing/2014/main" val="2443815599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3342288295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2058750814"/>
                    </a:ext>
                  </a:extLst>
                </a:gridCol>
              </a:tblGrid>
              <a:tr h="12410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9823"/>
                  </a:ext>
                </a:extLst>
              </a:tr>
              <a:tr h="849653"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11319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15156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166"/>
                  </a:ext>
                </a:extLst>
              </a:tr>
              <a:tr h="776223">
                <a:tc>
                  <a:txBody>
                    <a:bodyPr/>
                    <a:lstStyle/>
                    <a:p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9400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19492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9010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52BFD4C-53EE-46FA-9D0E-3F3ED487F6AF}"/>
              </a:ext>
            </a:extLst>
          </p:cNvPr>
          <p:cNvSpPr txBox="1"/>
          <p:nvPr/>
        </p:nvSpPr>
        <p:spPr>
          <a:xfrm>
            <a:off x="6365785" y="1811045"/>
            <a:ext cx="391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新客戶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測試集總數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55367)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981521-C239-42D1-8F22-366FE48D01AA}"/>
              </a:ext>
            </a:extLst>
          </p:cNvPr>
          <p:cNvSpPr txBox="1"/>
          <p:nvPr/>
        </p:nvSpPr>
        <p:spPr>
          <a:xfrm>
            <a:off x="2265777" y="5570712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: 0.547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4ED194-31A9-43DB-B659-3372BE4AD711}"/>
              </a:ext>
            </a:extLst>
          </p:cNvPr>
          <p:cNvSpPr txBox="1"/>
          <p:nvPr/>
        </p:nvSpPr>
        <p:spPr>
          <a:xfrm>
            <a:off x="8086574" y="5570712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: 0.479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03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F23298-9828-43BC-806B-B9BE8A58B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8436"/>
              </p:ext>
            </p:extLst>
          </p:nvPr>
        </p:nvGraphicFramePr>
        <p:xfrm>
          <a:off x="3517037" y="2519325"/>
          <a:ext cx="4928091" cy="28669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2697">
                  <a:extLst>
                    <a:ext uri="{9D8B030D-6E8A-4147-A177-3AD203B41FA5}">
                      <a16:colId xmlns:a16="http://schemas.microsoft.com/office/drawing/2014/main" val="2443815599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3342288295"/>
                    </a:ext>
                  </a:extLst>
                </a:gridCol>
                <a:gridCol w="1642697">
                  <a:extLst>
                    <a:ext uri="{9D8B030D-6E8A-4147-A177-3AD203B41FA5}">
                      <a16:colId xmlns:a16="http://schemas.microsoft.com/office/drawing/2014/main" val="2058750814"/>
                    </a:ext>
                  </a:extLst>
                </a:gridCol>
              </a:tblGrid>
              <a:tr h="1241040">
                <a:tc>
                  <a:txBody>
                    <a:bodyPr/>
                    <a:lstStyle/>
                    <a:p>
                      <a:r>
                        <a:rPr lang="en-US" altLang="zh-TW" dirty="0"/>
                        <a:t>            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</a:t>
                      </a:r>
                    </a:p>
                    <a:p>
                      <a:endParaRPr lang="en-US" altLang="zh-TW" dirty="0"/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29823"/>
                  </a:ext>
                </a:extLst>
              </a:tr>
              <a:tr h="849653">
                <a:tc>
                  <a:txBody>
                    <a:bodyPr/>
                    <a:lstStyle/>
                    <a:p>
                      <a:pPr algn="ctr"/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Positive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7540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2186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4166"/>
                  </a:ext>
                </a:extLst>
              </a:tr>
              <a:tr h="776223">
                <a:tc>
                  <a:txBody>
                    <a:bodyPr/>
                    <a:lstStyle/>
                    <a:p>
                      <a:endParaRPr lang="en-US" altLang="zh-TW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Negative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7146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2113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590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5DE8A3A-6757-4751-A951-F234EDE56E92}"/>
              </a:ext>
            </a:extLst>
          </p:cNvPr>
          <p:cNvSpPr txBox="1"/>
          <p:nvPr/>
        </p:nvSpPr>
        <p:spPr>
          <a:xfrm>
            <a:off x="773838" y="703244"/>
            <a:ext cx="779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Ver. 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使用客戶忠誠度、財富指標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將資料依照保單建立日排序，前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的資料當作訓練集，後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當測試集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665B7A-237E-4990-B289-0DDE74FB070B}"/>
              </a:ext>
            </a:extLst>
          </p:cNvPr>
          <p:cNvSpPr txBox="1"/>
          <p:nvPr/>
        </p:nvSpPr>
        <p:spPr>
          <a:xfrm>
            <a:off x="3517037" y="1979721"/>
            <a:ext cx="37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舊客戶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測試集總數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18985)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981521-C239-42D1-8F22-366FE48D01AA}"/>
              </a:ext>
            </a:extLst>
          </p:cNvPr>
          <p:cNvSpPr txBox="1"/>
          <p:nvPr/>
        </p:nvSpPr>
        <p:spPr>
          <a:xfrm>
            <a:off x="4884689" y="5739388"/>
            <a:ext cx="219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: 0.617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857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934A84-C237-4F98-AD7C-B7E664D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2" y="2144657"/>
            <a:ext cx="5510329" cy="37521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7555EFB-93EE-4E9D-9C33-4373EBCF2B4E}"/>
              </a:ext>
            </a:extLst>
          </p:cNvPr>
          <p:cNvSpPr txBox="1"/>
          <p:nvPr/>
        </p:nvSpPr>
        <p:spPr>
          <a:xfrm>
            <a:off x="6428792" y="848381"/>
            <a:ext cx="286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加入區間資訊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6C22629-1F83-4EDC-B8E0-6CFCF2C7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62" y="1995367"/>
            <a:ext cx="5741868" cy="354682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641E98-8D87-4DA9-84A6-11DD69474AF9}"/>
              </a:ext>
            </a:extLst>
          </p:cNvPr>
          <p:cNvSpPr txBox="1"/>
          <p:nvPr/>
        </p:nvSpPr>
        <p:spPr>
          <a:xfrm>
            <a:off x="335698" y="904907"/>
            <a:ext cx="286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未加入區間資訊</a:t>
            </a:r>
          </a:p>
        </p:txBody>
      </p:sp>
    </p:spTree>
    <p:extLst>
      <p:ext uri="{BB962C8B-B14F-4D97-AF65-F5344CB8AC3E}">
        <p14:creationId xmlns:p14="http://schemas.microsoft.com/office/powerpoint/2010/main" val="165586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C5D2D-AA58-4D83-A079-8D219EC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保單資料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C2034C4-5E4E-4746-B0D0-88E47C12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資料月份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這筆資料建立的月份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業務人員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dummy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每個業務員的代號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建議書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保單開始談的時間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建議書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最後異動日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保單最後一次變動的時間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若有成交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即為成交日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BPdummy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一個業務員與一個客戶的配對 的流水號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1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C5D2D-AA58-4D83-A079-8D219EC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保單資料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59C2F50-72F0-4B3B-8F36-4955CCEA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商品名稱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保單商品名稱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保單保額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理賠金額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財富指標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高至低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R1~R5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客戶忠誠度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高至低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L1~L5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客戶分群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(NEW)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客戶貢獻度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高至低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C1~C5)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 財富指標、客戶忠誠度 去換算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4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C5D2D-AA58-4D83-A079-8D219EC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保單資料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95B770A-5584-4D10-BB58-AB657A81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建議書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dummy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保單流水號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保單內容更動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超過一個月份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流水號會變動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保險年齡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受保人年齡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商品分類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保障項目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 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意外傷殘、實支實付、終身壽險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商品分類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 : A&amp;H(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健康意外險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躉繳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壽險期繳保障型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金流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壽險期繳金流型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是否完成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是否完成審核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當客戶有意購買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先在系統建立資料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並審核客戶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C5D2D-AA58-4D83-A079-8D219EC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保單資料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(4/4)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07FA004-CF22-4B9D-8C3D-707B51EB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是否已受理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是否成交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幣別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 : TWD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USD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客戶要付的錢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Timespan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最後異動日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的時間差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在資料處理時，先刪除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天的資料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(For data balance)</a:t>
            </a:r>
          </a:p>
        </p:txBody>
      </p:sp>
    </p:spTree>
    <p:extLst>
      <p:ext uri="{BB962C8B-B14F-4D97-AF65-F5344CB8AC3E}">
        <p14:creationId xmlns:p14="http://schemas.microsoft.com/office/powerpoint/2010/main" val="407978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DB131-DB62-4745-BD07-2C21A288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(1/3)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6A025-C185-45FF-866D-7001277B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使用資料介紹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保費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保額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幣別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商品三標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被保人年齡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客戶分群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財富指標、客戶忠誠度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測試集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 : 2)</a:t>
            </a:r>
          </a:p>
        </p:txBody>
      </p:sp>
    </p:spTree>
    <p:extLst>
      <p:ext uri="{BB962C8B-B14F-4D97-AF65-F5344CB8AC3E}">
        <p14:creationId xmlns:p14="http://schemas.microsoft.com/office/powerpoint/2010/main" val="268679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DB131-DB62-4745-BD07-2C21A288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(2/3)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6A025-C185-45FF-866D-7001277B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保費、保額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區間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1w-10w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10w-100w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100w-500w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500w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先分群再針對各區間算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z-score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賦予每一個保費和保額一個區間的數字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(“1w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5, “1w-10w” : 4 , … , “500w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幣別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One-hot encoding (0 : TWD, 1 : USD)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商品三標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Embedding dimension to 1x4 vector</a:t>
            </a:r>
          </a:p>
        </p:txBody>
      </p:sp>
    </p:spTree>
    <p:extLst>
      <p:ext uri="{BB962C8B-B14F-4D97-AF65-F5344CB8AC3E}">
        <p14:creationId xmlns:p14="http://schemas.microsoft.com/office/powerpoint/2010/main" val="136762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F171D-AEA0-4F84-A135-7241055C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(3/3)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5FD6A-6CC3-4061-ADB4-5BBCE2DC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被保人年齡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客戶資料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舊客戶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客戶分群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C1~C5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取數字當作該客戶分群的資料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財富指標、客戶忠誠度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財富指標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R5)</a:t>
            </a:r>
          </a:p>
          <a:p>
            <a:pPr lvl="3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R1A: 1,  R1B: 2,  R1C: 3,   R2:4 … , R5:7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客戶忠誠度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(L1 ~ L5)</a:t>
            </a:r>
          </a:p>
          <a:p>
            <a:pPr lvl="3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取數字當作該客戶的忠誠度資料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79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1196</Words>
  <Application>Microsoft Office PowerPoint</Application>
  <PresentationFormat>寬螢幕</PresentationFormat>
  <Paragraphs>388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標楷體</vt:lpstr>
      <vt:lpstr>Arial</vt:lpstr>
      <vt:lpstr>Calibri</vt:lpstr>
      <vt:lpstr>Calibri Light</vt:lpstr>
      <vt:lpstr>Times New Roman</vt:lpstr>
      <vt:lpstr>Office 佈景主題</vt:lpstr>
      <vt:lpstr>南山保單預測模型</vt:lpstr>
      <vt:lpstr>Outline</vt:lpstr>
      <vt:lpstr>保單資料 (1/4)</vt:lpstr>
      <vt:lpstr>保單資料 (2/4)</vt:lpstr>
      <vt:lpstr>保單資料 (3/4)</vt:lpstr>
      <vt:lpstr>保單資料 (4/4)</vt:lpstr>
      <vt:lpstr>資料預處理 (1/3)</vt:lpstr>
      <vt:lpstr>資料預處理 (2/3)</vt:lpstr>
      <vt:lpstr>資料預處理 (3/3)</vt:lpstr>
      <vt:lpstr>模型架構</vt:lpstr>
      <vt:lpstr>超參數配置</vt:lpstr>
      <vt:lpstr>Model Result</vt:lpstr>
      <vt:lpstr>實驗結果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accuracy record</dc:title>
  <dc:creator>陳孟楷</dc:creator>
  <cp:lastModifiedBy>d0683406@o365.fcu.edu.tw</cp:lastModifiedBy>
  <cp:revision>26</cp:revision>
  <dcterms:created xsi:type="dcterms:W3CDTF">2021-06-10T14:56:05Z</dcterms:created>
  <dcterms:modified xsi:type="dcterms:W3CDTF">2021-07-02T12:33:57Z</dcterms:modified>
</cp:coreProperties>
</file>