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5" r:id="rId8"/>
    <p:sldId id="266" r:id="rId9"/>
    <p:sldId id="261" r:id="rId10"/>
    <p:sldId id="262" r:id="rId11"/>
    <p:sldId id="264" r:id="rId12"/>
    <p:sldId id="267" r:id="rId13"/>
    <p:sldId id="268" r:id="rId14"/>
    <p:sldId id="269" r:id="rId15"/>
    <p:sldId id="273" r:id="rId16"/>
    <p:sldId id="274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1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9F8F-E84E-4219-A82F-31B36C25937C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8A1C-DC19-45B8-AD92-ED82EE9EEA8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68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9F8F-E84E-4219-A82F-31B36C25937C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8A1C-DC19-45B8-AD92-ED82EE9E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3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9F8F-E84E-4219-A82F-31B36C25937C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8A1C-DC19-45B8-AD92-ED82EE9E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9F8F-E84E-4219-A82F-31B36C25937C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8A1C-DC19-45B8-AD92-ED82EE9EEA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531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9F8F-E84E-4219-A82F-31B36C25937C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8A1C-DC19-45B8-AD92-ED82EE9E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9F8F-E84E-4219-A82F-31B36C25937C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8A1C-DC19-45B8-AD92-ED82EE9EEA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9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9F8F-E84E-4219-A82F-31B36C25937C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8A1C-DC19-45B8-AD92-ED82EE9E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59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9F8F-E84E-4219-A82F-31B36C25937C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8A1C-DC19-45B8-AD92-ED82EE9E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90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9F8F-E84E-4219-A82F-31B36C25937C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8A1C-DC19-45B8-AD92-ED82EE9E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9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9F8F-E84E-4219-A82F-31B36C25937C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8A1C-DC19-45B8-AD92-ED82EE9E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0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9F8F-E84E-4219-A82F-31B36C25937C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8A1C-DC19-45B8-AD92-ED82EE9E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8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9F8F-E84E-4219-A82F-31B36C25937C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8A1C-DC19-45B8-AD92-ED82EE9E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6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9F8F-E84E-4219-A82F-31B36C25937C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8A1C-DC19-45B8-AD92-ED82EE9E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0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9F8F-E84E-4219-A82F-31B36C25937C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8A1C-DC19-45B8-AD92-ED82EE9E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2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9F8F-E84E-4219-A82F-31B36C25937C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8A1C-DC19-45B8-AD92-ED82EE9E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4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9F8F-E84E-4219-A82F-31B36C25937C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8A1C-DC19-45B8-AD92-ED82EE9E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8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9F8F-E84E-4219-A82F-31B36C25937C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8A1C-DC19-45B8-AD92-ED82EE9E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9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E39F8F-E84E-4219-A82F-31B36C25937C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E28A1C-DC19-45B8-AD92-ED82EE9E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19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3FD5-3D18-A30A-6B4A-EC2FF9E21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Pravna</a:t>
            </a:r>
            <a:r>
              <a:rPr lang="en-US" dirty="0"/>
              <a:t> </a:t>
            </a:r>
            <a:r>
              <a:rPr lang="en-US" dirty="0" err="1"/>
              <a:t>informatika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08363-BB5D-CD30-FFE6-300D6E318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12</a:t>
            </a:r>
          </a:p>
          <a:p>
            <a:r>
              <a:rPr lang="en-US" dirty="0"/>
              <a:t>Vladimir </a:t>
            </a:r>
            <a:r>
              <a:rPr lang="en-US" dirty="0" err="1"/>
              <a:t>Rodu</a:t>
            </a:r>
            <a:r>
              <a:rPr lang="sr-Latn-RS" dirty="0" err="1"/>
              <a:t>šek</a:t>
            </a:r>
            <a:endParaRPr lang="sr-Latn-RS" dirty="0"/>
          </a:p>
          <a:p>
            <a:r>
              <a:rPr lang="sr-Latn-RS" dirty="0"/>
              <a:t>Milan Pavlov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79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E9ADD7-0430-C4A3-B259-99494A34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833" y="190500"/>
            <a:ext cx="8712334" cy="309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EED983-875D-3603-4DFA-1C515230D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833" y="3670015"/>
            <a:ext cx="8712334" cy="27694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333725-3923-8872-363F-C4AAB4ABF866}"/>
              </a:ext>
            </a:extLst>
          </p:cNvPr>
          <p:cNvSpPr txBox="1"/>
          <p:nvPr/>
        </p:nvSpPr>
        <p:spPr>
          <a:xfrm>
            <a:off x="4054475" y="3300683"/>
            <a:ext cx="408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Izvla</a:t>
            </a:r>
            <a:r>
              <a:rPr lang="sr-Latn-RS" dirty="0" err="1"/>
              <a:t>čenje</a:t>
            </a:r>
            <a:r>
              <a:rPr lang="sr-Latn-RS" dirty="0"/>
              <a:t> glavnih </a:t>
            </a:r>
            <a:r>
              <a:rPr lang="sr-Latn-RS" dirty="0" err="1"/>
              <a:t>metadapotaka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56F63-80A9-F9D8-04DF-595627311CC3}"/>
              </a:ext>
            </a:extLst>
          </p:cNvPr>
          <p:cNvSpPr txBox="1"/>
          <p:nvPr/>
        </p:nvSpPr>
        <p:spPr>
          <a:xfrm>
            <a:off x="4491037" y="643949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Izvla</a:t>
            </a:r>
            <a:r>
              <a:rPr lang="sr-Latn-RS" dirty="0" err="1"/>
              <a:t>čenje</a:t>
            </a:r>
            <a:r>
              <a:rPr lang="sr-Latn-RS" dirty="0"/>
              <a:t> učesnika u sudu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8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0E79-CA60-B291-9F6D-080D5F5F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sr-Latn-RS" dirty="0"/>
              <a:t>Donošenje odluka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9283-536C-B8A5-9EDB-51DBC0E33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972" y="2493433"/>
            <a:ext cx="4937655" cy="3615267"/>
          </a:xfrm>
        </p:spPr>
        <p:txBody>
          <a:bodyPr/>
          <a:lstStyle/>
          <a:p>
            <a:r>
              <a:rPr lang="en-US" dirty="0" err="1"/>
              <a:t>Dono</a:t>
            </a:r>
            <a:r>
              <a:rPr lang="sr-Latn-RS" dirty="0" err="1"/>
              <a:t>šenje</a:t>
            </a:r>
            <a:r>
              <a:rPr lang="sr-Latn-RS" dirty="0"/>
              <a:t> odluka na osnovu slučajeva.</a:t>
            </a:r>
          </a:p>
          <a:p>
            <a:r>
              <a:rPr lang="sr-Latn-RS" dirty="0"/>
              <a:t>Ovaj vid rezonovanja se zasniva na sličnim slučajevima koji mogu da pomognu pri donošenju finalne odluke.</a:t>
            </a:r>
          </a:p>
          <a:p>
            <a:r>
              <a:rPr lang="sr-Latn-RS" dirty="0"/>
              <a:t>Koristeći činjenice iz date presude, može se pronaći slična ili slične presude.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08763-9908-83E7-4770-2AC37F37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8933" y="2493433"/>
            <a:ext cx="4934479" cy="3615266"/>
          </a:xfrm>
        </p:spPr>
        <p:txBody>
          <a:bodyPr/>
          <a:lstStyle/>
          <a:p>
            <a:r>
              <a:rPr lang="en-US" dirty="0" err="1"/>
              <a:t>Dono</a:t>
            </a:r>
            <a:r>
              <a:rPr lang="sr-Latn-RS" dirty="0" err="1"/>
              <a:t>šenje</a:t>
            </a:r>
            <a:r>
              <a:rPr lang="sr-Latn-RS" dirty="0"/>
              <a:t> odluka na osnovu pravila.</a:t>
            </a:r>
          </a:p>
          <a:p>
            <a:r>
              <a:rPr lang="sr-Latn-RS" dirty="0"/>
              <a:t>Ovaj vid rezonovanja se zasniva na pravilima koje činjenice iz presude zadovoljavaju i time daju neke klasifikacije.</a:t>
            </a:r>
          </a:p>
          <a:p>
            <a:r>
              <a:rPr lang="sr-Latn-RS" dirty="0"/>
              <a:t>Pravila se definišu u </a:t>
            </a:r>
            <a:r>
              <a:rPr lang="sr-Latn-RS" dirty="0" err="1"/>
              <a:t>LegalRuleML</a:t>
            </a:r>
            <a:r>
              <a:rPr lang="sr-Latn-RS" dirty="0"/>
              <a:t> formatu koji je takođe vid XML datoteke.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4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0E79-CA60-B291-9F6D-080D5F5F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sr-Latn-RS" dirty="0"/>
              <a:t>Odluke na osnovu pravila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9283-536C-B8A5-9EDB-51DBC0E33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972" y="2192867"/>
            <a:ext cx="4937655" cy="4347633"/>
          </a:xfrm>
        </p:spPr>
        <p:txBody>
          <a:bodyPr>
            <a:normAutofit/>
          </a:bodyPr>
          <a:lstStyle/>
          <a:p>
            <a:r>
              <a:rPr lang="sr-Latn-RS" dirty="0"/>
              <a:t>Činjenica koja će se proveravati u </a:t>
            </a:r>
            <a:r>
              <a:rPr lang="sr-Latn-RS" dirty="0" err="1"/>
              <a:t>LegalRuleML</a:t>
            </a:r>
            <a:r>
              <a:rPr lang="sr-Latn-RS" dirty="0"/>
              <a:t> datoteci će biti konkretna novčana šteta načinjena krivičnim delom.</a:t>
            </a:r>
          </a:p>
          <a:p>
            <a:r>
              <a:rPr lang="sr-Latn-RS" dirty="0"/>
              <a:t>Za donošenje finalne klase presude koristi se (dr-device) program koji se poziva iz aplikacija i dobija odgovarajući parametar za rezonovanje. </a:t>
            </a:r>
            <a:endParaRPr lang="en-US" dirty="0"/>
          </a:p>
          <a:p>
            <a:r>
              <a:rPr lang="en-US" dirty="0"/>
              <a:t>Primer </a:t>
            </a:r>
            <a:r>
              <a:rPr lang="en-US" dirty="0" err="1"/>
              <a:t>pokazuje</a:t>
            </a:r>
            <a:r>
              <a:rPr lang="en-US" dirty="0"/>
              <a:t> </a:t>
            </a:r>
            <a:r>
              <a:rPr lang="en-US" dirty="0" err="1"/>
              <a:t>stavku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sr-Latn-RS" dirty="0"/>
              <a:t>člana 352, ako je šteta veća od 3000 ili manja od 30000 evra.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4D73D126-D0D7-0DBE-730A-1853267206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269" y="2192867"/>
            <a:ext cx="5179759" cy="4593371"/>
          </a:xfrm>
        </p:spPr>
      </p:pic>
    </p:spTree>
    <p:extLst>
      <p:ext uri="{BB962C8B-B14F-4D97-AF65-F5344CB8AC3E}">
        <p14:creationId xmlns:p14="http://schemas.microsoft.com/office/powerpoint/2010/main" val="228139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0E79-CA60-B291-9F6D-080D5F5F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sr-Latn-RS" dirty="0"/>
              <a:t>Odluke na osnovu slučajeva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9283-536C-B8A5-9EDB-51DBC0E33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972" y="2192867"/>
            <a:ext cx="4937655" cy="4347633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Donošenje odluka na osnovu slučajeva se bazira na veštačkoj inteligenciji i bazi znanja.</a:t>
            </a:r>
          </a:p>
          <a:p>
            <a:r>
              <a:rPr lang="sr-Latn-RS" dirty="0"/>
              <a:t>Baza znanja se sastoji od izdvojenih činjenica same presude. </a:t>
            </a:r>
          </a:p>
          <a:p>
            <a:r>
              <a:rPr lang="sr-Latn-RS" dirty="0"/>
              <a:t>Odgovarajuće činjenice se šalju kao ulaz u neuronsku mrežu koja već ima model zasnovan na bazi znanja.</a:t>
            </a:r>
          </a:p>
          <a:p>
            <a:r>
              <a:rPr lang="sr-Latn-RS" dirty="0"/>
              <a:t>Rezultat modela daje slične slučajeve i njihovu sličnost.</a:t>
            </a:r>
            <a:endParaRPr lang="en-US" dirty="0"/>
          </a:p>
          <a:p>
            <a:r>
              <a:rPr lang="en-US" dirty="0"/>
              <a:t>U model se </a:t>
            </a:r>
            <a:r>
              <a:rPr lang="sr-Latn-RS" dirty="0"/>
              <a:t>šalju samo parametri obojeni crnom bojom.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1AB5DE-33A6-AC59-399B-5D6D2C36E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457451"/>
            <a:ext cx="4934479" cy="3615266"/>
          </a:xfrm>
        </p:spPr>
        <p:txBody>
          <a:bodyPr numCol="2">
            <a:normAutofit lnSpcReduction="10000"/>
          </a:bodyPr>
          <a:lstStyle/>
          <a:p>
            <a:r>
              <a:rPr lang="sr-Latn-RS" dirty="0"/>
              <a:t>Polja u bazi znanja su:</a:t>
            </a:r>
          </a:p>
          <a:p>
            <a:pPr lvl="1"/>
            <a:r>
              <a:rPr lang="sr-Latn-RS" sz="1800" dirty="0" err="1">
                <a:solidFill>
                  <a:schemeClr val="tx1"/>
                </a:solidFill>
                <a:effectLst/>
                <a:latin typeface="JetBrains Mono"/>
              </a:rPr>
              <a:t>Id</a:t>
            </a:r>
            <a:endParaRPr lang="sr-Latn-RS" sz="1800" dirty="0">
              <a:solidFill>
                <a:schemeClr val="tx1"/>
              </a:solidFill>
              <a:effectLst/>
              <a:latin typeface="JetBrains Mono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effectLst/>
                <a:latin typeface="JetBrains Mono"/>
              </a:rPr>
              <a:t>Sud</a:t>
            </a:r>
            <a:endParaRPr lang="sr-Latn-RS" dirty="0">
              <a:solidFill>
                <a:schemeClr val="tx1"/>
              </a:solidFill>
              <a:latin typeface="JetBrains Mono"/>
            </a:endParaRPr>
          </a:p>
          <a:p>
            <a:pPr lvl="1"/>
            <a:r>
              <a:rPr lang="en-US" sz="1800" dirty="0" err="1">
                <a:solidFill>
                  <a:schemeClr val="tx1"/>
                </a:solidFill>
                <a:effectLst/>
                <a:latin typeface="JetBrains Mono"/>
              </a:rPr>
              <a:t>Poslovni</a:t>
            </a:r>
            <a:r>
              <a:rPr lang="en-US" sz="1800" dirty="0">
                <a:solidFill>
                  <a:schemeClr val="tx1"/>
                </a:solidFill>
                <a:effectLst/>
                <a:latin typeface="JetBrains Mono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JetBrains Mono"/>
              </a:rPr>
              <a:t>broj</a:t>
            </a:r>
            <a:endParaRPr lang="sr-Latn-RS" sz="1800" dirty="0">
              <a:solidFill>
                <a:schemeClr val="tx1"/>
              </a:solidFill>
              <a:effectLst/>
              <a:latin typeface="JetBrains Mono"/>
            </a:endParaRPr>
          </a:p>
          <a:p>
            <a:pPr lvl="1"/>
            <a:r>
              <a:rPr lang="en-US" sz="1800" dirty="0" err="1">
                <a:solidFill>
                  <a:schemeClr val="tx1"/>
                </a:solidFill>
                <a:effectLst/>
                <a:latin typeface="JetBrains Mono"/>
              </a:rPr>
              <a:t>Sudija</a:t>
            </a:r>
            <a:endParaRPr lang="sr-Latn-RS" dirty="0">
              <a:solidFill>
                <a:schemeClr val="tx1"/>
              </a:solidFill>
              <a:latin typeface="JetBrains Mono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effectLst/>
                <a:latin typeface="JetBrains Mono"/>
              </a:rPr>
              <a:t>Tu</a:t>
            </a:r>
            <a:r>
              <a:rPr lang="sr-Latn-RS" sz="1800" dirty="0">
                <a:solidFill>
                  <a:schemeClr val="tx1"/>
                </a:solidFill>
                <a:effectLst/>
                <a:latin typeface="JetBrains Mono"/>
              </a:rPr>
              <a:t>ž</a:t>
            </a:r>
            <a:r>
              <a:rPr lang="en-US" sz="1800" dirty="0" err="1">
                <a:solidFill>
                  <a:schemeClr val="tx1"/>
                </a:solidFill>
                <a:effectLst/>
                <a:latin typeface="JetBrains Mono"/>
              </a:rPr>
              <a:t>ilac</a:t>
            </a:r>
            <a:endParaRPr lang="sr-Latn-RS" dirty="0">
              <a:solidFill>
                <a:schemeClr val="tx1"/>
              </a:solidFill>
              <a:latin typeface="JetBrains Mono"/>
            </a:endParaRPr>
          </a:p>
          <a:p>
            <a:pPr lvl="1"/>
            <a:r>
              <a:rPr lang="en-US" sz="1800" dirty="0" err="1">
                <a:solidFill>
                  <a:schemeClr val="tx1"/>
                </a:solidFill>
                <a:effectLst/>
                <a:latin typeface="JetBrains Mono"/>
              </a:rPr>
              <a:t>Okrivljeni</a:t>
            </a:r>
            <a:endParaRPr lang="sr-Latn-RS" dirty="0">
              <a:solidFill>
                <a:schemeClr val="tx1"/>
              </a:solidFill>
              <a:latin typeface="JetBrains Mono"/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  <a:effectLst/>
                <a:latin typeface="JetBrains Mono"/>
              </a:rPr>
              <a:t>Krivi</a:t>
            </a:r>
            <a:r>
              <a:rPr lang="sr-Latn-RS" sz="1800" dirty="0">
                <a:solidFill>
                  <a:schemeClr val="bg1"/>
                </a:solidFill>
                <a:effectLst/>
                <a:latin typeface="JetBrains Mono"/>
              </a:rPr>
              <a:t>č</a:t>
            </a:r>
            <a:r>
              <a:rPr lang="en-US" sz="1800" dirty="0">
                <a:solidFill>
                  <a:schemeClr val="bg1"/>
                </a:solidFill>
                <a:effectLst/>
                <a:latin typeface="JetBrains Mono"/>
              </a:rPr>
              <a:t>no </a:t>
            </a:r>
            <a:r>
              <a:rPr lang="en-US" sz="1800" dirty="0" err="1">
                <a:solidFill>
                  <a:schemeClr val="bg1"/>
                </a:solidFill>
                <a:effectLst/>
                <a:latin typeface="JetBrains Mono"/>
              </a:rPr>
              <a:t>delo</a:t>
            </a:r>
            <a:endParaRPr lang="sr-Latn-RS" sz="1800" dirty="0">
              <a:solidFill>
                <a:schemeClr val="bg1"/>
              </a:solidFill>
              <a:effectLst/>
              <a:latin typeface="JetBrains Mono"/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  <a:effectLst/>
                <a:latin typeface="JetBrains Mono"/>
              </a:rPr>
              <a:t>Vrsta</a:t>
            </a:r>
            <a:r>
              <a:rPr lang="en-US" sz="1800" dirty="0">
                <a:solidFill>
                  <a:schemeClr val="bg1"/>
                </a:solidFill>
                <a:effectLst/>
                <a:latin typeface="JetBrains Mono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JetBrains Mono"/>
              </a:rPr>
              <a:t>presude</a:t>
            </a:r>
            <a:endParaRPr lang="sr-Latn-RS" sz="1800" dirty="0">
              <a:solidFill>
                <a:schemeClr val="bg1"/>
              </a:solidFill>
              <a:effectLst/>
              <a:latin typeface="JetBrains Mono"/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  <a:effectLst/>
                <a:latin typeface="JetBrains Mono"/>
              </a:rPr>
              <a:t>Dobijen</a:t>
            </a:r>
            <a:r>
              <a:rPr lang="en-US" sz="1800" dirty="0">
                <a:solidFill>
                  <a:schemeClr val="bg1"/>
                </a:solidFill>
                <a:effectLst/>
                <a:latin typeface="JetBrains Mono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JetBrains Mono"/>
              </a:rPr>
              <a:t>novac</a:t>
            </a:r>
            <a:endParaRPr lang="sr-Latn-RS" sz="1800" dirty="0">
              <a:solidFill>
                <a:schemeClr val="bg1"/>
              </a:solidFill>
              <a:effectLst/>
              <a:latin typeface="JetBrains Mono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effectLst/>
                <a:latin typeface="JetBrains Mono"/>
              </a:rPr>
              <a:t>Nov</a:t>
            </a:r>
            <a:r>
              <a:rPr lang="sr-Latn-RS" dirty="0">
                <a:solidFill>
                  <a:schemeClr val="bg1"/>
                </a:solidFill>
                <a:latin typeface="JetBrains Mono"/>
              </a:rPr>
              <a:t>č</a:t>
            </a:r>
            <a:r>
              <a:rPr lang="en-US" sz="1800" dirty="0">
                <a:solidFill>
                  <a:schemeClr val="bg1"/>
                </a:solidFill>
                <a:effectLst/>
                <a:latin typeface="JetBrains Mono"/>
              </a:rPr>
              <a:t>ana </a:t>
            </a:r>
            <a:r>
              <a:rPr lang="en-US" sz="1800" dirty="0" err="1">
                <a:solidFill>
                  <a:schemeClr val="bg1"/>
                </a:solidFill>
                <a:effectLst/>
                <a:latin typeface="JetBrains Mono"/>
              </a:rPr>
              <a:t>kazna</a:t>
            </a:r>
            <a:endParaRPr lang="sr-Latn-RS" sz="1800" dirty="0">
              <a:solidFill>
                <a:schemeClr val="bg1"/>
              </a:solidFill>
              <a:effectLst/>
              <a:latin typeface="JetBrains Mono"/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  <a:effectLst/>
                <a:latin typeface="JetBrains Mono"/>
              </a:rPr>
              <a:t>Zatvorska</a:t>
            </a:r>
            <a:r>
              <a:rPr lang="en-US" sz="1800" dirty="0">
                <a:solidFill>
                  <a:schemeClr val="bg1"/>
                </a:solidFill>
                <a:effectLst/>
                <a:latin typeface="JetBrains Mono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JetBrains Mono"/>
              </a:rPr>
              <a:t>kazna</a:t>
            </a:r>
            <a:endParaRPr lang="sr-Latn-RS" sz="1800" dirty="0">
              <a:solidFill>
                <a:schemeClr val="bg1"/>
              </a:solidFill>
              <a:effectLst/>
              <a:latin typeface="JetBrains Mono"/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  <a:effectLst/>
                <a:latin typeface="JetBrains Mono"/>
              </a:rPr>
              <a:t>Primenjeni</a:t>
            </a:r>
            <a:r>
              <a:rPr lang="en-US" sz="1800" dirty="0">
                <a:solidFill>
                  <a:schemeClr val="bg1"/>
                </a:solidFill>
                <a:effectLst/>
                <a:latin typeface="JetBrains Mono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JetBrains Mono"/>
              </a:rPr>
              <a:t>propisi</a:t>
            </a:r>
            <a:endParaRPr lang="en-US" sz="1800" dirty="0">
              <a:solidFill>
                <a:schemeClr val="bg1"/>
              </a:solidFill>
              <a:effectLst/>
              <a:latin typeface="JetBrains Mono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84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A087-3C00-F9F1-E3D8-49C80491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90032"/>
            <a:ext cx="8534400" cy="1507067"/>
          </a:xfrm>
        </p:spPr>
        <p:txBody>
          <a:bodyPr/>
          <a:lstStyle/>
          <a:p>
            <a:r>
              <a:rPr lang="sr-Latn-RS" dirty="0"/>
              <a:t>Izgled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818F-8BE5-A9A5-DBE6-FFC12918D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2432050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/>
              <a:t>Aplikacija se sastoji od pregleda postojećih presuda i zakona u vidu </a:t>
            </a:r>
            <a:r>
              <a:rPr lang="sr-Latn-RS" dirty="0" err="1"/>
              <a:t>Akoma</a:t>
            </a:r>
            <a:r>
              <a:rPr lang="sr-Latn-RS" dirty="0"/>
              <a:t> </a:t>
            </a:r>
            <a:r>
              <a:rPr lang="sr-Latn-RS" dirty="0" err="1"/>
              <a:t>Ntoso</a:t>
            </a:r>
            <a:r>
              <a:rPr lang="sr-Latn-RS" dirty="0"/>
              <a:t> formata i PDF formata. </a:t>
            </a:r>
          </a:p>
          <a:p>
            <a:r>
              <a:rPr lang="sr-Latn-RS" dirty="0"/>
              <a:t>Podržava i unos novog slučaja na osnovu kojeg se vrši rezonovanje na oba prethodno navedena načina.</a:t>
            </a:r>
            <a:endParaRPr lang="en-US" dirty="0"/>
          </a:p>
          <a:p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uspe</a:t>
            </a:r>
            <a:r>
              <a:rPr lang="sr-Latn-RS" dirty="0" err="1"/>
              <a:t>šnog</a:t>
            </a:r>
            <a:r>
              <a:rPr lang="sr-Latn-RS" dirty="0"/>
              <a:t> unosa korisnik može da rezonuje i time dobija rezultat predloga na osnovu pravila i slučajeva.</a:t>
            </a:r>
          </a:p>
          <a:p>
            <a:r>
              <a:rPr lang="sr-Latn-RS" dirty="0"/>
              <a:t>Korisnik može da izmeni postojeću presudu i da je sačuva ili samo da je sačuva kao takvu.</a:t>
            </a:r>
          </a:p>
        </p:txBody>
      </p:sp>
    </p:spTree>
    <p:extLst>
      <p:ext uri="{BB962C8B-B14F-4D97-AF65-F5344CB8AC3E}">
        <p14:creationId xmlns:p14="http://schemas.microsoft.com/office/powerpoint/2010/main" val="425308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B638C-1250-3A24-0905-53F1C69A5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847969"/>
            <a:ext cx="10579100" cy="505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5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B15DA1-7F8D-FE6E-F157-431B657A0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965605"/>
            <a:ext cx="10401300" cy="476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3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1E8E25-285B-FCA6-58D0-EAD463CEA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93" y="831366"/>
            <a:ext cx="9269413" cy="51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33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31E47C-05E1-4633-55B5-2D57B1E23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06" y="2174528"/>
            <a:ext cx="9422187" cy="4245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0CF72-1146-9E59-C91A-4AB478354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1" y="438045"/>
            <a:ext cx="83724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08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49E1-0AA8-5220-2CB5-A117F8E2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762" y="2753782"/>
            <a:ext cx="8534400" cy="1507067"/>
          </a:xfrm>
        </p:spPr>
        <p:txBody>
          <a:bodyPr>
            <a:normAutofit/>
          </a:bodyPr>
          <a:lstStyle/>
          <a:p>
            <a:r>
              <a:rPr lang="sr-Latn-RS" sz="4400" dirty="0"/>
              <a:t>HVALA na pažnji!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969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5C15-45F7-99B9-FDF0-CD27932C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 err="1"/>
              <a:t>Krivi</a:t>
            </a:r>
            <a:r>
              <a:rPr lang="sr-Latn-RS" dirty="0" err="1"/>
              <a:t>čni</a:t>
            </a:r>
            <a:r>
              <a:rPr lang="sr-Latn-RS" dirty="0"/>
              <a:t> zakonik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AC50-44D8-01F9-782C-7D233ACF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81250"/>
            <a:ext cx="8534400" cy="3615267"/>
          </a:xfrm>
        </p:spPr>
        <p:txBody>
          <a:bodyPr/>
          <a:lstStyle/>
          <a:p>
            <a:r>
              <a:rPr lang="sr-Latn-RS" dirty="0"/>
              <a:t>Zakon koji je izabran u ovom radu je Krivični zakonik Crne Gore, pošto on podrazumeva dosta članova, izabrana je </a:t>
            </a:r>
            <a:r>
              <a:rPr lang="en-US" dirty="0" err="1"/>
              <a:t>konkretno</a:t>
            </a:r>
            <a:r>
              <a:rPr lang="en-US" dirty="0"/>
              <a:t> </a:t>
            </a:r>
            <a:r>
              <a:rPr lang="sr-Latn-RS" dirty="0"/>
              <a:t>glava dvadeset i osam, </a:t>
            </a:r>
            <a:r>
              <a:rPr lang="en-US" dirty="0"/>
              <a:t>“KRIVIČNA DJELA PROTIV BEZBJEDNOSTI RAČUNARSKIH PODATAKA”.</a:t>
            </a:r>
          </a:p>
          <a:p>
            <a:r>
              <a:rPr lang="en-US" dirty="0" err="1"/>
              <a:t>Izabrane</a:t>
            </a:r>
            <a:r>
              <a:rPr lang="en-US" dirty="0"/>
              <a:t> </a:t>
            </a:r>
            <a:r>
              <a:rPr lang="en-US" dirty="0" err="1"/>
              <a:t>presude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sr-Latn-RS" dirty="0" err="1"/>
              <a:t>đe</a:t>
            </a:r>
            <a:r>
              <a:rPr lang="sr-Latn-RS" dirty="0"/>
              <a:t> vezane za tu glavu iz krivičnog zakonika. Najveći </a:t>
            </a:r>
            <a:r>
              <a:rPr lang="sr-Latn-RS" dirty="0" err="1"/>
              <a:t>focus</a:t>
            </a:r>
            <a:r>
              <a:rPr lang="en-US" dirty="0"/>
              <a:t> </a:t>
            </a:r>
            <a:r>
              <a:rPr lang="en-US" dirty="0" err="1"/>
              <a:t>presuda</a:t>
            </a:r>
            <a:r>
              <a:rPr lang="sr-Latn-RS" dirty="0"/>
              <a:t> </a:t>
            </a:r>
            <a:r>
              <a:rPr lang="en-US" dirty="0"/>
              <a:t>je bio</a:t>
            </a:r>
            <a:r>
              <a:rPr lang="sr-Latn-RS" dirty="0"/>
              <a:t> na član 352, </a:t>
            </a:r>
            <a:r>
              <a:rPr lang="en-US" dirty="0"/>
              <a:t>“Ra</a:t>
            </a:r>
            <a:r>
              <a:rPr lang="sr-Latn-RS" dirty="0" err="1"/>
              <a:t>čunarska</a:t>
            </a:r>
            <a:r>
              <a:rPr lang="sr-Latn-RS" dirty="0"/>
              <a:t> prevara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64095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7BBBDC-7066-4AF7-9C62-1803AB2F9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4">
            <a:extLst>
              <a:ext uri="{FF2B5EF4-FFF2-40B4-BE49-F238E27FC236}">
                <a16:creationId xmlns:a16="http://schemas.microsoft.com/office/drawing/2014/main" id="{350FA329-CBE0-46FE-A19B-84D688DAD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rgbClr val="FFFFFF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0DB38-CA67-C42C-62E0-6A54FBC6C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399" y="1267871"/>
            <a:ext cx="2997166" cy="399622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FFEFAE-4471-4EAA-92D7-76C13B4D4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1" y="1593669"/>
            <a:ext cx="0" cy="3222171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D515708-CA48-1D09-A6A3-B932CF8B3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682" y="1267871"/>
            <a:ext cx="3516675" cy="3996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CF2BA6-579D-CB36-C51D-DAA60362B5AB}"/>
              </a:ext>
            </a:extLst>
          </p:cNvPr>
          <p:cNvSpPr txBox="1"/>
          <p:nvPr/>
        </p:nvSpPr>
        <p:spPr>
          <a:xfrm>
            <a:off x="2979403" y="6013448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Presuda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FF9C9-F3B8-626F-3AB5-CF57E5ECD86A}"/>
              </a:ext>
            </a:extLst>
          </p:cNvPr>
          <p:cNvSpPr txBox="1"/>
          <p:nvPr/>
        </p:nvSpPr>
        <p:spPr>
          <a:xfrm>
            <a:off x="6257942" y="6006525"/>
            <a:ext cx="48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Glava dvadeset osma Krivičnog zakonika</a:t>
            </a:r>
          </a:p>
        </p:txBody>
      </p:sp>
    </p:spTree>
    <p:extLst>
      <p:ext uri="{BB962C8B-B14F-4D97-AF65-F5344CB8AC3E}">
        <p14:creationId xmlns:p14="http://schemas.microsoft.com/office/powerpoint/2010/main" val="239176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A087-3C00-F9F1-E3D8-49C80491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90032"/>
            <a:ext cx="8534400" cy="1507067"/>
          </a:xfrm>
        </p:spPr>
        <p:txBody>
          <a:bodyPr/>
          <a:lstStyle/>
          <a:p>
            <a:r>
              <a:rPr lang="sr-Latn-RS" dirty="0" err="1"/>
              <a:t>Akoma</a:t>
            </a:r>
            <a:r>
              <a:rPr lang="sr-Latn-RS" dirty="0"/>
              <a:t> </a:t>
            </a:r>
            <a:r>
              <a:rPr lang="sr-Latn-RS" dirty="0" err="1"/>
              <a:t>Ntoso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818F-8BE5-A9A5-DBE6-FFC12918D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2432050"/>
            <a:ext cx="8534400" cy="3615267"/>
          </a:xfrm>
        </p:spPr>
        <p:txBody>
          <a:bodyPr/>
          <a:lstStyle/>
          <a:p>
            <a:r>
              <a:rPr lang="sr-Latn-RS" dirty="0" err="1"/>
              <a:t>Akoma</a:t>
            </a:r>
            <a:r>
              <a:rPr lang="sr-Latn-RS" dirty="0"/>
              <a:t> </a:t>
            </a:r>
            <a:r>
              <a:rPr lang="sr-Latn-RS" dirty="0" err="1"/>
              <a:t>Ntoso</a:t>
            </a:r>
            <a:r>
              <a:rPr lang="sr-Latn-RS" dirty="0"/>
              <a:t> je internacionalni standard za predstavljanje izvršnih, zakonodavnih i sudskih dokumenata.</a:t>
            </a:r>
          </a:p>
          <a:p>
            <a:r>
              <a:rPr lang="sr-Latn-RS" dirty="0"/>
              <a:t>Dokumenti su </a:t>
            </a:r>
            <a:r>
              <a:rPr lang="sr-Latn-RS" dirty="0" err="1"/>
              <a:t>struktuisani</a:t>
            </a:r>
            <a:r>
              <a:rPr lang="sr-Latn-RS" dirty="0"/>
              <a:t> u skladu domena pravnog XML rečnika.</a:t>
            </a:r>
          </a:p>
          <a:p>
            <a:r>
              <a:rPr lang="en-US" dirty="0"/>
              <a:t>Sam </a:t>
            </a:r>
            <a:r>
              <a:rPr lang="en-US" dirty="0" err="1"/>
              <a:t>zakon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presude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predstavljene</a:t>
            </a:r>
            <a:r>
              <a:rPr lang="en-US" dirty="0"/>
              <a:t> u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formatu</a:t>
            </a:r>
            <a:r>
              <a:rPr lang="en-US" dirty="0"/>
              <a:t>.</a:t>
            </a:r>
          </a:p>
          <a:p>
            <a:r>
              <a:rPr lang="en-US" dirty="0" err="1"/>
              <a:t>Metapodaci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izvla</a:t>
            </a:r>
            <a:r>
              <a:rPr lang="sr-Latn-RS" dirty="0" err="1"/>
              <a:t>čeni</a:t>
            </a:r>
            <a:r>
              <a:rPr lang="sr-Latn-RS" dirty="0"/>
              <a:t> delom pomoću </a:t>
            </a:r>
            <a:r>
              <a:rPr lang="sr-Latn-RS" dirty="0" err="1"/>
              <a:t>regex</a:t>
            </a:r>
            <a:r>
              <a:rPr lang="sr-Latn-RS" dirty="0"/>
              <a:t>-a, a delom ručno.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4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0E79-CA60-B291-9F6D-080D5F5F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en-US" dirty="0" err="1"/>
              <a:t>Metapodaci</a:t>
            </a:r>
            <a:r>
              <a:rPr lang="en-US" dirty="0"/>
              <a:t> - </a:t>
            </a:r>
            <a:r>
              <a:rPr lang="en-US" dirty="0" err="1"/>
              <a:t>zakon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9283-536C-B8A5-9EDB-51DBC0E33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972" y="2493433"/>
            <a:ext cx="4937655" cy="3615267"/>
          </a:xfrm>
        </p:spPr>
        <p:txBody>
          <a:bodyPr/>
          <a:lstStyle/>
          <a:p>
            <a:r>
              <a:rPr lang="en-US" dirty="0" err="1"/>
              <a:t>Struktura</a:t>
            </a:r>
            <a:r>
              <a:rPr lang="en-US" dirty="0"/>
              <a:t> Akoma </a:t>
            </a:r>
            <a:r>
              <a:rPr lang="en-US" dirty="0" err="1"/>
              <a:t>Ntoso</a:t>
            </a:r>
            <a:r>
              <a:rPr lang="en-US" dirty="0"/>
              <a:t> </a:t>
            </a:r>
            <a:r>
              <a:rPr lang="en-US" dirty="0" err="1"/>
              <a:t>datoteke</a:t>
            </a:r>
            <a:r>
              <a:rPr lang="en-US" dirty="0"/>
              <a:t> za </a:t>
            </a:r>
            <a:r>
              <a:rPr lang="en-US" dirty="0" err="1"/>
              <a:t>prikazivanje</a:t>
            </a:r>
            <a:r>
              <a:rPr lang="en-US" dirty="0"/>
              <a:t> </a:t>
            </a:r>
            <a:r>
              <a:rPr lang="en-US" dirty="0" err="1"/>
              <a:t>zakona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 od </a:t>
            </a:r>
            <a:r>
              <a:rPr lang="en-US" dirty="0" err="1"/>
              <a:t>tagova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meta</a:t>
            </a:r>
          </a:p>
          <a:p>
            <a:pPr lvl="1"/>
            <a:r>
              <a:rPr lang="en-US" dirty="0"/>
              <a:t>preface</a:t>
            </a:r>
          </a:p>
          <a:p>
            <a:pPr lvl="1"/>
            <a:r>
              <a:rPr lang="en-US" dirty="0"/>
              <a:t>preamble</a:t>
            </a:r>
          </a:p>
          <a:p>
            <a:pPr lvl="1"/>
            <a:r>
              <a:rPr lang="en-US" dirty="0"/>
              <a:t>body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08763-9908-83E7-4770-2AC37F37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8933" y="2493433"/>
            <a:ext cx="4934479" cy="3615266"/>
          </a:xfrm>
        </p:spPr>
        <p:txBody>
          <a:bodyPr/>
          <a:lstStyle/>
          <a:p>
            <a:r>
              <a:rPr lang="en-US" dirty="0"/>
              <a:t>Meta tag </a:t>
            </a:r>
            <a:r>
              <a:rPr lang="en-US" dirty="0" err="1"/>
              <a:t>sadr</a:t>
            </a:r>
            <a:r>
              <a:rPr lang="sr-Latn-RS" dirty="0" err="1"/>
              <a:t>ži</a:t>
            </a:r>
            <a:r>
              <a:rPr lang="sr-Latn-RS" dirty="0"/>
              <a:t> osnovne </a:t>
            </a:r>
            <a:r>
              <a:rPr lang="sr-Latn-RS" dirty="0" err="1"/>
              <a:t>metapodatke</a:t>
            </a:r>
            <a:r>
              <a:rPr lang="sr-Latn-RS" dirty="0"/>
              <a:t> i reference vezane za dokument.</a:t>
            </a:r>
          </a:p>
          <a:p>
            <a:r>
              <a:rPr lang="sr-Latn-RS" dirty="0" err="1"/>
              <a:t>Preface</a:t>
            </a:r>
            <a:r>
              <a:rPr lang="sr-Latn-RS" dirty="0"/>
              <a:t> tag predstavlja predgovor.</a:t>
            </a:r>
          </a:p>
          <a:p>
            <a:r>
              <a:rPr lang="sr-Latn-RS" dirty="0" err="1"/>
              <a:t>Preamble</a:t>
            </a:r>
            <a:r>
              <a:rPr lang="sr-Latn-RS" dirty="0"/>
              <a:t> tag je neki vid uvoda.</a:t>
            </a:r>
          </a:p>
          <a:p>
            <a:r>
              <a:rPr lang="sr-Latn-RS" dirty="0" err="1"/>
              <a:t>Body</a:t>
            </a:r>
            <a:r>
              <a:rPr lang="sr-Latn-RS" dirty="0"/>
              <a:t> prikazuje konkretno telo samog zakona.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8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C7AE78-B569-4E9C-8EA3-8D19B0A0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4">
            <a:extLst>
              <a:ext uri="{FF2B5EF4-FFF2-40B4-BE49-F238E27FC236}">
                <a16:creationId xmlns:a16="http://schemas.microsoft.com/office/drawing/2014/main" id="{CC070D07-FDFC-499A-8004-94AE18EF3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rgbClr val="FFFFFF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56024-198E-24AA-19EB-6F50F43F0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6" b="-2"/>
          <a:stretch/>
        </p:blipFill>
        <p:spPr>
          <a:xfrm>
            <a:off x="789096" y="781589"/>
            <a:ext cx="5226470" cy="4955408"/>
          </a:xfrm>
          <a:custGeom>
            <a:avLst/>
            <a:gdLst/>
            <a:ahLst/>
            <a:cxnLst/>
            <a:rect l="l" t="t" r="r" b="b"/>
            <a:pathLst>
              <a:path w="5226470" h="4955408">
                <a:moveTo>
                  <a:pt x="490693" y="0"/>
                </a:moveTo>
                <a:lnTo>
                  <a:pt x="5226470" y="0"/>
                </a:lnTo>
                <a:lnTo>
                  <a:pt x="5226470" y="4955408"/>
                </a:lnTo>
                <a:lnTo>
                  <a:pt x="0" y="4955408"/>
                </a:lnTo>
                <a:lnTo>
                  <a:pt x="0" y="481549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D0EADE-FAA8-442F-83BA-C75D0035B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40"/>
          <a:stretch/>
        </p:blipFill>
        <p:spPr>
          <a:xfrm>
            <a:off x="6176433" y="789546"/>
            <a:ext cx="5226470" cy="4955408"/>
          </a:xfrm>
          <a:custGeom>
            <a:avLst/>
            <a:gdLst/>
            <a:ahLst/>
            <a:cxnLst/>
            <a:rect l="l" t="t" r="r" b="b"/>
            <a:pathLst>
              <a:path w="5226470" h="4955408">
                <a:moveTo>
                  <a:pt x="0" y="0"/>
                </a:moveTo>
                <a:lnTo>
                  <a:pt x="5226470" y="0"/>
                </a:lnTo>
                <a:lnTo>
                  <a:pt x="5226470" y="4485508"/>
                </a:lnTo>
                <a:lnTo>
                  <a:pt x="4747647" y="4955408"/>
                </a:lnTo>
                <a:lnTo>
                  <a:pt x="0" y="4955408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D75BF7-D0A5-7BB2-EC61-F30C1FED3B69}"/>
              </a:ext>
            </a:extLst>
          </p:cNvPr>
          <p:cNvSpPr txBox="1"/>
          <p:nvPr/>
        </p:nvSpPr>
        <p:spPr>
          <a:xfrm>
            <a:off x="966407" y="6013448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Meta tag sa referencama i TLC entitetima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8C85C2-1CCA-E239-CDB2-6BF89C56B84E}"/>
              </a:ext>
            </a:extLst>
          </p:cNvPr>
          <p:cNvSpPr txBox="1"/>
          <p:nvPr/>
        </p:nvSpPr>
        <p:spPr>
          <a:xfrm>
            <a:off x="7266654" y="6013448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Preface, Preamble </a:t>
            </a:r>
            <a:r>
              <a:rPr lang="en-US" dirty="0" err="1"/>
              <a:t>i</a:t>
            </a:r>
            <a:r>
              <a:rPr lang="en-US" dirty="0"/>
              <a:t> body</a:t>
            </a:r>
          </a:p>
        </p:txBody>
      </p:sp>
    </p:spTree>
    <p:extLst>
      <p:ext uri="{BB962C8B-B14F-4D97-AF65-F5344CB8AC3E}">
        <p14:creationId xmlns:p14="http://schemas.microsoft.com/office/powerpoint/2010/main" val="388882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0E79-CA60-B291-9F6D-080D5F5F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800"/>
            <a:ext cx="8534400" cy="1507067"/>
          </a:xfrm>
        </p:spPr>
        <p:txBody>
          <a:bodyPr/>
          <a:lstStyle/>
          <a:p>
            <a:r>
              <a:rPr lang="en-US" dirty="0" err="1"/>
              <a:t>Metapodaci</a:t>
            </a:r>
            <a:r>
              <a:rPr lang="en-US" dirty="0"/>
              <a:t> - </a:t>
            </a:r>
            <a:r>
              <a:rPr lang="sr-Latn-RS" dirty="0"/>
              <a:t>Presuda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9283-536C-B8A5-9EDB-51DBC0E33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972" y="2493433"/>
            <a:ext cx="4937655" cy="3615267"/>
          </a:xfrm>
        </p:spPr>
        <p:txBody>
          <a:bodyPr/>
          <a:lstStyle/>
          <a:p>
            <a:r>
              <a:rPr lang="en-US" dirty="0" err="1"/>
              <a:t>Struktura</a:t>
            </a:r>
            <a:r>
              <a:rPr lang="en-US" dirty="0"/>
              <a:t> Akoma </a:t>
            </a:r>
            <a:r>
              <a:rPr lang="en-US" dirty="0" err="1"/>
              <a:t>Ntoso</a:t>
            </a:r>
            <a:r>
              <a:rPr lang="en-US" dirty="0"/>
              <a:t> </a:t>
            </a:r>
            <a:r>
              <a:rPr lang="en-US" dirty="0" err="1"/>
              <a:t>datoteke</a:t>
            </a:r>
            <a:r>
              <a:rPr lang="en-US" dirty="0"/>
              <a:t> za </a:t>
            </a:r>
            <a:r>
              <a:rPr lang="en-US" dirty="0" err="1"/>
              <a:t>prikazivanje</a:t>
            </a:r>
            <a:r>
              <a:rPr lang="en-US" dirty="0"/>
              <a:t> </a:t>
            </a:r>
            <a:r>
              <a:rPr lang="sr-Latn-RS" dirty="0"/>
              <a:t>presuda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 od </a:t>
            </a:r>
            <a:r>
              <a:rPr lang="en-US" dirty="0" err="1"/>
              <a:t>tagova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meta</a:t>
            </a:r>
          </a:p>
          <a:p>
            <a:pPr lvl="1"/>
            <a:r>
              <a:rPr lang="sr-Latn-RS" dirty="0" err="1"/>
              <a:t>judgementBody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08763-9908-83E7-4770-2AC37F37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8933" y="2493433"/>
            <a:ext cx="4934479" cy="3615266"/>
          </a:xfrm>
        </p:spPr>
        <p:txBody>
          <a:bodyPr/>
          <a:lstStyle/>
          <a:p>
            <a:r>
              <a:rPr lang="en-US" dirty="0"/>
              <a:t>Meta tag </a:t>
            </a:r>
            <a:r>
              <a:rPr lang="en-US" dirty="0" err="1"/>
              <a:t>sadr</a:t>
            </a:r>
            <a:r>
              <a:rPr lang="sr-Latn-RS" dirty="0" err="1"/>
              <a:t>ži</a:t>
            </a:r>
            <a:r>
              <a:rPr lang="sr-Latn-RS" dirty="0"/>
              <a:t> osnovne </a:t>
            </a:r>
            <a:r>
              <a:rPr lang="sr-Latn-RS" dirty="0" err="1"/>
              <a:t>metapodatke</a:t>
            </a:r>
            <a:r>
              <a:rPr lang="sr-Latn-RS" dirty="0"/>
              <a:t> i reference vezane za dokument.</a:t>
            </a:r>
          </a:p>
          <a:p>
            <a:r>
              <a:rPr lang="en-US" dirty="0"/>
              <a:t>J</a:t>
            </a:r>
            <a:r>
              <a:rPr lang="sr-Latn-RS" dirty="0" err="1"/>
              <a:t>udgementBody</a:t>
            </a:r>
            <a:r>
              <a:rPr lang="sr-Latn-RS" dirty="0"/>
              <a:t> prikazuje konkretno telo sa</a:t>
            </a:r>
            <a:r>
              <a:rPr lang="en-US" dirty="0"/>
              <a:t>me </a:t>
            </a:r>
            <a:r>
              <a:rPr lang="en-US" dirty="0" err="1"/>
              <a:t>presude</a:t>
            </a:r>
            <a:r>
              <a:rPr lang="sr-Latn-R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8C7AE78-B569-4E9C-8EA3-8D19B0A0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24">
            <a:extLst>
              <a:ext uri="{FF2B5EF4-FFF2-40B4-BE49-F238E27FC236}">
                <a16:creationId xmlns:a16="http://schemas.microsoft.com/office/drawing/2014/main" id="{CC070D07-FDFC-499A-8004-94AE18EF3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rgbClr val="FFFFFF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6B417A-678C-ACDF-8B53-1DC6AFB07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0" b="13944"/>
          <a:stretch/>
        </p:blipFill>
        <p:spPr>
          <a:xfrm>
            <a:off x="789096" y="781589"/>
            <a:ext cx="5226470" cy="4955408"/>
          </a:xfrm>
          <a:custGeom>
            <a:avLst/>
            <a:gdLst/>
            <a:ahLst/>
            <a:cxnLst/>
            <a:rect l="l" t="t" r="r" b="b"/>
            <a:pathLst>
              <a:path w="5226470" h="4955408">
                <a:moveTo>
                  <a:pt x="490693" y="0"/>
                </a:moveTo>
                <a:lnTo>
                  <a:pt x="5226470" y="0"/>
                </a:lnTo>
                <a:lnTo>
                  <a:pt x="5226470" y="4955408"/>
                </a:lnTo>
                <a:lnTo>
                  <a:pt x="0" y="4955408"/>
                </a:lnTo>
                <a:lnTo>
                  <a:pt x="0" y="481549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28BD45-17A1-D577-2D75-813E475A6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51" b="2205"/>
          <a:stretch/>
        </p:blipFill>
        <p:spPr>
          <a:xfrm>
            <a:off x="6176433" y="789546"/>
            <a:ext cx="5226470" cy="4955408"/>
          </a:xfrm>
          <a:custGeom>
            <a:avLst/>
            <a:gdLst/>
            <a:ahLst/>
            <a:cxnLst/>
            <a:rect l="l" t="t" r="r" b="b"/>
            <a:pathLst>
              <a:path w="5226470" h="4955408">
                <a:moveTo>
                  <a:pt x="0" y="0"/>
                </a:moveTo>
                <a:lnTo>
                  <a:pt x="5226470" y="0"/>
                </a:lnTo>
                <a:lnTo>
                  <a:pt x="5226470" y="4485508"/>
                </a:lnTo>
                <a:lnTo>
                  <a:pt x="4747647" y="4955408"/>
                </a:lnTo>
                <a:lnTo>
                  <a:pt x="0" y="4955408"/>
                </a:lnTo>
                <a:close/>
              </a:path>
            </a:pathLst>
          </a:cu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B7F910-F309-19DC-2370-A025D6E0842A}"/>
              </a:ext>
            </a:extLst>
          </p:cNvPr>
          <p:cNvSpPr txBox="1"/>
          <p:nvPr/>
        </p:nvSpPr>
        <p:spPr>
          <a:xfrm>
            <a:off x="2375447" y="6013448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JudgementBody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B2D785-3644-D06A-AE42-8617E05FC57B}"/>
              </a:ext>
            </a:extLst>
          </p:cNvPr>
          <p:cNvSpPr txBox="1"/>
          <p:nvPr/>
        </p:nvSpPr>
        <p:spPr>
          <a:xfrm>
            <a:off x="6353744" y="6013448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Meta tag sa referencama i TLC entitetima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7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A087-3C00-F9F1-E3D8-49C80491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90032"/>
            <a:ext cx="8534400" cy="1507067"/>
          </a:xfrm>
        </p:spPr>
        <p:txBody>
          <a:bodyPr/>
          <a:lstStyle/>
          <a:p>
            <a:r>
              <a:rPr lang="en-US" dirty="0" err="1"/>
              <a:t>Ektrakcija</a:t>
            </a:r>
            <a:r>
              <a:rPr lang="en-US" dirty="0"/>
              <a:t> </a:t>
            </a:r>
            <a:r>
              <a:rPr lang="en-US" dirty="0" err="1"/>
              <a:t>metapodatak</a:t>
            </a:r>
            <a:r>
              <a:rPr lang="sr-Latn-RS" dirty="0"/>
              <a:t>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818F-8BE5-A9A5-DBE6-FFC12918D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4" y="243205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/>
              <a:t>Za </a:t>
            </a:r>
            <a:r>
              <a:rPr lang="sr-Latn-RS" dirty="0"/>
              <a:t>ekstrakciju </a:t>
            </a:r>
            <a:r>
              <a:rPr lang="sr-Latn-RS" dirty="0" err="1"/>
              <a:t>metapodataka</a:t>
            </a:r>
            <a:r>
              <a:rPr lang="sr-Latn-RS" dirty="0"/>
              <a:t> korišćena je </a:t>
            </a:r>
            <a:r>
              <a:rPr lang="sr-Latn-RS" dirty="0" err="1"/>
              <a:t>Python</a:t>
            </a:r>
            <a:r>
              <a:rPr lang="sr-Latn-RS" dirty="0"/>
              <a:t> skripta koja se oslanjala na </a:t>
            </a:r>
            <a:r>
              <a:rPr lang="en-US" dirty="0"/>
              <a:t>R</a:t>
            </a:r>
            <a:r>
              <a:rPr lang="sr-Latn-RS" dirty="0" err="1"/>
              <a:t>eg</a:t>
            </a:r>
            <a:r>
              <a:rPr lang="en-US" dirty="0"/>
              <a:t>E</a:t>
            </a:r>
            <a:r>
              <a:rPr lang="sr-Latn-RS" dirty="0"/>
              <a:t>x pravila. Primećeni su šabloni u presudama na osnovu kojih su se mogla napisati pravila za izvlačenje imena sudija, advokata, učesnika u sudu, tip suda, broj predmeta, …</a:t>
            </a:r>
            <a:endParaRPr lang="en-US" dirty="0"/>
          </a:p>
          <a:p>
            <a:r>
              <a:rPr lang="en-US" dirty="0" err="1"/>
              <a:t>Skripta</a:t>
            </a:r>
            <a:r>
              <a:rPr lang="en-US" dirty="0"/>
              <a:t> je </a:t>
            </a:r>
            <a:r>
              <a:rPr lang="en-US" dirty="0" err="1"/>
              <a:t>kori</a:t>
            </a:r>
            <a:r>
              <a:rPr lang="sr-Latn-RS" dirty="0" err="1"/>
              <a:t>šćena</a:t>
            </a:r>
            <a:r>
              <a:rPr lang="sr-Latn-RS" dirty="0"/>
              <a:t> da </a:t>
            </a:r>
            <a:r>
              <a:rPr lang="sr-Latn-RS" dirty="0" err="1"/>
              <a:t>izgeneriše</a:t>
            </a:r>
            <a:r>
              <a:rPr lang="sr-Latn-RS" dirty="0"/>
              <a:t> delove </a:t>
            </a:r>
            <a:r>
              <a:rPr lang="sr-Latn-RS" dirty="0" err="1"/>
              <a:t>Akoma</a:t>
            </a:r>
            <a:r>
              <a:rPr lang="sr-Latn-RS" dirty="0"/>
              <a:t> </a:t>
            </a:r>
            <a:r>
              <a:rPr lang="sr-Latn-RS" dirty="0" err="1"/>
              <a:t>Ntoso</a:t>
            </a:r>
            <a:r>
              <a:rPr lang="sr-Latn-RS" dirty="0"/>
              <a:t> dokumenata kao i same baze znanja (presuda u vidu .</a:t>
            </a:r>
            <a:r>
              <a:rPr lang="sr-Latn-RS" dirty="0" err="1"/>
              <a:t>csv</a:t>
            </a:r>
            <a:r>
              <a:rPr lang="sr-Latn-RS" dirty="0"/>
              <a:t> formata).</a:t>
            </a:r>
          </a:p>
          <a:p>
            <a:r>
              <a:rPr lang="sr-Latn-RS" dirty="0"/>
              <a:t>Ostale činjenice iz presuda su ručno izvlačene i dodavane u XML datoteke i samu bazu znanja. </a:t>
            </a:r>
            <a:r>
              <a:rPr lang="en-US" dirty="0" err="1"/>
              <a:t>Jer</a:t>
            </a:r>
            <a:r>
              <a:rPr lang="en-US" dirty="0"/>
              <a:t> se o</a:t>
            </a:r>
            <a:r>
              <a:rPr lang="sr-Latn-RS" dirty="0" err="1"/>
              <a:t>vde</a:t>
            </a:r>
            <a:r>
              <a:rPr lang="sr-Latn-RS" dirty="0"/>
              <a:t> </a:t>
            </a:r>
            <a:r>
              <a:rPr lang="sr-Latn-RS" dirty="0" err="1"/>
              <a:t>RegEx</a:t>
            </a:r>
            <a:r>
              <a:rPr lang="sr-Latn-RS" dirty="0"/>
              <a:t> baš i nije dobro ponašao</a:t>
            </a:r>
            <a:r>
              <a:rPr lang="en-US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589257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134</TotalTime>
  <Words>662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Century Gothic</vt:lpstr>
      <vt:lpstr>JetBrains Mono</vt:lpstr>
      <vt:lpstr>Wingdings 3</vt:lpstr>
      <vt:lpstr>Slice</vt:lpstr>
      <vt:lpstr>Pravna informatika</vt:lpstr>
      <vt:lpstr>Krivični zakonik</vt:lpstr>
      <vt:lpstr>PowerPoint Presentation</vt:lpstr>
      <vt:lpstr>Akoma Ntoso</vt:lpstr>
      <vt:lpstr>Metapodaci - zakon</vt:lpstr>
      <vt:lpstr>PowerPoint Presentation</vt:lpstr>
      <vt:lpstr>Metapodaci - Presuda</vt:lpstr>
      <vt:lpstr>PowerPoint Presentation</vt:lpstr>
      <vt:lpstr>Ektrakcija metapodataka</vt:lpstr>
      <vt:lpstr>PowerPoint Presentation</vt:lpstr>
      <vt:lpstr>Donošenje odluka</vt:lpstr>
      <vt:lpstr>Odluke na osnovu pravila</vt:lpstr>
      <vt:lpstr>Odluke na osnovu slučajeva</vt:lpstr>
      <vt:lpstr>Izgled aplikacije</vt:lpstr>
      <vt:lpstr>PowerPoint Presentation</vt:lpstr>
      <vt:lpstr>PowerPoint Presentation</vt:lpstr>
      <vt:lpstr>PowerPoint Presentation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Pravna informatika</dc:title>
  <dc:creator>Vladimir Rodušek</dc:creator>
  <cp:lastModifiedBy>Vladimir Rodušek</cp:lastModifiedBy>
  <cp:revision>11</cp:revision>
  <dcterms:created xsi:type="dcterms:W3CDTF">2023-04-27T20:41:19Z</dcterms:created>
  <dcterms:modified xsi:type="dcterms:W3CDTF">2023-04-28T13:45:35Z</dcterms:modified>
</cp:coreProperties>
</file>