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7"/>
  </p:notesMasterIdLst>
  <p:sldIdLst>
    <p:sldId id="430" r:id="rId2"/>
    <p:sldId id="402" r:id="rId3"/>
    <p:sldId id="428" r:id="rId4"/>
    <p:sldId id="403" r:id="rId5"/>
    <p:sldId id="404" r:id="rId6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4E3"/>
    <a:srgbClr val="63B7FF"/>
    <a:srgbClr val="FF7E79"/>
    <a:srgbClr val="FF8591"/>
    <a:srgbClr val="356D92"/>
    <a:srgbClr val="FE96FF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2"/>
    <p:restoredTop sz="94410" autoAdjust="0"/>
  </p:normalViewPr>
  <p:slideViewPr>
    <p:cSldViewPr>
      <p:cViewPr varScale="1">
        <p:scale>
          <a:sx n="124" d="100"/>
          <a:sy n="124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745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3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i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048000"/>
            <a:ext cx="10972800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51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1" y="-987"/>
            <a:ext cx="12192000" cy="5486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noProof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53" y="88667"/>
            <a:ext cx="4318811" cy="369332"/>
          </a:xfrm>
          <a:prstGeom prst="rect">
            <a:avLst/>
          </a:prstGeom>
          <a:ln>
            <a:noFill/>
          </a:ln>
        </p:spPr>
        <p:txBody>
          <a:bodyPr wrap="none" tIns="0" bIns="0" anchor="ctr" anchorCtr="0">
            <a:spAutoFit/>
          </a:bodyPr>
          <a:lstStyle>
            <a:lvl1pPr algn="l">
              <a:defRPr sz="2400" b="0" i="0">
                <a:solidFill>
                  <a:srgbClr val="FFFFFF"/>
                </a:solidFill>
                <a:latin typeface="Helvetica Neue Medium"/>
                <a:cs typeface="Helvetica Neue Medium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9" y="752649"/>
            <a:ext cx="11338560" cy="13716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2pPr>
            <a:lvl3pPr>
              <a:buClr>
                <a:schemeClr val="bg1"/>
              </a:buClr>
              <a:defRPr sz="2000" b="0" i="0">
                <a:solidFill>
                  <a:schemeClr val="bg1"/>
                </a:solidFill>
                <a:latin typeface="Helvetica Neue"/>
                <a:cs typeface="Helvetica Neue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71" y="543596"/>
            <a:ext cx="12192000" cy="0"/>
          </a:xfrm>
          <a:prstGeom prst="line">
            <a:avLst/>
          </a:prstGeom>
          <a:ln w="5080">
            <a:noFill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04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340254-4544-3548-8038-D678C5BA4FF9}"/>
              </a:ext>
            </a:extLst>
          </p:cNvPr>
          <p:cNvGrpSpPr/>
          <p:nvPr/>
        </p:nvGrpSpPr>
        <p:grpSpPr>
          <a:xfrm>
            <a:off x="0" y="6324600"/>
            <a:ext cx="12192000" cy="533400"/>
            <a:chOff x="0" y="6324600"/>
            <a:chExt cx="12192000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0CE5FC-60C4-5A4B-8E94-F0E35CD9C872}"/>
                </a:ext>
              </a:extLst>
            </p:cNvPr>
            <p:cNvSpPr/>
            <p:nvPr/>
          </p:nvSpPr>
          <p:spPr>
            <a:xfrm>
              <a:off x="0" y="6324600"/>
              <a:ext cx="12192000" cy="533400"/>
            </a:xfrm>
            <a:prstGeom prst="rect">
              <a:avLst/>
            </a:prstGeom>
            <a:solidFill>
              <a:schemeClr val="bg2">
                <a:lumMod val="85000"/>
                <a:lumOff val="1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E0212-DFB3-FB42-94DD-305991062404}"/>
                </a:ext>
              </a:extLst>
            </p:cNvPr>
            <p:cNvSpPr txBox="1"/>
            <p:nvPr/>
          </p:nvSpPr>
          <p:spPr>
            <a:xfrm>
              <a:off x="0" y="6400800"/>
              <a:ext cx="1203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63B7FF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Modern APIs with FastAPI and MongoDB</a:t>
              </a:r>
              <a:r>
                <a:rPr lang="en-US" sz="1600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1600" b="1" dirty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|</a:t>
              </a:r>
              <a:r>
                <a:rPr lang="en-US" sz="1600" dirty="0">
                  <a:solidFill>
                    <a:schemeClr val="accent1"/>
                  </a:solidFill>
                  <a:latin typeface="Helvetica Neue" charset="0"/>
                  <a:ea typeface="Helvetica Neue" charset="0"/>
                  <a:cs typeface="Helvetica Neue" charset="0"/>
                </a:rPr>
                <a:t> A Talk Python Live Event </a:t>
              </a:r>
              <a:r>
                <a:rPr lang="en-US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Helvetica Neue" charset="0"/>
                  <a:ea typeface="Helvetica Neue" charset="0"/>
                  <a:cs typeface="Helvetica Neue" charset="0"/>
                </a:rPr>
                <a:t>© 2022</a:t>
              </a:r>
            </a:p>
          </p:txBody>
        </p:sp>
      </p:grpSp>
      <p:pic>
        <p:nvPicPr>
          <p:cNvPr id="1026" name="Picture 2" descr="With this course, you'll get practical experience with cutting-edge Python tech">
            <a:extLst>
              <a:ext uri="{FF2B5EF4-FFF2-40B4-BE49-F238E27FC236}">
                <a16:creationId xmlns:a16="http://schemas.microsoft.com/office/drawing/2014/main" id="{ADA786A0-13E4-A18A-AAB1-7E141586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693" y="1272584"/>
            <a:ext cx="6222615" cy="46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8F41CB-87E3-7D5B-0C31-4B5725574C08}"/>
              </a:ext>
            </a:extLst>
          </p:cNvPr>
          <p:cNvSpPr txBox="1"/>
          <p:nvPr/>
        </p:nvSpPr>
        <p:spPr>
          <a:xfrm>
            <a:off x="0" y="2286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Modeling databases with Beanie</a:t>
            </a:r>
          </a:p>
        </p:txBody>
      </p:sp>
    </p:spTree>
    <p:extLst>
      <p:ext uri="{BB962C8B-B14F-4D97-AF65-F5344CB8AC3E}">
        <p14:creationId xmlns:p14="http://schemas.microsoft.com/office/powerpoint/2010/main" val="22470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6200" y="31376"/>
            <a:ext cx="12039599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Demo: Create User, Package, Release</a:t>
            </a:r>
          </a:p>
        </p:txBody>
      </p:sp>
    </p:spTree>
    <p:extLst>
      <p:ext uri="{BB962C8B-B14F-4D97-AF65-F5344CB8AC3E}">
        <p14:creationId xmlns:p14="http://schemas.microsoft.com/office/powerpoint/2010/main" val="66016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Models: Classes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1816" y="1828800"/>
            <a:ext cx="8628369" cy="22860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Package(</a:t>
            </a:r>
            <a:r>
              <a:rPr lang="en-US" sz="14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SqlAlchemyBase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    __</a:t>
            </a:r>
            <a:r>
              <a:rPr lang="en-US" sz="14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4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__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'packages'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id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primary_key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=True, </a:t>
            </a:r>
            <a:r>
              <a:rPr lang="en-US" sz="1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autoincrement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=True)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summary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size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home_page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Column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releases =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sqlalchemy.orm.</a:t>
            </a:r>
            <a:r>
              <a:rPr lang="en-US" sz="14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relationship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("Release", ...)</a:t>
            </a:r>
          </a:p>
        </p:txBody>
      </p:sp>
    </p:spTree>
    <p:extLst>
      <p:ext uri="{BB962C8B-B14F-4D97-AF65-F5344CB8AC3E}">
        <p14:creationId xmlns:p14="http://schemas.microsoft.com/office/powerpoint/2010/main" val="333615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latin typeface="Helvetica Neue Thin"/>
                <a:cs typeface="Helvetica Neue Thin"/>
              </a:rPr>
              <a:t>Models: Default values</a:t>
            </a:r>
          </a:p>
          <a:p>
            <a:pPr marL="0" indent="0" algn="ctr">
              <a:buNone/>
            </a:pPr>
            <a:endParaRPr lang="en-US" sz="5400" dirty="0">
              <a:latin typeface="Helvetica Neue Thin"/>
              <a:cs typeface="Helvetica Neue Thi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4837" y="2133600"/>
            <a:ext cx="7924800" cy="27432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License(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SqlAlchemyBase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__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 = 'licenses'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id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sqlalchemy.String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primary_key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=True,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1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lambda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str</a:t>
            </a:r>
            <a:r>
              <a:rPr lang="en-US" sz="18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(uuid.uuid4()).replace('-', '')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created = 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sqlalchemy.DateTime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1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800" dirty="0" err="1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datetime.datetime.now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2600" y="1120588"/>
            <a:ext cx="7772400" cy="457200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Complex defaults can be provided as parameterless </a:t>
            </a:r>
            <a:r>
              <a:rPr lang="en-US" sz="1800" dirty="0">
                <a:solidFill>
                  <a:srgbClr val="63B7FF"/>
                </a:solidFill>
              </a:rPr>
              <a:t>lambda expressions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5562601"/>
            <a:ext cx="5943600" cy="599869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Default values </a:t>
            </a:r>
            <a:r>
              <a:rPr lang="en-US" sz="1800"/>
              <a:t>can be standard functions </a:t>
            </a:r>
            <a:r>
              <a:rPr lang="en-US" sz="1800" dirty="0"/>
              <a:t>( </a:t>
            </a:r>
            <a:r>
              <a:rPr lang="en-US" sz="1800" b="1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now()</a:t>
            </a:r>
            <a:r>
              <a:rPr lang="en-US" sz="1800" dirty="0"/>
              <a:t> ),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called when a new object is created to be inserted.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715000" y="4800600"/>
            <a:ext cx="0" cy="762000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77200" y="1707776"/>
            <a:ext cx="0" cy="1721224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5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524001" y="31376"/>
            <a:ext cx="8986475" cy="990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>
                <a:latin typeface="Helvetica Neue Thin"/>
                <a:cs typeface="Helvetica Neue Thin"/>
              </a:rPr>
              <a:t>Models: Keys and indexes</a:t>
            </a:r>
            <a:endParaRPr lang="en-US" sz="5400" dirty="0">
              <a:latin typeface="Helvetica Neue Thin"/>
              <a:cs typeface="Helvetica Neue Thin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38400" y="1905000"/>
            <a:ext cx="7772400" cy="320040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User(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SqlAlchemyBase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):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__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 = 'Account'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id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primary_key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autoincrement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password_hash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sqlalchemy.String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is_admin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sqlalchemy.Boolean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created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sqlalchemy.DateTime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default=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datetime.datetime.now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email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sqlalchemy.Column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sqlalchemy.String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sz="1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index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unique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solidFill>
                  <a:srgbClr val="63B7FF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0200" y="1021976"/>
            <a:ext cx="4495800" cy="457200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>
                <a:solidFill>
                  <a:srgbClr val="63B7FF"/>
                </a:solidFill>
              </a:rPr>
              <a:t>Primary keys</a:t>
            </a:r>
            <a:r>
              <a:rPr lang="en-US" sz="1800" dirty="0"/>
              <a:t> automatically have indexes.</a:t>
            </a:r>
            <a:endParaRPr lang="en-US" sz="1800" dirty="0">
              <a:solidFill>
                <a:srgbClr val="63B7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172200" y="1447800"/>
            <a:ext cx="0" cy="1066800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3581400" y="5302624"/>
            <a:ext cx="4495800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Indexes can enforce </a:t>
            </a:r>
            <a:r>
              <a:rPr lang="en-US" sz="1800" dirty="0">
                <a:solidFill>
                  <a:srgbClr val="FFFF00"/>
                </a:solidFill>
              </a:rPr>
              <a:t>uniqueness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(emails must be unique across users)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24600" y="4953000"/>
            <a:ext cx="0" cy="381000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6356195" y="6096000"/>
            <a:ext cx="4495800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4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–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 sz="2000" b="0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Indexes improve </a:t>
            </a:r>
            <a:r>
              <a:rPr lang="en-US" sz="1800" dirty="0">
                <a:solidFill>
                  <a:srgbClr val="FFFF00"/>
                </a:solidFill>
              </a:rPr>
              <a:t>perf </a:t>
            </a:r>
            <a:r>
              <a:rPr lang="en-US" sz="1800" dirty="0"/>
              <a:t>significantly</a:t>
            </a:r>
          </a:p>
          <a:p>
            <a:pPr marL="0" indent="0">
              <a:spcBef>
                <a:spcPts val="0"/>
              </a:spcBef>
              <a:buClrTx/>
              <a:buNone/>
              <a:defRPr/>
            </a:pPr>
            <a:r>
              <a:rPr lang="en-US" sz="1800" dirty="0"/>
              <a:t>(e.g. find all users created this month)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05800" y="4267200"/>
            <a:ext cx="0" cy="1721224"/>
          </a:xfrm>
          <a:prstGeom prst="straightConnector1">
            <a:avLst/>
          </a:prstGeom>
          <a:ln w="38100">
            <a:solidFill>
              <a:schemeClr val="bg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10" grpId="0"/>
    </p:bldLst>
  </p:timing>
</p:sld>
</file>

<file path=ppt/theme/theme1.xml><?xml version="1.0" encoding="utf-8"?>
<a:theme xmlns:a="http://schemas.openxmlformats.org/drawingml/2006/main" name="03 - MongoC#">
  <a:themeElements>
    <a:clrScheme name="Custom 3">
      <a:dk1>
        <a:srgbClr val="FFFFFF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00FFFF"/>
      </a:accent2>
      <a:accent3>
        <a:srgbClr val="00FF00"/>
      </a:accent3>
      <a:accent4>
        <a:srgbClr val="D8D8D8"/>
      </a:accent4>
      <a:accent5>
        <a:srgbClr val="7F7F7F"/>
      </a:accent5>
      <a:accent6>
        <a:srgbClr val="0000FF"/>
      </a:accent6>
      <a:hlink>
        <a:srgbClr val="53A7FE"/>
      </a:hlink>
      <a:folHlink>
        <a:srgbClr val="53A7FE"/>
      </a:folHlink>
    </a:clrScheme>
    <a:fontScheme name="DevelopMentor Required 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22626</TotalTime>
  <Words>345</Words>
  <Application>Microsoft Macintosh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Consolas</vt:lpstr>
      <vt:lpstr>Helvetica Neue</vt:lpstr>
      <vt:lpstr>Helvetica Neue Medium</vt:lpstr>
      <vt:lpstr>Helvetica Neue Thin</vt:lpstr>
      <vt:lpstr>Segoe UI</vt:lpstr>
      <vt:lpstr>03 - MongoC#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NoSQL and why MongoDB?</dc:title>
  <dc:creator>Michael Kennedy</dc:creator>
  <cp:lastModifiedBy>Michael Kennedy</cp:lastModifiedBy>
  <cp:revision>527</cp:revision>
  <dcterms:modified xsi:type="dcterms:W3CDTF">2022-07-07T22:54:13Z</dcterms:modified>
</cp:coreProperties>
</file>