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1"/>
  </p:notesMasterIdLst>
  <p:sldIdLst>
    <p:sldId id="432" r:id="rId2"/>
    <p:sldId id="431" r:id="rId3"/>
    <p:sldId id="412" r:id="rId4"/>
    <p:sldId id="413" r:id="rId5"/>
    <p:sldId id="414" r:id="rId6"/>
    <p:sldId id="415" r:id="rId7"/>
    <p:sldId id="416" r:id="rId8"/>
    <p:sldId id="430" r:id="rId9"/>
    <p:sldId id="418" r:id="rId10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FF"/>
    <a:srgbClr val="8AC4E3"/>
    <a:srgbClr val="FF7E79"/>
    <a:srgbClr val="FF8591"/>
    <a:srgbClr val="356D92"/>
    <a:srgbClr val="FE96FF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2"/>
    <p:restoredTop sz="94410" autoAdjust="0"/>
  </p:normalViewPr>
  <p:slideViewPr>
    <p:cSldViewPr>
      <p:cViewPr varScale="1">
        <p:scale>
          <a:sx n="124" d="100"/>
          <a:sy n="124" d="100"/>
        </p:scale>
        <p:origin x="5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8745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2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28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1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5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10972800" cy="9144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i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048000"/>
            <a:ext cx="10972800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514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1" y="-987"/>
            <a:ext cx="12192000" cy="548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noProof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53" y="88667"/>
            <a:ext cx="4318811" cy="369332"/>
          </a:xfrm>
          <a:prstGeom prst="rect">
            <a:avLst/>
          </a:prstGeom>
          <a:ln>
            <a:noFill/>
          </a:ln>
        </p:spPr>
        <p:txBody>
          <a:bodyPr wrap="none" tIns="0" bIns="0" anchor="ctr" anchorCtr="0">
            <a:spAutoFit/>
          </a:bodyPr>
          <a:lstStyle>
            <a:lvl1pPr algn="l">
              <a:defRPr sz="2400" b="0" i="0">
                <a:solidFill>
                  <a:srgbClr val="FFFFFF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449" y="752649"/>
            <a:ext cx="11338560" cy="13716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>
              <a:buClr>
                <a:schemeClr val="bg1"/>
              </a:buClr>
              <a:defRPr sz="2000" b="0" i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>
              <a:buClr>
                <a:schemeClr val="bg1"/>
              </a:buClr>
              <a:defRPr sz="2000" b="0" i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71" y="543596"/>
            <a:ext cx="12192000" cy="0"/>
          </a:xfrm>
          <a:prstGeom prst="line">
            <a:avLst/>
          </a:prstGeom>
          <a:ln w="5080">
            <a:noFill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0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qlalchemy.org/en/rel_1_0/orm/tutorial.html#query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6340254-4544-3548-8038-D678C5BA4FF9}"/>
              </a:ext>
            </a:extLst>
          </p:cNvPr>
          <p:cNvGrpSpPr/>
          <p:nvPr/>
        </p:nvGrpSpPr>
        <p:grpSpPr>
          <a:xfrm>
            <a:off x="0" y="6324600"/>
            <a:ext cx="12192000" cy="533400"/>
            <a:chOff x="0" y="6324600"/>
            <a:chExt cx="12192000" cy="533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0CE5FC-60C4-5A4B-8E94-F0E35CD9C872}"/>
                </a:ext>
              </a:extLst>
            </p:cNvPr>
            <p:cNvSpPr/>
            <p:nvPr/>
          </p:nvSpPr>
          <p:spPr>
            <a:xfrm>
              <a:off x="0" y="6324600"/>
              <a:ext cx="12192000" cy="533400"/>
            </a:xfrm>
            <a:prstGeom prst="rect">
              <a:avLst/>
            </a:prstGeom>
            <a:solidFill>
              <a:schemeClr val="bg2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E0212-DFB3-FB42-94DD-305991062404}"/>
                </a:ext>
              </a:extLst>
            </p:cNvPr>
            <p:cNvSpPr txBox="1"/>
            <p:nvPr/>
          </p:nvSpPr>
          <p:spPr>
            <a:xfrm>
              <a:off x="0" y="6400800"/>
              <a:ext cx="1203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63B7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Modern APIs with FastAPI and MongoDB</a:t>
              </a:r>
              <a:r>
                <a:rPr lang="en-US" sz="16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</a:t>
              </a:r>
              <a:r>
                <a:rPr lang="en-US" sz="1600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|</a:t>
              </a:r>
              <a:r>
                <a:rPr lang="en-US" sz="1600" dirty="0">
                  <a:solidFill>
                    <a:schemeClr val="accent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A Talk Python Live Event </a:t>
              </a:r>
              <a:r>
                <a:rPr lang="en-US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© 2022</a:t>
              </a:r>
            </a:p>
          </p:txBody>
        </p:sp>
      </p:grpSp>
      <p:pic>
        <p:nvPicPr>
          <p:cNvPr id="1026" name="Picture 2" descr="With this course, you'll get practical experience with cutting-edge Python tech">
            <a:extLst>
              <a:ext uri="{FF2B5EF4-FFF2-40B4-BE49-F238E27FC236}">
                <a16:creationId xmlns:a16="http://schemas.microsoft.com/office/drawing/2014/main" id="{ADA786A0-13E4-A18A-AAB1-7E141586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93" y="1272584"/>
            <a:ext cx="6222615" cy="46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8F41CB-87E3-7D5B-0C31-4B5725574C08}"/>
              </a:ext>
            </a:extLst>
          </p:cNvPr>
          <p:cNvSpPr txBox="1"/>
          <p:nvPr/>
        </p:nvSpPr>
        <p:spPr>
          <a:xfrm>
            <a:off x="0" y="2286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Querying Data with Beanie</a:t>
            </a:r>
          </a:p>
        </p:txBody>
      </p:sp>
    </p:spTree>
    <p:extLst>
      <p:ext uri="{BB962C8B-B14F-4D97-AF65-F5344CB8AC3E}">
        <p14:creationId xmlns:p14="http://schemas.microsoft.com/office/powerpoint/2010/main" val="224701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1" y="31376"/>
            <a:ext cx="8986475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Helvetica Neue Thin"/>
                <a:cs typeface="Helvetica Neue Thin"/>
              </a:rPr>
              <a:t>unit of work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1295400"/>
            <a:ext cx="9144000" cy="4572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18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UnitOfWork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def </a:t>
            </a:r>
            <a:r>
              <a:rPr lang="en-US" sz="18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__init__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(self, *, commit=False):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self.session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 Session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db_session.create_session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self.commit_on_success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 bool = commit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def </a:t>
            </a:r>
            <a:r>
              <a:rPr lang="en-US" sz="18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__enter__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(self) -&gt; Session: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return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self.session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def </a:t>
            </a:r>
            <a:r>
              <a:rPr lang="en-US" sz="18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__exit__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(self,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exc_type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exc_val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exc_tb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if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exc_val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self.session.rollback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self.commit_on_success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self.session.commit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self.session.close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3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1" y="31376"/>
            <a:ext cx="8986475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Helvetica Neue Thin"/>
                <a:cs typeface="Helvetica Neue Thin"/>
              </a:rPr>
              <a:t>Querying Data: Single record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73937" y="1371600"/>
            <a:ext cx="7086600" cy="28956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find_account_by_login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(email, password):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hash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hash_pw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(password)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with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UnitOfWork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as s: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account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s.</a:t>
            </a:r>
            <a:r>
              <a:rPr lang="en-US" sz="18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(Account). \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Account.email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== email). \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Account.password_hash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== hash). \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first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return </a:t>
            </a:r>
            <a:r>
              <a:rPr lang="en-US" sz="18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account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73937" y="5029200"/>
            <a:ext cx="7086600" cy="1143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SELECT * 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FROM "Account" 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WHERE "</a:t>
            </a:r>
            <a:r>
              <a:rPr lang="en-US" sz="16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Account".email</a:t>
            </a: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 = ? AND "Account".</a:t>
            </a:r>
            <a:r>
              <a:rPr lang="en-US" sz="16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password_hash</a:t>
            </a: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 = ?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PARAMS:</a:t>
            </a: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michael@talkpython.fm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', 'ABC')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7237" y="3505200"/>
            <a:ext cx="0" cy="1752600"/>
          </a:xfrm>
          <a:prstGeom prst="straightConnector1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1" y="31376"/>
            <a:ext cx="8986475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Helvetica Neue Thin"/>
                <a:cs typeface="Helvetica Neue Thin"/>
              </a:rPr>
              <a:t>Querying Data: Sets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8737" y="1414346"/>
            <a:ext cx="7279663" cy="2395654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def </a:t>
            </a:r>
            <a:r>
              <a:rPr lang="en-US" sz="1800">
                <a:latin typeface="Consolas" charset="0"/>
                <a:ea typeface="Consolas" charset="0"/>
                <a:cs typeface="Consolas" charset="0"/>
              </a:rPr>
              <a:t>request_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packages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limit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 int = 5) -&gt; List[Package]: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with </a:t>
            </a:r>
            <a:r>
              <a:rPr lang="en-US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UnitOfWork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 as </a:t>
            </a:r>
            <a:r>
              <a:rPr lang="en-US" sz="18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session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return </a:t>
            </a: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session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(Package) \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    .</a:t>
            </a:r>
            <a:r>
              <a:rPr 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Package.id.like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('requests%')) \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    .</a:t>
            </a:r>
            <a:r>
              <a:rPr 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limit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(limit) \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    .</a:t>
            </a:r>
            <a:r>
              <a:rPr lang="en-US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all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81300" y="4462346"/>
            <a:ext cx="7277100" cy="1633654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SELECT * 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FROM "packages"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packages.id</a:t>
            </a: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 LIKE ?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LIMIT ?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PARAMS:</a:t>
            </a: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('requests%', 5)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5562601" y="3505200"/>
            <a:ext cx="0" cy="1447800"/>
          </a:xfrm>
          <a:prstGeom prst="straightConnector1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1" y="31376"/>
            <a:ext cx="8986475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Helvetica Neue Thin"/>
                <a:cs typeface="Helvetica Neue Thin"/>
              </a:rPr>
              <a:t>SQL Equivalents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1878939" y="1524000"/>
          <a:ext cx="8598083" cy="33375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1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6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ORM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query.filter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User.name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== '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ed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query.filter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User.name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!= '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ed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query.filter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User.name.like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('%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ed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%'))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query.filter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User.name.in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_(['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ed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', '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wendy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', 'jack']))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query.filter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(~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User.name.in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_(['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ed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', '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wendy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', 'jack']))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query.filter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User.name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== None)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query.filter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User.name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== '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ed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').filter(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User.age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== 27)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query.filter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or_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User.name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== '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ed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', 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User.name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== '</a:t>
                      </a:r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wendy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'))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88337" y="6477001"/>
            <a:ext cx="525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http://docs.sqlalchemy.org/en/rel_1_0/orm/tutorial.html#querying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24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1" y="31376"/>
            <a:ext cx="8986475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Helvetica Neue Thin"/>
                <a:cs typeface="Helvetica Neue Thin"/>
              </a:rPr>
              <a:t>Ordering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357697-3633-6E91-DCA5-64AFB7550F2E}"/>
              </a:ext>
            </a:extLst>
          </p:cNvPr>
          <p:cNvSpPr txBox="1">
            <a:spLocks/>
          </p:cNvSpPr>
          <p:nvPr/>
        </p:nvSpPr>
        <p:spPr>
          <a:xfrm>
            <a:off x="2778737" y="1414346"/>
            <a:ext cx="7279663" cy="2395654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def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latest_packages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limit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 int = 5) -&gt; List[Package]: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with </a:t>
            </a:r>
            <a:r>
              <a:rPr lang="en-US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UnitOfWork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 as </a:t>
            </a:r>
            <a:r>
              <a:rPr lang="en-US" sz="18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session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return </a:t>
            </a: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session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(Package) \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    .</a:t>
            </a:r>
            <a:r>
              <a:rPr lang="en-US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order_by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Package.last_updated.desc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()) \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    .</a:t>
            </a:r>
            <a:r>
              <a:rPr 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limit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(limit) \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    .</a:t>
            </a:r>
            <a:r>
              <a:rPr lang="en-US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all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3B3564-E061-9871-8BBF-C1E867124804}"/>
              </a:ext>
            </a:extLst>
          </p:cNvPr>
          <p:cNvSpPr txBox="1">
            <a:spLocks/>
          </p:cNvSpPr>
          <p:nvPr/>
        </p:nvSpPr>
        <p:spPr>
          <a:xfrm>
            <a:off x="2781300" y="4462346"/>
            <a:ext cx="7277100" cy="143850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SELECT * 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FROM "packages"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ORDER BY </a:t>
            </a:r>
            <a:r>
              <a:rPr lang="en-US" sz="16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packages.last_updated</a:t>
            </a: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 DESC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LIMIT ?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PARAMS:</a:t>
            </a: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(5,)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8989B2-3F8C-4860-1B61-29C4C3058432}"/>
              </a:ext>
            </a:extLst>
          </p:cNvPr>
          <p:cNvCxnSpPr>
            <a:cxnSpLocks/>
          </p:cNvCxnSpPr>
          <p:nvPr/>
        </p:nvCxnSpPr>
        <p:spPr>
          <a:xfrm>
            <a:off x="5562601" y="3505200"/>
            <a:ext cx="0" cy="1447800"/>
          </a:xfrm>
          <a:prstGeom prst="straightConnector1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0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1" y="31376"/>
            <a:ext cx="8986475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Helvetica Neue Thin"/>
                <a:cs typeface="Helvetica Neue Thin"/>
              </a:rPr>
              <a:t>Updates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03053" y="1273767"/>
            <a:ext cx="8628369" cy="345063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def </a:t>
            </a:r>
            <a:r>
              <a:rPr lang="en-US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update_package_date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package_name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 str):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with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UnitOfWork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commit=True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as session: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package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 Optional[Package]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session.query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(Package) \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    .filter(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Package.id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package_name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\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    .first()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if not </a:t>
            </a:r>
            <a:r>
              <a:rPr lang="en-US" sz="18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package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    raise Exception("Package not found!")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package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800" dirty="0" err="1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last_updated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datetime.datetime.now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Implicit: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session.</a:t>
            </a:r>
            <a:r>
              <a:rPr lang="en-US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commit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09900" y="5029200"/>
            <a:ext cx="6172200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/>
              <a:t>Retrieve one or more objects, </a:t>
            </a:r>
            <a:r>
              <a:rPr lang="en-US" sz="1800" dirty="0">
                <a:solidFill>
                  <a:srgbClr val="63B7FF"/>
                </a:solidFill>
              </a:rPr>
              <a:t>modify them</a:t>
            </a:r>
            <a:r>
              <a:rPr lang="en-US" sz="1800" dirty="0"/>
              <a:t>, call </a:t>
            </a:r>
            <a:r>
              <a:rPr 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commit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606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1" y="31376"/>
            <a:ext cx="8986475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Helvetica Neue Thin"/>
                <a:cs typeface="Helvetica Neue Thin"/>
              </a:rPr>
              <a:t>Models: Relationships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046425"/>
            <a:ext cx="7813063" cy="2635624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Package(</a:t>
            </a: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SqlAlchemyBase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id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sqlalchemy.Column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sqlalchemy.String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...)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>
                <a:solidFill>
                  <a:srgbClr val="FF7E79"/>
                </a:solidFill>
                <a:latin typeface="Consolas" charset="0"/>
                <a:ea typeface="Consolas" charset="0"/>
                <a:cs typeface="Consolas" charset="0"/>
              </a:rPr>
              <a:t>releases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orm.</a:t>
            </a:r>
            <a:r>
              <a:rPr lang="en-US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relationship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8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Release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en-US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order_by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=[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Release.major_ver.desc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(),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Release.minor_ver.desc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(),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Release.build_ver.desc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], </a:t>
            </a:r>
            <a:r>
              <a:rPr lang="en-US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back_populates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sz="1800" dirty="0">
                <a:solidFill>
                  <a:srgbClr val="FF7E79"/>
                </a:solidFill>
                <a:latin typeface="Consolas" charset="0"/>
                <a:ea typeface="Consolas" charset="0"/>
                <a:cs typeface="Consolas" charset="0"/>
              </a:rPr>
              <a:t>package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4DAD61-A497-1544-89E1-915481E29E40}"/>
              </a:ext>
            </a:extLst>
          </p:cNvPr>
          <p:cNvSpPr txBox="1">
            <a:spLocks/>
          </p:cNvSpPr>
          <p:nvPr/>
        </p:nvSpPr>
        <p:spPr>
          <a:xfrm>
            <a:off x="228600" y="4038600"/>
            <a:ext cx="11775463" cy="1905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Release(</a:t>
            </a: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SqlAlchemyBase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id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...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package_id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sqlalchemy.Column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sqlalchemy.String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8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ForeignKey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packages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id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'))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>
                <a:solidFill>
                  <a:srgbClr val="FF7E79"/>
                </a:solidFill>
                <a:latin typeface="Consolas" charset="0"/>
                <a:ea typeface="Consolas" charset="0"/>
                <a:cs typeface="Consolas" charset="0"/>
              </a:rPr>
              <a:t>package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orm</a:t>
            </a:r>
            <a:r>
              <a:rPr lang="en-US" sz="18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.relationship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8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Package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en-US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back_populates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sz="1800" dirty="0">
                <a:solidFill>
                  <a:srgbClr val="FF7E79"/>
                </a:solidFill>
                <a:latin typeface="Consolas" charset="0"/>
                <a:ea typeface="Consolas" charset="0"/>
                <a:cs typeface="Consolas" charset="0"/>
              </a:rPr>
              <a:t>releases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51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1" y="31376"/>
            <a:ext cx="8986475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Helvetica Neue Thin"/>
                <a:cs typeface="Helvetica Neue Thin"/>
              </a:rPr>
              <a:t>Inserting objects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83538" y="1295400"/>
            <a:ext cx="5867399" cy="4953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session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session_factory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package = Package()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package.id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'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package.author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'Mike Bayer'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release1 = Release() 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release1.package = package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release1...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release2 = Release() 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release2.package = package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release2...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session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8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(package)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session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8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commit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595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3 - MongoC#">
  <a:themeElements>
    <a:clrScheme name="Custom 3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00FFFF"/>
      </a:accent2>
      <a:accent3>
        <a:srgbClr val="00FF00"/>
      </a:accent3>
      <a:accent4>
        <a:srgbClr val="D8D8D8"/>
      </a:accent4>
      <a:accent5>
        <a:srgbClr val="7F7F7F"/>
      </a:accent5>
      <a:accent6>
        <a:srgbClr val="0000FF"/>
      </a:accent6>
      <a:hlink>
        <a:srgbClr val="53A7FE"/>
      </a:hlink>
      <a:folHlink>
        <a:srgbClr val="53A7FE"/>
      </a:folHlink>
    </a:clrScheme>
    <a:fontScheme name="DevelopMentor Required 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23772</TotalTime>
  <Words>820</Words>
  <Application>Microsoft Macintosh PowerPoint</Application>
  <PresentationFormat>Widescreen</PresentationFormat>
  <Paragraphs>128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Helvetica Neue</vt:lpstr>
      <vt:lpstr>Helvetica Neue Medium</vt:lpstr>
      <vt:lpstr>Helvetica Neue Thin</vt:lpstr>
      <vt:lpstr>Segoe UI</vt:lpstr>
      <vt:lpstr>03 - MongoC#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NoSQL and why MongoDB?</dc:title>
  <dc:creator>Michael Kennedy</dc:creator>
  <cp:lastModifiedBy>Michael Kennedy</cp:lastModifiedBy>
  <cp:revision>527</cp:revision>
  <dcterms:modified xsi:type="dcterms:W3CDTF">2022-07-07T22:54:55Z</dcterms:modified>
</cp:coreProperties>
</file>