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21"/>
  </p:notesMasterIdLst>
  <p:sldIdLst>
    <p:sldId id="432" r:id="rId2"/>
    <p:sldId id="445" r:id="rId3"/>
    <p:sldId id="450" r:id="rId4"/>
    <p:sldId id="449" r:id="rId5"/>
    <p:sldId id="434" r:id="rId6"/>
    <p:sldId id="471" r:id="rId7"/>
    <p:sldId id="458" r:id="rId8"/>
    <p:sldId id="452" r:id="rId9"/>
    <p:sldId id="459" r:id="rId10"/>
    <p:sldId id="470" r:id="rId11"/>
    <p:sldId id="436" r:id="rId12"/>
    <p:sldId id="460" r:id="rId13"/>
    <p:sldId id="461" r:id="rId14"/>
    <p:sldId id="466" r:id="rId15"/>
    <p:sldId id="465" r:id="rId16"/>
    <p:sldId id="472" r:id="rId17"/>
    <p:sldId id="473" r:id="rId18"/>
    <p:sldId id="474" r:id="rId19"/>
    <p:sldId id="475" r:id="rId20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7FF"/>
    <a:srgbClr val="FE96FF"/>
    <a:srgbClr val="8AC4E3"/>
    <a:srgbClr val="FF7E79"/>
    <a:srgbClr val="FF8591"/>
    <a:srgbClr val="356D92"/>
    <a:srgbClr val="27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02"/>
    <p:restoredTop sz="94410" autoAdjust="0"/>
  </p:normalViewPr>
  <p:slideViewPr>
    <p:cSldViewPr>
      <p:cViewPr varScale="1">
        <p:scale>
          <a:sx n="124" d="100"/>
          <a:sy n="124" d="100"/>
        </p:scale>
        <p:origin x="52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87454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61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80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37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54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50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80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02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400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47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07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45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70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88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63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44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89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76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0425"/>
            <a:ext cx="10972800" cy="9144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i="0">
                <a:solidFill>
                  <a:schemeClr val="tx1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048000"/>
            <a:ext cx="10972800" cy="914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b="0" i="0">
                <a:solidFill>
                  <a:schemeClr val="tx1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US" noProof="0" dirty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0514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71" y="-987"/>
            <a:ext cx="12192000" cy="5486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noProof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453" y="88667"/>
            <a:ext cx="4318811" cy="369332"/>
          </a:xfrm>
          <a:prstGeom prst="rect">
            <a:avLst/>
          </a:prstGeom>
          <a:ln>
            <a:noFill/>
          </a:ln>
        </p:spPr>
        <p:txBody>
          <a:bodyPr wrap="none" tIns="0" bIns="0" anchor="ctr" anchorCtr="0">
            <a:spAutoFit/>
          </a:bodyPr>
          <a:lstStyle>
            <a:lvl1pPr algn="l">
              <a:defRPr sz="2400" b="0" i="0">
                <a:solidFill>
                  <a:srgbClr val="FFFFFF"/>
                </a:solidFill>
                <a:latin typeface="Helvetica Neue Medium"/>
                <a:cs typeface="Helvetica Neue Medium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449" y="752649"/>
            <a:ext cx="11338560" cy="13716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  <a:lvl2pPr>
              <a:buClr>
                <a:schemeClr val="bg1"/>
              </a:buClr>
              <a:defRPr sz="2000" b="0" i="0">
                <a:solidFill>
                  <a:schemeClr val="bg1"/>
                </a:solidFill>
                <a:latin typeface="Helvetica Neue"/>
                <a:cs typeface="Helvetica Neue"/>
              </a:defRPr>
            </a:lvl2pPr>
            <a:lvl3pPr>
              <a:buClr>
                <a:schemeClr val="bg1"/>
              </a:buClr>
              <a:defRPr sz="2000" b="0" i="0">
                <a:solidFill>
                  <a:schemeClr val="bg1"/>
                </a:solidFill>
                <a:latin typeface="Helvetica Neue"/>
                <a:cs typeface="Helvetica Neue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71" y="543596"/>
            <a:ext cx="12192000" cy="0"/>
          </a:xfrm>
          <a:prstGeom prst="line">
            <a:avLst/>
          </a:prstGeom>
          <a:ln w="5080">
            <a:noFill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2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504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astapi.tiangolo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6340254-4544-3548-8038-D678C5BA4FF9}"/>
              </a:ext>
            </a:extLst>
          </p:cNvPr>
          <p:cNvGrpSpPr/>
          <p:nvPr/>
        </p:nvGrpSpPr>
        <p:grpSpPr>
          <a:xfrm>
            <a:off x="0" y="6324600"/>
            <a:ext cx="12192000" cy="533400"/>
            <a:chOff x="0" y="6324600"/>
            <a:chExt cx="12192000" cy="5334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0CE5FC-60C4-5A4B-8E94-F0E35CD9C872}"/>
                </a:ext>
              </a:extLst>
            </p:cNvPr>
            <p:cNvSpPr/>
            <p:nvPr/>
          </p:nvSpPr>
          <p:spPr>
            <a:xfrm>
              <a:off x="0" y="6324600"/>
              <a:ext cx="12192000" cy="533400"/>
            </a:xfrm>
            <a:prstGeom prst="rect">
              <a:avLst/>
            </a:prstGeom>
            <a:solidFill>
              <a:schemeClr val="bg2">
                <a:lumMod val="85000"/>
                <a:lumOff val="1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EE0212-DFB3-FB42-94DD-305991062404}"/>
                </a:ext>
              </a:extLst>
            </p:cNvPr>
            <p:cNvSpPr txBox="1"/>
            <p:nvPr/>
          </p:nvSpPr>
          <p:spPr>
            <a:xfrm>
              <a:off x="0" y="6400800"/>
              <a:ext cx="1203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63B7FF"/>
                  </a:solidFill>
                  <a:latin typeface="Helvetica Neue" charset="0"/>
                  <a:ea typeface="Helvetica Neue" charset="0"/>
                  <a:cs typeface="Helvetica Neue" charset="0"/>
                </a:rPr>
                <a:t>Modern APIs with FastAPI and MongoDB</a:t>
              </a:r>
              <a:r>
                <a:rPr lang="en-US" sz="160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 </a:t>
              </a:r>
              <a:r>
                <a:rPr lang="en-US" sz="1600" b="1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|</a:t>
              </a:r>
              <a:r>
                <a:rPr lang="en-US" sz="1600" dirty="0">
                  <a:solidFill>
                    <a:schemeClr val="accent1"/>
                  </a:solidFill>
                  <a:latin typeface="Helvetica Neue" charset="0"/>
                  <a:ea typeface="Helvetica Neue" charset="0"/>
                  <a:cs typeface="Helvetica Neue" charset="0"/>
                </a:rPr>
                <a:t> A Talk Python Live Event </a:t>
              </a:r>
              <a:r>
                <a:rPr lang="en-US" sz="16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© 2022</a:t>
              </a:r>
            </a:p>
          </p:txBody>
        </p:sp>
      </p:grpSp>
      <p:pic>
        <p:nvPicPr>
          <p:cNvPr id="1026" name="Picture 2" descr="With this course, you'll get practical experience with cutting-edge Python tech">
            <a:extLst>
              <a:ext uri="{FF2B5EF4-FFF2-40B4-BE49-F238E27FC236}">
                <a16:creationId xmlns:a16="http://schemas.microsoft.com/office/drawing/2014/main" id="{ADA786A0-13E4-A18A-AAB1-7E1415866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693" y="1272584"/>
            <a:ext cx="6222615" cy="467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8F41CB-87E3-7D5B-0C31-4B5725574C08}"/>
              </a:ext>
            </a:extLst>
          </p:cNvPr>
          <p:cNvSpPr txBox="1"/>
          <p:nvPr/>
        </p:nvSpPr>
        <p:spPr>
          <a:xfrm>
            <a:off x="0" y="2286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+mj-lt"/>
                <a:cs typeface="Arial" pitchFamily="34" charset="0"/>
              </a:rPr>
              <a:t>Building a realistic read-only API with FastAPI</a:t>
            </a:r>
          </a:p>
        </p:txBody>
      </p:sp>
    </p:spTree>
    <p:extLst>
      <p:ext uri="{BB962C8B-B14F-4D97-AF65-F5344CB8AC3E}">
        <p14:creationId xmlns:p14="http://schemas.microsoft.com/office/powerpoint/2010/main" val="2247016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-26831"/>
            <a:ext cx="12192000" cy="7620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latin typeface="Helvetica Neue Thin"/>
                <a:cs typeface="Helvetica Neue Thin"/>
              </a:rPr>
              <a:t>Demo: add static route and static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1EA2F9-5FF0-B0CF-F404-F26CAB90CCD6}"/>
              </a:ext>
            </a:extLst>
          </p:cNvPr>
          <p:cNvSpPr txBox="1"/>
          <p:nvPr/>
        </p:nvSpPr>
        <p:spPr>
          <a:xfrm>
            <a:off x="1828800" y="1905000"/>
            <a:ext cx="8534400" cy="3785652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fastapi.FastAPI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api.mount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("/static",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StaticFiles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(directory="static"), name="static")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templates = Jinja2Templates(directory="templates")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api.get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('/')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index(request: Request):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templates.TemplateResponse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index.html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{"request": request})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init_db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db_file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Path(__file__).parent / '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/ '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pypi.sqlite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db_session.global_init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db_file.as_posix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main():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init_db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uvicorn.run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2357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5867638" y="0"/>
            <a:ext cx="6324362" cy="7620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latin typeface="Helvetica Neue Thin"/>
                <a:cs typeface="Helvetica Neue Thin"/>
              </a:rPr>
              <a:t>Rendering TEMPLATES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53527-09B8-0A48-94F8-6E0C877DF65D}"/>
              </a:ext>
            </a:extLst>
          </p:cNvPr>
          <p:cNvSpPr txBox="1"/>
          <p:nvPr/>
        </p:nvSpPr>
        <p:spPr>
          <a:xfrm>
            <a:off x="6172200" y="2170837"/>
            <a:ext cx="5791200" cy="2308324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E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Jinja2Templates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(directory=</a:t>
            </a:r>
            <a:r>
              <a:rPr lang="en-US" sz="1600" dirty="0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"templates"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router.get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('/')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Request):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rgbClr val="FE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templates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TemplateResponse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index.html</a:t>
            </a:r>
            <a:r>
              <a:rPr lang="en-US" sz="1600" dirty="0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{'request': </a:t>
            </a:r>
            <a:r>
              <a:rPr lang="en-US" sz="1600" dirty="0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)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6825B182-A699-8B4F-BBDA-BE361F574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867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07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-26831"/>
            <a:ext cx="12192000" cy="7620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latin typeface="Helvetica Neue Thin"/>
                <a:cs typeface="Helvetica Neue Thin"/>
              </a:rPr>
              <a:t>Demo: Partitioning with routers</a:t>
            </a:r>
          </a:p>
        </p:txBody>
      </p:sp>
    </p:spTree>
    <p:extLst>
      <p:ext uri="{BB962C8B-B14F-4D97-AF65-F5344CB8AC3E}">
        <p14:creationId xmlns:p14="http://schemas.microsoft.com/office/powerpoint/2010/main" val="1154543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76200"/>
            <a:ext cx="12192000" cy="7620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latin typeface="Helvetica Neue Thin"/>
                <a:cs typeface="Helvetica Neue Thin"/>
              </a:rPr>
              <a:t>Building "real" apps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53527-09B8-0A48-94F8-6E0C877DF65D}"/>
              </a:ext>
            </a:extLst>
          </p:cNvPr>
          <p:cNvSpPr txBox="1"/>
          <p:nvPr/>
        </p:nvSpPr>
        <p:spPr>
          <a:xfrm>
            <a:off x="533400" y="990600"/>
            <a:ext cx="4876800" cy="2554545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api.py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fastapi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fastapi.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APIRouter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router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('/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/weather')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weather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(...):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 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64F47E-419A-9A4A-A3B5-71B0D309CDB4}"/>
              </a:ext>
            </a:extLst>
          </p:cNvPr>
          <p:cNvSpPr txBox="1"/>
          <p:nvPr/>
        </p:nvSpPr>
        <p:spPr>
          <a:xfrm>
            <a:off x="2819400" y="2362200"/>
            <a:ext cx="6248400" cy="2554545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home.py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fastapi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fastapi.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APIRouter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router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('/',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include_in_schema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=False)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{'name': 'Michael'}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69AFB-7C45-D44E-B528-2A4819C24E09}"/>
              </a:ext>
            </a:extLst>
          </p:cNvPr>
          <p:cNvSpPr txBox="1"/>
          <p:nvPr/>
        </p:nvSpPr>
        <p:spPr>
          <a:xfrm>
            <a:off x="5181600" y="3629533"/>
            <a:ext cx="6248400" cy="2862322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main.py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fastapi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000" dirty="0" err="1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endParaRPr lang="en-US" sz="2000" dirty="0">
              <a:solidFill>
                <a:srgbClr val="63B7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000" dirty="0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fastapi.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FastAPI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000" dirty="0" err="1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include_router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.router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 err="1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include_router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.router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548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-26831"/>
            <a:ext cx="12192000" cy="7620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latin typeface="Helvetica Neue Thin"/>
                <a:cs typeface="Helvetica Neue Thin"/>
              </a:rPr>
              <a:t>Demo: Add API endpoints for packages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5E188C-4DE1-06A7-5364-BBDE357D8781}"/>
              </a:ext>
            </a:extLst>
          </p:cNvPr>
          <p:cNvSpPr txBox="1"/>
          <p:nvPr/>
        </p:nvSpPr>
        <p:spPr>
          <a:xfrm>
            <a:off x="4038600" y="14478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api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/packages/count</a:t>
            </a:r>
          </a:p>
          <a:p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api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/packages/details/{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package_name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api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/packages/search/{keyword}</a:t>
            </a:r>
          </a:p>
        </p:txBody>
      </p:sp>
    </p:spTree>
    <p:extLst>
      <p:ext uri="{BB962C8B-B14F-4D97-AF65-F5344CB8AC3E}">
        <p14:creationId xmlns:p14="http://schemas.microsoft.com/office/powerpoint/2010/main" val="2828768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76200"/>
            <a:ext cx="12192000" cy="7620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latin typeface="Helvetica Neue Thin"/>
                <a:cs typeface="Helvetica Neue Thin"/>
              </a:rPr>
              <a:t>CONCEPT: async view methods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53527-09B8-0A48-94F8-6E0C877DF65D}"/>
              </a:ext>
            </a:extLst>
          </p:cNvPr>
          <p:cNvSpPr txBox="1"/>
          <p:nvPr/>
        </p:nvSpPr>
        <p:spPr>
          <a:xfrm>
            <a:off x="2209800" y="1371600"/>
            <a:ext cx="7772400" cy="2862322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fastapi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router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fastapi.APIRouter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router.get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/packages/count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r>
              <a:rPr lang="en-US" sz="2000" dirty="0">
                <a:solidFill>
                  <a:srgbClr val="FE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def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count_packages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FE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package_service.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package_count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{'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package_count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 </a:t>
            </a:r>
            <a:r>
              <a:rPr lang="en-US" sz="2000" dirty="0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4939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76200"/>
            <a:ext cx="12192000" cy="7620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latin typeface="Helvetica Neue Thin"/>
                <a:cs typeface="Helvetica Neue Thin"/>
              </a:rPr>
              <a:t>API Documentation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AAA7C49-D451-B8C6-CABB-9F4B14ADC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143000"/>
            <a:ext cx="10058400" cy="530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00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76200"/>
            <a:ext cx="12192000" cy="7620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latin typeface="Helvetica Neue Thin"/>
                <a:cs typeface="Helvetica Neue Thin"/>
              </a:rPr>
              <a:t>API Documentation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53527-09B8-0A48-94F8-6E0C877DF65D}"/>
              </a:ext>
            </a:extLst>
          </p:cNvPr>
          <p:cNvSpPr txBox="1"/>
          <p:nvPr/>
        </p:nvSpPr>
        <p:spPr>
          <a:xfrm>
            <a:off x="1219200" y="1600200"/>
            <a:ext cx="9753600" cy="1938992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router.</a:t>
            </a:r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('/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/packages/count', </a:t>
            </a:r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response_model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PackageCountModel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 def 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count_packages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 = await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package_service.package_count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PackageCountModel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package_count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=count)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000" dirty="0" err="1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.dict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21B1D3-D2F1-B1D9-99E7-80C70F734EE3}"/>
              </a:ext>
            </a:extLst>
          </p:cNvPr>
          <p:cNvSpPr txBox="1">
            <a:spLocks/>
          </p:cNvSpPr>
          <p:nvPr/>
        </p:nvSpPr>
        <p:spPr>
          <a:xfrm>
            <a:off x="7270595" y="4507380"/>
            <a:ext cx="4495800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/>
              <a:t>Set </a:t>
            </a:r>
            <a:r>
              <a:rPr lang="en-US" sz="1800" dirty="0" err="1">
                <a:solidFill>
                  <a:srgbClr val="FFC000"/>
                </a:solidFill>
              </a:rPr>
              <a:t>response_model</a:t>
            </a:r>
            <a:r>
              <a:rPr lang="en-US" sz="1800" dirty="0"/>
              <a:t> to a Pydantic </a:t>
            </a:r>
            <a:r>
              <a:rPr lang="en-US" sz="1800" b="1" i="1" dirty="0"/>
              <a:t>type</a:t>
            </a:r>
            <a:r>
              <a:rPr lang="en-US" sz="1800" dirty="0"/>
              <a:t>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F30874-E2B3-0DB5-A97E-62DF20FCF830}"/>
              </a:ext>
            </a:extLst>
          </p:cNvPr>
          <p:cNvCxnSpPr>
            <a:cxnSpLocks/>
          </p:cNvCxnSpPr>
          <p:nvPr/>
        </p:nvCxnSpPr>
        <p:spPr>
          <a:xfrm flipV="1">
            <a:off x="9220200" y="2077196"/>
            <a:ext cx="0" cy="2418604"/>
          </a:xfrm>
          <a:prstGeom prst="straightConnector1">
            <a:avLst/>
          </a:prstGeom>
          <a:ln w="38100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88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-26831"/>
            <a:ext cx="12192000" cy="7620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latin typeface="Helvetica Neue Thin"/>
                <a:cs typeface="Helvetica Neue Thin"/>
              </a:rPr>
              <a:t>Status codes and responses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20FF568-236C-1919-A786-81B7ECF85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825" y="914400"/>
            <a:ext cx="8430351" cy="577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06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-26831"/>
            <a:ext cx="12192000" cy="7620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latin typeface="Helvetica Neue Thin"/>
                <a:cs typeface="Helvetica Neue Thin"/>
              </a:rPr>
              <a:t>Status codes and responses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41F16-7C35-A940-97E9-AF228E376C53}"/>
              </a:ext>
            </a:extLst>
          </p:cNvPr>
          <p:cNvSpPr txBox="1"/>
          <p:nvPr/>
        </p:nvSpPr>
        <p:spPr>
          <a:xfrm>
            <a:off x="609600" y="1752600"/>
            <a:ext cx="10972800" cy="353943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router.get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/packages/details/{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package_name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}',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response_model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PackageModel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 def 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package_details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package_name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str):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try: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await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package_service.get_package_by_id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package_name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include_maintainers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=True)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</a:t>
            </a:r>
            <a:r>
              <a:rPr lang="en-US" sz="1600" dirty="0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f"Package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name {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package_name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was not found."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fastapi.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status_code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404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resp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PackageModel.from_orm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3B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resp.dict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except 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ValidationError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print(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f"We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ran into a problem converting DB data to models: {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fastapi.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status_code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235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" y="46883"/>
            <a:ext cx="11963400" cy="914400"/>
          </a:xfrm>
        </p:spPr>
        <p:txBody>
          <a:bodyPr/>
          <a:lstStyle/>
          <a:p>
            <a:pPr algn="ctr"/>
            <a:r>
              <a:rPr lang="en-US" sz="4400" dirty="0">
                <a:latin typeface="Helvetica Neue Thin" charset="0"/>
                <a:ea typeface="Helvetica Neue Thin" charset="0"/>
                <a:cs typeface="Helvetica Neue Thin" charset="0"/>
              </a:rPr>
              <a:t>FastAPI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4B7E51-7E52-6E42-876A-6A89F8EE96D6}"/>
              </a:ext>
            </a:extLst>
          </p:cNvPr>
          <p:cNvSpPr/>
          <p:nvPr/>
        </p:nvSpPr>
        <p:spPr>
          <a:xfrm>
            <a:off x="4889580" y="6503340"/>
            <a:ext cx="24128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https://fastapi.tiangolo.com/</a:t>
            </a:r>
            <a:r>
              <a:rPr lang="en-US" dirty="0"/>
              <a:t> 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51AA967-A9E7-1FAD-8ED3-0B46B7F91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487" y="961283"/>
            <a:ext cx="9167026" cy="54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9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arge room&#10;&#10;Description automatically generated">
            <a:extLst>
              <a:ext uri="{FF2B5EF4-FFF2-40B4-BE49-F238E27FC236}">
                <a16:creationId xmlns:a16="http://schemas.microsoft.com/office/drawing/2014/main" id="{FEB88C14-7930-BE41-9D51-2C4BB03813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497"/>
          <a:stretch/>
        </p:blipFill>
        <p:spPr>
          <a:xfrm>
            <a:off x="-76200" y="0"/>
            <a:ext cx="122682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" y="-152400"/>
            <a:ext cx="11963400" cy="9144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2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Why FastAPI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C44642-56E1-B749-B779-7DAE834A276A}"/>
              </a:ext>
            </a:extLst>
          </p:cNvPr>
          <p:cNvSpPr txBox="1"/>
          <p:nvPr/>
        </p:nvSpPr>
        <p:spPr>
          <a:xfrm>
            <a:off x="76200" y="913686"/>
            <a:ext cx="1196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>
                <a:latin typeface="Helvetica" pitchFamily="2" charset="0"/>
                <a:cs typeface="Arial" pitchFamily="34" charset="0"/>
              </a:rPr>
              <a:t>Fast to execute</a:t>
            </a:r>
            <a:r>
              <a:rPr lang="en-US" sz="1800" dirty="0">
                <a:latin typeface="Helvetica" pitchFamily="2" charset="0"/>
                <a:cs typeface="Arial" pitchFamily="34" charset="0"/>
              </a:rPr>
              <a:t>: Very high performance, on par with NodeJS and Go (thanks to Starlette and Pydantic). </a:t>
            </a:r>
            <a:br>
              <a:rPr lang="en-US" sz="1800" dirty="0">
                <a:latin typeface="Helvetica" pitchFamily="2" charset="0"/>
                <a:cs typeface="Arial" pitchFamily="34" charset="0"/>
              </a:rPr>
            </a:br>
            <a:r>
              <a:rPr lang="en-US" sz="1800" dirty="0">
                <a:latin typeface="Helvetica" pitchFamily="2" charset="0"/>
                <a:cs typeface="Arial" pitchFamily="34" charset="0"/>
              </a:rPr>
              <a:t>One of the fastest Python frameworks available.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Helvetica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>
                <a:latin typeface="Helvetica" pitchFamily="2" charset="0"/>
                <a:cs typeface="Arial" pitchFamily="34" charset="0"/>
              </a:rPr>
              <a:t>Fast to code</a:t>
            </a:r>
            <a:r>
              <a:rPr lang="en-US" sz="1800" dirty="0">
                <a:latin typeface="Helvetica" pitchFamily="2" charset="0"/>
                <a:cs typeface="Arial" pitchFamily="34" charset="0"/>
              </a:rPr>
              <a:t>: Increase the speed to develop features by about 200% to 300%.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Helvetica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>
                <a:latin typeface="Helvetica" pitchFamily="2" charset="0"/>
                <a:cs typeface="Arial" pitchFamily="34" charset="0"/>
              </a:rPr>
              <a:t>Fewer bugs</a:t>
            </a:r>
            <a:r>
              <a:rPr lang="en-US" sz="1800" dirty="0">
                <a:latin typeface="Helvetica" pitchFamily="2" charset="0"/>
                <a:cs typeface="Arial" pitchFamily="34" charset="0"/>
              </a:rPr>
              <a:t>: Reduce about 40% of human (developer) induced errors.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Helvetica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>
                <a:latin typeface="Helvetica" pitchFamily="2" charset="0"/>
                <a:cs typeface="Arial" pitchFamily="34" charset="0"/>
              </a:rPr>
              <a:t>Intuitive</a:t>
            </a:r>
            <a:r>
              <a:rPr lang="en-US" sz="1800" dirty="0">
                <a:latin typeface="Helvetica" pitchFamily="2" charset="0"/>
                <a:cs typeface="Arial" pitchFamily="34" charset="0"/>
              </a:rPr>
              <a:t>: Great editor support. Completion everywhere. Less time debugging.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Helvetica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>
                <a:latin typeface="Helvetica" pitchFamily="2" charset="0"/>
                <a:cs typeface="Arial" pitchFamily="34" charset="0"/>
              </a:rPr>
              <a:t>Easy</a:t>
            </a:r>
            <a:r>
              <a:rPr lang="en-US" sz="1800" dirty="0">
                <a:latin typeface="Helvetica" pitchFamily="2" charset="0"/>
                <a:cs typeface="Arial" pitchFamily="34" charset="0"/>
              </a:rPr>
              <a:t>: Designed to be easy to use and learn. Less time reading docs.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Helvetica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>
                <a:latin typeface="Helvetica" pitchFamily="2" charset="0"/>
                <a:cs typeface="Arial" pitchFamily="34" charset="0"/>
              </a:rPr>
              <a:t>Short</a:t>
            </a:r>
            <a:r>
              <a:rPr lang="en-US" sz="1800" dirty="0">
                <a:latin typeface="Helvetica" pitchFamily="2" charset="0"/>
                <a:cs typeface="Arial" pitchFamily="34" charset="0"/>
              </a:rPr>
              <a:t>: Minimize code duplication. Multiple features from each parameter declaration. Fewer bugs.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Helvetica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>
                <a:latin typeface="Helvetica" pitchFamily="2" charset="0"/>
                <a:cs typeface="Arial" pitchFamily="34" charset="0"/>
              </a:rPr>
              <a:t>Robust</a:t>
            </a:r>
            <a:r>
              <a:rPr lang="en-US" sz="1800" dirty="0">
                <a:latin typeface="Helvetica" pitchFamily="2" charset="0"/>
                <a:cs typeface="Arial" pitchFamily="34" charset="0"/>
              </a:rPr>
              <a:t>: Get production-ready code, with automatic interactive documentation.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Helvetica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>
                <a:latin typeface="Helvetica" pitchFamily="2" charset="0"/>
                <a:cs typeface="Arial" pitchFamily="34" charset="0"/>
              </a:rPr>
              <a:t>Standards-based</a:t>
            </a:r>
            <a:r>
              <a:rPr lang="en-US" sz="1800" dirty="0">
                <a:latin typeface="Helvetica" pitchFamily="2" charset="0"/>
                <a:cs typeface="Arial" pitchFamily="34" charset="0"/>
              </a:rPr>
              <a:t>: Based on (and fully compatible with) the open standards for APIs: </a:t>
            </a:r>
            <a:r>
              <a:rPr lang="en-US" sz="1800" dirty="0" err="1">
                <a:latin typeface="Helvetica" pitchFamily="2" charset="0"/>
                <a:cs typeface="Arial" pitchFamily="34" charset="0"/>
              </a:rPr>
              <a:t>OpenAPI</a:t>
            </a:r>
            <a:r>
              <a:rPr lang="en-US" sz="1800" dirty="0">
                <a:latin typeface="Helvetica" pitchFamily="2" charset="0"/>
                <a:cs typeface="Arial" pitchFamily="34" charset="0"/>
              </a:rPr>
              <a:t> (previously known as Swagger) and JSON Schema.</a:t>
            </a:r>
          </a:p>
        </p:txBody>
      </p:sp>
    </p:spTree>
    <p:extLst>
      <p:ext uri="{BB962C8B-B14F-4D97-AF65-F5344CB8AC3E}">
        <p14:creationId xmlns:p14="http://schemas.microsoft.com/office/powerpoint/2010/main" val="74933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" y="46883"/>
            <a:ext cx="11963400" cy="914400"/>
          </a:xfrm>
        </p:spPr>
        <p:txBody>
          <a:bodyPr/>
          <a:lstStyle/>
          <a:p>
            <a:pPr algn="ctr"/>
            <a:r>
              <a:rPr lang="en-US" sz="4400" dirty="0">
                <a:latin typeface="Helvetica Neue Thin" charset="0"/>
                <a:ea typeface="Helvetica Neue Thin" charset="0"/>
                <a:cs typeface="Helvetica Neue Thin" charset="0"/>
              </a:rPr>
              <a:t>FastAPI vs. *</a:t>
            </a:r>
          </a:p>
        </p:txBody>
      </p:sp>
      <p:pic>
        <p:nvPicPr>
          <p:cNvPr id="1026" name="Picture 2" descr="Django Community | Django">
            <a:extLst>
              <a:ext uri="{FF2B5EF4-FFF2-40B4-BE49-F238E27FC236}">
                <a16:creationId xmlns:a16="http://schemas.microsoft.com/office/drawing/2014/main" id="{93A69FDB-C5CE-B148-BD85-53C87D673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3583626" cy="163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ask (web framework) - Wikipedia">
            <a:extLst>
              <a:ext uri="{FF2B5EF4-FFF2-40B4-BE49-F238E27FC236}">
                <a16:creationId xmlns:a16="http://schemas.microsoft.com/office/drawing/2014/main" id="{875CC415-5B96-4C43-8998-3784B5B9B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914400"/>
            <a:ext cx="3989106" cy="156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FC5A8F9-9218-E14F-A8C1-F01613EB0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470" y="3014527"/>
            <a:ext cx="1699252" cy="163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4D198F3-0316-314A-A99F-EEE72C8A2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037717"/>
            <a:ext cx="1630363" cy="163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3289A8A2-D726-644B-B497-A8D7AD098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731" y="5029200"/>
            <a:ext cx="3792537" cy="129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F6B22E6-D311-194E-BD2D-A2295F09C3AF}"/>
              </a:ext>
            </a:extLst>
          </p:cNvPr>
          <p:cNvGrpSpPr/>
          <p:nvPr/>
        </p:nvGrpSpPr>
        <p:grpSpPr>
          <a:xfrm>
            <a:off x="2313608" y="2518259"/>
            <a:ext cx="886792" cy="338554"/>
            <a:chOff x="2229678" y="2521709"/>
            <a:chExt cx="886792" cy="338554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B22D15BE-AC2B-7A46-A7BF-7BE0FBA854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1332" t="32222" r="31331" b="32222"/>
            <a:stretch/>
          </p:blipFill>
          <p:spPr>
            <a:xfrm>
              <a:off x="2229678" y="2561328"/>
              <a:ext cx="272307" cy="25931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6FE8676-244C-6843-B53C-23CDDA8ADE48}"/>
                </a:ext>
              </a:extLst>
            </p:cNvPr>
            <p:cNvSpPr txBox="1"/>
            <p:nvPr/>
          </p:nvSpPr>
          <p:spPr>
            <a:xfrm>
              <a:off x="2501985" y="2521709"/>
              <a:ext cx="6144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54K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417624-4655-1443-9220-B11E2FEEFC37}"/>
              </a:ext>
            </a:extLst>
          </p:cNvPr>
          <p:cNvGrpSpPr/>
          <p:nvPr/>
        </p:nvGrpSpPr>
        <p:grpSpPr>
          <a:xfrm>
            <a:off x="9162689" y="2417665"/>
            <a:ext cx="886792" cy="338554"/>
            <a:chOff x="2229678" y="2521709"/>
            <a:chExt cx="886792" cy="338554"/>
          </a:xfrm>
        </p:grpSpPr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4880E8B1-8E66-8748-B5CE-9947E8D466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1332" t="32222" r="31331" b="32222"/>
            <a:stretch/>
          </p:blipFill>
          <p:spPr>
            <a:xfrm>
              <a:off x="2229678" y="2561328"/>
              <a:ext cx="272307" cy="25931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AFE38C-4876-1B47-BF06-F8102FEE4A6D}"/>
                </a:ext>
              </a:extLst>
            </p:cNvPr>
            <p:cNvSpPr txBox="1"/>
            <p:nvPr/>
          </p:nvSpPr>
          <p:spPr>
            <a:xfrm>
              <a:off x="2501985" y="2521709"/>
              <a:ext cx="6144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53K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F357DEC-6A60-7547-A8AB-19C685824C6B}"/>
              </a:ext>
            </a:extLst>
          </p:cNvPr>
          <p:cNvGrpSpPr/>
          <p:nvPr/>
        </p:nvGrpSpPr>
        <p:grpSpPr>
          <a:xfrm>
            <a:off x="3585750" y="4534715"/>
            <a:ext cx="886792" cy="338554"/>
            <a:chOff x="2229678" y="2521709"/>
            <a:chExt cx="886792" cy="338554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5E524D8E-E395-574F-B6F6-0354C89365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1332" t="32222" r="31331" b="32222"/>
            <a:stretch/>
          </p:blipFill>
          <p:spPr>
            <a:xfrm>
              <a:off x="2229678" y="2561328"/>
              <a:ext cx="272307" cy="25931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FDA3A7-D1BE-3A47-B9EE-8B75B5E14C5A}"/>
                </a:ext>
              </a:extLst>
            </p:cNvPr>
            <p:cNvSpPr txBox="1"/>
            <p:nvPr/>
          </p:nvSpPr>
          <p:spPr>
            <a:xfrm>
              <a:off x="2501985" y="2521709"/>
              <a:ext cx="6144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3K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9EABF2-0423-D34B-8737-EE90CEB74F74}"/>
              </a:ext>
            </a:extLst>
          </p:cNvPr>
          <p:cNvGrpSpPr/>
          <p:nvPr/>
        </p:nvGrpSpPr>
        <p:grpSpPr>
          <a:xfrm>
            <a:off x="7548872" y="4534715"/>
            <a:ext cx="886792" cy="338554"/>
            <a:chOff x="2229678" y="2521709"/>
            <a:chExt cx="886792" cy="338554"/>
          </a:xfrm>
        </p:grpSpPr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79A911D6-7C87-7545-AAF2-916B82390B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1332" t="32222" r="31331" b="32222"/>
            <a:stretch/>
          </p:blipFill>
          <p:spPr>
            <a:xfrm>
              <a:off x="2229678" y="2561328"/>
              <a:ext cx="272307" cy="25931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2BF907-66F4-2942-9E79-2A741AE93367}"/>
                </a:ext>
              </a:extLst>
            </p:cNvPr>
            <p:cNvSpPr txBox="1"/>
            <p:nvPr/>
          </p:nvSpPr>
          <p:spPr>
            <a:xfrm>
              <a:off x="2501985" y="2521709"/>
              <a:ext cx="6144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20K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1DB21F-DCF4-FF49-828D-AAFB93B28A92}"/>
              </a:ext>
            </a:extLst>
          </p:cNvPr>
          <p:cNvGrpSpPr/>
          <p:nvPr/>
        </p:nvGrpSpPr>
        <p:grpSpPr>
          <a:xfrm>
            <a:off x="5818808" y="6324600"/>
            <a:ext cx="886792" cy="338554"/>
            <a:chOff x="2229678" y="2521709"/>
            <a:chExt cx="886792" cy="338554"/>
          </a:xfrm>
        </p:grpSpPr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8AAFCC0F-6BD0-2848-B49F-A7F55B9DD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1332" t="32222" r="31331" b="32222"/>
            <a:stretch/>
          </p:blipFill>
          <p:spPr>
            <a:xfrm>
              <a:off x="2229678" y="2561328"/>
              <a:ext cx="272307" cy="25931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C19557E-CC1E-834F-9B32-AA7574280BCF}"/>
                </a:ext>
              </a:extLst>
            </p:cNvPr>
            <p:cNvSpPr txBox="1"/>
            <p:nvPr/>
          </p:nvSpPr>
          <p:spPr>
            <a:xfrm>
              <a:off x="2501985" y="2521709"/>
              <a:ext cx="6144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770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-26831"/>
            <a:ext cx="12192000" cy="7620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latin typeface="Helvetica Neue Thin"/>
                <a:cs typeface="Helvetica Neue Thin"/>
              </a:rPr>
              <a:t>A more realistic API</a:t>
            </a:r>
          </a:p>
        </p:txBody>
      </p:sp>
      <p:pic>
        <p:nvPicPr>
          <p:cNvPr id="3" name="Picture 2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EB816095-B90E-C3F9-5435-F2EE0BBCB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225" y="990600"/>
            <a:ext cx="929555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36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-26831"/>
            <a:ext cx="12192000" cy="7620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latin typeface="Helvetica Neue Thin"/>
                <a:cs typeface="Helvetica Neue Thin"/>
              </a:rPr>
              <a:t>Well, here's the API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BF1DCE4-DC7A-C344-C4D0-5DECA7D8A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476" y="838200"/>
            <a:ext cx="8229049" cy="569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6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-26831"/>
            <a:ext cx="12192000" cy="7620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latin typeface="Helvetica Neue Thin"/>
                <a:cs typeface="Helvetica Neue Thin"/>
              </a:rPr>
              <a:t>Where will we get the data?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CCF8393-185E-461A-61EF-DC7B05528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727" y="914400"/>
            <a:ext cx="9320546" cy="542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1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-26831"/>
            <a:ext cx="12192000" cy="7620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latin typeface="Helvetica Neue Thin"/>
                <a:cs typeface="Helvetica Neue Thin"/>
              </a:rPr>
              <a:t>Demo: create the empty site/app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D5D924-6DCB-0DDA-56D3-7B102D4B8A5F}"/>
              </a:ext>
            </a:extLst>
          </p:cNvPr>
          <p:cNvSpPr txBox="1"/>
          <p:nvPr/>
        </p:nvSpPr>
        <p:spPr>
          <a:xfrm>
            <a:off x="1828800" y="1905000"/>
            <a:ext cx="8534400" cy="3293209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fastapi.FastAPI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api.get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('/')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index(request: Request):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"Hello world"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init_db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db_file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Path(__file__).parent / '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/ '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pypi.sqlite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db_session.global_init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db_file.as_posix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main():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init_db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uvicorn.run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4044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-26831"/>
            <a:ext cx="12192000" cy="7620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latin typeface="Helvetica Neue Thin"/>
                <a:cs typeface="Helvetica Neue Thin"/>
              </a:rPr>
              <a:t>Demo: make the home page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4FD00-E8E8-FA93-61AF-B38471FB603C}"/>
              </a:ext>
            </a:extLst>
          </p:cNvPr>
          <p:cNvSpPr txBox="1"/>
          <p:nvPr/>
        </p:nvSpPr>
        <p:spPr>
          <a:xfrm>
            <a:off x="1828800" y="1905000"/>
            <a:ext cx="8534400" cy="353943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fastapi.FastAPI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templates = Jinja2Templates(directory="templates")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api.get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('/')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index(request: Request):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templates.TemplateResponse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index.html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{"request": request})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init_db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db_file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Path(__file__).parent / '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/ '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pypi.sqlite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db_session.global_init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db_file.as_posix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main():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init_db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uvicorn.run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4596877"/>
      </p:ext>
    </p:extLst>
  </p:cSld>
  <p:clrMapOvr>
    <a:masterClrMapping/>
  </p:clrMapOvr>
</p:sld>
</file>

<file path=ppt/theme/theme1.xml><?xml version="1.0" encoding="utf-8"?>
<a:theme xmlns:a="http://schemas.openxmlformats.org/drawingml/2006/main" name="03 - MongoC#">
  <a:themeElements>
    <a:clrScheme name="Custom 3">
      <a:dk1>
        <a:srgbClr val="FFFFFF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00FFFF"/>
      </a:accent2>
      <a:accent3>
        <a:srgbClr val="00FF00"/>
      </a:accent3>
      <a:accent4>
        <a:srgbClr val="D8D8D8"/>
      </a:accent4>
      <a:accent5>
        <a:srgbClr val="7F7F7F"/>
      </a:accent5>
      <a:accent6>
        <a:srgbClr val="0000FF"/>
      </a:accent6>
      <a:hlink>
        <a:srgbClr val="53A7FE"/>
      </a:hlink>
      <a:folHlink>
        <a:srgbClr val="53A7FE"/>
      </a:folHlink>
    </a:clrScheme>
    <a:fontScheme name="DevelopMentor Required Font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2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22418</TotalTime>
  <Words>976</Words>
  <Application>Microsoft Macintosh PowerPoint</Application>
  <PresentationFormat>Widescreen</PresentationFormat>
  <Paragraphs>150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Consolas</vt:lpstr>
      <vt:lpstr>Helvetica</vt:lpstr>
      <vt:lpstr>Helvetica Neue</vt:lpstr>
      <vt:lpstr>Helvetica Neue Medium</vt:lpstr>
      <vt:lpstr>Helvetica Neue Thin</vt:lpstr>
      <vt:lpstr>Segoe UI</vt:lpstr>
      <vt:lpstr>03 - MongoC#</vt:lpstr>
      <vt:lpstr>PowerPoint Presentation</vt:lpstr>
      <vt:lpstr>FastAPI</vt:lpstr>
      <vt:lpstr>Why FastAPI</vt:lpstr>
      <vt:lpstr>FastAPI vs. *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NoSQL and why MongoDB?</dc:title>
  <dc:creator>Michael Kennedy</dc:creator>
  <cp:lastModifiedBy>Michael Kennedy</cp:lastModifiedBy>
  <cp:revision>526</cp:revision>
  <dcterms:modified xsi:type="dcterms:W3CDTF">2022-07-07T22:56:02Z</dcterms:modified>
</cp:coreProperties>
</file>