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2" autoAdjust="0"/>
    <p:restoredTop sz="94660"/>
  </p:normalViewPr>
  <p:slideViewPr>
    <p:cSldViewPr>
      <p:cViewPr varScale="1">
        <p:scale>
          <a:sx n="54" d="100"/>
          <a:sy n="54" d="100"/>
        </p:scale>
        <p:origin x="-84" y="-3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8A1F97E-AC26-43BF-B9C7-E2266CD070DC}" type="datetimeFigureOut">
              <a:rPr lang="en-US" smtClean="0"/>
              <a:t>6/5/2010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8A1F97E-AC26-43BF-B9C7-E2266CD070DC}" type="datetimeFigureOut">
              <a:rPr lang="en-US" smtClean="0"/>
              <a:t>6/5/2010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8A1F97E-AC26-43BF-B9C7-E2266CD070DC}" type="datetimeFigureOut">
              <a:rPr lang="en-US" smtClean="0"/>
              <a:t>6/5/2010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8A1F97E-AC26-43BF-B9C7-E2266CD070DC}" type="datetimeFigureOut">
              <a:rPr lang="en-US" smtClean="0"/>
              <a:t>6/5/2010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1F97E-AC26-43BF-B9C7-E2266CD070DC}" type="datetimeFigureOut">
              <a:rPr lang="en-US" smtClean="0"/>
              <a:t>6/5/2010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8A1F97E-AC26-43BF-B9C7-E2266CD070DC}" type="datetimeFigureOut">
              <a:rPr lang="en-US" smtClean="0"/>
              <a:t>6/5/2010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8A1F97E-AC26-43BF-B9C7-E2266CD070DC}" type="datetimeFigureOut">
              <a:rPr lang="en-US" smtClean="0"/>
              <a:t>6/5/2010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8A1F97E-AC26-43BF-B9C7-E2266CD070DC}" type="datetimeFigureOut">
              <a:rPr lang="en-US" smtClean="0"/>
              <a:t>6/5/2010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1F97E-AC26-43BF-B9C7-E2266CD070DC}" type="datetimeFigureOut">
              <a:rPr lang="en-US" smtClean="0"/>
              <a:t>6/5/2010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1F97E-AC26-43BF-B9C7-E2266CD070DC}" type="datetimeFigureOut">
              <a:rPr lang="en-US" smtClean="0"/>
              <a:t>6/5/2010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1F97E-AC26-43BF-B9C7-E2266CD070DC}" type="datetimeFigureOut">
              <a:rPr lang="en-US" smtClean="0"/>
              <a:t>6/5/2010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7E9CF5-AA8B-4FCE-96D8-C52022E35A52}"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1F97E-AC26-43BF-B9C7-E2266CD070DC}" type="datetimeFigureOut">
              <a:rPr lang="en-US" smtClean="0"/>
              <a:t>6/5/2010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E9CF5-AA8B-4FCE-96D8-C52022E35A52}"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2852"/>
            <a:ext cx="7772400" cy="1470025"/>
          </a:xfrm>
        </p:spPr>
        <p:txBody>
          <a:bodyPr/>
          <a:lstStyle/>
          <a:p>
            <a:r>
              <a:rPr lang="en-CA" dirty="0" smtClean="0">
                <a:solidFill>
                  <a:schemeClr val="bg1"/>
                </a:solidFill>
              </a:rPr>
              <a:t>Robotics</a:t>
            </a:r>
            <a:endParaRPr lang="en-CA" dirty="0">
              <a:solidFill>
                <a:schemeClr val="bg1"/>
              </a:solidFill>
            </a:endParaRPr>
          </a:p>
        </p:txBody>
      </p:sp>
      <p:sp>
        <p:nvSpPr>
          <p:cNvPr id="4" name="TextBox 3"/>
          <p:cNvSpPr txBox="1"/>
          <p:nvPr/>
        </p:nvSpPr>
        <p:spPr>
          <a:xfrm>
            <a:off x="4214810" y="1928802"/>
            <a:ext cx="4429156" cy="1200329"/>
          </a:xfrm>
          <a:prstGeom prst="rect">
            <a:avLst/>
          </a:prstGeom>
          <a:noFill/>
        </p:spPr>
        <p:txBody>
          <a:bodyPr wrap="square" rtlCol="0">
            <a:spAutoFit/>
          </a:bodyPr>
          <a:lstStyle/>
          <a:p>
            <a:r>
              <a:rPr lang="en-CA" dirty="0" smtClean="0">
                <a:solidFill>
                  <a:schemeClr val="bg1"/>
                </a:solidFill>
                <a:latin typeface="Times New Roman" pitchFamily="18" charset="0"/>
                <a:cs typeface="Times New Roman" pitchFamily="18" charset="0"/>
              </a:rPr>
              <a:t>Michael Colistro</a:t>
            </a:r>
          </a:p>
          <a:p>
            <a:r>
              <a:rPr lang="en-CA" dirty="0" smtClean="0">
                <a:solidFill>
                  <a:schemeClr val="bg1"/>
                </a:solidFill>
                <a:latin typeface="Times New Roman" pitchFamily="18" charset="0"/>
                <a:cs typeface="Times New Roman" pitchFamily="18" charset="0"/>
              </a:rPr>
              <a:t>Unit 8 Activity 3 Emerging Technologies and Society</a:t>
            </a:r>
          </a:p>
          <a:p>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8992" y="0"/>
            <a:ext cx="8229600" cy="1143000"/>
          </a:xfrm>
        </p:spPr>
        <p:txBody>
          <a:bodyPr/>
          <a:lstStyle/>
          <a:p>
            <a:r>
              <a:rPr lang="en-CA" dirty="0" smtClean="0">
                <a:solidFill>
                  <a:schemeClr val="bg1"/>
                </a:solidFill>
                <a:latin typeface="Mongolian Baiti" pitchFamily="66" charset="0"/>
                <a:cs typeface="Mongolian Baiti" pitchFamily="66" charset="0"/>
              </a:rPr>
              <a:t>Bibliography</a:t>
            </a:r>
            <a:endParaRPr lang="en-CA" dirty="0">
              <a:solidFill>
                <a:schemeClr val="bg1"/>
              </a:solidFill>
              <a:latin typeface="Mongolian Baiti" pitchFamily="66" charset="0"/>
              <a:cs typeface="Mongolian Baiti" pitchFamily="66" charset="0"/>
            </a:endParaRPr>
          </a:p>
        </p:txBody>
      </p:sp>
      <p:sp>
        <p:nvSpPr>
          <p:cNvPr id="4" name="TextBox 3"/>
          <p:cNvSpPr txBox="1"/>
          <p:nvPr/>
        </p:nvSpPr>
        <p:spPr>
          <a:xfrm>
            <a:off x="0" y="1214422"/>
            <a:ext cx="8001024" cy="2308324"/>
          </a:xfrm>
          <a:prstGeom prst="rect">
            <a:avLst/>
          </a:prstGeom>
          <a:noFill/>
        </p:spPr>
        <p:txBody>
          <a:bodyPr wrap="square" rtlCol="0">
            <a:spAutoFit/>
          </a:bodyPr>
          <a:lstStyle/>
          <a:p>
            <a:r>
              <a:rPr lang="en-CA" b="1" u="sng" dirty="0" smtClean="0"/>
              <a:t>1.Types of Robots </a:t>
            </a:r>
            <a:r>
              <a:rPr lang="en-CA" b="1" dirty="0" smtClean="0"/>
              <a:t>. The </a:t>
            </a:r>
            <a:r>
              <a:rPr lang="en-CA" b="1" dirty="0" err="1" smtClean="0"/>
              <a:t>ROVer</a:t>
            </a:r>
            <a:r>
              <a:rPr lang="en-CA" b="1" dirty="0" smtClean="0"/>
              <a:t> Ranch. 5 June 2010. http://prime.jsc.nasa.gov/ROV/types.html</a:t>
            </a:r>
          </a:p>
          <a:p>
            <a:endParaRPr lang="en-CA" b="1" dirty="0"/>
          </a:p>
          <a:p>
            <a:pPr marL="342900" indent="-342900">
              <a:buAutoNum type="arabicPeriod" startAt="2"/>
            </a:pPr>
            <a:r>
              <a:rPr lang="en-CA" b="1" dirty="0" smtClean="0"/>
              <a:t>John </a:t>
            </a:r>
            <a:r>
              <a:rPr lang="en-CA" b="1" dirty="0" err="1" smtClean="0"/>
              <a:t>Rouda</a:t>
            </a:r>
            <a:r>
              <a:rPr lang="en-CA" b="1" dirty="0" smtClean="0"/>
              <a:t>. </a:t>
            </a:r>
            <a:r>
              <a:rPr lang="en-CA" b="1" u="sng" dirty="0" smtClean="0"/>
              <a:t>Robots and their effect on society. </a:t>
            </a:r>
            <a:r>
              <a:rPr lang="en-CA" b="1" dirty="0" smtClean="0"/>
              <a:t>12 June 2006. 5 June 2010.</a:t>
            </a:r>
          </a:p>
          <a:p>
            <a:pPr marL="342900" indent="-342900"/>
            <a:r>
              <a:rPr lang="en-CA" b="1" dirty="0" smtClean="0"/>
              <a:t>&lt;http://www.johnrouda.com/classes/research/articles/Robots%20and%20their%20effect%20on%20society.pdf&gt; </a:t>
            </a:r>
            <a:endParaRPr lang="en-CA" b="1" u="sng" dirty="0" smtClean="0"/>
          </a:p>
          <a:p>
            <a:endParaRPr lang="en-CA" b="1" u="sng" dirty="0" smtClean="0"/>
          </a:p>
          <a:p>
            <a:endParaRPr lang="en-CA"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How and where robots are used.</a:t>
            </a:r>
            <a:endParaRPr lang="en-CA" dirty="0">
              <a:solidFill>
                <a:schemeClr val="bg1"/>
              </a:solidFill>
            </a:endParaRPr>
          </a:p>
        </p:txBody>
      </p:sp>
      <p:sp>
        <p:nvSpPr>
          <p:cNvPr id="4" name="TextBox 3"/>
          <p:cNvSpPr txBox="1"/>
          <p:nvPr/>
        </p:nvSpPr>
        <p:spPr>
          <a:xfrm>
            <a:off x="1000100" y="4357694"/>
            <a:ext cx="7143800" cy="2031325"/>
          </a:xfrm>
          <a:prstGeom prst="rect">
            <a:avLst/>
          </a:prstGeom>
          <a:solidFill>
            <a:schemeClr val="tx1"/>
          </a:solidFill>
        </p:spPr>
        <p:txBody>
          <a:bodyPr wrap="square" rtlCol="0">
            <a:spAutoFit/>
          </a:bodyPr>
          <a:lstStyle/>
          <a:p>
            <a:r>
              <a:rPr lang="en-CA" dirty="0" smtClean="0">
                <a:solidFill>
                  <a:schemeClr val="bg1"/>
                </a:solidFill>
              </a:rPr>
              <a:t>Robots can be found in the manufacturing industry, the military, space exploration, transportation, and medical applications. Robots do jobs that are difficult, dangerous or dull. They lift heavy objects, paint, handle chemicals, and perform assembly work. They perform the same job hour after hour, day after day with precision. They don't get tired and they don't make errors associated with fatigue and so are ideally suited to performing repetitive tasks.</a:t>
            </a:r>
            <a:endParaRPr lang="en-CA"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229600" cy="1143000"/>
          </a:xfrm>
        </p:spPr>
        <p:txBody>
          <a:bodyPr/>
          <a:lstStyle/>
          <a:p>
            <a:r>
              <a:rPr lang="en-CA" dirty="0" smtClean="0">
                <a:solidFill>
                  <a:schemeClr val="bg1"/>
                </a:solidFill>
              </a:rPr>
              <a:t>Robots </a:t>
            </a:r>
            <a:r>
              <a:rPr lang="en-CA" dirty="0" smtClean="0"/>
              <a:t>and</a:t>
            </a:r>
            <a:r>
              <a:rPr lang="en-CA" dirty="0" smtClean="0">
                <a:solidFill>
                  <a:schemeClr val="bg1"/>
                </a:solidFill>
              </a:rPr>
              <a:t> Society</a:t>
            </a:r>
            <a:endParaRPr lang="en-CA" dirty="0">
              <a:solidFill>
                <a:schemeClr val="bg1"/>
              </a:solidFill>
            </a:endParaRPr>
          </a:p>
        </p:txBody>
      </p:sp>
      <p:sp>
        <p:nvSpPr>
          <p:cNvPr id="3" name="Content Placeholder 2"/>
          <p:cNvSpPr>
            <a:spLocks noGrp="1"/>
          </p:cNvSpPr>
          <p:nvPr>
            <p:ph idx="1"/>
          </p:nvPr>
        </p:nvSpPr>
        <p:spPr>
          <a:xfrm>
            <a:off x="500034" y="3929066"/>
            <a:ext cx="8229600" cy="2643206"/>
          </a:xfrm>
          <a:solidFill>
            <a:schemeClr val="bg1"/>
          </a:solidFill>
        </p:spPr>
        <p:txBody>
          <a:bodyPr>
            <a:normAutofit lnSpcReduction="10000"/>
          </a:bodyPr>
          <a:lstStyle/>
          <a:p>
            <a:endParaRPr lang="en-CA" sz="2400" dirty="0"/>
          </a:p>
          <a:p>
            <a:r>
              <a:rPr lang="en-CA" sz="2400" dirty="0"/>
              <a:t> Robots already have a huge impact in society today</a:t>
            </a:r>
            <a:r>
              <a:rPr lang="en-CA" sz="2400" dirty="0" smtClean="0"/>
              <a:t>.</a:t>
            </a:r>
            <a:r>
              <a:rPr lang="en-CA" sz="2400" dirty="0"/>
              <a:t> One day we’ll have robots that go around our house, like Rosie, cleaning the floors, ironing our cloths, and cutting our grass. The technology is already </a:t>
            </a:r>
            <a:r>
              <a:rPr lang="en-CA" sz="2400" dirty="0" smtClean="0"/>
              <a:t>here</a:t>
            </a:r>
            <a:r>
              <a:rPr lang="en-CA" sz="2400" dirty="0"/>
              <a:t>.</a:t>
            </a:r>
            <a:r>
              <a:rPr lang="en-CA" sz="2400" dirty="0" smtClean="0"/>
              <a:t>  Someday </a:t>
            </a:r>
            <a:r>
              <a:rPr lang="en-CA" sz="2400" dirty="0"/>
              <a:t>we may even have robots that are small enough to be injected in our bodies to help repair illness or injury and prevent dangerous surgeries.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History of Robots</a:t>
            </a:r>
            <a:endParaRPr lang="en-CA" dirty="0"/>
          </a:p>
        </p:txBody>
      </p:sp>
      <p:sp>
        <p:nvSpPr>
          <p:cNvPr id="4" name="TextBox 3"/>
          <p:cNvSpPr txBox="1"/>
          <p:nvPr/>
        </p:nvSpPr>
        <p:spPr>
          <a:xfrm>
            <a:off x="0" y="1214422"/>
            <a:ext cx="3714776" cy="830997"/>
          </a:xfrm>
          <a:prstGeom prst="rect">
            <a:avLst/>
          </a:prstGeom>
          <a:solidFill>
            <a:schemeClr val="tx1"/>
          </a:solidFill>
        </p:spPr>
        <p:txBody>
          <a:bodyPr wrap="square" rtlCol="0">
            <a:spAutoFit/>
          </a:bodyPr>
          <a:lstStyle/>
          <a:p>
            <a:r>
              <a:rPr lang="en-CA" sz="1600" b="1" dirty="0" smtClean="0">
                <a:solidFill>
                  <a:schemeClr val="bg1"/>
                </a:solidFill>
              </a:rPr>
              <a:t>~270</a:t>
            </a:r>
            <a:r>
              <a:rPr lang="en-CA" sz="1600" dirty="0" smtClean="0">
                <a:solidFill>
                  <a:schemeClr val="bg1"/>
                </a:solidFill>
              </a:rPr>
              <a:t>BC an ancient Greek engineer named </a:t>
            </a:r>
            <a:r>
              <a:rPr lang="en-CA" sz="1600" dirty="0" err="1" smtClean="0">
                <a:solidFill>
                  <a:schemeClr val="bg1"/>
                </a:solidFill>
              </a:rPr>
              <a:t>Ctesibus</a:t>
            </a:r>
            <a:r>
              <a:rPr lang="en-CA" sz="1600" dirty="0" smtClean="0">
                <a:solidFill>
                  <a:schemeClr val="bg1"/>
                </a:solidFill>
              </a:rPr>
              <a:t> made organs and water clocks with movable figures. in. </a:t>
            </a:r>
          </a:p>
        </p:txBody>
      </p:sp>
      <p:sp>
        <p:nvSpPr>
          <p:cNvPr id="5" name="TextBox 4"/>
          <p:cNvSpPr txBox="1"/>
          <p:nvPr/>
        </p:nvSpPr>
        <p:spPr>
          <a:xfrm>
            <a:off x="214282" y="2143116"/>
            <a:ext cx="3143272" cy="1200329"/>
          </a:xfrm>
          <a:prstGeom prst="rect">
            <a:avLst/>
          </a:prstGeom>
          <a:noFill/>
        </p:spPr>
        <p:txBody>
          <a:bodyPr wrap="square" rtlCol="0">
            <a:spAutoFit/>
          </a:bodyPr>
          <a:lstStyle/>
          <a:p>
            <a:r>
              <a:rPr lang="en-CA" b="1" dirty="0" smtClean="0">
                <a:solidFill>
                  <a:schemeClr val="bg1"/>
                </a:solidFill>
              </a:rPr>
              <a:t>1956</a:t>
            </a:r>
            <a:r>
              <a:rPr lang="en-CA" dirty="0" smtClean="0">
                <a:solidFill>
                  <a:schemeClr val="bg1"/>
                </a:solidFill>
              </a:rPr>
              <a:t> - George </a:t>
            </a:r>
            <a:r>
              <a:rPr lang="en-CA" dirty="0" err="1" smtClean="0">
                <a:solidFill>
                  <a:schemeClr val="bg1"/>
                </a:solidFill>
              </a:rPr>
              <a:t>Devol</a:t>
            </a:r>
            <a:r>
              <a:rPr lang="en-CA" dirty="0" smtClean="0">
                <a:solidFill>
                  <a:schemeClr val="bg1"/>
                </a:solidFill>
              </a:rPr>
              <a:t> and Joseph </a:t>
            </a:r>
            <a:r>
              <a:rPr lang="en-CA" dirty="0" err="1" smtClean="0">
                <a:solidFill>
                  <a:schemeClr val="bg1"/>
                </a:solidFill>
              </a:rPr>
              <a:t>Engelberger</a:t>
            </a:r>
            <a:r>
              <a:rPr lang="en-CA" dirty="0" smtClean="0">
                <a:solidFill>
                  <a:schemeClr val="bg1"/>
                </a:solidFill>
              </a:rPr>
              <a:t> formed the world's first robot company. </a:t>
            </a:r>
          </a:p>
          <a:p>
            <a:endParaRPr lang="en-CA" dirty="0"/>
          </a:p>
        </p:txBody>
      </p:sp>
      <p:sp>
        <p:nvSpPr>
          <p:cNvPr id="6" name="TextBox 5"/>
          <p:cNvSpPr txBox="1"/>
          <p:nvPr/>
        </p:nvSpPr>
        <p:spPr>
          <a:xfrm>
            <a:off x="357158" y="3071810"/>
            <a:ext cx="3643338" cy="923330"/>
          </a:xfrm>
          <a:prstGeom prst="rect">
            <a:avLst/>
          </a:prstGeom>
          <a:noFill/>
        </p:spPr>
        <p:txBody>
          <a:bodyPr wrap="square" rtlCol="0">
            <a:spAutoFit/>
          </a:bodyPr>
          <a:lstStyle/>
          <a:p>
            <a:r>
              <a:rPr lang="en-CA" b="1" dirty="0" smtClean="0">
                <a:solidFill>
                  <a:schemeClr val="bg1"/>
                </a:solidFill>
              </a:rPr>
              <a:t>1959</a:t>
            </a:r>
            <a:r>
              <a:rPr lang="en-CA" dirty="0" smtClean="0">
                <a:solidFill>
                  <a:schemeClr val="bg1"/>
                </a:solidFill>
              </a:rPr>
              <a:t> - Computer-assisted manufacturing was demonstrated at the Servomechanisms Lab at MIT. </a:t>
            </a:r>
            <a:endParaRPr lang="en-CA" dirty="0"/>
          </a:p>
        </p:txBody>
      </p:sp>
      <p:sp>
        <p:nvSpPr>
          <p:cNvPr id="7" name="TextBox 6"/>
          <p:cNvSpPr txBox="1"/>
          <p:nvPr/>
        </p:nvSpPr>
        <p:spPr>
          <a:xfrm>
            <a:off x="214282" y="4000504"/>
            <a:ext cx="3429024" cy="1200329"/>
          </a:xfrm>
          <a:prstGeom prst="rect">
            <a:avLst/>
          </a:prstGeom>
          <a:noFill/>
        </p:spPr>
        <p:txBody>
          <a:bodyPr wrap="square" rtlCol="0">
            <a:spAutoFit/>
          </a:bodyPr>
          <a:lstStyle/>
          <a:p>
            <a:r>
              <a:rPr lang="en-CA" b="1" dirty="0" smtClean="0">
                <a:solidFill>
                  <a:schemeClr val="bg1"/>
                </a:solidFill>
              </a:rPr>
              <a:t>1961</a:t>
            </a:r>
            <a:r>
              <a:rPr lang="en-CA" dirty="0" smtClean="0">
                <a:solidFill>
                  <a:schemeClr val="bg1"/>
                </a:solidFill>
              </a:rPr>
              <a:t> - The first industrial robot was online in a General Motors automobile factory in New Jersey. It was called UNIMATE</a:t>
            </a:r>
            <a:endParaRPr lang="en-CA" dirty="0"/>
          </a:p>
        </p:txBody>
      </p:sp>
      <p:sp>
        <p:nvSpPr>
          <p:cNvPr id="8" name="TextBox 7"/>
          <p:cNvSpPr txBox="1"/>
          <p:nvPr/>
        </p:nvSpPr>
        <p:spPr>
          <a:xfrm>
            <a:off x="214282" y="5214950"/>
            <a:ext cx="3429024" cy="923330"/>
          </a:xfrm>
          <a:prstGeom prst="rect">
            <a:avLst/>
          </a:prstGeom>
          <a:noFill/>
        </p:spPr>
        <p:txBody>
          <a:bodyPr wrap="square" rtlCol="0">
            <a:spAutoFit/>
          </a:bodyPr>
          <a:lstStyle/>
          <a:p>
            <a:r>
              <a:rPr lang="en-CA" dirty="0" smtClean="0">
                <a:solidFill>
                  <a:schemeClr val="bg1"/>
                </a:solidFill>
              </a:rPr>
              <a:t>.</a:t>
            </a:r>
            <a:r>
              <a:rPr lang="en-CA" b="1" dirty="0" smtClean="0">
                <a:solidFill>
                  <a:schemeClr val="bg1"/>
                </a:solidFill>
              </a:rPr>
              <a:t>1963</a:t>
            </a:r>
            <a:r>
              <a:rPr lang="en-CA" dirty="0" smtClean="0">
                <a:solidFill>
                  <a:schemeClr val="bg1"/>
                </a:solidFill>
              </a:rPr>
              <a:t> - The first artificial robotic arm to be controlled by a computer was designed. </a:t>
            </a:r>
            <a:endParaRPr lang="en-CA" dirty="0"/>
          </a:p>
        </p:txBody>
      </p:sp>
      <p:sp>
        <p:nvSpPr>
          <p:cNvPr id="9" name="TextBox 8"/>
          <p:cNvSpPr txBox="1"/>
          <p:nvPr/>
        </p:nvSpPr>
        <p:spPr>
          <a:xfrm>
            <a:off x="3786182" y="1214422"/>
            <a:ext cx="2786082" cy="1754326"/>
          </a:xfrm>
          <a:prstGeom prst="rect">
            <a:avLst/>
          </a:prstGeom>
          <a:noFill/>
        </p:spPr>
        <p:txBody>
          <a:bodyPr wrap="square" rtlCol="0">
            <a:spAutoFit/>
          </a:bodyPr>
          <a:lstStyle/>
          <a:p>
            <a:r>
              <a:rPr lang="en-CA" b="1" dirty="0" smtClean="0">
                <a:solidFill>
                  <a:schemeClr val="bg1"/>
                </a:solidFill>
              </a:rPr>
              <a:t>1965</a:t>
            </a:r>
            <a:r>
              <a:rPr lang="en-CA" dirty="0" smtClean="0">
                <a:solidFill>
                  <a:schemeClr val="bg1"/>
                </a:solidFill>
              </a:rPr>
              <a:t> - DENDRAL was the first expert system or program designed to execute the accumulated knowledge of subject experts. </a:t>
            </a:r>
            <a:endParaRPr lang="en-CA" dirty="0"/>
          </a:p>
        </p:txBody>
      </p:sp>
      <p:sp>
        <p:nvSpPr>
          <p:cNvPr id="10" name="TextBox 9"/>
          <p:cNvSpPr txBox="1"/>
          <p:nvPr/>
        </p:nvSpPr>
        <p:spPr>
          <a:xfrm>
            <a:off x="3714744" y="2857496"/>
            <a:ext cx="2643206" cy="1754326"/>
          </a:xfrm>
          <a:prstGeom prst="rect">
            <a:avLst/>
          </a:prstGeom>
          <a:noFill/>
        </p:spPr>
        <p:txBody>
          <a:bodyPr wrap="square" rtlCol="0">
            <a:spAutoFit/>
          </a:bodyPr>
          <a:lstStyle/>
          <a:p>
            <a:r>
              <a:rPr lang="en-CA" b="1" dirty="0" smtClean="0">
                <a:solidFill>
                  <a:schemeClr val="bg1"/>
                </a:solidFill>
              </a:rPr>
              <a:t>1970</a:t>
            </a:r>
            <a:r>
              <a:rPr lang="en-CA" dirty="0" smtClean="0">
                <a:solidFill>
                  <a:schemeClr val="bg1"/>
                </a:solidFill>
              </a:rPr>
              <a:t> - </a:t>
            </a:r>
            <a:r>
              <a:rPr lang="en-CA" dirty="0" err="1" smtClean="0">
                <a:solidFill>
                  <a:schemeClr val="bg1"/>
                </a:solidFill>
              </a:rPr>
              <a:t>Shakey</a:t>
            </a:r>
            <a:r>
              <a:rPr lang="en-CA" dirty="0" smtClean="0">
                <a:solidFill>
                  <a:schemeClr val="bg1"/>
                </a:solidFill>
              </a:rPr>
              <a:t> was introduced as the first mobile robot controlled by artificial </a:t>
            </a:r>
            <a:r>
              <a:rPr lang="en-CA" dirty="0" err="1" smtClean="0">
                <a:solidFill>
                  <a:schemeClr val="bg1"/>
                </a:solidFill>
              </a:rPr>
              <a:t>intellence</a:t>
            </a:r>
            <a:r>
              <a:rPr lang="en-CA" dirty="0" smtClean="0">
                <a:solidFill>
                  <a:schemeClr val="bg1"/>
                </a:solidFill>
              </a:rPr>
              <a:t>. It was produced by SRI International. </a:t>
            </a:r>
            <a:endParaRPr lang="en-CA" dirty="0"/>
          </a:p>
        </p:txBody>
      </p:sp>
      <p:sp>
        <p:nvSpPr>
          <p:cNvPr id="11" name="TextBox 10"/>
          <p:cNvSpPr txBox="1"/>
          <p:nvPr/>
        </p:nvSpPr>
        <p:spPr>
          <a:xfrm>
            <a:off x="6715140" y="1214422"/>
            <a:ext cx="2071670" cy="4524315"/>
          </a:xfrm>
          <a:prstGeom prst="rect">
            <a:avLst/>
          </a:prstGeom>
          <a:noFill/>
        </p:spPr>
        <p:txBody>
          <a:bodyPr wrap="square" rtlCol="0">
            <a:spAutoFit/>
          </a:bodyPr>
          <a:lstStyle/>
          <a:p>
            <a:r>
              <a:rPr lang="en-CA" b="1" dirty="0" smtClean="0">
                <a:solidFill>
                  <a:schemeClr val="bg1"/>
                </a:solidFill>
              </a:rPr>
              <a:t>1979</a:t>
            </a:r>
            <a:r>
              <a:rPr lang="en-CA" dirty="0" smtClean="0">
                <a:solidFill>
                  <a:schemeClr val="bg1"/>
                </a:solidFill>
              </a:rPr>
              <a:t> - The </a:t>
            </a:r>
            <a:r>
              <a:rPr lang="en-CA" dirty="0" err="1" smtClean="0">
                <a:solidFill>
                  <a:schemeClr val="bg1"/>
                </a:solidFill>
              </a:rPr>
              <a:t>Standford</a:t>
            </a:r>
            <a:r>
              <a:rPr lang="en-CA" dirty="0" smtClean="0">
                <a:solidFill>
                  <a:schemeClr val="bg1"/>
                </a:solidFill>
              </a:rPr>
              <a:t> Cart crossed a chair-filled room without human assistance. The cart had a </a:t>
            </a:r>
            <a:r>
              <a:rPr lang="en-CA" dirty="0" err="1" smtClean="0">
                <a:solidFill>
                  <a:schemeClr val="bg1"/>
                </a:solidFill>
              </a:rPr>
              <a:t>tv</a:t>
            </a:r>
            <a:r>
              <a:rPr lang="en-CA" dirty="0" smtClean="0">
                <a:solidFill>
                  <a:schemeClr val="bg1"/>
                </a:solidFill>
              </a:rPr>
              <a:t> camera mounted on a rail which took pictures from multiple angles and relayed them to a computer. The computer analyzed the distance between the cart and the obstacles.</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393</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Robotics</vt:lpstr>
      <vt:lpstr>Bibliography</vt:lpstr>
      <vt:lpstr>How and where robots are used.</vt:lpstr>
      <vt:lpstr>Robots and Society</vt:lpstr>
      <vt:lpstr>History of Robots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dc:creator>Michael</dc:creator>
  <cp:lastModifiedBy>Michael</cp:lastModifiedBy>
  <cp:revision>12</cp:revision>
  <dcterms:created xsi:type="dcterms:W3CDTF">2010-06-05T16:21:04Z</dcterms:created>
  <dcterms:modified xsi:type="dcterms:W3CDTF">2010-06-05T18:36:40Z</dcterms:modified>
</cp:coreProperties>
</file>