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764" r:id="rId2"/>
    <p:sldId id="535" r:id="rId3"/>
    <p:sldId id="749" r:id="rId4"/>
    <p:sldId id="765" r:id="rId5"/>
    <p:sldId id="767" r:id="rId6"/>
    <p:sldId id="768" r:id="rId7"/>
    <p:sldId id="769" r:id="rId8"/>
    <p:sldId id="770" r:id="rId9"/>
    <p:sldId id="750" r:id="rId10"/>
    <p:sldId id="746" r:id="rId11"/>
    <p:sldId id="751" r:id="rId12"/>
    <p:sldId id="752" r:id="rId13"/>
    <p:sldId id="753" r:id="rId14"/>
    <p:sldId id="771" r:id="rId15"/>
    <p:sldId id="754" r:id="rId16"/>
    <p:sldId id="772" r:id="rId17"/>
    <p:sldId id="755" r:id="rId18"/>
    <p:sldId id="773" r:id="rId19"/>
    <p:sldId id="756" r:id="rId20"/>
    <p:sldId id="774" r:id="rId21"/>
    <p:sldId id="757" r:id="rId22"/>
    <p:sldId id="775" r:id="rId23"/>
    <p:sldId id="776" r:id="rId24"/>
    <p:sldId id="777" r:id="rId25"/>
    <p:sldId id="758" r:id="rId26"/>
    <p:sldId id="778" r:id="rId27"/>
    <p:sldId id="779" r:id="rId28"/>
    <p:sldId id="759" r:id="rId29"/>
    <p:sldId id="760" r:id="rId30"/>
    <p:sldId id="747" r:id="rId31"/>
    <p:sldId id="781" r:id="rId32"/>
    <p:sldId id="780" r:id="rId33"/>
    <p:sldId id="761" r:id="rId34"/>
    <p:sldId id="76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70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79709921-FA93-435D-9151-9C684282D41D}" type="slidenum">
              <a:rPr lang="en-US" altLang="en-US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68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CE36972-4E4D-435D-9ABE-E52311502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9510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36972-4E4D-435D-9ABE-E52311502C89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81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02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22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906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30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982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597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55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6927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159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23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0591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278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0134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6649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0048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1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26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36972-4E4D-435D-9ABE-E52311502C89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6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36972-4E4D-435D-9ABE-E52311502C89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40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36972-4E4D-435D-9ABE-E52311502C89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03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E36972-4E4D-435D-9ABE-E52311502C8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49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689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098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C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CA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CABDBF4D-0210-4E31-B003-50A046C2A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68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ACA394D-1D4D-4473-B606-51E6E5E4AD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08211B44-859E-4797-A857-8C4DD059E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0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B451EEA-C235-4488-9E48-D8BC22CB7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59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CA" noProof="0" smtClean="0"/>
          </a:p>
        </p:txBody>
      </p:sp>
    </p:spTree>
    <p:extLst>
      <p:ext uri="{BB962C8B-B14F-4D97-AF65-F5344CB8AC3E}">
        <p14:creationId xmlns:p14="http://schemas.microsoft.com/office/powerpoint/2010/main" val="12232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AD76740-D79C-4C52-9C5B-C6DD3D96E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57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D6C5307F-6ECB-4EEA-A9B9-F4CBD552A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5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8D00AA0C-4348-4B07-A846-E31C55800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0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46A72860-AFB3-405A-B301-B1CB9B939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7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9F0D1841-B867-458A-8738-57F32C18D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6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3B5DE7A-BCF7-453D-80DB-E44CA2004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8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57F1959A-D63C-4CBB-92DD-4FF4A7BB6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109B476-92ED-4462-B702-B7CE25BA1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26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 altLang="en-US"/>
              <a:t>1.</a:t>
            </a:r>
            <a:fld id="{F053343F-8A08-40C6-AF22-C1F9F5D4CC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/>
          </p:nvPr>
        </p:nvSpPr>
        <p:spPr bwMode="auto">
          <a:xfrm>
            <a:off x="800100" y="2451100"/>
            <a:ext cx="7886700" cy="3675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CA" smtClean="0"/>
              <a:t>Chapter 1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CA" smtClean="0"/>
              <a:t>Introduction 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04D1B80C-9DC6-4702-8196-984E9A4ECE31}" type="slidenum">
              <a:rPr lang="en-US" altLang="en-US" sz="2000"/>
              <a:pPr/>
              <a:t>1</a:t>
            </a:fld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D9854B0A-4257-48CE-ADE2-BF57E4D6A276}" type="slidenum">
              <a:rPr lang="en-US" altLang="en-US" sz="2000"/>
              <a:pPr/>
              <a:t>10</a:t>
            </a:fld>
            <a:endParaRPr lang="en-US" altLang="en-US" sz="2000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1-2   NETWORKS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76200" y="1143000"/>
            <a:ext cx="8610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set of devices (often referred to as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nodes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connected by communication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A node can be a computer, printer, or any other device capable of sending and/or receiving data generated by other nodes on the network.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8600" y="4057650"/>
            <a:ext cx="6477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Distributed Processing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Criteria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Physical Structures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Models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Categories of Networks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Interconnection of Networks: Internetwork</a:t>
            </a:r>
          </a:p>
        </p:txBody>
      </p:sp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241300" y="3581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EB3DFCFA-E7E6-47DF-B04B-AAE3F6ED03A3}" type="slidenum">
              <a:rPr lang="en-US" altLang="en-US" sz="2000"/>
              <a:pPr/>
              <a:t>11</a:t>
            </a:fld>
            <a:endParaRPr lang="en-US" altLang="en-US" sz="2000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FDC348A-76EF-4FD0-863F-97BEFBBE73DB}" type="slidenum">
              <a:rPr lang="en-US" altLang="en-US" sz="2000"/>
              <a:pPr/>
              <a:t>12</a:t>
            </a:fld>
            <a:endParaRPr lang="en-US" altLang="en-US" sz="2000"/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66DA510-E048-484B-A14D-FB1DB5CB4933}" type="slidenum">
              <a:rPr lang="en-US" altLang="en-US" sz="2000"/>
              <a:pPr/>
              <a:t>13</a:t>
            </a:fld>
            <a:endParaRPr lang="en-US" altLang="en-US" sz="2000"/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u="sng" smtClean="0"/>
              <a:t>Advantages: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991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of dedicated links guarantees that each link carry its own data load.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Robust, if one link becomes unusable, it does not incapacitate the entire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Privacy or security, only intended recipient see the message traveling along the dedicated link.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</a:t>
            </a:r>
            <a:r>
              <a:rPr lang="en-US" altLang="en-US" sz="3600" u="sng" smtClean="0"/>
              <a:t>Disadvantages: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Related to amount of cabling and and number of I/O ports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Installation and reconfiguration are difficult.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Hardware required is expensive.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54B2A09-B42A-46CB-959E-190412F1DB33}" type="slidenum">
              <a:rPr lang="en-US" altLang="en-US" sz="2000"/>
              <a:pPr/>
              <a:t>15</a:t>
            </a:fld>
            <a:endParaRPr lang="en-US" altLang="en-US" sz="2000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u="sng" smtClean="0"/>
              <a:t>Advantages: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83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Robust, if one link fails, only that link is affected</a:t>
            </a:r>
          </a:p>
          <a:p>
            <a:pPr eaLnBrk="1" hangingPunct="1"/>
            <a:r>
              <a:rPr lang="en-US" altLang="en-US" smtClean="0"/>
              <a:t>Easy fault identification and fault isolation.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3600" u="sng" smtClean="0"/>
              <a:t>Disadvantages:</a:t>
            </a:r>
          </a:p>
          <a:p>
            <a:pPr eaLnBrk="1" hangingPunct="1"/>
            <a:r>
              <a:rPr lang="en-US" altLang="en-US" smtClean="0"/>
              <a:t>Cabling amount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D5567E3C-67B6-4E39-B3C2-BE33E987D599}" type="slidenum">
              <a:rPr lang="en-US" altLang="en-US" sz="2000"/>
              <a:pPr/>
              <a:t>17</a:t>
            </a:fld>
            <a:endParaRPr lang="en-US" altLang="en-US" sz="2000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u="sng" smtClean="0"/>
              <a:t>Advantages: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83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Installation is easy.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3600" u="sng" smtClean="0"/>
              <a:t>Disadvantages:</a:t>
            </a:r>
          </a:p>
          <a:p>
            <a:pPr eaLnBrk="1" hangingPunct="1"/>
            <a:r>
              <a:rPr lang="en-US" altLang="en-US" smtClean="0"/>
              <a:t>Reconfiguration and fault isolation are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C26A1B7-8E78-4B27-A291-1F07EE8DCD3E}" type="slidenum">
              <a:rPr lang="en-US" altLang="en-US" sz="2000"/>
              <a:pPr/>
              <a:t>19</a:t>
            </a:fld>
            <a:endParaRPr lang="en-US" altLang="en-US" sz="2000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571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1A354873-469F-4E2E-8418-D679D48F3FA3}" type="slidenum">
              <a:rPr lang="en-US" altLang="en-US" sz="2000"/>
              <a:pPr/>
              <a:t>2</a:t>
            </a:fld>
            <a:endParaRPr lang="en-US" altLang="en-US" sz="2000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195263"/>
            <a:ext cx="626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1-1   DATA COMMUNICATIONS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term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telecommunication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means communication at a distance. The word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communications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4103" name="Rectangle 31"/>
          <p:cNvSpPr>
            <a:spLocks noChangeArrowheads="1"/>
          </p:cNvSpPr>
          <p:nvPr/>
        </p:nvSpPr>
        <p:spPr bwMode="auto">
          <a:xfrm>
            <a:off x="228600" y="5048250"/>
            <a:ext cx="571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Components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Representation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Flow</a:t>
            </a:r>
          </a:p>
        </p:txBody>
      </p:sp>
      <p:sp>
        <p:nvSpPr>
          <p:cNvPr id="565280" name="Text Box 32"/>
          <p:cNvSpPr txBox="1">
            <a:spLocks noChangeArrowheads="1"/>
          </p:cNvSpPr>
          <p:nvPr/>
        </p:nvSpPr>
        <p:spPr bwMode="auto">
          <a:xfrm>
            <a:off x="2413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u="sng" smtClean="0"/>
              <a:t>Advantages: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83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Installation and reconfiguration are easy.</a:t>
            </a:r>
          </a:p>
          <a:p>
            <a:pPr eaLnBrk="1" hangingPunct="1"/>
            <a:r>
              <a:rPr lang="en-US" altLang="en-US" smtClean="0"/>
              <a:t>fault isolation is simplified (alarm alert for signal lack)</a:t>
            </a:r>
          </a:p>
          <a:p>
            <a:pPr eaLnBrk="1" hangingPunct="1"/>
            <a:r>
              <a:rPr lang="en-US" altLang="en-US" smtClean="0"/>
              <a:t>Dual ring or switches are used to overcome ring break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A357492-5475-43D2-94E5-EA4F9ADCF654}" type="slidenum">
              <a:rPr lang="en-US" altLang="en-US" sz="2000"/>
              <a:pPr/>
              <a:t>21</a:t>
            </a:fld>
            <a:endParaRPr lang="en-US" altLang="en-US" sz="2000"/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027363" y="422275"/>
            <a:ext cx="318452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63DE8"/>
                </a:solidFill>
              </a:rPr>
              <a:t>Hybrid Topology</a:t>
            </a:r>
          </a:p>
        </p:txBody>
      </p:sp>
      <p:pic>
        <p:nvPicPr>
          <p:cNvPr id="24579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616075"/>
            <a:ext cx="856932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773238"/>
            <a:ext cx="8680450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646363" y="117475"/>
            <a:ext cx="37401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2662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939800"/>
            <a:ext cx="64389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560A509-149B-4EA9-8FCC-90B54C32B366}" type="slidenum">
              <a:rPr lang="en-US" altLang="en-US" sz="2000"/>
              <a:pPr/>
              <a:t>25</a:t>
            </a:fld>
            <a:endParaRPr lang="en-US" altLang="en-US" sz="200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latin typeface="Times New Roman" panose="02020603050405020304" pitchFamily="18" charset="0"/>
              </a:rPr>
              <a:t>An isolated LAN connecting 12 computers to a hub in a closet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2646363" y="117475"/>
            <a:ext cx="37401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2867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14400"/>
            <a:ext cx="5345113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1960563" y="117475"/>
            <a:ext cx="50704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63DE8"/>
                </a:solidFill>
              </a:rPr>
              <a:t>Metropolitan Area Network</a:t>
            </a:r>
          </a:p>
        </p:txBody>
      </p:sp>
      <p:pic>
        <p:nvPicPr>
          <p:cNvPr id="29699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50925"/>
            <a:ext cx="7545387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1A9A1A14-8936-4862-81A7-0EB72ABDDAAD}" type="slidenum">
              <a:rPr lang="en-US" altLang="en-US" sz="2000"/>
              <a:pPr/>
              <a:t>28</a:t>
            </a:fld>
            <a:endParaRPr lang="en-US" altLang="en-US" sz="2000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15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BBCC404-D474-42A5-917B-6CA005199498}" type="slidenum">
              <a:rPr lang="en-US" altLang="en-US" sz="2000"/>
              <a:pPr/>
              <a:t>29</a:t>
            </a:fld>
            <a:endParaRPr lang="en-US" altLang="en-US" sz="2000"/>
          </a:p>
        </p:txBody>
      </p:sp>
      <p:sp>
        <p:nvSpPr>
          <p:cNvPr id="3174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19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3816230-7AFC-42D8-AADC-24F6A4E3885B}" type="slidenum">
              <a:rPr lang="en-US" altLang="en-US" sz="2000"/>
              <a:pPr/>
              <a:t>3</a:t>
            </a:fld>
            <a:endParaRPr lang="en-US" altLang="en-US" sz="2000"/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Five components of data communication</a:t>
            </a: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05011AD-A64F-485B-80D0-AB7250463D07}" type="slidenum">
              <a:rPr lang="en-US" altLang="en-US" sz="2000"/>
              <a:pPr/>
              <a:t>30</a:t>
            </a:fld>
            <a:endParaRPr lang="en-US" altLang="en-US" sz="2000"/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4116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1-3   THE INTERNET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3" name="Rectangle 7"/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Internet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 Brief History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The Internet Today (ISPs)</a:t>
            </a: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41300" y="451167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3027363" y="117475"/>
            <a:ext cx="2620962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63DE8"/>
                </a:solidFill>
              </a:rPr>
              <a:t>Internetwork </a:t>
            </a:r>
          </a:p>
          <a:p>
            <a:pPr algn="ctr"/>
            <a:r>
              <a:rPr lang="en-US" altLang="en-US">
                <a:solidFill>
                  <a:srgbClr val="063DE8"/>
                </a:solidFill>
              </a:rPr>
              <a:t>(Internet)</a:t>
            </a:r>
          </a:p>
        </p:txBody>
      </p:sp>
      <p:pic>
        <p:nvPicPr>
          <p:cNvPr id="3379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439863"/>
            <a:ext cx="882332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457200" y="331788"/>
            <a:ext cx="275748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63DE8"/>
                </a:solidFill>
              </a:rPr>
              <a:t>WAN/Internet</a:t>
            </a:r>
          </a:p>
        </p:txBody>
      </p:sp>
      <p:pic>
        <p:nvPicPr>
          <p:cNvPr id="3481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762000"/>
            <a:ext cx="6388100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9EFE43C-C561-434F-8F03-CAB9D260C0FF}" type="slidenum">
              <a:rPr lang="en-US" altLang="en-US" sz="2000"/>
              <a:pPr/>
              <a:t>33</a:t>
            </a:fld>
            <a:endParaRPr lang="en-US" altLang="en-US" sz="200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1.13  </a:t>
            </a:r>
            <a:r>
              <a:rPr lang="en-US" altLang="en-US" sz="2000" i="1"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095375"/>
            <a:ext cx="54943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57684C8-42EB-4A14-9956-A353C083E726}" type="slidenum">
              <a:rPr lang="en-US" altLang="en-US" sz="2000"/>
              <a:pPr/>
              <a:t>34</a:t>
            </a:fld>
            <a:endParaRPr lang="en-US" altLang="en-US" sz="2000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715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1-4   PROTOCOLS AND STANDARDS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76200" y="1295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this section, we define two widely used terms: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protocols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standards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First, we define protocol, which is synonymous with rule. Then we discuss standards, which are agreed-upon rules.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28600" y="44958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Protocols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 Organizations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Standards</a:t>
            </a:r>
          </a:p>
        </p:txBody>
      </p:sp>
      <p:sp>
        <p:nvSpPr>
          <p:cNvPr id="877575" name="Text Box 7"/>
          <p:cNvSpPr txBox="1">
            <a:spLocks noChangeArrowheads="1"/>
          </p:cNvSpPr>
          <p:nvPr/>
        </p:nvSpPr>
        <p:spPr bwMode="auto">
          <a:xfrm>
            <a:off x="2413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Data Communication: </a:t>
            </a:r>
            <a:r>
              <a:rPr lang="en-US" altLang="en-US" sz="3600" smtClean="0">
                <a:solidFill>
                  <a:srgbClr val="0066FF"/>
                </a:solidFill>
              </a:rPr>
              <a:t>The effectiveness of a data communication system depends on three fundamental characteristics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3048000"/>
            <a:ext cx="77724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Delivery: The system must deliver data to the correct destination.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Accuracy: The system must deliver data correctly.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Timeliness: The system must deliver data in a timely manner.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422525"/>
            <a:ext cx="84423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400" y="457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>
                <a:solidFill>
                  <a:srgbClr val="0066FF"/>
                </a:solidFill>
                <a:latin typeface="Times New Roman" panose="02020603050405020304" pitchFamily="18" charset="0"/>
              </a:rPr>
              <a:t>Networks: is a set of devices (often referred to as nodes) connected by media links.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763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/>
              <a:t>Performance: can be measured  in many ways, including transit time and response time.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u="sng" smtClean="0"/>
              <a:t>Performance depends on</a:t>
            </a:r>
            <a:r>
              <a:rPr lang="en-US" altLang="en-US" sz="2400" smtClean="0"/>
              <a:t>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Number of users</a:t>
            </a:r>
          </a:p>
          <a:p>
            <a:pPr eaLnBrk="1" hangingPunct="1"/>
            <a:r>
              <a:rPr lang="en-US" altLang="en-US" smtClean="0"/>
              <a:t>Type of transmission medium</a:t>
            </a:r>
          </a:p>
          <a:p>
            <a:pPr eaLnBrk="1" hangingPunct="1"/>
            <a:r>
              <a:rPr lang="en-US" altLang="en-US" smtClean="0"/>
              <a:t>Hardware</a:t>
            </a:r>
          </a:p>
          <a:p>
            <a:pPr eaLnBrk="1" hangingPunct="1"/>
            <a:r>
              <a:rPr lang="en-US" altLang="en-US" smtClean="0"/>
              <a:t>Software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839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/>
              <a:t>Reliability of network includes accuracy of delivery.</a:t>
            </a:r>
            <a:r>
              <a:rPr lang="en-US" alt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u="sng" smtClean="0"/>
              <a:t>Reliability of network is measured by:</a:t>
            </a:r>
          </a:p>
          <a:p>
            <a:pPr eaLnBrk="1" hangingPunct="1">
              <a:buFontTx/>
              <a:buNone/>
            </a:pPr>
            <a:endParaRPr lang="en-US" altLang="en-US" u="sng" smtClean="0"/>
          </a:p>
          <a:p>
            <a:pPr eaLnBrk="1" hangingPunct="1"/>
            <a:r>
              <a:rPr lang="en-US" altLang="en-US" smtClean="0"/>
              <a:t>Frequency of failure</a:t>
            </a:r>
          </a:p>
          <a:p>
            <a:pPr eaLnBrk="1" hangingPunct="1"/>
            <a:r>
              <a:rPr lang="en-US" altLang="en-US" smtClean="0"/>
              <a:t>Recovery time of a network after failure</a:t>
            </a:r>
          </a:p>
          <a:p>
            <a:pPr eaLnBrk="1" hangingPunct="1"/>
            <a:r>
              <a:rPr lang="en-US" altLang="en-US" smtClean="0"/>
              <a:t>Catastrophe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/>
              <a:t>Network security issues include protecting data from: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Unauthorized access</a:t>
            </a:r>
          </a:p>
          <a:p>
            <a:pPr eaLnBrk="1" hangingPunct="1"/>
            <a:r>
              <a:rPr lang="en-US" altLang="en-US" smtClean="0"/>
              <a:t>viruses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B07E163D-CD8B-41C8-B6C6-94AE493C221F}" type="slidenum">
              <a:rPr lang="en-US" altLang="en-US" sz="2000"/>
              <a:pPr/>
              <a:t>9</a:t>
            </a:fld>
            <a:endParaRPr lang="en-US" altLang="en-US" sz="200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78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03" y="1188552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752</Words>
  <Application>Microsoft Office PowerPoint</Application>
  <PresentationFormat>On-screen Show (4:3)</PresentationFormat>
  <Paragraphs>121</Paragraphs>
  <Slides>34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Blends</vt:lpstr>
      <vt:lpstr>PowerPoint Presentation</vt:lpstr>
      <vt:lpstr>PowerPoint Presentation</vt:lpstr>
      <vt:lpstr>PowerPoint Presentation</vt:lpstr>
      <vt:lpstr>Data Communication: The effectiveness of a data communication system depends on three fundamental characteristics</vt:lpstr>
      <vt:lpstr>PowerPoint Presentation</vt:lpstr>
      <vt:lpstr>Performance: can be measured  in many ways, including transit time and response time. </vt:lpstr>
      <vt:lpstr>Reliability of network includes accuracy of delivery. </vt:lpstr>
      <vt:lpstr>Network security issues include protecting data from: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PowerPoint Presentation</vt:lpstr>
      <vt:lpstr>Advantages:</vt:lpstr>
      <vt:lpstr>PowerPoint Presentation</vt:lpstr>
      <vt:lpstr>Advantages:</vt:lpstr>
      <vt:lpstr>PowerPoint Presentation</vt:lpstr>
      <vt:lpstr>Advantages: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Hosam El-Ocla</cp:lastModifiedBy>
  <cp:revision>167</cp:revision>
  <dcterms:created xsi:type="dcterms:W3CDTF">2000-01-15T04:50:39Z</dcterms:created>
  <dcterms:modified xsi:type="dcterms:W3CDTF">2014-02-26T22:35:47Z</dcterms:modified>
</cp:coreProperties>
</file>