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62" r:id="rId3"/>
    <p:sldId id="263" r:id="rId4"/>
    <p:sldId id="316" r:id="rId5"/>
    <p:sldId id="272" r:id="rId6"/>
    <p:sldId id="321" r:id="rId7"/>
    <p:sldId id="282" r:id="rId8"/>
    <p:sldId id="290" r:id="rId9"/>
    <p:sldId id="329" r:id="rId10"/>
    <p:sldId id="333" r:id="rId11"/>
    <p:sldId id="334" r:id="rId12"/>
    <p:sldId id="335" r:id="rId13"/>
    <p:sldId id="336" r:id="rId14"/>
    <p:sldId id="337" r:id="rId15"/>
    <p:sldId id="317" r:id="rId16"/>
    <p:sldId id="296" r:id="rId17"/>
    <p:sldId id="300" r:id="rId18"/>
    <p:sldId id="330" r:id="rId19"/>
    <p:sldId id="338" r:id="rId20"/>
    <p:sldId id="320" r:id="rId21"/>
    <p:sldId id="309" r:id="rId22"/>
    <p:sldId id="326" r:id="rId23"/>
    <p:sldId id="311" r:id="rId24"/>
    <p:sldId id="32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2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58432394063894"/>
          <c:y val="0.10255170153078033"/>
          <c:w val="0.60407916674047735"/>
          <c:h val="0.801782934906499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支出占比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explosion val="6"/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C8-4DAD-B76A-43AF2995DF5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C8-4DAD-B76A-43AF2995DF56}"/>
              </c:ext>
            </c:extLst>
          </c:dPt>
          <c:dPt>
            <c:idx val="2"/>
            <c:bubble3D val="0"/>
            <c:explosion val="5"/>
            <c:spPr>
              <a:solidFill>
                <a:schemeClr val="tx2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C8-4DAD-B76A-43AF2995DF56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C8-4DAD-B76A-43AF2995DF56}"/>
              </c:ext>
            </c:extLst>
          </c:dPt>
          <c:cat>
            <c:strRef>
              <c:f>Sheet1!$A$2:$A$4</c:f>
              <c:strCache>
                <c:ptCount val="3"/>
                <c:pt idx="0">
                  <c:v>客户端</c:v>
                </c:pt>
                <c:pt idx="1">
                  <c:v>服务端</c:v>
                </c:pt>
                <c:pt idx="2">
                  <c:v>测试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C8-4DAD-B76A-43AF2995D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9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1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1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1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56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21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68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07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5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5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2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1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4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7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8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0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8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4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434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633" y="3346359"/>
            <a:ext cx="591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头条今日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814" y="4471369"/>
            <a:ext cx="4815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Reporter 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lt"/>
              </a:rPr>
              <a:t>：蔺懿川，张烨浩，戴振龙，曾维策</a:t>
            </a:r>
          </a:p>
        </p:txBody>
      </p:sp>
    </p:spTree>
    <p:extLst>
      <p:ext uri="{BB962C8B-B14F-4D97-AF65-F5344CB8AC3E}">
        <p14:creationId xmlns:p14="http://schemas.microsoft.com/office/powerpoint/2010/main" val="41702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6222"/>
          <p:cNvSpPr>
            <a:spLocks/>
          </p:cNvSpPr>
          <p:nvPr/>
        </p:nvSpPr>
        <p:spPr bwMode="auto">
          <a:xfrm>
            <a:off x="2983865" y="2349501"/>
            <a:ext cx="1409700" cy="2166938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77" name="圆角矩形 276"/>
          <p:cNvSpPr/>
          <p:nvPr/>
        </p:nvSpPr>
        <p:spPr>
          <a:xfrm>
            <a:off x="6866824" y="2489763"/>
            <a:ext cx="547616" cy="197876"/>
          </a:xfrm>
          <a:prstGeom prst="roundRect">
            <a:avLst>
              <a:gd name="adj" fmla="val 41830"/>
            </a:avLst>
          </a:prstGeom>
          <a:ln>
            <a:solidFill>
              <a:schemeClr val="tx2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7543278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879506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8215734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77271" y="2880468"/>
            <a:ext cx="3877203" cy="870009"/>
            <a:chOff x="6777271" y="2880468"/>
            <a:chExt cx="3877203" cy="870009"/>
          </a:xfrm>
        </p:grpSpPr>
        <p:sp>
          <p:nvSpPr>
            <p:cNvPr id="286" name="矩形 285"/>
            <p:cNvSpPr/>
            <p:nvPr/>
          </p:nvSpPr>
          <p:spPr>
            <a:xfrm>
              <a:off x="6777271" y="2880468"/>
              <a:ext cx="886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kern="0" dirty="0">
                  <a:cs typeface="+mn-ea"/>
                  <a:sym typeface="+mn-lt"/>
                </a:rPr>
                <a:t>UI</a:t>
              </a:r>
              <a:r>
                <a:rPr lang="zh-CN" altLang="en-US" kern="0" dirty="0">
                  <a:cs typeface="+mn-ea"/>
                  <a:sym typeface="+mn-lt"/>
                </a:rPr>
                <a:t>设计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777271" y="3201416"/>
              <a:ext cx="3877203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在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ui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设计上，不需要过于花哨的页面，采用滑动卡片的布局，内部向前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webview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，侧边栏滑动跳出用户页。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9" name="圆角矩形 288"/>
          <p:cNvSpPr/>
          <p:nvPr/>
        </p:nvSpPr>
        <p:spPr>
          <a:xfrm>
            <a:off x="6866824" y="4686778"/>
            <a:ext cx="542716" cy="45719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图片 143">
            <a:extLst>
              <a:ext uri="{FF2B5EF4-FFF2-40B4-BE49-F238E27FC236}">
                <a16:creationId xmlns:a16="http://schemas.microsoft.com/office/drawing/2014/main" id="{D0D053EE-15F0-42CC-AE5C-289426F8A9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36433" y="2086149"/>
            <a:ext cx="1692275" cy="34290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7624F378-96D2-4B97-B1FD-0836EEC10D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981134" y="2101043"/>
            <a:ext cx="1646555" cy="33909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1564496D-BCAF-4ED5-AB5C-719DA507DC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578117" y="2086149"/>
            <a:ext cx="1647825" cy="3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4.81481E-6 L -0.05261 -0.00023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29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0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33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37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77" grpId="0" animBg="1"/>
      <p:bldP spid="277" grpId="1" animBg="1"/>
      <p:bldP spid="282" grpId="0" animBg="1"/>
      <p:bldP spid="283" grpId="0" animBg="1"/>
      <p:bldP spid="284" grpId="0" animBg="1"/>
      <p:bldP spid="289" grpId="0" animBg="1"/>
      <p:bldP spid="289" grpId="1" animBg="1"/>
      <p:bldP spid="145" grpId="0"/>
      <p:bldP spid="14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329132" y="1173192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服务端技术栈设计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0D5B72-2EF0-414A-9E67-F0D3F83A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6" y="2313454"/>
            <a:ext cx="11247619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441275" y="864739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存储设计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6799ADF9-43AA-42B5-B19A-5B64C2D6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9" y="1449514"/>
            <a:ext cx="4709502" cy="431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75D7F8-6724-4AC1-B6AF-594349426F13}"/>
              </a:ext>
            </a:extLst>
          </p:cNvPr>
          <p:cNvSpPr txBox="1"/>
          <p:nvPr/>
        </p:nvSpPr>
        <p:spPr>
          <a:xfrm>
            <a:off x="2002757" y="5915112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8595E-C2C7-4DF8-B012-02B9CB6DF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3835"/>
            <a:ext cx="4206605" cy="19051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5503C0-C2FC-4970-9FC2-8DF152901137}"/>
              </a:ext>
            </a:extLst>
          </p:cNvPr>
          <p:cNvSpPr txBox="1"/>
          <p:nvPr/>
        </p:nvSpPr>
        <p:spPr>
          <a:xfrm>
            <a:off x="7798575" y="3503321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F8CBA3-3093-47BB-ADA7-1CF29942C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784" y="3872653"/>
            <a:ext cx="4216914" cy="20424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7E2614-2B89-4B82-AE28-4FFAAFDE0866}"/>
              </a:ext>
            </a:extLst>
          </p:cNvPr>
          <p:cNvSpPr txBox="1"/>
          <p:nvPr/>
        </p:nvSpPr>
        <p:spPr>
          <a:xfrm>
            <a:off x="7760081" y="5956847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3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329132" y="1173192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客户端技术栈设计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DC5F3B-44A9-4FCC-BC1A-31633493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2891209"/>
            <a:ext cx="682085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75499" y="3742792"/>
            <a:ext cx="3056888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系统实现</a:t>
            </a:r>
            <a:endParaRPr lang="en-US" altLang="zh-CN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34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6222"/>
          <p:cNvSpPr>
            <a:spLocks/>
          </p:cNvSpPr>
          <p:nvPr/>
        </p:nvSpPr>
        <p:spPr bwMode="auto">
          <a:xfrm>
            <a:off x="2983865" y="2349501"/>
            <a:ext cx="1409700" cy="2166938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77" name="圆角矩形 276"/>
          <p:cNvSpPr/>
          <p:nvPr/>
        </p:nvSpPr>
        <p:spPr>
          <a:xfrm>
            <a:off x="6866824" y="2489763"/>
            <a:ext cx="547616" cy="197876"/>
          </a:xfrm>
          <a:prstGeom prst="roundRect">
            <a:avLst>
              <a:gd name="adj" fmla="val 41830"/>
            </a:avLst>
          </a:prstGeom>
          <a:ln>
            <a:solidFill>
              <a:schemeClr val="tx2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7543278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879506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8215734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37987" y="3372236"/>
            <a:ext cx="3877204" cy="629944"/>
            <a:chOff x="6777270" y="2880467"/>
            <a:chExt cx="3877204" cy="629944"/>
          </a:xfrm>
        </p:grpSpPr>
        <p:sp>
          <p:nvSpPr>
            <p:cNvPr id="286" name="矩形 285"/>
            <p:cNvSpPr/>
            <p:nvPr/>
          </p:nvSpPr>
          <p:spPr>
            <a:xfrm>
              <a:off x="6777270" y="2880467"/>
              <a:ext cx="31086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2800" kern="0" dirty="0">
                  <a:cs typeface="+mn-ea"/>
                  <a:sym typeface="+mn-lt"/>
                </a:rPr>
                <a:t>UI</a:t>
              </a:r>
              <a:r>
                <a:rPr lang="zh-CN" altLang="en-US" sz="2800" kern="0" dirty="0">
                  <a:cs typeface="+mn-ea"/>
                  <a:sym typeface="+mn-lt"/>
                </a:rPr>
                <a:t>实现效果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777271" y="3201416"/>
              <a:ext cx="3877203" cy="308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9" name="圆角矩形 288"/>
          <p:cNvSpPr/>
          <p:nvPr/>
        </p:nvSpPr>
        <p:spPr>
          <a:xfrm>
            <a:off x="6866824" y="4686778"/>
            <a:ext cx="542716" cy="45719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图片 143">
            <a:extLst>
              <a:ext uri="{FF2B5EF4-FFF2-40B4-BE49-F238E27FC236}">
                <a16:creationId xmlns:a16="http://schemas.microsoft.com/office/drawing/2014/main" id="{D0D053EE-15F0-42CC-AE5C-289426F8A9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36433" y="2086149"/>
            <a:ext cx="1692275" cy="34290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7624F378-96D2-4B97-B1FD-0836EEC10D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981134" y="2101043"/>
            <a:ext cx="1646555" cy="33909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1564496D-BCAF-4ED5-AB5C-719DA507DC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578117" y="2086149"/>
            <a:ext cx="1647825" cy="3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4.81481E-6 L -0.05261 -0.00023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29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0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33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 accumulate="none" from="" to="">
                                        <p:cTn id="37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 accumulate="none">
                                        <p:cTn id="3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77" grpId="0" animBg="1"/>
      <p:bldP spid="277" grpId="1" animBg="1"/>
      <p:bldP spid="282" grpId="0" animBg="1"/>
      <p:bldP spid="283" grpId="0" animBg="1"/>
      <p:bldP spid="284" grpId="0" animBg="1"/>
      <p:bldP spid="289" grpId="0" animBg="1"/>
      <p:bldP spid="289" grpId="1" animBg="1"/>
      <p:bldP spid="145" grpId="0"/>
      <p:bldP spid="14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329132" y="1173192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服务端实现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135ADF77-E748-47F7-A679-BB2C5E5A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" y="2510287"/>
            <a:ext cx="11188561" cy="299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329132" y="1173192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客户端实现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98A7D1-9095-4283-AE4B-3B52AD572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13" y="1914721"/>
            <a:ext cx="7641973" cy="45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901FEC-929B-4A91-8AB3-E149154014BD}"/>
              </a:ext>
            </a:extLst>
          </p:cNvPr>
          <p:cNvSpPr txBox="1"/>
          <p:nvPr/>
        </p:nvSpPr>
        <p:spPr>
          <a:xfrm>
            <a:off x="2014078" y="864739"/>
            <a:ext cx="791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环境部署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952D1E-5344-4C2F-9536-49B537ED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51" y="1688956"/>
            <a:ext cx="9414294" cy="47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产品可行性分析</a:t>
            </a:r>
            <a:endParaRPr lang="en-US" altLang="zh-CN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11783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7136" y="73398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cs typeface="+mn-ea"/>
                <a:sym typeface="+mn-lt"/>
              </a:rPr>
              <a:t>目录</a:t>
            </a:r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844617" y="2574504"/>
            <a:ext cx="1245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问题描述</a:t>
            </a:r>
          </a:p>
        </p:txBody>
      </p:sp>
      <p:sp>
        <p:nvSpPr>
          <p:cNvPr id="431" name="矩形 430"/>
          <p:cNvSpPr/>
          <p:nvPr/>
        </p:nvSpPr>
        <p:spPr>
          <a:xfrm>
            <a:off x="1916944" y="542627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需求分析和系统设计</a:t>
            </a:r>
          </a:p>
        </p:txBody>
      </p:sp>
      <p:sp>
        <p:nvSpPr>
          <p:cNvPr id="432" name="矩形 431"/>
          <p:cNvSpPr/>
          <p:nvPr/>
        </p:nvSpPr>
        <p:spPr>
          <a:xfrm>
            <a:off x="3989400" y="241132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433" name="矩形 432"/>
          <p:cNvSpPr/>
          <p:nvPr/>
        </p:nvSpPr>
        <p:spPr>
          <a:xfrm>
            <a:off x="9001127" y="517752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商业可行性分析</a:t>
            </a: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3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436288" y="3412911"/>
            <a:ext cx="1256381" cy="0"/>
          </a:xfrm>
          <a:prstGeom prst="line">
            <a:avLst/>
          </a:prstGeom>
          <a:ln w="9525">
            <a:solidFill>
              <a:schemeClr val="tx2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62834" y="2689011"/>
            <a:ext cx="1849481" cy="0"/>
          </a:xfrm>
          <a:prstGeom prst="line">
            <a:avLst/>
          </a:prstGeom>
          <a:ln w="9525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91836" y="2041311"/>
            <a:ext cx="1188541" cy="0"/>
          </a:xfrm>
          <a:prstGeom prst="line">
            <a:avLst/>
          </a:prstGeom>
          <a:ln w="9525">
            <a:solidFill>
              <a:schemeClr val="tx2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492888" y="2179772"/>
            <a:ext cx="997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40</a:t>
            </a:r>
            <a:r>
              <a:rPr lang="en-US" altLang="zh-CN" dirty="0">
                <a:cs typeface="+mn-ea"/>
                <a:sym typeface="+mn-lt"/>
              </a:rPr>
              <a:t>%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6288" y="2999328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1836" y="1621031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20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flipH="1">
            <a:off x="1887270" y="5188197"/>
            <a:ext cx="45719" cy="54292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0046" y="5092025"/>
            <a:ext cx="701751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工作量估计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35469" y="2906186"/>
            <a:ext cx="457200" cy="457200"/>
            <a:chOff x="3673619" y="3496736"/>
            <a:chExt cx="457200" cy="457200"/>
          </a:xfrm>
        </p:grpSpPr>
        <p:sp>
          <p:nvSpPr>
            <p:cNvPr id="13" name="圆角矩形 12"/>
            <p:cNvSpPr/>
            <p:nvPr/>
          </p:nvSpPr>
          <p:spPr>
            <a:xfrm>
              <a:off x="3673619" y="349673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77580" y="3649982"/>
              <a:ext cx="249279" cy="150708"/>
              <a:chOff x="2489200" y="4241800"/>
              <a:chExt cx="485775" cy="293688"/>
            </a:xfrm>
          </p:grpSpPr>
          <p:sp>
            <p:nvSpPr>
              <p:cNvPr id="15" name="Freeform 64"/>
              <p:cNvSpPr>
                <a:spLocks/>
              </p:cNvSpPr>
              <p:nvPr/>
            </p:nvSpPr>
            <p:spPr bwMode="auto">
              <a:xfrm>
                <a:off x="2489200" y="4516438"/>
                <a:ext cx="455613" cy="19050"/>
              </a:xfrm>
              <a:custGeom>
                <a:avLst/>
                <a:gdLst>
                  <a:gd name="T0" fmla="*/ 118 w 121"/>
                  <a:gd name="T1" fmla="*/ 0 h 5"/>
                  <a:gd name="T2" fmla="*/ 2 w 121"/>
                  <a:gd name="T3" fmla="*/ 0 h 5"/>
                  <a:gd name="T4" fmla="*/ 0 w 121"/>
                  <a:gd name="T5" fmla="*/ 2 h 5"/>
                  <a:gd name="T6" fmla="*/ 2 w 121"/>
                  <a:gd name="T7" fmla="*/ 5 h 5"/>
                  <a:gd name="T8" fmla="*/ 118 w 121"/>
                  <a:gd name="T9" fmla="*/ 5 h 5"/>
                  <a:gd name="T10" fmla="*/ 121 w 121"/>
                  <a:gd name="T11" fmla="*/ 2 h 5"/>
                  <a:gd name="T12" fmla="*/ 118 w 12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5">
                    <a:moveTo>
                      <a:pt x="1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20" y="5"/>
                      <a:pt x="121" y="4"/>
                      <a:pt x="121" y="2"/>
                    </a:cubicBezTo>
                    <a:cubicBezTo>
                      <a:pt x="121" y="1"/>
                      <a:pt x="120" y="0"/>
                      <a:pt x="11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65"/>
              <p:cNvSpPr>
                <a:spLocks noEditPoints="1"/>
              </p:cNvSpPr>
              <p:nvPr/>
            </p:nvSpPr>
            <p:spPr bwMode="auto">
              <a:xfrm>
                <a:off x="2543175" y="4241800"/>
                <a:ext cx="431800" cy="236538"/>
              </a:xfrm>
              <a:custGeom>
                <a:avLst/>
                <a:gdLst>
                  <a:gd name="T0" fmla="*/ 103 w 115"/>
                  <a:gd name="T1" fmla="*/ 11 h 63"/>
                  <a:gd name="T2" fmla="*/ 95 w 115"/>
                  <a:gd name="T3" fmla="*/ 13 h 63"/>
                  <a:gd name="T4" fmla="*/ 93 w 115"/>
                  <a:gd name="T5" fmla="*/ 14 h 63"/>
                  <a:gd name="T6" fmla="*/ 93 w 115"/>
                  <a:gd name="T7" fmla="*/ 3 h 63"/>
                  <a:gd name="T8" fmla="*/ 90 w 115"/>
                  <a:gd name="T9" fmla="*/ 0 h 63"/>
                  <a:gd name="T10" fmla="*/ 2 w 115"/>
                  <a:gd name="T11" fmla="*/ 0 h 63"/>
                  <a:gd name="T12" fmla="*/ 0 w 115"/>
                  <a:gd name="T13" fmla="*/ 3 h 63"/>
                  <a:gd name="T14" fmla="*/ 0 w 115"/>
                  <a:gd name="T15" fmla="*/ 14 h 63"/>
                  <a:gd name="T16" fmla="*/ 19 w 115"/>
                  <a:gd name="T17" fmla="*/ 62 h 63"/>
                  <a:gd name="T18" fmla="*/ 20 w 115"/>
                  <a:gd name="T19" fmla="*/ 63 h 63"/>
                  <a:gd name="T20" fmla="*/ 72 w 115"/>
                  <a:gd name="T21" fmla="*/ 63 h 63"/>
                  <a:gd name="T22" fmla="*/ 74 w 115"/>
                  <a:gd name="T23" fmla="*/ 62 h 63"/>
                  <a:gd name="T24" fmla="*/ 85 w 115"/>
                  <a:gd name="T25" fmla="*/ 48 h 63"/>
                  <a:gd name="T26" fmla="*/ 85 w 115"/>
                  <a:gd name="T27" fmla="*/ 47 h 63"/>
                  <a:gd name="T28" fmla="*/ 107 w 115"/>
                  <a:gd name="T29" fmla="*/ 36 h 63"/>
                  <a:gd name="T30" fmla="*/ 114 w 115"/>
                  <a:gd name="T31" fmla="*/ 26 h 63"/>
                  <a:gd name="T32" fmla="*/ 103 w 115"/>
                  <a:gd name="T33" fmla="*/ 11 h 63"/>
                  <a:gd name="T34" fmla="*/ 83 w 115"/>
                  <a:gd name="T35" fmla="*/ 41 h 63"/>
                  <a:gd name="T36" fmla="*/ 72 w 115"/>
                  <a:gd name="T37" fmla="*/ 58 h 63"/>
                  <a:gd name="T38" fmla="*/ 72 w 115"/>
                  <a:gd name="T39" fmla="*/ 58 h 63"/>
                  <a:gd name="T40" fmla="*/ 21 w 115"/>
                  <a:gd name="T41" fmla="*/ 58 h 63"/>
                  <a:gd name="T42" fmla="*/ 21 w 115"/>
                  <a:gd name="T43" fmla="*/ 58 h 63"/>
                  <a:gd name="T44" fmla="*/ 10 w 115"/>
                  <a:gd name="T45" fmla="*/ 41 h 63"/>
                  <a:gd name="T46" fmla="*/ 5 w 115"/>
                  <a:gd name="T47" fmla="*/ 14 h 63"/>
                  <a:gd name="T48" fmla="*/ 5 w 115"/>
                  <a:gd name="T49" fmla="*/ 5 h 63"/>
                  <a:gd name="T50" fmla="*/ 88 w 115"/>
                  <a:gd name="T51" fmla="*/ 5 h 63"/>
                  <a:gd name="T52" fmla="*/ 88 w 115"/>
                  <a:gd name="T53" fmla="*/ 14 h 63"/>
                  <a:gd name="T54" fmla="*/ 83 w 115"/>
                  <a:gd name="T55" fmla="*/ 41 h 63"/>
                  <a:gd name="T56" fmla="*/ 109 w 115"/>
                  <a:gd name="T57" fmla="*/ 25 h 63"/>
                  <a:gd name="T58" fmla="*/ 105 w 115"/>
                  <a:gd name="T59" fmla="*/ 32 h 63"/>
                  <a:gd name="T60" fmla="*/ 88 w 115"/>
                  <a:gd name="T61" fmla="*/ 41 h 63"/>
                  <a:gd name="T62" fmla="*/ 89 w 115"/>
                  <a:gd name="T63" fmla="*/ 37 h 63"/>
                  <a:gd name="T64" fmla="*/ 92 w 115"/>
                  <a:gd name="T65" fmla="*/ 25 h 63"/>
                  <a:gd name="T66" fmla="*/ 92 w 115"/>
                  <a:gd name="T67" fmla="*/ 23 h 63"/>
                  <a:gd name="T68" fmla="*/ 95 w 115"/>
                  <a:gd name="T69" fmla="*/ 18 h 63"/>
                  <a:gd name="T70" fmla="*/ 102 w 115"/>
                  <a:gd name="T71" fmla="*/ 16 h 63"/>
                  <a:gd name="T72" fmla="*/ 109 w 115"/>
                  <a:gd name="T73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" h="63">
                    <a:moveTo>
                      <a:pt x="103" y="11"/>
                    </a:moveTo>
                    <a:cubicBezTo>
                      <a:pt x="100" y="11"/>
                      <a:pt x="97" y="11"/>
                      <a:pt x="95" y="13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3" y="1"/>
                      <a:pt x="92" y="0"/>
                      <a:pt x="9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33"/>
                      <a:pt x="7" y="51"/>
                      <a:pt x="19" y="62"/>
                    </a:cubicBezTo>
                    <a:cubicBezTo>
                      <a:pt x="19" y="62"/>
                      <a:pt x="20" y="63"/>
                      <a:pt x="20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4" y="62"/>
                      <a:pt x="74" y="62"/>
                    </a:cubicBezTo>
                    <a:cubicBezTo>
                      <a:pt x="78" y="58"/>
                      <a:pt x="82" y="53"/>
                      <a:pt x="85" y="48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11" y="34"/>
                      <a:pt x="113" y="30"/>
                      <a:pt x="114" y="26"/>
                    </a:cubicBezTo>
                    <a:cubicBezTo>
                      <a:pt x="115" y="19"/>
                      <a:pt x="110" y="12"/>
                      <a:pt x="103" y="11"/>
                    </a:cubicBezTo>
                    <a:close/>
                    <a:moveTo>
                      <a:pt x="83" y="41"/>
                    </a:moveTo>
                    <a:cubicBezTo>
                      <a:pt x="80" y="47"/>
                      <a:pt x="76" y="53"/>
                      <a:pt x="72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16" y="53"/>
                      <a:pt x="13" y="47"/>
                      <a:pt x="10" y="41"/>
                    </a:cubicBezTo>
                    <a:cubicBezTo>
                      <a:pt x="6" y="32"/>
                      <a:pt x="5" y="23"/>
                      <a:pt x="5" y="1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23"/>
                      <a:pt x="86" y="32"/>
                      <a:pt x="83" y="41"/>
                    </a:cubicBezTo>
                    <a:close/>
                    <a:moveTo>
                      <a:pt x="109" y="25"/>
                    </a:moveTo>
                    <a:cubicBezTo>
                      <a:pt x="109" y="28"/>
                      <a:pt x="107" y="30"/>
                      <a:pt x="105" y="32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3"/>
                      <a:pt x="91" y="29"/>
                      <a:pt x="92" y="25"/>
                    </a:cubicBezTo>
                    <a:cubicBezTo>
                      <a:pt x="92" y="23"/>
                      <a:pt x="92" y="23"/>
                      <a:pt x="92" y="23"/>
                    </a:cubicBezTo>
                    <a:cubicBezTo>
                      <a:pt x="93" y="21"/>
                      <a:pt x="94" y="19"/>
                      <a:pt x="95" y="18"/>
                    </a:cubicBezTo>
                    <a:cubicBezTo>
                      <a:pt x="97" y="16"/>
                      <a:pt x="100" y="15"/>
                      <a:pt x="102" y="16"/>
                    </a:cubicBezTo>
                    <a:cubicBezTo>
                      <a:pt x="107" y="16"/>
                      <a:pt x="110" y="21"/>
                      <a:pt x="109" y="2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7770023" y="2140179"/>
            <a:ext cx="457200" cy="457200"/>
            <a:chOff x="7670138" y="2730729"/>
            <a:chExt cx="457200" cy="457200"/>
          </a:xfrm>
        </p:grpSpPr>
        <p:sp>
          <p:nvSpPr>
            <p:cNvPr id="18" name="圆角矩形 17"/>
            <p:cNvSpPr/>
            <p:nvPr/>
          </p:nvSpPr>
          <p:spPr>
            <a:xfrm>
              <a:off x="7670138" y="2730729"/>
              <a:ext cx="457200" cy="457200"/>
            </a:xfrm>
            <a:prstGeom prst="roundRect">
              <a:avLst/>
            </a:prstGeom>
            <a:solidFill>
              <a:srgbClr val="FDFDFD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35"/>
            <p:cNvSpPr>
              <a:spLocks noEditPoints="1"/>
            </p:cNvSpPr>
            <p:nvPr/>
          </p:nvSpPr>
          <p:spPr bwMode="auto">
            <a:xfrm>
              <a:off x="7774506" y="2852204"/>
              <a:ext cx="248465" cy="214250"/>
            </a:xfrm>
            <a:custGeom>
              <a:avLst/>
              <a:gdLst>
                <a:gd name="T0" fmla="*/ 128 w 129"/>
                <a:gd name="T1" fmla="*/ 44 h 111"/>
                <a:gd name="T2" fmla="*/ 128 w 129"/>
                <a:gd name="T3" fmla="*/ 41 h 111"/>
                <a:gd name="T4" fmla="*/ 115 w 129"/>
                <a:gd name="T5" fmla="*/ 27 h 111"/>
                <a:gd name="T6" fmla="*/ 111 w 129"/>
                <a:gd name="T7" fmla="*/ 27 h 111"/>
                <a:gd name="T8" fmla="*/ 109 w 129"/>
                <a:gd name="T9" fmla="*/ 29 h 111"/>
                <a:gd name="T10" fmla="*/ 84 w 129"/>
                <a:gd name="T11" fmla="*/ 4 h 111"/>
                <a:gd name="T12" fmla="*/ 84 w 129"/>
                <a:gd name="T13" fmla="*/ 4 h 111"/>
                <a:gd name="T14" fmla="*/ 68 w 129"/>
                <a:gd name="T15" fmla="*/ 0 h 111"/>
                <a:gd name="T16" fmla="*/ 46 w 129"/>
                <a:gd name="T17" fmla="*/ 4 h 111"/>
                <a:gd name="T18" fmla="*/ 45 w 129"/>
                <a:gd name="T19" fmla="*/ 5 h 111"/>
                <a:gd name="T20" fmla="*/ 44 w 129"/>
                <a:gd name="T21" fmla="*/ 6 h 111"/>
                <a:gd name="T22" fmla="*/ 45 w 129"/>
                <a:gd name="T23" fmla="*/ 8 h 111"/>
                <a:gd name="T24" fmla="*/ 67 w 129"/>
                <a:gd name="T25" fmla="*/ 30 h 111"/>
                <a:gd name="T26" fmla="*/ 46 w 129"/>
                <a:gd name="T27" fmla="*/ 51 h 111"/>
                <a:gd name="T28" fmla="*/ 45 w 129"/>
                <a:gd name="T29" fmla="*/ 50 h 111"/>
                <a:gd name="T30" fmla="*/ 43 w 129"/>
                <a:gd name="T31" fmla="*/ 50 h 111"/>
                <a:gd name="T32" fmla="*/ 42 w 129"/>
                <a:gd name="T33" fmla="*/ 50 h 111"/>
                <a:gd name="T34" fmla="*/ 5 w 129"/>
                <a:gd name="T35" fmla="*/ 87 h 111"/>
                <a:gd name="T36" fmla="*/ 5 w 129"/>
                <a:gd name="T37" fmla="*/ 106 h 111"/>
                <a:gd name="T38" fmla="*/ 24 w 129"/>
                <a:gd name="T39" fmla="*/ 106 h 111"/>
                <a:gd name="T40" fmla="*/ 61 w 129"/>
                <a:gd name="T41" fmla="*/ 69 h 111"/>
                <a:gd name="T42" fmla="*/ 61 w 129"/>
                <a:gd name="T43" fmla="*/ 66 h 111"/>
                <a:gd name="T44" fmla="*/ 60 w 129"/>
                <a:gd name="T45" fmla="*/ 66 h 111"/>
                <a:gd name="T46" fmla="*/ 60 w 129"/>
                <a:gd name="T47" fmla="*/ 64 h 111"/>
                <a:gd name="T48" fmla="*/ 61 w 129"/>
                <a:gd name="T49" fmla="*/ 64 h 111"/>
                <a:gd name="T50" fmla="*/ 81 w 129"/>
                <a:gd name="T51" fmla="*/ 44 h 111"/>
                <a:gd name="T52" fmla="*/ 88 w 129"/>
                <a:gd name="T53" fmla="*/ 51 h 111"/>
                <a:gd name="T54" fmla="*/ 86 w 129"/>
                <a:gd name="T55" fmla="*/ 53 h 111"/>
                <a:gd name="T56" fmla="*/ 86 w 129"/>
                <a:gd name="T57" fmla="*/ 56 h 111"/>
                <a:gd name="T58" fmla="*/ 100 w 129"/>
                <a:gd name="T59" fmla="*/ 70 h 111"/>
                <a:gd name="T60" fmla="*/ 103 w 129"/>
                <a:gd name="T61" fmla="*/ 70 h 111"/>
                <a:gd name="T62" fmla="*/ 128 w 129"/>
                <a:gd name="T63" fmla="*/ 44 h 111"/>
                <a:gd name="T64" fmla="*/ 21 w 129"/>
                <a:gd name="T65" fmla="*/ 103 h 111"/>
                <a:gd name="T66" fmla="*/ 14 w 129"/>
                <a:gd name="T67" fmla="*/ 105 h 111"/>
                <a:gd name="T68" fmla="*/ 8 w 129"/>
                <a:gd name="T69" fmla="*/ 103 h 111"/>
                <a:gd name="T70" fmla="*/ 6 w 129"/>
                <a:gd name="T71" fmla="*/ 96 h 111"/>
                <a:gd name="T72" fmla="*/ 8 w 129"/>
                <a:gd name="T73" fmla="*/ 90 h 111"/>
                <a:gd name="T74" fmla="*/ 43 w 129"/>
                <a:gd name="T75" fmla="*/ 55 h 111"/>
                <a:gd name="T76" fmla="*/ 56 w 129"/>
                <a:gd name="T77" fmla="*/ 68 h 111"/>
                <a:gd name="T78" fmla="*/ 21 w 129"/>
                <a:gd name="T79" fmla="*/ 103 h 111"/>
                <a:gd name="T80" fmla="*/ 56 w 129"/>
                <a:gd name="T81" fmla="*/ 62 h 111"/>
                <a:gd name="T82" fmla="*/ 49 w 129"/>
                <a:gd name="T83" fmla="*/ 55 h 111"/>
                <a:gd name="T84" fmla="*/ 70 w 129"/>
                <a:gd name="T85" fmla="*/ 33 h 111"/>
                <a:gd name="T86" fmla="*/ 78 w 129"/>
                <a:gd name="T87" fmla="*/ 41 h 111"/>
                <a:gd name="T88" fmla="*/ 56 w 129"/>
                <a:gd name="T89" fmla="*/ 62 h 111"/>
                <a:gd name="T90" fmla="*/ 101 w 129"/>
                <a:gd name="T91" fmla="*/ 65 h 111"/>
                <a:gd name="T92" fmla="*/ 91 w 129"/>
                <a:gd name="T93" fmla="*/ 54 h 111"/>
                <a:gd name="T94" fmla="*/ 94 w 129"/>
                <a:gd name="T95" fmla="*/ 51 h 111"/>
                <a:gd name="T96" fmla="*/ 84 w 129"/>
                <a:gd name="T97" fmla="*/ 41 h 111"/>
                <a:gd name="T98" fmla="*/ 84 w 129"/>
                <a:gd name="T99" fmla="*/ 41 h 111"/>
                <a:gd name="T100" fmla="*/ 70 w 129"/>
                <a:gd name="T101" fmla="*/ 27 h 111"/>
                <a:gd name="T102" fmla="*/ 70 w 129"/>
                <a:gd name="T103" fmla="*/ 27 h 111"/>
                <a:gd name="T104" fmla="*/ 51 w 129"/>
                <a:gd name="T105" fmla="*/ 7 h 111"/>
                <a:gd name="T106" fmla="*/ 53 w 129"/>
                <a:gd name="T107" fmla="*/ 7 h 111"/>
                <a:gd name="T108" fmla="*/ 66 w 129"/>
                <a:gd name="T109" fmla="*/ 5 h 111"/>
                <a:gd name="T110" fmla="*/ 81 w 129"/>
                <a:gd name="T111" fmla="*/ 7 h 111"/>
                <a:gd name="T112" fmla="*/ 81 w 129"/>
                <a:gd name="T113" fmla="*/ 8 h 111"/>
                <a:gd name="T114" fmla="*/ 109 w 129"/>
                <a:gd name="T115" fmla="*/ 36 h 111"/>
                <a:gd name="T116" fmla="*/ 113 w 129"/>
                <a:gd name="T117" fmla="*/ 32 h 111"/>
                <a:gd name="T118" fmla="*/ 123 w 129"/>
                <a:gd name="T119" fmla="*/ 43 h 111"/>
                <a:gd name="T120" fmla="*/ 101 w 129"/>
                <a:gd name="T121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111">
                  <a:moveTo>
                    <a:pt x="128" y="44"/>
                  </a:moveTo>
                  <a:cubicBezTo>
                    <a:pt x="129" y="43"/>
                    <a:pt x="129" y="42"/>
                    <a:pt x="128" y="41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6"/>
                    <a:pt x="112" y="26"/>
                    <a:pt x="111" y="27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8" y="1"/>
                    <a:pt x="73" y="0"/>
                    <a:pt x="68" y="0"/>
                  </a:cubicBezTo>
                  <a:cubicBezTo>
                    <a:pt x="61" y="0"/>
                    <a:pt x="53" y="2"/>
                    <a:pt x="46" y="4"/>
                  </a:cubicBezTo>
                  <a:cubicBezTo>
                    <a:pt x="45" y="4"/>
                    <a:pt x="45" y="4"/>
                    <a:pt x="45" y="5"/>
                  </a:cubicBezTo>
                  <a:cubicBezTo>
                    <a:pt x="44" y="5"/>
                    <a:pt x="44" y="6"/>
                    <a:pt x="44" y="6"/>
                  </a:cubicBezTo>
                  <a:cubicBezTo>
                    <a:pt x="44" y="7"/>
                    <a:pt x="44" y="7"/>
                    <a:pt x="45" y="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43" y="50"/>
                    <a:pt x="42" y="50"/>
                    <a:pt x="42" y="50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0" y="92"/>
                    <a:pt x="0" y="101"/>
                    <a:pt x="5" y="106"/>
                  </a:cubicBezTo>
                  <a:cubicBezTo>
                    <a:pt x="10" y="111"/>
                    <a:pt x="19" y="111"/>
                    <a:pt x="24" y="106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8"/>
                    <a:pt x="61" y="67"/>
                    <a:pt x="61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5" y="54"/>
                    <a:pt x="85" y="55"/>
                    <a:pt x="86" y="56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0" y="71"/>
                    <a:pt x="102" y="71"/>
                    <a:pt x="103" y="70"/>
                  </a:cubicBezTo>
                  <a:cubicBezTo>
                    <a:pt x="128" y="44"/>
                    <a:pt x="128" y="44"/>
                    <a:pt x="128" y="44"/>
                  </a:cubicBezTo>
                  <a:close/>
                  <a:moveTo>
                    <a:pt x="21" y="103"/>
                  </a:moveTo>
                  <a:cubicBezTo>
                    <a:pt x="19" y="104"/>
                    <a:pt x="17" y="105"/>
                    <a:pt x="14" y="105"/>
                  </a:cubicBezTo>
                  <a:cubicBezTo>
                    <a:pt x="12" y="105"/>
                    <a:pt x="10" y="104"/>
                    <a:pt x="8" y="103"/>
                  </a:cubicBezTo>
                  <a:cubicBezTo>
                    <a:pt x="6" y="101"/>
                    <a:pt x="6" y="99"/>
                    <a:pt x="6" y="96"/>
                  </a:cubicBezTo>
                  <a:cubicBezTo>
                    <a:pt x="6" y="94"/>
                    <a:pt x="6" y="92"/>
                    <a:pt x="8" y="90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21" y="103"/>
                  </a:lnTo>
                  <a:close/>
                  <a:moveTo>
                    <a:pt x="56" y="62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8" y="41"/>
                    <a:pt x="78" y="41"/>
                    <a:pt x="78" y="41"/>
                  </a:cubicBezTo>
                  <a:lnTo>
                    <a:pt x="56" y="62"/>
                  </a:lnTo>
                  <a:close/>
                  <a:moveTo>
                    <a:pt x="101" y="65"/>
                  </a:moveTo>
                  <a:cubicBezTo>
                    <a:pt x="91" y="54"/>
                    <a:pt x="91" y="54"/>
                    <a:pt x="91" y="54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8" y="6"/>
                    <a:pt x="62" y="5"/>
                    <a:pt x="66" y="5"/>
                  </a:cubicBezTo>
                  <a:cubicBezTo>
                    <a:pt x="71" y="4"/>
                    <a:pt x="76" y="5"/>
                    <a:pt x="81" y="7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23" y="43"/>
                    <a:pt x="123" y="43"/>
                    <a:pt x="123" y="43"/>
                  </a:cubicBezTo>
                  <a:lnTo>
                    <a:pt x="101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23177" y="1513699"/>
            <a:ext cx="457200" cy="457200"/>
            <a:chOff x="4161327" y="2104249"/>
            <a:chExt cx="457200" cy="457200"/>
          </a:xfrm>
        </p:grpSpPr>
        <p:sp>
          <p:nvSpPr>
            <p:cNvPr id="21" name="圆角矩形 20"/>
            <p:cNvSpPr/>
            <p:nvPr/>
          </p:nvSpPr>
          <p:spPr>
            <a:xfrm>
              <a:off x="4161327" y="2104249"/>
              <a:ext cx="457200" cy="457200"/>
            </a:xfrm>
            <a:prstGeom prst="roundRect">
              <a:avLst/>
            </a:prstGeom>
            <a:solidFill>
              <a:srgbClr val="FDFDFD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61"/>
            <p:cNvSpPr>
              <a:spLocks noEditPoints="1"/>
            </p:cNvSpPr>
            <p:nvPr/>
          </p:nvSpPr>
          <p:spPr bwMode="auto">
            <a:xfrm>
              <a:off x="4316610" y="2209431"/>
              <a:ext cx="146635" cy="246836"/>
            </a:xfrm>
            <a:custGeom>
              <a:avLst/>
              <a:gdLst>
                <a:gd name="T0" fmla="*/ 67 w 76"/>
                <a:gd name="T1" fmla="*/ 57 h 128"/>
                <a:gd name="T2" fmla="*/ 76 w 76"/>
                <a:gd name="T3" fmla="*/ 2 h 128"/>
                <a:gd name="T4" fmla="*/ 76 w 76"/>
                <a:gd name="T5" fmla="*/ 2 h 128"/>
                <a:gd name="T6" fmla="*/ 74 w 76"/>
                <a:gd name="T7" fmla="*/ 0 h 128"/>
                <a:gd name="T8" fmla="*/ 57 w 76"/>
                <a:gd name="T9" fmla="*/ 0 h 128"/>
                <a:gd name="T10" fmla="*/ 55 w 76"/>
                <a:gd name="T11" fmla="*/ 0 h 128"/>
                <a:gd name="T12" fmla="*/ 55 w 76"/>
                <a:gd name="T13" fmla="*/ 1 h 128"/>
                <a:gd name="T14" fmla="*/ 38 w 76"/>
                <a:gd name="T15" fmla="*/ 18 h 128"/>
                <a:gd name="T16" fmla="*/ 21 w 76"/>
                <a:gd name="T17" fmla="*/ 0 h 128"/>
                <a:gd name="T18" fmla="*/ 19 w 76"/>
                <a:gd name="T19" fmla="*/ 0 h 128"/>
                <a:gd name="T20" fmla="*/ 2 w 76"/>
                <a:gd name="T21" fmla="*/ 0 h 128"/>
                <a:gd name="T22" fmla="*/ 0 w 76"/>
                <a:gd name="T23" fmla="*/ 2 h 128"/>
                <a:gd name="T24" fmla="*/ 0 w 76"/>
                <a:gd name="T25" fmla="*/ 2 h 128"/>
                <a:gd name="T26" fmla="*/ 9 w 76"/>
                <a:gd name="T27" fmla="*/ 57 h 128"/>
                <a:gd name="T28" fmla="*/ 0 w 76"/>
                <a:gd name="T29" fmla="*/ 111 h 128"/>
                <a:gd name="T30" fmla="*/ 0 w 76"/>
                <a:gd name="T31" fmla="*/ 125 h 128"/>
                <a:gd name="T32" fmla="*/ 2 w 76"/>
                <a:gd name="T33" fmla="*/ 128 h 128"/>
                <a:gd name="T34" fmla="*/ 74 w 76"/>
                <a:gd name="T35" fmla="*/ 128 h 128"/>
                <a:gd name="T36" fmla="*/ 76 w 76"/>
                <a:gd name="T37" fmla="*/ 125 h 128"/>
                <a:gd name="T38" fmla="*/ 76 w 76"/>
                <a:gd name="T39" fmla="*/ 111 h 128"/>
                <a:gd name="T40" fmla="*/ 67 w 76"/>
                <a:gd name="T41" fmla="*/ 57 h 128"/>
                <a:gd name="T42" fmla="*/ 5 w 76"/>
                <a:gd name="T43" fmla="*/ 4 h 128"/>
                <a:gd name="T44" fmla="*/ 18 w 76"/>
                <a:gd name="T45" fmla="*/ 4 h 128"/>
                <a:gd name="T46" fmla="*/ 36 w 76"/>
                <a:gd name="T47" fmla="*/ 22 h 128"/>
                <a:gd name="T48" fmla="*/ 40 w 76"/>
                <a:gd name="T49" fmla="*/ 22 h 128"/>
                <a:gd name="T50" fmla="*/ 58 w 76"/>
                <a:gd name="T51" fmla="*/ 4 h 128"/>
                <a:gd name="T52" fmla="*/ 71 w 76"/>
                <a:gd name="T53" fmla="*/ 4 h 128"/>
                <a:gd name="T54" fmla="*/ 64 w 76"/>
                <a:gd name="T55" fmla="*/ 47 h 128"/>
                <a:gd name="T56" fmla="*/ 12 w 76"/>
                <a:gd name="T57" fmla="*/ 47 h 128"/>
                <a:gd name="T58" fmla="*/ 5 w 76"/>
                <a:gd name="T59" fmla="*/ 4 h 128"/>
                <a:gd name="T60" fmla="*/ 63 w 76"/>
                <a:gd name="T61" fmla="*/ 62 h 128"/>
                <a:gd name="T62" fmla="*/ 13 w 76"/>
                <a:gd name="T63" fmla="*/ 62 h 128"/>
                <a:gd name="T64" fmla="*/ 14 w 76"/>
                <a:gd name="T65" fmla="*/ 57 h 128"/>
                <a:gd name="T66" fmla="*/ 13 w 76"/>
                <a:gd name="T67" fmla="*/ 52 h 128"/>
                <a:gd name="T68" fmla="*/ 63 w 76"/>
                <a:gd name="T69" fmla="*/ 52 h 128"/>
                <a:gd name="T70" fmla="*/ 62 w 76"/>
                <a:gd name="T71" fmla="*/ 57 h 128"/>
                <a:gd name="T72" fmla="*/ 63 w 76"/>
                <a:gd name="T73" fmla="*/ 62 h 128"/>
                <a:gd name="T74" fmla="*/ 72 w 76"/>
                <a:gd name="T75" fmla="*/ 111 h 128"/>
                <a:gd name="T76" fmla="*/ 72 w 76"/>
                <a:gd name="T77" fmla="*/ 123 h 128"/>
                <a:gd name="T78" fmla="*/ 4 w 76"/>
                <a:gd name="T79" fmla="*/ 123 h 128"/>
                <a:gd name="T80" fmla="*/ 4 w 76"/>
                <a:gd name="T81" fmla="*/ 112 h 128"/>
                <a:gd name="T82" fmla="*/ 12 w 76"/>
                <a:gd name="T83" fmla="*/ 67 h 128"/>
                <a:gd name="T84" fmla="*/ 64 w 76"/>
                <a:gd name="T85" fmla="*/ 67 h 128"/>
                <a:gd name="T86" fmla="*/ 72 w 76"/>
                <a:gd name="T87" fmla="*/ 11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128">
                  <a:moveTo>
                    <a:pt x="67" y="57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7"/>
                    <a:pt x="1" y="128"/>
                    <a:pt x="2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5" y="128"/>
                    <a:pt x="76" y="127"/>
                    <a:pt x="76" y="125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67" y="57"/>
                    <a:pt x="67" y="57"/>
                    <a:pt x="67" y="57"/>
                  </a:cubicBezTo>
                  <a:close/>
                  <a:moveTo>
                    <a:pt x="5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3"/>
                    <a:pt x="39" y="23"/>
                    <a:pt x="40" y="22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12" y="47"/>
                    <a:pt x="12" y="47"/>
                    <a:pt x="12" y="47"/>
                  </a:cubicBezTo>
                  <a:lnTo>
                    <a:pt x="5" y="4"/>
                  </a:lnTo>
                  <a:close/>
                  <a:moveTo>
                    <a:pt x="63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7"/>
                    <a:pt x="62" y="57"/>
                    <a:pt x="62" y="57"/>
                  </a:cubicBezTo>
                  <a:lnTo>
                    <a:pt x="63" y="62"/>
                  </a:lnTo>
                  <a:close/>
                  <a:moveTo>
                    <a:pt x="72" y="111"/>
                  </a:moveTo>
                  <a:cubicBezTo>
                    <a:pt x="72" y="123"/>
                    <a:pt x="72" y="123"/>
                    <a:pt x="7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64" y="67"/>
                    <a:pt x="64" y="67"/>
                    <a:pt x="64" y="67"/>
                  </a:cubicBezTo>
                  <a:lnTo>
                    <a:pt x="72" y="1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767752322"/>
              </p:ext>
            </p:extLst>
          </p:nvPr>
        </p:nvGraphicFramePr>
        <p:xfrm>
          <a:off x="2761217" y="1100389"/>
          <a:ext cx="5398801" cy="406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999742" y="3114512"/>
            <a:ext cx="13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Server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80422" y="2151451"/>
            <a:ext cx="13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QA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48796" y="3227077"/>
            <a:ext cx="13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Freeform 189"/>
          <p:cNvSpPr>
            <a:spLocks noEditPoints="1"/>
          </p:cNvSpPr>
          <p:nvPr/>
        </p:nvSpPr>
        <p:spPr bwMode="auto">
          <a:xfrm rot="8670592">
            <a:off x="7321964" y="1109729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C19D0B-FC76-455E-A5EE-21FB266A3EC4}"/>
              </a:ext>
            </a:extLst>
          </p:cNvPr>
          <p:cNvSpPr txBox="1"/>
          <p:nvPr/>
        </p:nvSpPr>
        <p:spPr>
          <a:xfrm>
            <a:off x="7693891" y="3576177"/>
            <a:ext cx="398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 </a:t>
            </a:r>
            <a:r>
              <a:rPr lang="zh-CN" altLang="en-US" dirty="0"/>
              <a:t>： </a:t>
            </a:r>
            <a:r>
              <a:rPr lang="en-US" altLang="zh-CN" dirty="0"/>
              <a:t>12000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    </a:t>
            </a:r>
            <a:r>
              <a:rPr lang="zh-CN" altLang="en-US" dirty="0"/>
              <a:t>共两月</a:t>
            </a:r>
            <a:endParaRPr lang="en-US" altLang="zh-CN" dirty="0"/>
          </a:p>
          <a:p>
            <a:r>
              <a:rPr lang="en-US" altLang="zh-CN" dirty="0"/>
              <a:t>Client </a:t>
            </a:r>
            <a:r>
              <a:rPr lang="zh-CN" altLang="en-US" dirty="0"/>
              <a:t> ： </a:t>
            </a:r>
            <a:r>
              <a:rPr lang="en-US" altLang="zh-CN" dirty="0"/>
              <a:t>12000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    </a:t>
            </a:r>
            <a:r>
              <a:rPr lang="zh-CN" altLang="en-US" dirty="0"/>
              <a:t>共两月</a:t>
            </a:r>
            <a:endParaRPr lang="en-US" altLang="zh-CN" dirty="0"/>
          </a:p>
          <a:p>
            <a:r>
              <a:rPr lang="en-US" altLang="zh-CN" dirty="0"/>
              <a:t>QA      </a:t>
            </a:r>
            <a:r>
              <a:rPr lang="zh-CN" altLang="en-US" dirty="0"/>
              <a:t>：  </a:t>
            </a:r>
            <a:r>
              <a:rPr lang="en-US" altLang="zh-CN" dirty="0"/>
              <a:t>6000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     </a:t>
            </a:r>
            <a:r>
              <a:rPr lang="zh-CN" altLang="en-US" dirty="0"/>
              <a:t>共一月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4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773 -3.7037E-7 L 0.11081 -3.7037E-7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2799 -3.7037E-7 L 2.08333E-7 -3.7037E-7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601 3.33333E-6 L 1.45833E-6 3.33333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524 4.07407E-6 L -0.10885 4.07407E-6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602 4.07407E-6 L -4.58333E-6 4.07407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524 -4.81481E-6 L -0.10885 -4.81481E-6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.01602 -4.81481E-6 L -6.25E-7 -4.8148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8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0.02662 L 3.54167E-6 -0.14814 " pathEditMode="relative" rAng="0" ptsTypes="AA">
                                      <p:cBhvr>
                                        <p:cTn id="92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30000" decel="3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54167E-6 0.02778 L 3.54167E-6 -4.44444E-6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5 -0.12408 L 5E-6 3.33333E-6 " pathEditMode="relative" rAng="0" ptsTypes="AA">
                                      <p:cBhvr>
                                        <p:cTn id="99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1" dur="1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0" grpId="1" animBg="1"/>
      <p:bldP spid="10" grpId="2" animBg="1"/>
      <p:bldP spid="11" grpId="0"/>
      <p:bldP spid="36" grpId="0"/>
      <p:bldP spid="36" grpId="1"/>
      <p:bldGraphic spid="44" grpId="0">
        <p:bldAsOne/>
      </p:bldGraphic>
      <p:bldGraphic spid="44" grpId="1">
        <p:bldAsOne/>
      </p:bldGraphic>
      <p:bldGraphic spid="44" grpId="2">
        <p:bldAsOne/>
      </p:bldGraphic>
      <p:bldP spid="23" grpId="0"/>
      <p:bldP spid="24" grpId="0"/>
      <p:bldP spid="25" grpId="0"/>
      <p:bldP spid="45" grpId="0" animBg="1"/>
      <p:bldP spid="45" grpId="1" animBg="1"/>
      <p:bldP spid="4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883011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22522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168775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07485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45509" y="1997539"/>
            <a:ext cx="1922462" cy="1922462"/>
            <a:chOff x="1949342" y="2182019"/>
            <a:chExt cx="1922462" cy="1922462"/>
          </a:xfrm>
        </p:grpSpPr>
        <p:sp>
          <p:nvSpPr>
            <p:cNvPr id="14" name="椭圆 13"/>
            <p:cNvSpPr/>
            <p:nvPr/>
          </p:nvSpPr>
          <p:spPr>
            <a:xfrm>
              <a:off x="1949342" y="2182019"/>
              <a:ext cx="1922462" cy="192246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028443" y="2261120"/>
              <a:ext cx="1764260" cy="17642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KSO_Shape"/>
          <p:cNvSpPr/>
          <p:nvPr/>
        </p:nvSpPr>
        <p:spPr>
          <a:xfrm rot="5400000">
            <a:off x="4115186" y="2851977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KSO_Shape"/>
          <p:cNvSpPr/>
          <p:nvPr/>
        </p:nvSpPr>
        <p:spPr>
          <a:xfrm rot="5400000">
            <a:off x="6198991" y="2851978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KSO_Shape"/>
          <p:cNvSpPr/>
          <p:nvPr/>
        </p:nvSpPr>
        <p:spPr>
          <a:xfrm rot="5400000">
            <a:off x="8283633" y="2851979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39024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93249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54906" y="4845695"/>
            <a:ext cx="8442735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目前市场上最大的竞品为今日头条，其占市场份额</a:t>
            </a:r>
            <a:r>
              <a:rPr lang="en-US" altLang="zh-CN" sz="1200" dirty="0">
                <a:cs typeface="+mn-ea"/>
                <a:sym typeface="+mn-lt"/>
              </a:rPr>
              <a:t>75.8%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4906" y="5094493"/>
            <a:ext cx="8442735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想要超过竞品则需要在产品的使用体验上进行升级，目前今日头条</a:t>
            </a:r>
            <a:r>
              <a:rPr lang="en-US" altLang="zh-CN" sz="1200" dirty="0">
                <a:cs typeface="+mn-ea"/>
                <a:sym typeface="+mn-lt"/>
              </a:rPr>
              <a:t>app</a:t>
            </a:r>
            <a:r>
              <a:rPr lang="zh-CN" altLang="en-US" sz="1200" dirty="0">
                <a:cs typeface="+mn-ea"/>
                <a:sym typeface="+mn-lt"/>
              </a:rPr>
              <a:t>因为各种广告以及一些低龄化的新闻被人诟病，本产品如果想要赶超今日头条则需要在产品使用体验上夺下功夫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800343" y="4320697"/>
            <a:ext cx="2021230" cy="299217"/>
          </a:xfrm>
          <a:prstGeom prst="round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4052" y="4304776"/>
            <a:ext cx="185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竞品分析</a:t>
            </a:r>
          </a:p>
        </p:txBody>
      </p:sp>
      <p:cxnSp>
        <p:nvCxnSpPr>
          <p:cNvPr id="25" name="直接连接符 24"/>
          <p:cNvCxnSpPr>
            <a:stCxn id="23" idx="3"/>
          </p:cNvCxnSpPr>
          <p:nvPr/>
        </p:nvCxnSpPr>
        <p:spPr>
          <a:xfrm>
            <a:off x="3821573" y="4470306"/>
            <a:ext cx="6208683" cy="374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133231" y="4426955"/>
            <a:ext cx="92869" cy="94197"/>
          </a:xfrm>
          <a:prstGeom prst="round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48382" y="2458707"/>
            <a:ext cx="172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75.8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69872" y="3009147"/>
            <a:ext cx="167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今日头条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391408" y="2861095"/>
            <a:ext cx="297685" cy="195351"/>
            <a:chOff x="7296150" y="2295525"/>
            <a:chExt cx="479425" cy="346075"/>
          </a:xfrm>
          <a:solidFill>
            <a:schemeClr val="bg1"/>
          </a:solidFill>
        </p:grpSpPr>
        <p:sp>
          <p:nvSpPr>
            <p:cNvPr id="31" name="Freeform 139"/>
            <p:cNvSpPr>
              <a:spLocks noEditPoints="1"/>
            </p:cNvSpPr>
            <p:nvPr/>
          </p:nvSpPr>
          <p:spPr bwMode="auto">
            <a:xfrm>
              <a:off x="7296150" y="2295525"/>
              <a:ext cx="479425" cy="346075"/>
            </a:xfrm>
            <a:custGeom>
              <a:avLst/>
              <a:gdLst>
                <a:gd name="T0" fmla="*/ 123 w 128"/>
                <a:gd name="T1" fmla="*/ 28 h 92"/>
                <a:gd name="T2" fmla="*/ 113 w 128"/>
                <a:gd name="T3" fmla="*/ 8 h 92"/>
                <a:gd name="T4" fmla="*/ 92 w 128"/>
                <a:gd name="T5" fmla="*/ 0 h 92"/>
                <a:gd name="T6" fmla="*/ 36 w 128"/>
                <a:gd name="T7" fmla="*/ 0 h 92"/>
                <a:gd name="T8" fmla="*/ 15 w 128"/>
                <a:gd name="T9" fmla="*/ 8 h 92"/>
                <a:gd name="T10" fmla="*/ 5 w 128"/>
                <a:gd name="T11" fmla="*/ 28 h 92"/>
                <a:gd name="T12" fmla="*/ 0 w 128"/>
                <a:gd name="T13" fmla="*/ 75 h 92"/>
                <a:gd name="T14" fmla="*/ 17 w 128"/>
                <a:gd name="T15" fmla="*/ 92 h 92"/>
                <a:gd name="T16" fmla="*/ 32 w 128"/>
                <a:gd name="T17" fmla="*/ 82 h 92"/>
                <a:gd name="T18" fmla="*/ 45 w 128"/>
                <a:gd name="T19" fmla="*/ 62 h 92"/>
                <a:gd name="T20" fmla="*/ 83 w 128"/>
                <a:gd name="T21" fmla="*/ 62 h 92"/>
                <a:gd name="T22" fmla="*/ 96 w 128"/>
                <a:gd name="T23" fmla="*/ 82 h 92"/>
                <a:gd name="T24" fmla="*/ 111 w 128"/>
                <a:gd name="T25" fmla="*/ 92 h 92"/>
                <a:gd name="T26" fmla="*/ 128 w 128"/>
                <a:gd name="T27" fmla="*/ 75 h 92"/>
                <a:gd name="T28" fmla="*/ 123 w 128"/>
                <a:gd name="T29" fmla="*/ 28 h 92"/>
                <a:gd name="T30" fmla="*/ 111 w 128"/>
                <a:gd name="T31" fmla="*/ 87 h 92"/>
                <a:gd name="T32" fmla="*/ 100 w 128"/>
                <a:gd name="T33" fmla="*/ 80 h 92"/>
                <a:gd name="T34" fmla="*/ 86 w 128"/>
                <a:gd name="T35" fmla="*/ 58 h 92"/>
                <a:gd name="T36" fmla="*/ 42 w 128"/>
                <a:gd name="T37" fmla="*/ 58 h 92"/>
                <a:gd name="T38" fmla="*/ 28 w 128"/>
                <a:gd name="T39" fmla="*/ 80 h 92"/>
                <a:gd name="T40" fmla="*/ 17 w 128"/>
                <a:gd name="T41" fmla="*/ 87 h 92"/>
                <a:gd name="T42" fmla="*/ 5 w 128"/>
                <a:gd name="T43" fmla="*/ 75 h 92"/>
                <a:gd name="T44" fmla="*/ 10 w 128"/>
                <a:gd name="T45" fmla="*/ 29 h 92"/>
                <a:gd name="T46" fmla="*/ 18 w 128"/>
                <a:gd name="T47" fmla="*/ 12 h 92"/>
                <a:gd name="T48" fmla="*/ 36 w 128"/>
                <a:gd name="T49" fmla="*/ 5 h 92"/>
                <a:gd name="T50" fmla="*/ 92 w 128"/>
                <a:gd name="T51" fmla="*/ 5 h 92"/>
                <a:gd name="T52" fmla="*/ 110 w 128"/>
                <a:gd name="T53" fmla="*/ 12 h 92"/>
                <a:gd name="T54" fmla="*/ 118 w 128"/>
                <a:gd name="T55" fmla="*/ 29 h 92"/>
                <a:gd name="T56" fmla="*/ 123 w 128"/>
                <a:gd name="T57" fmla="*/ 75 h 92"/>
                <a:gd name="T58" fmla="*/ 111 w 128"/>
                <a:gd name="T59" fmla="*/ 8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92">
                  <a:moveTo>
                    <a:pt x="123" y="28"/>
                  </a:moveTo>
                  <a:cubicBezTo>
                    <a:pt x="122" y="21"/>
                    <a:pt x="119" y="14"/>
                    <a:pt x="113" y="8"/>
                  </a:cubicBezTo>
                  <a:cubicBezTo>
                    <a:pt x="107" y="3"/>
                    <a:pt x="100" y="0"/>
                    <a:pt x="9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1" y="3"/>
                    <a:pt x="15" y="8"/>
                  </a:cubicBezTo>
                  <a:cubicBezTo>
                    <a:pt x="9" y="14"/>
                    <a:pt x="6" y="21"/>
                    <a:pt x="5" y="28"/>
                  </a:cubicBezTo>
                  <a:cubicBezTo>
                    <a:pt x="2" y="57"/>
                    <a:pt x="0" y="74"/>
                    <a:pt x="0" y="75"/>
                  </a:cubicBezTo>
                  <a:cubicBezTo>
                    <a:pt x="0" y="84"/>
                    <a:pt x="7" y="92"/>
                    <a:pt x="17" y="92"/>
                  </a:cubicBezTo>
                  <a:cubicBezTo>
                    <a:pt x="23" y="92"/>
                    <a:pt x="29" y="88"/>
                    <a:pt x="32" y="8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9" y="88"/>
                    <a:pt x="105" y="92"/>
                    <a:pt x="111" y="92"/>
                  </a:cubicBezTo>
                  <a:cubicBezTo>
                    <a:pt x="121" y="92"/>
                    <a:pt x="128" y="84"/>
                    <a:pt x="128" y="75"/>
                  </a:cubicBezTo>
                  <a:cubicBezTo>
                    <a:pt x="128" y="74"/>
                    <a:pt x="126" y="57"/>
                    <a:pt x="123" y="28"/>
                  </a:cubicBezTo>
                  <a:close/>
                  <a:moveTo>
                    <a:pt x="111" y="87"/>
                  </a:moveTo>
                  <a:cubicBezTo>
                    <a:pt x="107" y="87"/>
                    <a:pt x="102" y="84"/>
                    <a:pt x="100" y="80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84"/>
                    <a:pt x="21" y="87"/>
                    <a:pt x="17" y="87"/>
                  </a:cubicBezTo>
                  <a:cubicBezTo>
                    <a:pt x="10" y="87"/>
                    <a:pt x="5" y="82"/>
                    <a:pt x="5" y="75"/>
                  </a:cubicBezTo>
                  <a:cubicBezTo>
                    <a:pt x="5" y="73"/>
                    <a:pt x="8" y="44"/>
                    <a:pt x="10" y="29"/>
                  </a:cubicBezTo>
                  <a:cubicBezTo>
                    <a:pt x="10" y="22"/>
                    <a:pt x="13" y="16"/>
                    <a:pt x="18" y="12"/>
                  </a:cubicBezTo>
                  <a:cubicBezTo>
                    <a:pt x="23" y="7"/>
                    <a:pt x="29" y="5"/>
                    <a:pt x="36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9" y="5"/>
                    <a:pt x="105" y="7"/>
                    <a:pt x="110" y="12"/>
                  </a:cubicBezTo>
                  <a:cubicBezTo>
                    <a:pt x="115" y="16"/>
                    <a:pt x="118" y="22"/>
                    <a:pt x="118" y="29"/>
                  </a:cubicBezTo>
                  <a:cubicBezTo>
                    <a:pt x="120" y="46"/>
                    <a:pt x="123" y="73"/>
                    <a:pt x="123" y="75"/>
                  </a:cubicBezTo>
                  <a:cubicBezTo>
                    <a:pt x="123" y="82"/>
                    <a:pt x="118" y="87"/>
                    <a:pt x="111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40"/>
            <p:cNvSpPr>
              <a:spLocks/>
            </p:cNvSpPr>
            <p:nvPr/>
          </p:nvSpPr>
          <p:spPr bwMode="auto">
            <a:xfrm>
              <a:off x="7389813" y="2371725"/>
              <a:ext cx="101600" cy="101600"/>
            </a:xfrm>
            <a:custGeom>
              <a:avLst/>
              <a:gdLst>
                <a:gd name="T0" fmla="*/ 24 w 27"/>
                <a:gd name="T1" fmla="*/ 11 h 27"/>
                <a:gd name="T2" fmla="*/ 15 w 27"/>
                <a:gd name="T3" fmla="*/ 11 h 27"/>
                <a:gd name="T4" fmla="*/ 15 w 27"/>
                <a:gd name="T5" fmla="*/ 2 h 27"/>
                <a:gd name="T6" fmla="*/ 13 w 27"/>
                <a:gd name="T7" fmla="*/ 0 h 27"/>
                <a:gd name="T8" fmla="*/ 11 w 27"/>
                <a:gd name="T9" fmla="*/ 2 h 27"/>
                <a:gd name="T10" fmla="*/ 11 w 27"/>
                <a:gd name="T11" fmla="*/ 11 h 27"/>
                <a:gd name="T12" fmla="*/ 2 w 27"/>
                <a:gd name="T13" fmla="*/ 11 h 27"/>
                <a:gd name="T14" fmla="*/ 0 w 27"/>
                <a:gd name="T15" fmla="*/ 13 h 27"/>
                <a:gd name="T16" fmla="*/ 2 w 27"/>
                <a:gd name="T17" fmla="*/ 15 h 27"/>
                <a:gd name="T18" fmla="*/ 11 w 27"/>
                <a:gd name="T19" fmla="*/ 15 h 27"/>
                <a:gd name="T20" fmla="*/ 11 w 27"/>
                <a:gd name="T21" fmla="*/ 24 h 27"/>
                <a:gd name="T22" fmla="*/ 13 w 27"/>
                <a:gd name="T23" fmla="*/ 27 h 27"/>
                <a:gd name="T24" fmla="*/ 15 w 27"/>
                <a:gd name="T25" fmla="*/ 24 h 27"/>
                <a:gd name="T26" fmla="*/ 15 w 27"/>
                <a:gd name="T27" fmla="*/ 15 h 27"/>
                <a:gd name="T28" fmla="*/ 24 w 27"/>
                <a:gd name="T29" fmla="*/ 15 h 27"/>
                <a:gd name="T30" fmla="*/ 27 w 27"/>
                <a:gd name="T31" fmla="*/ 13 h 27"/>
                <a:gd name="T32" fmla="*/ 24 w 27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24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5"/>
                    <a:pt x="27" y="14"/>
                    <a:pt x="27" y="13"/>
                  </a:cubicBezTo>
                  <a:cubicBezTo>
                    <a:pt x="27" y="12"/>
                    <a:pt x="26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Oval 141"/>
            <p:cNvSpPr>
              <a:spLocks noChangeArrowheads="1"/>
            </p:cNvSpPr>
            <p:nvPr/>
          </p:nvSpPr>
          <p:spPr bwMode="auto">
            <a:xfrm>
              <a:off x="7618413" y="2371725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142"/>
            <p:cNvSpPr>
              <a:spLocks noChangeArrowheads="1"/>
            </p:cNvSpPr>
            <p:nvPr/>
          </p:nvSpPr>
          <p:spPr bwMode="auto">
            <a:xfrm>
              <a:off x="7618413" y="2443163"/>
              <a:ext cx="2698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Oval 143"/>
            <p:cNvSpPr>
              <a:spLocks noChangeArrowheads="1"/>
            </p:cNvSpPr>
            <p:nvPr/>
          </p:nvSpPr>
          <p:spPr bwMode="auto">
            <a:xfrm>
              <a:off x="7656513" y="2408238"/>
              <a:ext cx="25400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Oval 144"/>
            <p:cNvSpPr>
              <a:spLocks noChangeArrowheads="1"/>
            </p:cNvSpPr>
            <p:nvPr/>
          </p:nvSpPr>
          <p:spPr bwMode="auto">
            <a:xfrm>
              <a:off x="7580313" y="2408238"/>
              <a:ext cx="30163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244661" y="2875881"/>
            <a:ext cx="298672" cy="165779"/>
            <a:chOff x="6334125" y="2322513"/>
            <a:chExt cx="481013" cy="293688"/>
          </a:xfrm>
          <a:solidFill>
            <a:schemeClr val="bg1"/>
          </a:solidFill>
        </p:grpSpPr>
        <p:sp>
          <p:nvSpPr>
            <p:cNvPr id="40" name="Freeform 145"/>
            <p:cNvSpPr>
              <a:spLocks noEditPoints="1"/>
            </p:cNvSpPr>
            <p:nvPr/>
          </p:nvSpPr>
          <p:spPr bwMode="auto">
            <a:xfrm>
              <a:off x="6334125" y="2322513"/>
              <a:ext cx="481013" cy="293688"/>
            </a:xfrm>
            <a:custGeom>
              <a:avLst/>
              <a:gdLst>
                <a:gd name="T0" fmla="*/ 122 w 128"/>
                <a:gd name="T1" fmla="*/ 0 h 78"/>
                <a:gd name="T2" fmla="*/ 6 w 128"/>
                <a:gd name="T3" fmla="*/ 0 h 78"/>
                <a:gd name="T4" fmla="*/ 0 w 128"/>
                <a:gd name="T5" fmla="*/ 6 h 78"/>
                <a:gd name="T6" fmla="*/ 0 w 128"/>
                <a:gd name="T7" fmla="*/ 72 h 78"/>
                <a:gd name="T8" fmla="*/ 6 w 128"/>
                <a:gd name="T9" fmla="*/ 78 h 78"/>
                <a:gd name="T10" fmla="*/ 122 w 128"/>
                <a:gd name="T11" fmla="*/ 78 h 78"/>
                <a:gd name="T12" fmla="*/ 128 w 128"/>
                <a:gd name="T13" fmla="*/ 72 h 78"/>
                <a:gd name="T14" fmla="*/ 128 w 128"/>
                <a:gd name="T15" fmla="*/ 6 h 78"/>
                <a:gd name="T16" fmla="*/ 122 w 128"/>
                <a:gd name="T17" fmla="*/ 0 h 78"/>
                <a:gd name="T18" fmla="*/ 123 w 128"/>
                <a:gd name="T19" fmla="*/ 74 h 78"/>
                <a:gd name="T20" fmla="*/ 5 w 128"/>
                <a:gd name="T21" fmla="*/ 74 h 78"/>
                <a:gd name="T22" fmla="*/ 5 w 128"/>
                <a:gd name="T23" fmla="*/ 4 h 78"/>
                <a:gd name="T24" fmla="*/ 123 w 128"/>
                <a:gd name="T25" fmla="*/ 4 h 78"/>
                <a:gd name="T26" fmla="*/ 123 w 128"/>
                <a:gd name="T27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78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78"/>
                    <a:pt x="6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5" y="78"/>
                    <a:pt x="128" y="76"/>
                    <a:pt x="128" y="7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2"/>
                    <a:pt x="125" y="0"/>
                    <a:pt x="122" y="0"/>
                  </a:cubicBezTo>
                  <a:close/>
                  <a:moveTo>
                    <a:pt x="123" y="74"/>
                  </a:moveTo>
                  <a:cubicBezTo>
                    <a:pt x="5" y="74"/>
                    <a:pt x="5" y="74"/>
                    <a:pt x="5" y="7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3" y="4"/>
                    <a:pt x="123" y="4"/>
                    <a:pt x="123" y="4"/>
                  </a:cubicBezTo>
                  <a:lnTo>
                    <a:pt x="123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Oval 146"/>
            <p:cNvSpPr>
              <a:spLocks noChangeArrowheads="1"/>
            </p:cNvSpPr>
            <p:nvPr/>
          </p:nvSpPr>
          <p:spPr bwMode="auto">
            <a:xfrm>
              <a:off x="6397625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Oval 147"/>
            <p:cNvSpPr>
              <a:spLocks noChangeArrowheads="1"/>
            </p:cNvSpPr>
            <p:nvPr/>
          </p:nvSpPr>
          <p:spPr bwMode="auto">
            <a:xfrm>
              <a:off x="6454775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148"/>
            <p:cNvSpPr>
              <a:spLocks noChangeArrowheads="1"/>
            </p:cNvSpPr>
            <p:nvPr/>
          </p:nvSpPr>
          <p:spPr bwMode="auto">
            <a:xfrm>
              <a:off x="6510338" y="237490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Oval 149"/>
            <p:cNvSpPr>
              <a:spLocks noChangeArrowheads="1"/>
            </p:cNvSpPr>
            <p:nvPr/>
          </p:nvSpPr>
          <p:spPr bwMode="auto">
            <a:xfrm>
              <a:off x="6567488" y="2374900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Oval 150"/>
            <p:cNvSpPr>
              <a:spLocks noChangeArrowheads="1"/>
            </p:cNvSpPr>
            <p:nvPr/>
          </p:nvSpPr>
          <p:spPr bwMode="auto">
            <a:xfrm>
              <a:off x="6623050" y="237490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Oval 151"/>
            <p:cNvSpPr>
              <a:spLocks noChangeArrowheads="1"/>
            </p:cNvSpPr>
            <p:nvPr/>
          </p:nvSpPr>
          <p:spPr bwMode="auto">
            <a:xfrm>
              <a:off x="6675438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Oval 152"/>
            <p:cNvSpPr>
              <a:spLocks noChangeArrowheads="1"/>
            </p:cNvSpPr>
            <p:nvPr/>
          </p:nvSpPr>
          <p:spPr bwMode="auto">
            <a:xfrm>
              <a:off x="6732588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Oval 153"/>
            <p:cNvSpPr>
              <a:spLocks noChangeArrowheads="1"/>
            </p:cNvSpPr>
            <p:nvPr/>
          </p:nvSpPr>
          <p:spPr bwMode="auto">
            <a:xfrm>
              <a:off x="6397625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Oval 154"/>
            <p:cNvSpPr>
              <a:spLocks noChangeArrowheads="1"/>
            </p:cNvSpPr>
            <p:nvPr/>
          </p:nvSpPr>
          <p:spPr bwMode="auto">
            <a:xfrm>
              <a:off x="6454775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Oval 155"/>
            <p:cNvSpPr>
              <a:spLocks noChangeArrowheads="1"/>
            </p:cNvSpPr>
            <p:nvPr/>
          </p:nvSpPr>
          <p:spPr bwMode="auto">
            <a:xfrm>
              <a:off x="6510338" y="243205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Oval 156"/>
            <p:cNvSpPr>
              <a:spLocks noChangeArrowheads="1"/>
            </p:cNvSpPr>
            <p:nvPr/>
          </p:nvSpPr>
          <p:spPr bwMode="auto">
            <a:xfrm>
              <a:off x="6567488" y="2432050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Oval 157"/>
            <p:cNvSpPr>
              <a:spLocks noChangeArrowheads="1"/>
            </p:cNvSpPr>
            <p:nvPr/>
          </p:nvSpPr>
          <p:spPr bwMode="auto">
            <a:xfrm>
              <a:off x="6623050" y="243205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Oval 158"/>
            <p:cNvSpPr>
              <a:spLocks noChangeArrowheads="1"/>
            </p:cNvSpPr>
            <p:nvPr/>
          </p:nvSpPr>
          <p:spPr bwMode="auto">
            <a:xfrm>
              <a:off x="6675438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Oval 159"/>
            <p:cNvSpPr>
              <a:spLocks noChangeArrowheads="1"/>
            </p:cNvSpPr>
            <p:nvPr/>
          </p:nvSpPr>
          <p:spPr bwMode="auto">
            <a:xfrm>
              <a:off x="6732588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160"/>
            <p:cNvSpPr>
              <a:spLocks noChangeArrowheads="1"/>
            </p:cNvSpPr>
            <p:nvPr/>
          </p:nvSpPr>
          <p:spPr bwMode="auto">
            <a:xfrm>
              <a:off x="6397625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161"/>
            <p:cNvSpPr>
              <a:spLocks noChangeArrowheads="1"/>
            </p:cNvSpPr>
            <p:nvPr/>
          </p:nvSpPr>
          <p:spPr bwMode="auto">
            <a:xfrm>
              <a:off x="6454775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Oval 162"/>
            <p:cNvSpPr>
              <a:spLocks noChangeArrowheads="1"/>
            </p:cNvSpPr>
            <p:nvPr/>
          </p:nvSpPr>
          <p:spPr bwMode="auto">
            <a:xfrm>
              <a:off x="6510338" y="2487613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Oval 163"/>
            <p:cNvSpPr>
              <a:spLocks noChangeArrowheads="1"/>
            </p:cNvSpPr>
            <p:nvPr/>
          </p:nvSpPr>
          <p:spPr bwMode="auto">
            <a:xfrm>
              <a:off x="6567488" y="2487613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Oval 164"/>
            <p:cNvSpPr>
              <a:spLocks noChangeArrowheads="1"/>
            </p:cNvSpPr>
            <p:nvPr/>
          </p:nvSpPr>
          <p:spPr bwMode="auto">
            <a:xfrm>
              <a:off x="6623050" y="2487613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165"/>
            <p:cNvSpPr>
              <a:spLocks noChangeArrowheads="1"/>
            </p:cNvSpPr>
            <p:nvPr/>
          </p:nvSpPr>
          <p:spPr bwMode="auto">
            <a:xfrm>
              <a:off x="6675438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166"/>
            <p:cNvSpPr>
              <a:spLocks noChangeArrowheads="1"/>
            </p:cNvSpPr>
            <p:nvPr/>
          </p:nvSpPr>
          <p:spPr bwMode="auto">
            <a:xfrm>
              <a:off x="6732588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Oval 167"/>
            <p:cNvSpPr>
              <a:spLocks noChangeArrowheads="1"/>
            </p:cNvSpPr>
            <p:nvPr/>
          </p:nvSpPr>
          <p:spPr bwMode="auto">
            <a:xfrm>
              <a:off x="6397625" y="254476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Oval 168"/>
            <p:cNvSpPr>
              <a:spLocks noChangeArrowheads="1"/>
            </p:cNvSpPr>
            <p:nvPr/>
          </p:nvSpPr>
          <p:spPr bwMode="auto">
            <a:xfrm>
              <a:off x="6732588" y="254476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69"/>
            <p:cNvSpPr>
              <a:spLocks/>
            </p:cNvSpPr>
            <p:nvPr/>
          </p:nvSpPr>
          <p:spPr bwMode="auto">
            <a:xfrm>
              <a:off x="6454775" y="2544763"/>
              <a:ext cx="239713" cy="19050"/>
            </a:xfrm>
            <a:custGeom>
              <a:avLst/>
              <a:gdLst>
                <a:gd name="T0" fmla="*/ 2 w 64"/>
                <a:gd name="T1" fmla="*/ 5 h 5"/>
                <a:gd name="T2" fmla="*/ 62 w 64"/>
                <a:gd name="T3" fmla="*/ 5 h 5"/>
                <a:gd name="T4" fmla="*/ 64 w 64"/>
                <a:gd name="T5" fmla="*/ 2 h 5"/>
                <a:gd name="T6" fmla="*/ 62 w 64"/>
                <a:gd name="T7" fmla="*/ 0 h 5"/>
                <a:gd name="T8" fmla="*/ 2 w 64"/>
                <a:gd name="T9" fmla="*/ 0 h 5"/>
                <a:gd name="T10" fmla="*/ 0 w 64"/>
                <a:gd name="T11" fmla="*/ 2 h 5"/>
                <a:gd name="T12" fmla="*/ 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2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3" y="5"/>
                    <a:pt x="64" y="4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163801" y="2823010"/>
            <a:ext cx="181371" cy="271520"/>
            <a:chOff x="5467350" y="2228850"/>
            <a:chExt cx="292100" cy="481013"/>
          </a:xfrm>
          <a:solidFill>
            <a:schemeClr val="bg1"/>
          </a:solidFill>
        </p:grpSpPr>
        <p:sp>
          <p:nvSpPr>
            <p:cNvPr id="66" name="Freeform 170"/>
            <p:cNvSpPr>
              <a:spLocks noEditPoints="1"/>
            </p:cNvSpPr>
            <p:nvPr/>
          </p:nvSpPr>
          <p:spPr bwMode="auto">
            <a:xfrm>
              <a:off x="5467350" y="2228850"/>
              <a:ext cx="292100" cy="481013"/>
            </a:xfrm>
            <a:custGeom>
              <a:avLst/>
              <a:gdLst>
                <a:gd name="T0" fmla="*/ 43 w 78"/>
                <a:gd name="T1" fmla="*/ 0 h 128"/>
                <a:gd name="T2" fmla="*/ 35 w 78"/>
                <a:gd name="T3" fmla="*/ 0 h 128"/>
                <a:gd name="T4" fmla="*/ 0 w 78"/>
                <a:gd name="T5" fmla="*/ 36 h 128"/>
                <a:gd name="T6" fmla="*/ 0 w 78"/>
                <a:gd name="T7" fmla="*/ 92 h 128"/>
                <a:gd name="T8" fmla="*/ 35 w 78"/>
                <a:gd name="T9" fmla="*/ 128 h 128"/>
                <a:gd name="T10" fmla="*/ 43 w 78"/>
                <a:gd name="T11" fmla="*/ 128 h 128"/>
                <a:gd name="T12" fmla="*/ 78 w 78"/>
                <a:gd name="T13" fmla="*/ 92 h 128"/>
                <a:gd name="T14" fmla="*/ 78 w 78"/>
                <a:gd name="T15" fmla="*/ 36 h 128"/>
                <a:gd name="T16" fmla="*/ 43 w 78"/>
                <a:gd name="T17" fmla="*/ 0 h 128"/>
                <a:gd name="T18" fmla="*/ 74 w 78"/>
                <a:gd name="T19" fmla="*/ 92 h 128"/>
                <a:gd name="T20" fmla="*/ 65 w 78"/>
                <a:gd name="T21" fmla="*/ 114 h 128"/>
                <a:gd name="T22" fmla="*/ 43 w 78"/>
                <a:gd name="T23" fmla="*/ 123 h 128"/>
                <a:gd name="T24" fmla="*/ 35 w 78"/>
                <a:gd name="T25" fmla="*/ 123 h 128"/>
                <a:gd name="T26" fmla="*/ 13 w 78"/>
                <a:gd name="T27" fmla="*/ 114 h 128"/>
                <a:gd name="T28" fmla="*/ 4 w 78"/>
                <a:gd name="T29" fmla="*/ 92 h 128"/>
                <a:gd name="T30" fmla="*/ 4 w 78"/>
                <a:gd name="T31" fmla="*/ 36 h 128"/>
                <a:gd name="T32" fmla="*/ 13 w 78"/>
                <a:gd name="T33" fmla="*/ 14 h 128"/>
                <a:gd name="T34" fmla="*/ 35 w 78"/>
                <a:gd name="T35" fmla="*/ 5 h 128"/>
                <a:gd name="T36" fmla="*/ 43 w 78"/>
                <a:gd name="T37" fmla="*/ 5 h 128"/>
                <a:gd name="T38" fmla="*/ 65 w 78"/>
                <a:gd name="T39" fmla="*/ 14 h 128"/>
                <a:gd name="T40" fmla="*/ 74 w 78"/>
                <a:gd name="T41" fmla="*/ 36 h 128"/>
                <a:gd name="T42" fmla="*/ 74 w 78"/>
                <a:gd name="T43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8">
                  <a:moveTo>
                    <a:pt x="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5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2" y="128"/>
                    <a:pt x="78" y="112"/>
                    <a:pt x="78" y="92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16"/>
                    <a:pt x="62" y="0"/>
                    <a:pt x="43" y="0"/>
                  </a:cubicBezTo>
                  <a:close/>
                  <a:moveTo>
                    <a:pt x="74" y="92"/>
                  </a:moveTo>
                  <a:cubicBezTo>
                    <a:pt x="74" y="101"/>
                    <a:pt x="71" y="108"/>
                    <a:pt x="65" y="114"/>
                  </a:cubicBezTo>
                  <a:cubicBezTo>
                    <a:pt x="59" y="120"/>
                    <a:pt x="51" y="123"/>
                    <a:pt x="43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7" y="123"/>
                    <a:pt x="19" y="120"/>
                    <a:pt x="13" y="114"/>
                  </a:cubicBezTo>
                  <a:cubicBezTo>
                    <a:pt x="7" y="108"/>
                    <a:pt x="4" y="101"/>
                    <a:pt x="4" y="9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7" y="20"/>
                    <a:pt x="13" y="14"/>
                  </a:cubicBezTo>
                  <a:cubicBezTo>
                    <a:pt x="19" y="8"/>
                    <a:pt x="27" y="5"/>
                    <a:pt x="3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51" y="5"/>
                    <a:pt x="59" y="8"/>
                    <a:pt x="65" y="14"/>
                  </a:cubicBezTo>
                  <a:cubicBezTo>
                    <a:pt x="71" y="20"/>
                    <a:pt x="74" y="27"/>
                    <a:pt x="74" y="36"/>
                  </a:cubicBezTo>
                  <a:lnTo>
                    <a:pt x="7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71"/>
            <p:cNvSpPr>
              <a:spLocks/>
            </p:cNvSpPr>
            <p:nvPr/>
          </p:nvSpPr>
          <p:spPr bwMode="auto">
            <a:xfrm>
              <a:off x="5605463" y="2311400"/>
              <a:ext cx="15875" cy="101600"/>
            </a:xfrm>
            <a:custGeom>
              <a:avLst/>
              <a:gdLst>
                <a:gd name="T0" fmla="*/ 2 w 4"/>
                <a:gd name="T1" fmla="*/ 0 h 27"/>
                <a:gd name="T2" fmla="*/ 0 w 4"/>
                <a:gd name="T3" fmla="*/ 3 h 27"/>
                <a:gd name="T4" fmla="*/ 0 w 4"/>
                <a:gd name="T5" fmla="*/ 25 h 27"/>
                <a:gd name="T6" fmla="*/ 2 w 4"/>
                <a:gd name="T7" fmla="*/ 27 h 27"/>
                <a:gd name="T8" fmla="*/ 4 w 4"/>
                <a:gd name="T9" fmla="*/ 25 h 27"/>
                <a:gd name="T10" fmla="*/ 4 w 4"/>
                <a:gd name="T11" fmla="*/ 3 h 27"/>
                <a:gd name="T12" fmla="*/ 2 w 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3" y="27"/>
                    <a:pt x="4" y="26"/>
                    <a:pt x="4" y="2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8" name="Freeform 5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>
            <a:spLocks noEditPoints="1"/>
          </p:cNvSpPr>
          <p:nvPr/>
        </p:nvSpPr>
        <p:spPr bwMode="auto">
          <a:xfrm>
            <a:off x="7468418" y="3920001"/>
            <a:ext cx="5938477" cy="4574095"/>
          </a:xfrm>
          <a:custGeom>
            <a:avLst/>
            <a:gdLst>
              <a:gd name="T0" fmla="*/ 627 w 4482"/>
              <a:gd name="T1" fmla="*/ 2894 h 3452"/>
              <a:gd name="T2" fmla="*/ 648 w 4482"/>
              <a:gd name="T3" fmla="*/ 2821 h 3452"/>
              <a:gd name="T4" fmla="*/ 1427 w 4482"/>
              <a:gd name="T5" fmla="*/ 2541 h 3452"/>
              <a:gd name="T6" fmla="*/ 1421 w 4482"/>
              <a:gd name="T7" fmla="*/ 2539 h 3452"/>
              <a:gd name="T8" fmla="*/ 1128 w 4482"/>
              <a:gd name="T9" fmla="*/ 2310 h 3452"/>
              <a:gd name="T10" fmla="*/ 1090 w 4482"/>
              <a:gd name="T11" fmla="*/ 2307 h 3452"/>
              <a:gd name="T12" fmla="*/ 810 w 4482"/>
              <a:gd name="T13" fmla="*/ 2269 h 3452"/>
              <a:gd name="T14" fmla="*/ 1090 w 4482"/>
              <a:gd name="T15" fmla="*/ 2302 h 3452"/>
              <a:gd name="T16" fmla="*/ 2424 w 4482"/>
              <a:gd name="T17" fmla="*/ 2079 h 3452"/>
              <a:gd name="T18" fmla="*/ 438 w 4482"/>
              <a:gd name="T19" fmla="*/ 2323 h 3452"/>
              <a:gd name="T20" fmla="*/ 776 w 4482"/>
              <a:gd name="T21" fmla="*/ 2241 h 3452"/>
              <a:gd name="T22" fmla="*/ 1361 w 4482"/>
              <a:gd name="T23" fmla="*/ 2144 h 3452"/>
              <a:gd name="T24" fmla="*/ 1377 w 4482"/>
              <a:gd name="T25" fmla="*/ 2110 h 3452"/>
              <a:gd name="T26" fmla="*/ 1383 w 4482"/>
              <a:gd name="T27" fmla="*/ 2009 h 3452"/>
              <a:gd name="T28" fmla="*/ 1057 w 4482"/>
              <a:gd name="T29" fmla="*/ 2076 h 3452"/>
              <a:gd name="T30" fmla="*/ 1114 w 4482"/>
              <a:gd name="T31" fmla="*/ 2038 h 3452"/>
              <a:gd name="T32" fmla="*/ 696 w 4482"/>
              <a:gd name="T33" fmla="*/ 2034 h 3452"/>
              <a:gd name="T34" fmla="*/ 1034 w 4482"/>
              <a:gd name="T35" fmla="*/ 2008 h 3452"/>
              <a:gd name="T36" fmla="*/ 2420 w 4482"/>
              <a:gd name="T37" fmla="*/ 2077 h 3452"/>
              <a:gd name="T38" fmla="*/ 806 w 4482"/>
              <a:gd name="T39" fmla="*/ 1888 h 3452"/>
              <a:gd name="T40" fmla="*/ 1175 w 4482"/>
              <a:gd name="T41" fmla="*/ 1986 h 3452"/>
              <a:gd name="T42" fmla="*/ 2497 w 4482"/>
              <a:gd name="T43" fmla="*/ 1652 h 3452"/>
              <a:gd name="T44" fmla="*/ 2027 w 4482"/>
              <a:gd name="T45" fmla="*/ 1747 h 3452"/>
              <a:gd name="T46" fmla="*/ 2479 w 4482"/>
              <a:gd name="T47" fmla="*/ 1594 h 3452"/>
              <a:gd name="T48" fmla="*/ 2014 w 4482"/>
              <a:gd name="T49" fmla="*/ 1848 h 3452"/>
              <a:gd name="T50" fmla="*/ 2023 w 4482"/>
              <a:gd name="T51" fmla="*/ 1744 h 3452"/>
              <a:gd name="T52" fmla="*/ 1546 w 4482"/>
              <a:gd name="T53" fmla="*/ 1543 h 3452"/>
              <a:gd name="T54" fmla="*/ 3818 w 4482"/>
              <a:gd name="T55" fmla="*/ 1426 h 3452"/>
              <a:gd name="T56" fmla="*/ 3138 w 4482"/>
              <a:gd name="T57" fmla="*/ 1256 h 3452"/>
              <a:gd name="T58" fmla="*/ 3133 w 4482"/>
              <a:gd name="T59" fmla="*/ 1254 h 3452"/>
              <a:gd name="T60" fmla="*/ 2958 w 4482"/>
              <a:gd name="T61" fmla="*/ 1184 h 3452"/>
              <a:gd name="T62" fmla="*/ 3363 w 4482"/>
              <a:gd name="T63" fmla="*/ 1142 h 3452"/>
              <a:gd name="T64" fmla="*/ 2483 w 4482"/>
              <a:gd name="T65" fmla="*/ 1049 h 3452"/>
              <a:gd name="T66" fmla="*/ 3844 w 4482"/>
              <a:gd name="T67" fmla="*/ 1298 h 3452"/>
              <a:gd name="T68" fmla="*/ 3849 w 4482"/>
              <a:gd name="T69" fmla="*/ 1300 h 3452"/>
              <a:gd name="T70" fmla="*/ 2094 w 4482"/>
              <a:gd name="T71" fmla="*/ 1376 h 3452"/>
              <a:gd name="T72" fmla="*/ 3134 w 4482"/>
              <a:gd name="T73" fmla="*/ 971 h 3452"/>
              <a:gd name="T74" fmla="*/ 3631 w 4482"/>
              <a:gd name="T75" fmla="*/ 1218 h 3452"/>
              <a:gd name="T76" fmla="*/ 3107 w 4482"/>
              <a:gd name="T77" fmla="*/ 1233 h 3452"/>
              <a:gd name="T78" fmla="*/ 3150 w 4482"/>
              <a:gd name="T79" fmla="*/ 925 h 3452"/>
              <a:gd name="T80" fmla="*/ 3085 w 4482"/>
              <a:gd name="T81" fmla="*/ 1182 h 3452"/>
              <a:gd name="T82" fmla="*/ 3095 w 4482"/>
              <a:gd name="T83" fmla="*/ 1007 h 3452"/>
              <a:gd name="T84" fmla="*/ 3150 w 4482"/>
              <a:gd name="T85" fmla="*/ 925 h 3452"/>
              <a:gd name="T86" fmla="*/ 2707 w 4482"/>
              <a:gd name="T87" fmla="*/ 633 h 3452"/>
              <a:gd name="T88" fmla="*/ 3259 w 4482"/>
              <a:gd name="T89" fmla="*/ 660 h 3452"/>
              <a:gd name="T90" fmla="*/ 3493 w 4482"/>
              <a:gd name="T91" fmla="*/ 814 h 3452"/>
              <a:gd name="T92" fmla="*/ 3750 w 4482"/>
              <a:gd name="T93" fmla="*/ 596 h 3452"/>
              <a:gd name="T94" fmla="*/ 2533 w 4482"/>
              <a:gd name="T95" fmla="*/ 949 h 3452"/>
              <a:gd name="T96" fmla="*/ 1442 w 4482"/>
              <a:gd name="T97" fmla="*/ 1526 h 3452"/>
              <a:gd name="T98" fmla="*/ 774 w 4482"/>
              <a:gd name="T99" fmla="*/ 1874 h 3452"/>
              <a:gd name="T100" fmla="*/ 689 w 4482"/>
              <a:gd name="T101" fmla="*/ 2034 h 3452"/>
              <a:gd name="T102" fmla="*/ 408 w 4482"/>
              <a:gd name="T103" fmla="*/ 2373 h 3452"/>
              <a:gd name="T104" fmla="*/ 783 w 4482"/>
              <a:gd name="T105" fmla="*/ 2255 h 3452"/>
              <a:gd name="T106" fmla="*/ 683 w 4482"/>
              <a:gd name="T107" fmla="*/ 2649 h 3452"/>
              <a:gd name="T108" fmla="*/ 462 w 4482"/>
              <a:gd name="T109" fmla="*/ 2816 h 3452"/>
              <a:gd name="T110" fmla="*/ 1010 w 4482"/>
              <a:gd name="T111" fmla="*/ 2821 h 3452"/>
              <a:gd name="T112" fmla="*/ 3261 w 4482"/>
              <a:gd name="T113" fmla="*/ 1895 h 3452"/>
              <a:gd name="T114" fmla="*/ 4265 w 4482"/>
              <a:gd name="T115" fmla="*/ 1101 h 3452"/>
              <a:gd name="T116" fmla="*/ 3942 w 4482"/>
              <a:gd name="T117" fmla="*/ 975 h 3452"/>
              <a:gd name="T118" fmla="*/ 4053 w 4482"/>
              <a:gd name="T119" fmla="*/ 698 h 3452"/>
              <a:gd name="T120" fmla="*/ 3817 w 4482"/>
              <a:gd name="T121" fmla="*/ 610 h 3452"/>
              <a:gd name="T122" fmla="*/ 3889 w 4482"/>
              <a:gd name="T123" fmla="*/ 385 h 3452"/>
              <a:gd name="T124" fmla="*/ 3548 w 4482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2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5" y="2405"/>
                  <a:pt x="585" y="2405"/>
                  <a:pt x="585" y="2405"/>
                </a:cubicBezTo>
                <a:cubicBezTo>
                  <a:pt x="585" y="2405"/>
                  <a:pt x="584" y="2405"/>
                  <a:pt x="583" y="2405"/>
                </a:cubicBezTo>
                <a:cubicBezTo>
                  <a:pt x="582" y="2405"/>
                  <a:pt x="580" y="2405"/>
                  <a:pt x="579" y="2405"/>
                </a:cubicBezTo>
                <a:moveTo>
                  <a:pt x="627" y="2894"/>
                </a:moveTo>
                <a:cubicBezTo>
                  <a:pt x="647" y="2826"/>
                  <a:pt x="647" y="2826"/>
                  <a:pt x="647" y="2826"/>
                </a:cubicBezTo>
                <a:cubicBezTo>
                  <a:pt x="968" y="2844"/>
                  <a:pt x="968" y="2844"/>
                  <a:pt x="968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5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5" y="2839"/>
                  <a:pt x="975" y="2839"/>
                  <a:pt x="975" y="2839"/>
                </a:cubicBezTo>
                <a:moveTo>
                  <a:pt x="683" y="2718"/>
                </a:moveTo>
                <a:cubicBezTo>
                  <a:pt x="689" y="2718"/>
                  <a:pt x="694" y="2717"/>
                  <a:pt x="700" y="2714"/>
                </a:cubicBezTo>
                <a:cubicBezTo>
                  <a:pt x="707" y="2710"/>
                  <a:pt x="713" y="2703"/>
                  <a:pt x="716" y="2696"/>
                </a:cubicBezTo>
                <a:cubicBezTo>
                  <a:pt x="978" y="2808"/>
                  <a:pt x="978" y="2808"/>
                  <a:pt x="978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3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8" y="2686"/>
                  <a:pt x="718" y="2681"/>
                  <a:pt x="717" y="2675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2"/>
                  <a:pt x="1100" y="2852"/>
                  <a:pt x="1100" y="2852"/>
                </a:cubicBezTo>
                <a:cubicBezTo>
                  <a:pt x="1099" y="2853"/>
                  <a:pt x="1099" y="2853"/>
                  <a:pt x="1099" y="2853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8" y="2586"/>
                  <a:pt x="1038" y="2586"/>
                  <a:pt x="1038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5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6" y="2536"/>
                  <a:pt x="1426" y="2536"/>
                  <a:pt x="1426" y="2536"/>
                </a:cubicBezTo>
                <a:cubicBezTo>
                  <a:pt x="1324" y="2503"/>
                  <a:pt x="1324" y="2503"/>
                  <a:pt x="1324" y="2503"/>
                </a:cubicBezTo>
                <a:cubicBezTo>
                  <a:pt x="1324" y="2505"/>
                  <a:pt x="1324" y="2505"/>
                  <a:pt x="1324" y="2505"/>
                </a:cubicBezTo>
                <a:moveTo>
                  <a:pt x="1109" y="2323"/>
                </a:moveTo>
                <a:cubicBezTo>
                  <a:pt x="1112" y="2323"/>
                  <a:pt x="1115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4"/>
                  <a:pt x="1328" y="2374"/>
                  <a:pt x="1328" y="2374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3"/>
                  <a:pt x="1109" y="2323"/>
                </a:cubicBezTo>
                <a:moveTo>
                  <a:pt x="716" y="2671"/>
                </a:moveTo>
                <a:cubicBezTo>
                  <a:pt x="715" y="2670"/>
                  <a:pt x="715" y="2668"/>
                  <a:pt x="714" y="2667"/>
                </a:cubicBezTo>
                <a:cubicBezTo>
                  <a:pt x="710" y="2659"/>
                  <a:pt x="703" y="2654"/>
                  <a:pt x="695" y="2651"/>
                </a:cubicBezTo>
                <a:cubicBezTo>
                  <a:pt x="777" y="2353"/>
                  <a:pt x="777" y="2353"/>
                  <a:pt x="777" y="2353"/>
                </a:cubicBezTo>
                <a:cubicBezTo>
                  <a:pt x="1090" y="2307"/>
                  <a:pt x="1090" y="2307"/>
                  <a:pt x="1090" y="2307"/>
                </a:cubicBezTo>
                <a:cubicBezTo>
                  <a:pt x="1090" y="2309"/>
                  <a:pt x="1091" y="2311"/>
                  <a:pt x="1092" y="2313"/>
                </a:cubicBezTo>
                <a:cubicBezTo>
                  <a:pt x="1094" y="2316"/>
                  <a:pt x="1096" y="2319"/>
                  <a:pt x="1100" y="2321"/>
                </a:cubicBezTo>
                <a:cubicBezTo>
                  <a:pt x="1034" y="2582"/>
                  <a:pt x="1034" y="2582"/>
                  <a:pt x="1034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69"/>
                </a:moveTo>
                <a:cubicBezTo>
                  <a:pt x="1129" y="2305"/>
                  <a:pt x="1129" y="2305"/>
                  <a:pt x="1129" y="2305"/>
                </a:cubicBezTo>
                <a:cubicBezTo>
                  <a:pt x="1129" y="2302"/>
                  <a:pt x="1128" y="2299"/>
                  <a:pt x="1127" y="2295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69"/>
                  <a:pt x="1329" y="2369"/>
                  <a:pt x="1329" y="2369"/>
                </a:cubicBezTo>
                <a:moveTo>
                  <a:pt x="810" y="2269"/>
                </a:moveTo>
                <a:cubicBezTo>
                  <a:pt x="816" y="2269"/>
                  <a:pt x="821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4" y="2141"/>
                  <a:pt x="1334" y="2147"/>
                  <a:pt x="1345" y="2148"/>
                </a:cubicBezTo>
                <a:cubicBezTo>
                  <a:pt x="1341" y="2194"/>
                  <a:pt x="1341" y="2194"/>
                  <a:pt x="1341" y="2194"/>
                </a:cubicBezTo>
                <a:cubicBezTo>
                  <a:pt x="1124" y="2292"/>
                  <a:pt x="1124" y="2292"/>
                  <a:pt x="1124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6"/>
                </a:cubicBezTo>
                <a:cubicBezTo>
                  <a:pt x="1094" y="2290"/>
                  <a:pt x="1090" y="2296"/>
                  <a:pt x="1090" y="2302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0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0" y="2449"/>
                  <a:pt x="1560" y="2449"/>
                  <a:pt x="1560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4" y="2079"/>
                </a:moveTo>
                <a:cubicBezTo>
                  <a:pt x="2425" y="2075"/>
                  <a:pt x="2425" y="2075"/>
                  <a:pt x="2425" y="2075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6" y="2078"/>
                  <a:pt x="2426" y="2078"/>
                  <a:pt x="2426" y="2078"/>
                </a:cubicBezTo>
                <a:cubicBezTo>
                  <a:pt x="2424" y="2079"/>
                  <a:pt x="2424" y="2079"/>
                  <a:pt x="2424" y="2079"/>
                </a:cubicBezTo>
                <a:moveTo>
                  <a:pt x="405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39"/>
                  <a:pt x="685" y="2039"/>
                  <a:pt x="685" y="2039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8" y="2323"/>
                </a:cubicBezTo>
                <a:cubicBezTo>
                  <a:pt x="433" y="2323"/>
                  <a:pt x="427" y="2324"/>
                  <a:pt x="422" y="2327"/>
                </a:cubicBezTo>
                <a:cubicBezTo>
                  <a:pt x="414" y="2331"/>
                  <a:pt x="408" y="2339"/>
                  <a:pt x="405" y="2347"/>
                </a:cubicBezTo>
                <a:moveTo>
                  <a:pt x="469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6"/>
                  <a:pt x="463" y="2332"/>
                  <a:pt x="459" y="2329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1"/>
                  <a:pt x="792" y="2031"/>
                  <a:pt x="792" y="2031"/>
                </a:cubicBezTo>
                <a:cubicBezTo>
                  <a:pt x="804" y="2201"/>
                  <a:pt x="804" y="2201"/>
                  <a:pt x="804" y="2201"/>
                </a:cubicBezTo>
                <a:cubicBezTo>
                  <a:pt x="801" y="2201"/>
                  <a:pt x="798" y="2202"/>
                  <a:pt x="794" y="2204"/>
                </a:cubicBezTo>
                <a:cubicBezTo>
                  <a:pt x="781" y="2211"/>
                  <a:pt x="774" y="2226"/>
                  <a:pt x="776" y="2241"/>
                </a:cubicBezTo>
                <a:cubicBezTo>
                  <a:pt x="469" y="2342"/>
                  <a:pt x="469" y="2342"/>
                  <a:pt x="469" y="2342"/>
                </a:cubicBezTo>
                <a:moveTo>
                  <a:pt x="1560" y="2444"/>
                </a:moveTo>
                <a:cubicBezTo>
                  <a:pt x="1333" y="2371"/>
                  <a:pt x="1333" y="2371"/>
                  <a:pt x="1333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6" y="2081"/>
                  <a:pt x="2416" y="2081"/>
                  <a:pt x="2416" y="2081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6"/>
                  <a:pt x="1361" y="2144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4" y="2013"/>
                  <a:pt x="1654" y="2013"/>
                  <a:pt x="1654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7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1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7" y="2110"/>
                  <a:pt x="1377" y="2110"/>
                  <a:pt x="1377" y="2110"/>
                </a:cubicBezTo>
                <a:moveTo>
                  <a:pt x="1113" y="2032"/>
                </a:moveTo>
                <a:cubicBezTo>
                  <a:pt x="1057" y="2012"/>
                  <a:pt x="1057" y="2012"/>
                  <a:pt x="1057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0" y="2011"/>
                  <a:pt x="1141" y="2012"/>
                  <a:pt x="1142" y="2013"/>
                </a:cubicBezTo>
                <a:cubicBezTo>
                  <a:pt x="1113" y="2032"/>
                  <a:pt x="1113" y="2032"/>
                  <a:pt x="1113" y="2032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79" y="2005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6" y="2087"/>
                  <a:pt x="1356" y="2087"/>
                  <a:pt x="1356" y="2087"/>
                </a:cubicBezTo>
                <a:cubicBezTo>
                  <a:pt x="1353" y="2086"/>
                  <a:pt x="1350" y="2085"/>
                  <a:pt x="1347" y="2085"/>
                </a:cubicBezTo>
                <a:cubicBezTo>
                  <a:pt x="1342" y="2085"/>
                  <a:pt x="1337" y="2087"/>
                  <a:pt x="1332" y="2089"/>
                </a:cubicBezTo>
                <a:cubicBezTo>
                  <a:pt x="1325" y="2093"/>
                  <a:pt x="1319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2"/>
                  <a:pt x="1316" y="2112"/>
                  <a:pt x="1316" y="2112"/>
                </a:cubicBezTo>
                <a:cubicBezTo>
                  <a:pt x="1315" y="2117"/>
                  <a:pt x="1316" y="2122"/>
                  <a:pt x="1317" y="2126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6"/>
                  <a:pt x="1057" y="2076"/>
                  <a:pt x="1057" y="2076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0" y="2200"/>
                </a:cubicBezTo>
                <a:cubicBezTo>
                  <a:pt x="810" y="2200"/>
                  <a:pt x="810" y="2200"/>
                  <a:pt x="809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8" y="2036"/>
                  <a:pt x="1108" y="2036"/>
                  <a:pt x="1108" y="2036"/>
                </a:cubicBezTo>
                <a:cubicBezTo>
                  <a:pt x="1087" y="2050"/>
                  <a:pt x="1087" y="2050"/>
                  <a:pt x="1087" y="2050"/>
                </a:cubicBezTo>
                <a:cubicBezTo>
                  <a:pt x="1087" y="2052"/>
                  <a:pt x="1087" y="2055"/>
                  <a:pt x="1086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2" y="2100"/>
                  <a:pt x="1282" y="2100"/>
                  <a:pt x="1282" y="2100"/>
                </a:cubicBezTo>
                <a:cubicBezTo>
                  <a:pt x="1283" y="2098"/>
                  <a:pt x="1284" y="2097"/>
                  <a:pt x="1284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19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7" y="2008"/>
                  <a:pt x="1667" y="2008"/>
                  <a:pt x="1667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59"/>
                  <a:pt x="756" y="1959"/>
                  <a:pt x="756" y="1959"/>
                </a:cubicBezTo>
                <a:cubicBezTo>
                  <a:pt x="761" y="1962"/>
                  <a:pt x="767" y="1963"/>
                  <a:pt x="774" y="1963"/>
                </a:cubicBezTo>
                <a:cubicBezTo>
                  <a:pt x="778" y="1963"/>
                  <a:pt x="782" y="1963"/>
                  <a:pt x="787" y="1961"/>
                </a:cubicBezTo>
                <a:cubicBezTo>
                  <a:pt x="791" y="2027"/>
                  <a:pt x="791" y="2027"/>
                  <a:pt x="791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6" y="2026"/>
                </a:moveTo>
                <a:cubicBezTo>
                  <a:pt x="791" y="1960"/>
                  <a:pt x="791" y="1960"/>
                  <a:pt x="791" y="1960"/>
                </a:cubicBezTo>
                <a:cubicBezTo>
                  <a:pt x="792" y="1959"/>
                  <a:pt x="793" y="1959"/>
                  <a:pt x="794" y="1958"/>
                </a:cubicBezTo>
                <a:cubicBezTo>
                  <a:pt x="806" y="1952"/>
                  <a:pt x="814" y="1941"/>
                  <a:pt x="817" y="1928"/>
                </a:cubicBezTo>
                <a:cubicBezTo>
                  <a:pt x="1034" y="2008"/>
                  <a:pt x="1034" y="2008"/>
                  <a:pt x="1034" y="2008"/>
                </a:cubicBezTo>
                <a:cubicBezTo>
                  <a:pt x="796" y="2026"/>
                  <a:pt x="796" y="2026"/>
                  <a:pt x="796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3" y="1904"/>
                  <a:pt x="1994" y="1910"/>
                  <a:pt x="2005" y="1910"/>
                </a:cubicBezTo>
                <a:cubicBezTo>
                  <a:pt x="2010" y="1910"/>
                  <a:pt x="2015" y="1908"/>
                  <a:pt x="2019" y="1906"/>
                </a:cubicBezTo>
                <a:cubicBezTo>
                  <a:pt x="2025" y="1903"/>
                  <a:pt x="2029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3"/>
                  <a:pt x="818" y="1923"/>
                  <a:pt x="818" y="1923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4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69" y="1651"/>
                </a:cubicBezTo>
                <a:cubicBezTo>
                  <a:pt x="1439" y="1530"/>
                  <a:pt x="1439" y="1530"/>
                  <a:pt x="1439" y="1530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0"/>
                  <a:pt x="1180" y="2000"/>
                  <a:pt x="1180" y="2000"/>
                </a:cubicBezTo>
                <a:cubicBezTo>
                  <a:pt x="1180" y="1997"/>
                  <a:pt x="1179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4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7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7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0"/>
                  <a:pt x="2426" y="2070"/>
                  <a:pt x="2426" y="2070"/>
                </a:cubicBezTo>
                <a:cubicBezTo>
                  <a:pt x="2497" y="1652"/>
                  <a:pt x="2497" y="1652"/>
                  <a:pt x="2497" y="1652"/>
                </a:cubicBezTo>
                <a:cubicBezTo>
                  <a:pt x="2501" y="1652"/>
                  <a:pt x="2505" y="1651"/>
                  <a:pt x="2508" y="1649"/>
                </a:cubicBezTo>
                <a:cubicBezTo>
                  <a:pt x="2523" y="1641"/>
                  <a:pt x="2529" y="1623"/>
                  <a:pt x="2522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5"/>
                  <a:pt x="2755" y="1485"/>
                  <a:pt x="2755" y="1485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0"/>
                </a:moveTo>
                <a:cubicBezTo>
                  <a:pt x="2711" y="1475"/>
                  <a:pt x="2711" y="1475"/>
                  <a:pt x="2711" y="1475"/>
                </a:cubicBezTo>
                <a:cubicBezTo>
                  <a:pt x="2799" y="1413"/>
                  <a:pt x="2799" y="1413"/>
                  <a:pt x="2799" y="1413"/>
                </a:cubicBezTo>
                <a:cubicBezTo>
                  <a:pt x="2755" y="1480"/>
                  <a:pt x="2755" y="1480"/>
                  <a:pt x="2755" y="1480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3" y="1406"/>
                  <a:pt x="2073" y="1406"/>
                  <a:pt x="2073" y="1406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5"/>
                  <a:pt x="2375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79" y="1594"/>
                </a:cubicBezTo>
                <a:cubicBezTo>
                  <a:pt x="2475" y="1596"/>
                  <a:pt x="2472" y="1598"/>
                  <a:pt x="2469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7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7"/>
                  <a:pt x="2022" y="1787"/>
                  <a:pt x="2022" y="1787"/>
                </a:cubicBezTo>
                <a:cubicBezTo>
                  <a:pt x="2022" y="1787"/>
                  <a:pt x="2022" y="1787"/>
                  <a:pt x="2022" y="1787"/>
                </a:cubicBezTo>
                <a:cubicBezTo>
                  <a:pt x="2020" y="1788"/>
                  <a:pt x="2018" y="1789"/>
                  <a:pt x="2017" y="1789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0" y="1850"/>
                </a:cubicBezTo>
                <a:cubicBezTo>
                  <a:pt x="1976" y="1858"/>
                  <a:pt x="1970" y="1874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4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0"/>
                  <a:pt x="1547" y="1540"/>
                  <a:pt x="1547" y="1540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2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1" y="1412"/>
                  <a:pt x="3401" y="1412"/>
                  <a:pt x="3401" y="1412"/>
                </a:cubicBezTo>
                <a:cubicBezTo>
                  <a:pt x="3370" y="1514"/>
                  <a:pt x="3370" y="1514"/>
                  <a:pt x="3370" y="1514"/>
                </a:cubicBezTo>
                <a:cubicBezTo>
                  <a:pt x="3224" y="1572"/>
                  <a:pt x="3224" y="1572"/>
                  <a:pt x="3224" y="1572"/>
                </a:cubicBezTo>
                <a:moveTo>
                  <a:pt x="3264" y="1885"/>
                </a:moveTo>
                <a:cubicBezTo>
                  <a:pt x="3374" y="1518"/>
                  <a:pt x="3374" y="1518"/>
                  <a:pt x="3374" y="1518"/>
                </a:cubicBezTo>
                <a:cubicBezTo>
                  <a:pt x="3836" y="1336"/>
                  <a:pt x="3836" y="1336"/>
                  <a:pt x="3836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5"/>
                  <a:pt x="3818" y="1425"/>
                  <a:pt x="3818" y="1425"/>
                </a:cubicBezTo>
                <a:cubicBezTo>
                  <a:pt x="3816" y="1425"/>
                  <a:pt x="3816" y="1425"/>
                  <a:pt x="3816" y="1425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7"/>
                  <a:pt x="2759" y="1487"/>
                  <a:pt x="2759" y="1487"/>
                </a:cubicBezTo>
                <a:cubicBezTo>
                  <a:pt x="3138" y="1256"/>
                  <a:pt x="3138" y="1256"/>
                  <a:pt x="3138" y="1256"/>
                </a:cubicBezTo>
                <a:cubicBezTo>
                  <a:pt x="3288" y="1344"/>
                  <a:pt x="3288" y="1344"/>
                  <a:pt x="3288" y="1344"/>
                </a:cubicBezTo>
                <a:cubicBezTo>
                  <a:pt x="3219" y="1572"/>
                  <a:pt x="3219" y="1572"/>
                  <a:pt x="3219" y="1572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0" y="1406"/>
                  <a:pt x="2810" y="1406"/>
                  <a:pt x="2810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4"/>
                  <a:pt x="3084" y="1244"/>
                </a:cubicBezTo>
                <a:cubicBezTo>
                  <a:pt x="3088" y="1244"/>
                  <a:pt x="3093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6" y="1512"/>
                </a:moveTo>
                <a:cubicBezTo>
                  <a:pt x="3406" y="1413"/>
                  <a:pt x="3406" y="1413"/>
                  <a:pt x="3406" y="1413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7" y="1330"/>
                  <a:pt x="3837" y="1330"/>
                  <a:pt x="3837" y="1330"/>
                </a:cubicBezTo>
                <a:cubicBezTo>
                  <a:pt x="3376" y="1512"/>
                  <a:pt x="3376" y="1512"/>
                  <a:pt x="3376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5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2" y="1254"/>
                  <a:pt x="3142" y="1254"/>
                  <a:pt x="3142" y="1254"/>
                </a:cubicBezTo>
                <a:cubicBezTo>
                  <a:pt x="3337" y="1135"/>
                  <a:pt x="3337" y="1135"/>
                  <a:pt x="3337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3"/>
                  <a:pt x="3363" y="1142"/>
                </a:cubicBezTo>
                <a:cubicBezTo>
                  <a:pt x="3369" y="1139"/>
                  <a:pt x="3373" y="1133"/>
                  <a:pt x="3373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7"/>
                  <a:pt x="3405" y="1407"/>
                  <a:pt x="3405" y="1407"/>
                </a:cubicBezTo>
                <a:cubicBezTo>
                  <a:pt x="3293" y="1342"/>
                  <a:pt x="3293" y="1342"/>
                  <a:pt x="3293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3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2"/>
                  <a:pt x="2953" y="1182"/>
                  <a:pt x="2953" y="1182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7"/>
                  <a:pt x="4052" y="1037"/>
                  <a:pt x="4052" y="1037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6" y="1220"/>
                  <a:pt x="3636" y="1220"/>
                  <a:pt x="3636" y="1220"/>
                </a:cubicBezTo>
                <a:cubicBezTo>
                  <a:pt x="3884" y="1013"/>
                  <a:pt x="3884" y="1013"/>
                  <a:pt x="3884" y="1013"/>
                </a:cubicBezTo>
                <a:cubicBezTo>
                  <a:pt x="3888" y="1018"/>
                  <a:pt x="3894" y="1021"/>
                  <a:pt x="3900" y="1023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1" y="1026"/>
                </a:moveTo>
                <a:cubicBezTo>
                  <a:pt x="3917" y="1026"/>
                  <a:pt x="3922" y="1024"/>
                  <a:pt x="3927" y="1022"/>
                </a:cubicBezTo>
                <a:cubicBezTo>
                  <a:pt x="3936" y="1017"/>
                  <a:pt x="3941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8" y="1311"/>
                  <a:pt x="3878" y="1311"/>
                  <a:pt x="3878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4" y="1025"/>
                  <a:pt x="3904" y="1025"/>
                  <a:pt x="3904" y="1025"/>
                </a:cubicBezTo>
                <a:cubicBezTo>
                  <a:pt x="3907" y="1025"/>
                  <a:pt x="3909" y="1026"/>
                  <a:pt x="3911" y="1026"/>
                </a:cubicBezTo>
                <a:moveTo>
                  <a:pt x="2956" y="1178"/>
                </a:moveTo>
                <a:cubicBezTo>
                  <a:pt x="2487" y="1045"/>
                  <a:pt x="2487" y="1045"/>
                  <a:pt x="2487" y="1045"/>
                </a:cubicBezTo>
                <a:cubicBezTo>
                  <a:pt x="2536" y="954"/>
                  <a:pt x="2536" y="954"/>
                  <a:pt x="2536" y="954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5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49"/>
                  <a:pt x="2470" y="949"/>
                  <a:pt x="2470" y="949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3"/>
                  <a:pt x="2483" y="1043"/>
                  <a:pt x="2483" y="1043"/>
                </a:cubicBezTo>
                <a:cubicBezTo>
                  <a:pt x="2481" y="1043"/>
                  <a:pt x="2481" y="1043"/>
                  <a:pt x="2481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5" y="982"/>
                </a:moveTo>
                <a:cubicBezTo>
                  <a:pt x="3105" y="981"/>
                  <a:pt x="3104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8" y="913"/>
                  <a:pt x="3148" y="913"/>
                  <a:pt x="3148" y="913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5" y="982"/>
                  <a:pt x="3105" y="982"/>
                  <a:pt x="3105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5"/>
                </a:cubicBezTo>
                <a:cubicBezTo>
                  <a:pt x="3371" y="1114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7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5"/>
                  <a:pt x="3502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6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2" y="1122"/>
                  <a:pt x="3335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7" y="1233"/>
                  <a:pt x="3107" y="1233"/>
                  <a:pt x="3107" y="1233"/>
                </a:cubicBezTo>
                <a:cubicBezTo>
                  <a:pt x="3115" y="1224"/>
                  <a:pt x="3117" y="1210"/>
                  <a:pt x="3111" y="1198"/>
                </a:cubicBezTo>
                <a:cubicBezTo>
                  <a:pt x="3109" y="1195"/>
                  <a:pt x="3107" y="1192"/>
                  <a:pt x="3105" y="1190"/>
                </a:cubicBezTo>
                <a:cubicBezTo>
                  <a:pt x="3443" y="861"/>
                  <a:pt x="3443" y="861"/>
                  <a:pt x="3443" y="861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3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0" y="925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1" y="839"/>
                  <a:pt x="3437" y="852"/>
                </a:cubicBezTo>
                <a:cubicBezTo>
                  <a:pt x="3202" y="944"/>
                  <a:pt x="3202" y="944"/>
                  <a:pt x="3202" y="944"/>
                </a:cubicBezTo>
                <a:cubicBezTo>
                  <a:pt x="3201" y="947"/>
                  <a:pt x="3200" y="949"/>
                  <a:pt x="3199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7"/>
                  <a:pt x="3440" y="857"/>
                  <a:pt x="3440" y="857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2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2"/>
                  <a:pt x="3072" y="1183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79"/>
                  <a:pt x="2961" y="1179"/>
                  <a:pt x="2961" y="1179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8"/>
                  <a:pt x="3082" y="1009"/>
                  <a:pt x="3085" y="1009"/>
                </a:cubicBezTo>
                <a:cubicBezTo>
                  <a:pt x="3088" y="1009"/>
                  <a:pt x="3092" y="1008"/>
                  <a:pt x="3095" y="1007"/>
                </a:cubicBezTo>
                <a:cubicBezTo>
                  <a:pt x="3102" y="1003"/>
                  <a:pt x="3106" y="995"/>
                  <a:pt x="3106" y="987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89" y="1151"/>
                  <a:pt x="3091" y="1152"/>
                  <a:pt x="3092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7" y="937"/>
                  <a:pt x="3147" y="937"/>
                  <a:pt x="3147" y="937"/>
                </a:cubicBezTo>
                <a:cubicBezTo>
                  <a:pt x="3148" y="933"/>
                  <a:pt x="3149" y="929"/>
                  <a:pt x="3150" y="925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8"/>
                  <a:pt x="3253" y="666"/>
                  <a:pt x="3255" y="664"/>
                </a:cubicBezTo>
                <a:cubicBezTo>
                  <a:pt x="3308" y="707"/>
                  <a:pt x="3308" y="707"/>
                  <a:pt x="3308" y="707"/>
                </a:cubicBezTo>
                <a:cubicBezTo>
                  <a:pt x="3159" y="892"/>
                  <a:pt x="3159" y="892"/>
                  <a:pt x="3159" y="892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0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1" y="636"/>
                  <a:pt x="3181" y="636"/>
                  <a:pt x="3181" y="636"/>
                </a:cubicBezTo>
                <a:cubicBezTo>
                  <a:pt x="3182" y="641"/>
                  <a:pt x="3184" y="647"/>
                  <a:pt x="3186" y="651"/>
                </a:cubicBezTo>
                <a:cubicBezTo>
                  <a:pt x="3191" y="661"/>
                  <a:pt x="3200" y="669"/>
                  <a:pt x="3210" y="672"/>
                </a:cubicBezTo>
                <a:cubicBezTo>
                  <a:pt x="3151" y="902"/>
                  <a:pt x="3151" y="902"/>
                  <a:pt x="3151" y="902"/>
                </a:cubicBezTo>
                <a:cubicBezTo>
                  <a:pt x="3096" y="970"/>
                  <a:pt x="3096" y="970"/>
                  <a:pt x="3096" y="970"/>
                </a:cubicBezTo>
                <a:cubicBezTo>
                  <a:pt x="3093" y="968"/>
                  <a:pt x="3089" y="966"/>
                  <a:pt x="3085" y="966"/>
                </a:cubicBezTo>
                <a:cubicBezTo>
                  <a:pt x="3081" y="966"/>
                  <a:pt x="3078" y="967"/>
                  <a:pt x="3075" y="969"/>
                </a:cubicBezTo>
                <a:cubicBezTo>
                  <a:pt x="3067" y="973"/>
                  <a:pt x="3062" y="982"/>
                  <a:pt x="3064" y="990"/>
                </a:cubicBezTo>
                <a:moveTo>
                  <a:pt x="3311" y="703"/>
                </a:moveTo>
                <a:cubicBezTo>
                  <a:pt x="3259" y="660"/>
                  <a:pt x="3259" y="660"/>
                  <a:pt x="3259" y="660"/>
                </a:cubicBezTo>
                <a:cubicBezTo>
                  <a:pt x="3265" y="653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1" y="703"/>
                  <a:pt x="3311" y="703"/>
                  <a:pt x="3311" y="703"/>
                </a:cubicBezTo>
                <a:moveTo>
                  <a:pt x="3447" y="812"/>
                </a:moveTo>
                <a:cubicBezTo>
                  <a:pt x="3315" y="706"/>
                  <a:pt x="3315" y="706"/>
                  <a:pt x="3315" y="706"/>
                </a:cubicBezTo>
                <a:cubicBezTo>
                  <a:pt x="3378" y="628"/>
                  <a:pt x="3378" y="628"/>
                  <a:pt x="3378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6"/>
                  <a:pt x="3754" y="616"/>
                  <a:pt x="3754" y="616"/>
                </a:cubicBezTo>
                <a:cubicBezTo>
                  <a:pt x="3493" y="814"/>
                  <a:pt x="3493" y="814"/>
                  <a:pt x="3493" y="814"/>
                </a:cubicBezTo>
                <a:cubicBezTo>
                  <a:pt x="3487" y="807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0" y="809"/>
                  <a:pt x="3448" y="810"/>
                  <a:pt x="3447" y="812"/>
                </a:cubicBezTo>
                <a:moveTo>
                  <a:pt x="3383" y="622"/>
                </a:moveTo>
                <a:cubicBezTo>
                  <a:pt x="3440" y="551"/>
                  <a:pt x="3440" y="551"/>
                  <a:pt x="3440" y="551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4" y="567"/>
                  <a:pt x="3794" y="567"/>
                  <a:pt x="3794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6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2"/>
                  <a:pt x="3383" y="622"/>
                  <a:pt x="3383" y="622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5" y="586"/>
                </a:cubicBezTo>
                <a:cubicBezTo>
                  <a:pt x="3218" y="586"/>
                  <a:pt x="3211" y="588"/>
                  <a:pt x="3205" y="591"/>
                </a:cubicBezTo>
                <a:cubicBezTo>
                  <a:pt x="3190" y="599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7" y="944"/>
                  <a:pt x="2467" y="944"/>
                  <a:pt x="2467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29" y="1452"/>
                  <a:pt x="1627" y="1454"/>
                </a:cubicBezTo>
                <a:cubicBezTo>
                  <a:pt x="1626" y="1454"/>
                  <a:pt x="1625" y="1455"/>
                  <a:pt x="1623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2" y="1537"/>
                  <a:pt x="1542" y="1537"/>
                  <a:pt x="1542" y="1537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1" y="1458"/>
                  <a:pt x="1601" y="1458"/>
                  <a:pt x="1601" y="1458"/>
                </a:cubicBezTo>
                <a:cubicBezTo>
                  <a:pt x="1597" y="1457"/>
                  <a:pt x="1594" y="1456"/>
                  <a:pt x="1590" y="1454"/>
                </a:cubicBezTo>
                <a:cubicBezTo>
                  <a:pt x="1470" y="1468"/>
                  <a:pt x="1470" y="1468"/>
                  <a:pt x="1470" y="1468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6" y="1525"/>
                  <a:pt x="1436" y="1525"/>
                  <a:pt x="1436" y="1525"/>
                </a:cubicBezTo>
                <a:cubicBezTo>
                  <a:pt x="1074" y="1484"/>
                  <a:pt x="1074" y="1484"/>
                  <a:pt x="1074" y="1484"/>
                </a:cubicBezTo>
                <a:cubicBezTo>
                  <a:pt x="1073" y="1485"/>
                  <a:pt x="1073" y="1485"/>
                  <a:pt x="1073" y="1485"/>
                </a:cubicBezTo>
                <a:cubicBezTo>
                  <a:pt x="802" y="1885"/>
                  <a:pt x="802" y="1885"/>
                  <a:pt x="802" y="1885"/>
                </a:cubicBezTo>
                <a:cubicBezTo>
                  <a:pt x="794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79"/>
                </a:cubicBezTo>
                <a:cubicBezTo>
                  <a:pt x="740" y="1886"/>
                  <a:pt x="732" y="1899"/>
                  <a:pt x="730" y="1912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1"/>
                  <a:pt x="3" y="1941"/>
                  <a:pt x="3" y="1941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7"/>
                  <a:pt x="729" y="1917"/>
                  <a:pt x="729" y="1917"/>
                </a:cubicBezTo>
                <a:cubicBezTo>
                  <a:pt x="729" y="1925"/>
                  <a:pt x="731" y="1932"/>
                  <a:pt x="734" y="1939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1"/>
                  <a:pt x="592" y="2041"/>
                  <a:pt x="592" y="2041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199" y="2316"/>
                  <a:pt x="199" y="2316"/>
                  <a:pt x="199" y="2316"/>
                </a:cubicBezTo>
                <a:cubicBezTo>
                  <a:pt x="202" y="2321"/>
                  <a:pt x="202" y="2321"/>
                  <a:pt x="202" y="2321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0"/>
                  <a:pt x="270" y="2450"/>
                  <a:pt x="270" y="2450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4" y="2352"/>
                  <a:pt x="404" y="2352"/>
                  <a:pt x="404" y="2352"/>
                </a:cubicBezTo>
                <a:cubicBezTo>
                  <a:pt x="403" y="2359"/>
                  <a:pt x="404" y="2367"/>
                  <a:pt x="408" y="2373"/>
                </a:cubicBezTo>
                <a:cubicBezTo>
                  <a:pt x="411" y="2380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8" y="2390"/>
                  <a:pt x="428" y="2390"/>
                  <a:pt x="428" y="2390"/>
                </a:cubicBezTo>
                <a:cubicBezTo>
                  <a:pt x="432" y="2391"/>
                  <a:pt x="435" y="2392"/>
                  <a:pt x="438" y="2392"/>
                </a:cubicBezTo>
                <a:cubicBezTo>
                  <a:pt x="444" y="2392"/>
                  <a:pt x="449" y="2391"/>
                  <a:pt x="455" y="2388"/>
                </a:cubicBezTo>
                <a:cubicBezTo>
                  <a:pt x="470" y="2380"/>
                  <a:pt x="476" y="2362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2"/>
                  <a:pt x="782" y="2254"/>
                  <a:pt x="783" y="2255"/>
                </a:cubicBezTo>
                <a:cubicBezTo>
                  <a:pt x="624" y="2362"/>
                  <a:pt x="624" y="2362"/>
                  <a:pt x="624" y="2362"/>
                </a:cubicBezTo>
                <a:cubicBezTo>
                  <a:pt x="624" y="2364"/>
                  <a:pt x="624" y="2366"/>
                  <a:pt x="624" y="2368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3" y="2373"/>
                  <a:pt x="623" y="2374"/>
                  <a:pt x="622" y="2376"/>
                </a:cubicBezTo>
                <a:cubicBezTo>
                  <a:pt x="771" y="2354"/>
                  <a:pt x="771" y="2354"/>
                  <a:pt x="771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3" y="2649"/>
                </a:cubicBezTo>
                <a:cubicBezTo>
                  <a:pt x="678" y="2649"/>
                  <a:pt x="672" y="2650"/>
                  <a:pt x="667" y="2653"/>
                </a:cubicBezTo>
                <a:cubicBezTo>
                  <a:pt x="654" y="2660"/>
                  <a:pt x="647" y="2675"/>
                  <a:pt x="649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4"/>
                  <a:pt x="651" y="2694"/>
                  <a:pt x="651" y="2694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2" y="2816"/>
                  <a:pt x="462" y="2816"/>
                  <a:pt x="462" y="2816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0"/>
                  <a:pt x="512" y="2910"/>
                  <a:pt x="512" y="2910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7"/>
                  <a:pt x="579" y="3037"/>
                  <a:pt x="579" y="3037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5"/>
                  <a:pt x="3259" y="1895"/>
                  <a:pt x="3259" y="1895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0"/>
                  <a:pt x="3818" y="1430"/>
                  <a:pt x="3818" y="1430"/>
                </a:cubicBezTo>
                <a:cubicBezTo>
                  <a:pt x="4482" y="1515"/>
                  <a:pt x="4482" y="1515"/>
                  <a:pt x="4482" y="1515"/>
                </a:cubicBezTo>
                <a:cubicBezTo>
                  <a:pt x="4479" y="1510"/>
                  <a:pt x="4479" y="1510"/>
                  <a:pt x="4479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2" y="1317"/>
                  <a:pt x="3882" y="1317"/>
                  <a:pt x="3882" y="1317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7" y="1056"/>
                  <a:pt x="4127" y="1056"/>
                  <a:pt x="4127" y="1056"/>
                </a:cubicBezTo>
                <a:cubicBezTo>
                  <a:pt x="4200" y="978"/>
                  <a:pt x="4200" y="978"/>
                  <a:pt x="4200" y="978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5" y="997"/>
                  <a:pt x="3945" y="997"/>
                  <a:pt x="3945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0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59"/>
                  <a:pt x="3920" y="956"/>
                  <a:pt x="3911" y="956"/>
                </a:cubicBezTo>
                <a:cubicBezTo>
                  <a:pt x="3906" y="956"/>
                  <a:pt x="3900" y="958"/>
                  <a:pt x="3895" y="960"/>
                </a:cubicBezTo>
                <a:cubicBezTo>
                  <a:pt x="3889" y="963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8"/>
                  <a:pt x="4053" y="698"/>
                  <a:pt x="4053" y="698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8"/>
                  <a:pt x="3701" y="748"/>
                  <a:pt x="3701" y="748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8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3" y="629"/>
                  <a:pt x="3774" y="634"/>
                  <a:pt x="3784" y="634"/>
                </a:cubicBezTo>
                <a:cubicBezTo>
                  <a:pt x="3790" y="634"/>
                  <a:pt x="3795" y="633"/>
                  <a:pt x="3800" y="630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8" y="605"/>
                  <a:pt x="3818" y="605"/>
                  <a:pt x="3818" y="605"/>
                </a:cubicBezTo>
                <a:cubicBezTo>
                  <a:pt x="3820" y="598"/>
                  <a:pt x="3818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6" y="514"/>
                  <a:pt x="3956" y="514"/>
                  <a:pt x="3956" y="514"/>
                </a:cubicBezTo>
                <a:cubicBezTo>
                  <a:pt x="3821" y="522"/>
                  <a:pt x="3821" y="522"/>
                  <a:pt x="3821" y="522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5" y="379"/>
                  <a:pt x="3885" y="379"/>
                  <a:pt x="3885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8" y="617"/>
                  <a:pt x="3265" y="610"/>
                </a:cubicBezTo>
                <a:cubicBezTo>
                  <a:pt x="3262" y="604"/>
                  <a:pt x="3258" y="599"/>
                  <a:pt x="3253" y="595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6"/>
                  <a:pt x="3503" y="241"/>
                </a:cubicBezTo>
                <a:cubicBezTo>
                  <a:pt x="3548" y="177"/>
                  <a:pt x="3548" y="177"/>
                  <a:pt x="3548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42000"/>
                </a:schemeClr>
              </a:gs>
              <a:gs pos="65000">
                <a:schemeClr val="tx2">
                  <a:alpha val="38000"/>
                </a:schemeClr>
              </a:gs>
              <a:gs pos="100000">
                <a:schemeClr val="tx2">
                  <a:alpha val="79000"/>
                </a:schemeClr>
              </a:gs>
              <a:gs pos="30000">
                <a:schemeClr val="tx2">
                  <a:alpha val="21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0" name="直接连接符 169"/>
          <p:cNvCxnSpPr/>
          <p:nvPr/>
        </p:nvCxnSpPr>
        <p:spPr>
          <a:xfrm flipH="1">
            <a:off x="7022522" y="6484144"/>
            <a:ext cx="445896" cy="373856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07407E-6 L -0.09674 -4.07407E-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40000" decel="4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1.48148E-6 L -8.33333E-7 1.48148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4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2.59259E-6 L 0.08177 0.0919 " pathEditMode="relative" rAng="0" ptsTypes="AA">
                                      <p:cBhvr>
                                        <p:cTn id="114" dur="75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6" grpId="0" animBg="1"/>
      <p:bldP spid="28" grpId="0"/>
      <p:bldP spid="29" grpId="0"/>
      <p:bldP spid="36" grpId="0"/>
      <p:bldP spid="36" grpId="1"/>
      <p:bldP spid="168" grpId="0" animBg="1"/>
      <p:bldP spid="16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20700000">
            <a:off x="2057899" y="-1939713"/>
            <a:ext cx="10123488" cy="6982525"/>
          </a:xfrm>
          <a:custGeom>
            <a:avLst/>
            <a:gdLst>
              <a:gd name="connsiteX0" fmla="*/ 0 w 20246976"/>
              <a:gd name="connsiteY0" fmla="*/ 3741738 h 7483475"/>
              <a:gd name="connsiteX1" fmla="*/ 10123488 w 20246976"/>
              <a:gd name="connsiteY1" fmla="*/ 0 h 7483475"/>
              <a:gd name="connsiteX2" fmla="*/ 20246976 w 20246976"/>
              <a:gd name="connsiteY2" fmla="*/ 3741738 h 7483475"/>
              <a:gd name="connsiteX3" fmla="*/ 10123488 w 20246976"/>
              <a:gd name="connsiteY3" fmla="*/ 7483476 h 7483475"/>
              <a:gd name="connsiteX4" fmla="*/ 0 w 20246976"/>
              <a:gd name="connsiteY4" fmla="*/ 3741738 h 7483475"/>
              <a:gd name="connsiteX0" fmla="*/ 10123488 w 20246976"/>
              <a:gd name="connsiteY0" fmla="*/ 0 h 7483476"/>
              <a:gd name="connsiteX1" fmla="*/ 20246976 w 20246976"/>
              <a:gd name="connsiteY1" fmla="*/ 3741738 h 7483476"/>
              <a:gd name="connsiteX2" fmla="*/ 10123488 w 20246976"/>
              <a:gd name="connsiteY2" fmla="*/ 7483476 h 7483476"/>
              <a:gd name="connsiteX3" fmla="*/ 0 w 20246976"/>
              <a:gd name="connsiteY3" fmla="*/ 3741738 h 7483476"/>
              <a:gd name="connsiteX4" fmla="*/ 10214928 w 20246976"/>
              <a:gd name="connsiteY4" fmla="*/ 91440 h 7483476"/>
              <a:gd name="connsiteX0" fmla="*/ 10321136 w 20444624"/>
              <a:gd name="connsiteY0" fmla="*/ 0 h 9044296"/>
              <a:gd name="connsiteX1" fmla="*/ 20444624 w 20444624"/>
              <a:gd name="connsiteY1" fmla="*/ 3741738 h 9044296"/>
              <a:gd name="connsiteX2" fmla="*/ 10321136 w 20444624"/>
              <a:gd name="connsiteY2" fmla="*/ 7483476 h 9044296"/>
              <a:gd name="connsiteX3" fmla="*/ 197648 w 20444624"/>
              <a:gd name="connsiteY3" fmla="*/ 3741738 h 9044296"/>
              <a:gd name="connsiteX4" fmla="*/ 6140074 w 20444624"/>
              <a:gd name="connsiteY4" fmla="*/ 9044296 h 9044296"/>
              <a:gd name="connsiteX0" fmla="*/ 4181062 w 14304550"/>
              <a:gd name="connsiteY0" fmla="*/ 0 h 9044296"/>
              <a:gd name="connsiteX1" fmla="*/ 14304550 w 14304550"/>
              <a:gd name="connsiteY1" fmla="*/ 3741738 h 9044296"/>
              <a:gd name="connsiteX2" fmla="*/ 4181062 w 14304550"/>
              <a:gd name="connsiteY2" fmla="*/ 7483476 h 9044296"/>
              <a:gd name="connsiteX3" fmla="*/ 0 w 14304550"/>
              <a:gd name="connsiteY3" fmla="*/ 9044296 h 9044296"/>
              <a:gd name="connsiteX0" fmla="*/ 0 w 10123488"/>
              <a:gd name="connsiteY0" fmla="*/ 0 h 7483476"/>
              <a:gd name="connsiteX1" fmla="*/ 10123488 w 10123488"/>
              <a:gd name="connsiteY1" fmla="*/ 3741738 h 7483476"/>
              <a:gd name="connsiteX2" fmla="*/ 0 w 10123488"/>
              <a:gd name="connsiteY2" fmla="*/ 7483476 h 7483476"/>
              <a:gd name="connsiteX0" fmla="*/ 0 w 10123488"/>
              <a:gd name="connsiteY0" fmla="*/ 0 h 6982525"/>
              <a:gd name="connsiteX1" fmla="*/ 10123488 w 10123488"/>
              <a:gd name="connsiteY1" fmla="*/ 3741738 h 6982525"/>
              <a:gd name="connsiteX2" fmla="*/ 1810600 w 10123488"/>
              <a:gd name="connsiteY2" fmla="*/ 6982525 h 698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3488" h="6982525">
                <a:moveTo>
                  <a:pt x="0" y="0"/>
                </a:moveTo>
                <a:cubicBezTo>
                  <a:pt x="5591048" y="0"/>
                  <a:pt x="10123488" y="1675233"/>
                  <a:pt x="10123488" y="3741738"/>
                </a:cubicBezTo>
                <a:cubicBezTo>
                  <a:pt x="10123488" y="5808243"/>
                  <a:pt x="4194692" y="6098765"/>
                  <a:pt x="1810600" y="6982525"/>
                </a:cubicBezTo>
              </a:path>
            </a:pathLst>
          </a:custGeom>
          <a:noFill/>
          <a:ln w="3175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cs typeface="+mn-ea"/>
                <a:sym typeface="+mn-lt"/>
              </a:rPr>
              <a:t>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3802511"/>
            <a:ext cx="4935660" cy="3055489"/>
          </a:xfrm>
          <a:custGeom>
            <a:avLst/>
            <a:gdLst>
              <a:gd name="connsiteX0" fmla="*/ 2803774 w 7226300"/>
              <a:gd name="connsiteY0" fmla="*/ 0 h 4473541"/>
              <a:gd name="connsiteX1" fmla="*/ 7226300 w 7226300"/>
              <a:gd name="connsiteY1" fmla="*/ 4422526 h 4473541"/>
              <a:gd name="connsiteX2" fmla="*/ 7225010 w 7226300"/>
              <a:gd name="connsiteY2" fmla="*/ 4473541 h 4473541"/>
              <a:gd name="connsiteX3" fmla="*/ 0 w 7226300"/>
              <a:gd name="connsiteY3" fmla="*/ 4473541 h 4473541"/>
              <a:gd name="connsiteX4" fmla="*/ 0 w 7226300"/>
              <a:gd name="connsiteY4" fmla="*/ 1002532 h 4473541"/>
              <a:gd name="connsiteX5" fmla="*/ 157706 w 7226300"/>
              <a:gd name="connsiteY5" fmla="*/ 878599 h 4473541"/>
              <a:gd name="connsiteX6" fmla="*/ 2803774 w 7226300"/>
              <a:gd name="connsiteY6" fmla="*/ 0 h 447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26300" h="4473541">
                <a:moveTo>
                  <a:pt x="2803774" y="0"/>
                </a:moveTo>
                <a:cubicBezTo>
                  <a:pt x="5246268" y="0"/>
                  <a:pt x="7226300" y="1980032"/>
                  <a:pt x="7226300" y="4422526"/>
                </a:cubicBezTo>
                <a:lnTo>
                  <a:pt x="7225010" y="4473541"/>
                </a:lnTo>
                <a:lnTo>
                  <a:pt x="0" y="4473541"/>
                </a:lnTo>
                <a:lnTo>
                  <a:pt x="0" y="1002532"/>
                </a:lnTo>
                <a:lnTo>
                  <a:pt x="157706" y="878599"/>
                </a:lnTo>
                <a:cubicBezTo>
                  <a:pt x="895572" y="326783"/>
                  <a:pt x="1811511" y="0"/>
                  <a:pt x="2803774" y="0"/>
                </a:cubicBezTo>
                <a:close/>
              </a:path>
            </a:pathLst>
          </a:custGeom>
          <a:noFill/>
          <a:ln>
            <a:solidFill>
              <a:schemeClr val="tx1"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292080" y="3957008"/>
            <a:ext cx="5049448" cy="2985914"/>
          </a:xfrm>
          <a:custGeom>
            <a:avLst/>
            <a:gdLst>
              <a:gd name="connsiteX0" fmla="*/ 2842877 w 6720815"/>
              <a:gd name="connsiteY0" fmla="*/ 0 h 3974251"/>
              <a:gd name="connsiteX1" fmla="*/ 6720815 w 6720815"/>
              <a:gd name="connsiteY1" fmla="*/ 3877938 h 3974251"/>
              <a:gd name="connsiteX2" fmla="*/ 6718380 w 6720815"/>
              <a:gd name="connsiteY2" fmla="*/ 3974251 h 3974251"/>
              <a:gd name="connsiteX3" fmla="*/ 0 w 6720815"/>
              <a:gd name="connsiteY3" fmla="*/ 3974251 h 3974251"/>
              <a:gd name="connsiteX4" fmla="*/ 0 w 6720815"/>
              <a:gd name="connsiteY4" fmla="*/ 1246687 h 3974251"/>
              <a:gd name="connsiteX5" fmla="*/ 100761 w 6720815"/>
              <a:gd name="connsiteY5" fmla="*/ 1135822 h 3974251"/>
              <a:gd name="connsiteX6" fmla="*/ 2842877 w 6720815"/>
              <a:gd name="connsiteY6" fmla="*/ 0 h 397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0815" h="3974251">
                <a:moveTo>
                  <a:pt x="2842877" y="0"/>
                </a:moveTo>
                <a:cubicBezTo>
                  <a:pt x="4984603" y="0"/>
                  <a:pt x="6720815" y="1736212"/>
                  <a:pt x="6720815" y="3877938"/>
                </a:cubicBezTo>
                <a:lnTo>
                  <a:pt x="6718380" y="3974251"/>
                </a:lnTo>
                <a:lnTo>
                  <a:pt x="0" y="3974251"/>
                </a:lnTo>
                <a:lnTo>
                  <a:pt x="0" y="1246687"/>
                </a:lnTo>
                <a:lnTo>
                  <a:pt x="100761" y="1135822"/>
                </a:lnTo>
                <a:cubicBezTo>
                  <a:pt x="802530" y="434053"/>
                  <a:pt x="1772014" y="0"/>
                  <a:pt x="2842877" y="0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1180012" flipH="1" flipV="1">
            <a:off x="1104789" y="3643222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80012" flipH="1" flipV="1">
            <a:off x="246015" y="3342572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80012" flipH="1" flipV="1">
            <a:off x="638129" y="3947611"/>
            <a:ext cx="120512" cy="1205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9273309" flipH="1" flipV="1">
            <a:off x="4608872" y="5600393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9273309" flipH="1" flipV="1">
            <a:off x="5578104" y="5266171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9273309" flipH="1" flipV="1">
            <a:off x="4989593" y="5165263"/>
            <a:ext cx="120512" cy="1205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9861" y="5465424"/>
            <a:ext cx="189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AIM AT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/>
          <p:nvPr/>
        </p:nvSpPr>
        <p:spPr>
          <a:xfrm>
            <a:off x="6363990" y="1828025"/>
            <a:ext cx="3064433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后续可以通过一些激励活动来吸引用户，鼓动用户不光被动接收新闻，也可以主动参与新闻的书写。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33" name="文本框 3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9480962" y="1818791"/>
            <a:ext cx="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effectLst>
                  <a:reflection blurRad="6350" stA="19000" endPos="45500" dist="12700" dir="5400000" sy="-100000" algn="bl" rotWithShape="0"/>
                </a:effectLst>
                <a:cs typeface="+mn-ea"/>
                <a:sym typeface="+mn-lt"/>
              </a:rPr>
              <a:t>2</a:t>
            </a:r>
            <a:endParaRPr lang="zh-CN" altLang="en-US" sz="4800" dirty="0" err="1">
              <a:effectLst>
                <a:reflection blurRad="6350" stA="19000" endPos="45500" dist="127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34" name="矩形 33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/>
          <p:nvPr/>
        </p:nvSpPr>
        <p:spPr>
          <a:xfrm>
            <a:off x="4013200" y="3169106"/>
            <a:ext cx="3064433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前期多为推广增加支出，可以尝试购买相关广告位以及雇佣刷分团队给应用在应用商店刷分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35" name="文本框 34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7158808" y="3159838"/>
            <a:ext cx="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effectLst>
                  <a:reflection blurRad="6350" stA="19000" endPos="45500" dist="12700" dir="5400000" sy="-100000" algn="bl" rotWithShape="0"/>
                </a:effectLst>
                <a:cs typeface="+mn-ea"/>
                <a:sym typeface="+mn-lt"/>
              </a:rPr>
              <a:t>1</a:t>
            </a:r>
            <a:endParaRPr lang="zh-CN" altLang="en-US" sz="4800" dirty="0" err="1">
              <a:effectLst>
                <a:reflection blurRad="6350" stA="19000" endPos="45500" dist="127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36" name="Freeform 124"/>
          <p:cNvSpPr>
            <a:spLocks noEditPoints="1"/>
          </p:cNvSpPr>
          <p:nvPr/>
        </p:nvSpPr>
        <p:spPr bwMode="auto">
          <a:xfrm>
            <a:off x="1801161" y="4547300"/>
            <a:ext cx="689701" cy="689701"/>
          </a:xfrm>
          <a:custGeom>
            <a:avLst/>
            <a:gdLst>
              <a:gd name="T0" fmla="*/ 101 w 140"/>
              <a:gd name="T1" fmla="*/ 21 h 140"/>
              <a:gd name="T2" fmla="*/ 117 w 140"/>
              <a:gd name="T3" fmla="*/ 5 h 140"/>
              <a:gd name="T4" fmla="*/ 119 w 140"/>
              <a:gd name="T5" fmla="*/ 6 h 140"/>
              <a:gd name="T6" fmla="*/ 120 w 140"/>
              <a:gd name="T7" fmla="*/ 20 h 140"/>
              <a:gd name="T8" fmla="*/ 134 w 140"/>
              <a:gd name="T9" fmla="*/ 22 h 140"/>
              <a:gd name="T10" fmla="*/ 135 w 140"/>
              <a:gd name="T11" fmla="*/ 24 h 140"/>
              <a:gd name="T12" fmla="*/ 120 w 140"/>
              <a:gd name="T13" fmla="*/ 39 h 140"/>
              <a:gd name="T14" fmla="*/ 116 w 140"/>
              <a:gd name="T15" fmla="*/ 40 h 140"/>
              <a:gd name="T16" fmla="*/ 107 w 140"/>
              <a:gd name="T17" fmla="*/ 39 h 140"/>
              <a:gd name="T18" fmla="*/ 80 w 140"/>
              <a:gd name="T19" fmla="*/ 66 h 140"/>
              <a:gd name="T20" fmla="*/ 78 w 140"/>
              <a:gd name="T21" fmla="*/ 79 h 140"/>
              <a:gd name="T22" fmla="*/ 61 w 140"/>
              <a:gd name="T23" fmla="*/ 79 h 140"/>
              <a:gd name="T24" fmla="*/ 61 w 140"/>
              <a:gd name="T25" fmla="*/ 62 h 140"/>
              <a:gd name="T26" fmla="*/ 75 w 140"/>
              <a:gd name="T27" fmla="*/ 60 h 140"/>
              <a:gd name="T28" fmla="*/ 101 w 140"/>
              <a:gd name="T29" fmla="*/ 34 h 140"/>
              <a:gd name="T30" fmla="*/ 100 w 140"/>
              <a:gd name="T31" fmla="*/ 25 h 140"/>
              <a:gd name="T32" fmla="*/ 101 w 140"/>
              <a:gd name="T33" fmla="*/ 21 h 140"/>
              <a:gd name="T34" fmla="*/ 130 w 140"/>
              <a:gd name="T35" fmla="*/ 34 h 140"/>
              <a:gd name="T36" fmla="*/ 122 w 140"/>
              <a:gd name="T37" fmla="*/ 42 h 140"/>
              <a:gd name="T38" fmla="*/ 118 w 140"/>
              <a:gd name="T39" fmla="*/ 44 h 140"/>
              <a:gd name="T40" fmla="*/ 124 w 140"/>
              <a:gd name="T41" fmla="*/ 70 h 140"/>
              <a:gd name="T42" fmla="*/ 70 w 140"/>
              <a:gd name="T43" fmla="*/ 125 h 140"/>
              <a:gd name="T44" fmla="*/ 15 w 140"/>
              <a:gd name="T45" fmla="*/ 70 h 140"/>
              <a:gd name="T46" fmla="*/ 70 w 140"/>
              <a:gd name="T47" fmla="*/ 16 h 140"/>
              <a:gd name="T48" fmla="*/ 96 w 140"/>
              <a:gd name="T49" fmla="*/ 23 h 140"/>
              <a:gd name="T50" fmla="*/ 99 w 140"/>
              <a:gd name="T51" fmla="*/ 18 h 140"/>
              <a:gd name="T52" fmla="*/ 106 w 140"/>
              <a:gd name="T53" fmla="*/ 11 h 140"/>
              <a:gd name="T54" fmla="*/ 70 w 140"/>
              <a:gd name="T55" fmla="*/ 0 h 140"/>
              <a:gd name="T56" fmla="*/ 0 w 140"/>
              <a:gd name="T57" fmla="*/ 70 h 140"/>
              <a:gd name="T58" fmla="*/ 70 w 140"/>
              <a:gd name="T59" fmla="*/ 140 h 140"/>
              <a:gd name="T60" fmla="*/ 140 w 140"/>
              <a:gd name="T61" fmla="*/ 70 h 140"/>
              <a:gd name="T62" fmla="*/ 130 w 140"/>
              <a:gd name="T63" fmla="*/ 34 h 140"/>
              <a:gd name="T64" fmla="*/ 70 w 140"/>
              <a:gd name="T65" fmla="*/ 47 h 140"/>
              <a:gd name="T66" fmla="*/ 80 w 140"/>
              <a:gd name="T67" fmla="*/ 49 h 140"/>
              <a:gd name="T68" fmla="*/ 93 w 140"/>
              <a:gd name="T69" fmla="*/ 37 h 140"/>
              <a:gd name="T70" fmla="*/ 70 w 140"/>
              <a:gd name="T71" fmla="*/ 29 h 140"/>
              <a:gd name="T72" fmla="*/ 29 w 140"/>
              <a:gd name="T73" fmla="*/ 70 h 140"/>
              <a:gd name="T74" fmla="*/ 70 w 140"/>
              <a:gd name="T75" fmla="*/ 111 h 140"/>
              <a:gd name="T76" fmla="*/ 111 w 140"/>
              <a:gd name="T77" fmla="*/ 70 h 140"/>
              <a:gd name="T78" fmla="*/ 104 w 140"/>
              <a:gd name="T79" fmla="*/ 48 h 140"/>
              <a:gd name="T80" fmla="*/ 91 w 140"/>
              <a:gd name="T81" fmla="*/ 61 h 140"/>
              <a:gd name="T82" fmla="*/ 93 w 140"/>
              <a:gd name="T83" fmla="*/ 70 h 140"/>
              <a:gd name="T84" fmla="*/ 70 w 140"/>
              <a:gd name="T85" fmla="*/ 94 h 140"/>
              <a:gd name="T86" fmla="*/ 46 w 140"/>
              <a:gd name="T87" fmla="*/ 70 h 140"/>
              <a:gd name="T88" fmla="*/ 70 w 140"/>
              <a:gd name="T89" fmla="*/ 4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8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44444E-6 L 0.11081 -4.44444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44444E-6 L 2.29167E-6 -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774 -4.07407E-6 L 0.1108 -4.07407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28 -4.07407E-6 L 3.75E-6 -4.0740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524 4.81481E-6 L -0.06315 4.81481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602 4.81481E-6 L -3.95833E-6 4.81481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4" grpId="0" animBg="1"/>
      <p:bldP spid="4" grpId="1" animBg="1"/>
      <p:bldP spid="4" grpId="2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6" grpId="1"/>
      <p:bldP spid="32" grpId="0"/>
      <p:bldP spid="32" grpId="1"/>
      <p:bldP spid="32" grpId="2"/>
      <p:bldP spid="33" grpId="0"/>
      <p:bldP spid="34" grpId="0"/>
      <p:bldP spid="34" grpId="1"/>
      <p:bldP spid="34" grpId="2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endParaRPr lang="zh-CN" altLang="en-US" sz="9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7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88819" y="3583753"/>
            <a:ext cx="2736708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tx2"/>
                </a:solidFill>
                <a:cs typeface="+mn-ea"/>
                <a:sym typeface="+mn-lt"/>
              </a:rPr>
              <a:t>问题描述</a:t>
            </a:r>
            <a:endParaRPr lang="en-US" altLang="zh-CN" sz="4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F81B1-FD79-40B5-9A83-576B3DF208BB}"/>
              </a:ext>
            </a:extLst>
          </p:cNvPr>
          <p:cNvSpPr txBox="1"/>
          <p:nvPr/>
        </p:nvSpPr>
        <p:spPr>
          <a:xfrm>
            <a:off x="512064" y="2211888"/>
            <a:ext cx="4898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头条今日是一款新闻类</a:t>
            </a:r>
            <a:r>
              <a:rPr lang="en-US" altLang="zh-CN" dirty="0"/>
              <a:t>APP</a:t>
            </a:r>
            <a:r>
              <a:rPr lang="zh-CN" altLang="en-US" dirty="0"/>
              <a:t>，其主要功能为为用户提供个性化的新闻推荐推送。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其主要作用端为移动端分为安卓和</a:t>
            </a:r>
            <a:r>
              <a:rPr lang="en-US" altLang="zh-CN" dirty="0" err="1"/>
              <a:t>ios</a:t>
            </a:r>
            <a:r>
              <a:rPr lang="zh-CN" altLang="en-US" dirty="0"/>
              <a:t>客户端，提供给用户流畅的使用体验。内置的推荐算法通过类别甄选来提供给用户最想看到的新闻。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关键名词：新闻</a:t>
            </a:r>
            <a:r>
              <a:rPr lang="en-US" altLang="zh-CN" dirty="0"/>
              <a:t>APP</a:t>
            </a:r>
            <a:r>
              <a:rPr lang="zh-CN" altLang="en-US" dirty="0"/>
              <a:t>多设备适配，推荐算法</a:t>
            </a:r>
          </a:p>
        </p:txBody>
      </p:sp>
    </p:spTree>
    <p:extLst>
      <p:ext uri="{BB962C8B-B14F-4D97-AF65-F5344CB8AC3E}">
        <p14:creationId xmlns:p14="http://schemas.microsoft.com/office/powerpoint/2010/main" val="360000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1.85185E-6 L 0.03373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92543" y="3769799"/>
            <a:ext cx="2194247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需求分析</a:t>
            </a:r>
            <a:endParaRPr lang="en-US" altLang="zh-CN" sz="3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20113"/>
          <p:cNvSpPr>
            <a:spLocks noEditPoints="1"/>
          </p:cNvSpPr>
          <p:nvPr/>
        </p:nvSpPr>
        <p:spPr bwMode="auto">
          <a:xfrm>
            <a:off x="6167956" y="3261563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Freeform 20188"/>
          <p:cNvSpPr>
            <a:spLocks/>
          </p:cNvSpPr>
          <p:nvPr/>
        </p:nvSpPr>
        <p:spPr bwMode="auto">
          <a:xfrm>
            <a:off x="5969007" y="3306664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20191"/>
          <p:cNvSpPr>
            <a:spLocks/>
          </p:cNvSpPr>
          <p:nvPr/>
        </p:nvSpPr>
        <p:spPr bwMode="auto">
          <a:xfrm>
            <a:off x="5969007" y="3326709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Freeform 20192"/>
          <p:cNvSpPr>
            <a:spLocks/>
          </p:cNvSpPr>
          <p:nvPr/>
        </p:nvSpPr>
        <p:spPr bwMode="auto">
          <a:xfrm>
            <a:off x="5657804" y="3326709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20199"/>
          <p:cNvSpPr>
            <a:spLocks/>
          </p:cNvSpPr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Freeform 20200"/>
          <p:cNvSpPr>
            <a:spLocks/>
          </p:cNvSpPr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20204"/>
          <p:cNvSpPr>
            <a:spLocks noEditPoints="1"/>
          </p:cNvSpPr>
          <p:nvPr/>
        </p:nvSpPr>
        <p:spPr bwMode="auto">
          <a:xfrm>
            <a:off x="6196520" y="3633400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Freeform 20214"/>
          <p:cNvSpPr>
            <a:spLocks noEditPoints="1"/>
          </p:cNvSpPr>
          <p:nvPr/>
        </p:nvSpPr>
        <p:spPr bwMode="auto">
          <a:xfrm>
            <a:off x="5969007" y="3637911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Freeform 20216"/>
          <p:cNvSpPr>
            <a:spLocks noEditPoints="1"/>
          </p:cNvSpPr>
          <p:nvPr/>
        </p:nvSpPr>
        <p:spPr bwMode="auto">
          <a:xfrm>
            <a:off x="5854248" y="4245780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Freeform 20218"/>
          <p:cNvSpPr>
            <a:spLocks/>
          </p:cNvSpPr>
          <p:nvPr/>
        </p:nvSpPr>
        <p:spPr bwMode="auto">
          <a:xfrm>
            <a:off x="6148913" y="3279101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Freeform 20223"/>
          <p:cNvSpPr>
            <a:spLocks/>
          </p:cNvSpPr>
          <p:nvPr/>
        </p:nvSpPr>
        <p:spPr bwMode="auto">
          <a:xfrm>
            <a:off x="5486919" y="3065120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9" name="Freeform 20229"/>
          <p:cNvSpPr>
            <a:spLocks noEditPoints="1"/>
          </p:cNvSpPr>
          <p:nvPr/>
        </p:nvSpPr>
        <p:spPr bwMode="auto">
          <a:xfrm>
            <a:off x="5861264" y="3861916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Freeform 20230"/>
          <p:cNvSpPr>
            <a:spLocks noEditPoints="1"/>
          </p:cNvSpPr>
          <p:nvPr/>
        </p:nvSpPr>
        <p:spPr bwMode="auto">
          <a:xfrm>
            <a:off x="6383442" y="3274592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0231"/>
          <p:cNvSpPr>
            <a:spLocks noEditPoints="1"/>
          </p:cNvSpPr>
          <p:nvPr/>
        </p:nvSpPr>
        <p:spPr bwMode="auto">
          <a:xfrm>
            <a:off x="6222085" y="3151525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0259"/>
          <p:cNvSpPr>
            <a:spLocks/>
          </p:cNvSpPr>
          <p:nvPr/>
        </p:nvSpPr>
        <p:spPr bwMode="auto">
          <a:xfrm>
            <a:off x="6150416" y="4177126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3" name="Freeform 20260"/>
          <p:cNvSpPr>
            <a:spLocks/>
          </p:cNvSpPr>
          <p:nvPr/>
        </p:nvSpPr>
        <p:spPr bwMode="auto">
          <a:xfrm>
            <a:off x="5969007" y="3294637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4" name="Freeform 20262"/>
          <p:cNvSpPr>
            <a:spLocks/>
          </p:cNvSpPr>
          <p:nvPr/>
        </p:nvSpPr>
        <p:spPr bwMode="auto">
          <a:xfrm>
            <a:off x="6351871" y="3232998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5" name="Freeform 20263"/>
          <p:cNvSpPr>
            <a:spLocks/>
          </p:cNvSpPr>
          <p:nvPr/>
        </p:nvSpPr>
        <p:spPr bwMode="auto">
          <a:xfrm>
            <a:off x="6541298" y="3782737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6" name="Freeform 20294"/>
          <p:cNvSpPr>
            <a:spLocks/>
          </p:cNvSpPr>
          <p:nvPr/>
        </p:nvSpPr>
        <p:spPr bwMode="auto">
          <a:xfrm>
            <a:off x="6234605" y="3575270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Freeform 20295"/>
          <p:cNvSpPr>
            <a:spLocks noEditPoints="1"/>
          </p:cNvSpPr>
          <p:nvPr/>
        </p:nvSpPr>
        <p:spPr bwMode="auto">
          <a:xfrm>
            <a:off x="6203536" y="3544700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Freeform 20296"/>
          <p:cNvSpPr>
            <a:spLocks/>
          </p:cNvSpPr>
          <p:nvPr/>
        </p:nvSpPr>
        <p:spPr bwMode="auto">
          <a:xfrm>
            <a:off x="6480661" y="4407646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9" name="Freeform 20297"/>
          <p:cNvSpPr>
            <a:spLocks noEditPoints="1"/>
          </p:cNvSpPr>
          <p:nvPr/>
        </p:nvSpPr>
        <p:spPr bwMode="auto">
          <a:xfrm>
            <a:off x="6450092" y="4377076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Freeform 20298"/>
          <p:cNvSpPr>
            <a:spLocks/>
          </p:cNvSpPr>
          <p:nvPr/>
        </p:nvSpPr>
        <p:spPr bwMode="auto">
          <a:xfrm>
            <a:off x="6158434" y="3271083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Freeform 20299"/>
          <p:cNvSpPr>
            <a:spLocks noEditPoints="1"/>
          </p:cNvSpPr>
          <p:nvPr/>
        </p:nvSpPr>
        <p:spPr bwMode="auto">
          <a:xfrm>
            <a:off x="6137387" y="3249535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4" name="Freeform 20541"/>
          <p:cNvSpPr>
            <a:spLocks/>
          </p:cNvSpPr>
          <p:nvPr/>
        </p:nvSpPr>
        <p:spPr bwMode="auto">
          <a:xfrm>
            <a:off x="6133872" y="3089676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5" name="Freeform 20655"/>
          <p:cNvSpPr>
            <a:spLocks/>
          </p:cNvSpPr>
          <p:nvPr/>
        </p:nvSpPr>
        <p:spPr bwMode="auto">
          <a:xfrm>
            <a:off x="5412753" y="3944393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Freeform 20683"/>
          <p:cNvSpPr>
            <a:spLocks/>
          </p:cNvSpPr>
          <p:nvPr/>
        </p:nvSpPr>
        <p:spPr bwMode="auto">
          <a:xfrm>
            <a:off x="5751009" y="4053849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7" name="Freeform 20684"/>
          <p:cNvSpPr>
            <a:spLocks/>
          </p:cNvSpPr>
          <p:nvPr/>
        </p:nvSpPr>
        <p:spPr bwMode="auto">
          <a:xfrm>
            <a:off x="5724950" y="3734128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8" name="Freeform 20720"/>
          <p:cNvSpPr>
            <a:spLocks/>
          </p:cNvSpPr>
          <p:nvPr/>
        </p:nvSpPr>
        <p:spPr bwMode="auto">
          <a:xfrm>
            <a:off x="6333217" y="3827337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9" name="Freeform 20721"/>
          <p:cNvSpPr>
            <a:spLocks noEditPoints="1"/>
          </p:cNvSpPr>
          <p:nvPr/>
        </p:nvSpPr>
        <p:spPr bwMode="auto">
          <a:xfrm>
            <a:off x="6305655" y="3799273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0" name="直接连接符 169"/>
          <p:cNvCxnSpPr>
            <a:stCxn id="168" idx="1"/>
            <a:endCxn id="159" idx="20"/>
          </p:cNvCxnSpPr>
          <p:nvPr/>
        </p:nvCxnSpPr>
        <p:spPr>
          <a:xfrm>
            <a:off x="6348562" y="3875000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3" idx="8"/>
            <a:endCxn id="167" idx="3"/>
          </p:cNvCxnSpPr>
          <p:nvPr/>
        </p:nvCxnSpPr>
        <p:spPr>
          <a:xfrm flipH="1">
            <a:off x="5788913" y="3350085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4" idx="3"/>
            <a:endCxn id="169" idx="2"/>
          </p:cNvCxnSpPr>
          <p:nvPr/>
        </p:nvCxnSpPr>
        <p:spPr>
          <a:xfrm>
            <a:off x="6168128" y="3181091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9" idx="0"/>
            <a:endCxn id="166" idx="0"/>
          </p:cNvCxnSpPr>
          <p:nvPr/>
        </p:nvCxnSpPr>
        <p:spPr>
          <a:xfrm flipH="1">
            <a:off x="5820895" y="3896198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41182" y="4603480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4" name="直接连接符 183"/>
          <p:cNvCxnSpPr>
            <a:stCxn id="154" idx="7"/>
          </p:cNvCxnSpPr>
          <p:nvPr/>
        </p:nvCxnSpPr>
        <p:spPr>
          <a:xfrm flipH="1">
            <a:off x="5965925" y="3281736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0217"/>
          <p:cNvSpPr>
            <a:spLocks noEditPoints="1"/>
          </p:cNvSpPr>
          <p:nvPr/>
        </p:nvSpPr>
        <p:spPr bwMode="auto">
          <a:xfrm>
            <a:off x="5974766" y="3960950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Freeform 20306"/>
          <p:cNvSpPr>
            <a:spLocks/>
          </p:cNvSpPr>
          <p:nvPr/>
        </p:nvSpPr>
        <p:spPr bwMode="auto">
          <a:xfrm>
            <a:off x="5947705" y="3957442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3" name="Freeform 20307"/>
          <p:cNvSpPr>
            <a:spLocks noEditPoints="1"/>
          </p:cNvSpPr>
          <p:nvPr/>
        </p:nvSpPr>
        <p:spPr bwMode="auto">
          <a:xfrm>
            <a:off x="5929665" y="3939402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17" name="直接连接符 516"/>
          <p:cNvCxnSpPr>
            <a:stCxn id="165" idx="2"/>
            <a:endCxn id="159" idx="22"/>
          </p:cNvCxnSpPr>
          <p:nvPr/>
        </p:nvCxnSpPr>
        <p:spPr>
          <a:xfrm>
            <a:off x="6137387" y="4367346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6990" y="2120456"/>
            <a:ext cx="5157793" cy="4186704"/>
            <a:chOff x="516990" y="2120456"/>
            <a:chExt cx="5157793" cy="41867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90" y="2120456"/>
              <a:ext cx="5157793" cy="4186704"/>
            </a:xfrm>
            <a:prstGeom prst="rect">
              <a:avLst/>
            </a:prstGeom>
          </p:spPr>
        </p:pic>
        <p:pic>
          <p:nvPicPr>
            <p:cNvPr id="121" name="图片占位符 1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66337" y="2409891"/>
              <a:ext cx="4475162" cy="2532062"/>
            </a:xfrm>
            <a:prstGeom prst="rect">
              <a:avLst/>
            </a:prstGeom>
            <a:effectLst>
              <a:innerShdw blurRad="63500" dist="25400" dir="18900000">
                <a:schemeClr val="tx1">
                  <a:lumMod val="50000"/>
                  <a:lumOff val="50000"/>
                  <a:alpha val="50000"/>
                </a:schemeClr>
              </a:innerShdw>
            </a:effectLst>
          </p:spPr>
        </p:pic>
      </p:grpSp>
      <p:sp>
        <p:nvSpPr>
          <p:cNvPr id="96" name="椭圆 95"/>
          <p:cNvSpPr/>
          <p:nvPr/>
        </p:nvSpPr>
        <p:spPr>
          <a:xfrm>
            <a:off x="7334862" y="24344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7334862" y="47526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7687249" y="2279833"/>
            <a:ext cx="3877203" cy="844609"/>
            <a:chOff x="7970924" y="2186381"/>
            <a:chExt cx="3307565" cy="844609"/>
          </a:xfrm>
        </p:grpSpPr>
        <p:sp>
          <p:nvSpPr>
            <p:cNvPr id="197" name="矩形 196"/>
            <p:cNvSpPr/>
            <p:nvPr/>
          </p:nvSpPr>
          <p:spPr>
            <a:xfrm>
              <a:off x="7970924" y="2186381"/>
              <a:ext cx="1423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用户登录</a:t>
              </a:r>
              <a:r>
                <a:rPr lang="en-US" altLang="zh-CN" kern="0" dirty="0">
                  <a:cs typeface="+mn-ea"/>
                  <a:sym typeface="+mn-lt"/>
                </a:rPr>
                <a:t>/</a:t>
              </a:r>
              <a:r>
                <a:rPr lang="zh-CN" altLang="en-US" kern="0" dirty="0">
                  <a:cs typeface="+mn-ea"/>
                  <a:sym typeface="+mn-lt"/>
                </a:rPr>
                <a:t>注册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970924" y="2481929"/>
              <a:ext cx="3307565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完成之后其他功能的前置需求，登陆后可以通过用户存储其收藏或浏览的新闻，为后续推荐提供样本。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681656" y="3505406"/>
            <a:ext cx="3877203" cy="844609"/>
            <a:chOff x="7970924" y="2186381"/>
            <a:chExt cx="3307565" cy="844609"/>
          </a:xfrm>
        </p:grpSpPr>
        <p:sp>
          <p:nvSpPr>
            <p:cNvPr id="200" name="矩形 199"/>
            <p:cNvSpPr/>
            <p:nvPr/>
          </p:nvSpPr>
          <p:spPr>
            <a:xfrm>
              <a:off x="7970924" y="2186381"/>
              <a:ext cx="945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kern="0" dirty="0">
                  <a:cs typeface="+mn-ea"/>
                  <a:sym typeface="+mn-lt"/>
                </a:rPr>
                <a:t>新闻爬取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970924" y="2481929"/>
              <a:ext cx="3307565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提供的新闻不可能都是自己提供的，需要对其他新闻门户网站进行爬取。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684452" y="4730979"/>
            <a:ext cx="3877203" cy="844609"/>
            <a:chOff x="7970924" y="2186381"/>
            <a:chExt cx="3307565" cy="844609"/>
          </a:xfrm>
        </p:grpSpPr>
        <p:sp>
          <p:nvSpPr>
            <p:cNvPr id="203" name="矩形 202"/>
            <p:cNvSpPr/>
            <p:nvPr/>
          </p:nvSpPr>
          <p:spPr>
            <a:xfrm>
              <a:off x="7970924" y="2186381"/>
              <a:ext cx="945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个性推荐</a:t>
              </a:r>
            </a:p>
          </p:txBody>
        </p:sp>
        <p:sp>
          <p:nvSpPr>
            <p:cNvPr id="204" name="矩形 203"/>
            <p:cNvSpPr/>
            <p:nvPr/>
          </p:nvSpPr>
          <p:spPr>
            <a:xfrm>
              <a:off x="7970924" y="2481929"/>
              <a:ext cx="3307565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cs typeface="+mn-ea"/>
                  <a:sym typeface="+mn-lt"/>
                </a:rPr>
                <a:t>对用户的行为做分析</a:t>
              </a:r>
              <a:r>
                <a:rPr lang="en-US" altLang="zh-CN" sz="1200" kern="0" dirty="0">
                  <a:solidFill>
                    <a:schemeClr val="tx2"/>
                  </a:solidFill>
                  <a:cs typeface="+mn-ea"/>
                  <a:sym typeface="+mn-lt"/>
                </a:rPr>
                <a:t>(</a:t>
              </a:r>
              <a:r>
                <a:rPr lang="zh-CN" altLang="en-US" sz="1200" kern="0" dirty="0">
                  <a:solidFill>
                    <a:schemeClr val="tx2"/>
                  </a:solidFill>
                  <a:cs typeface="+mn-ea"/>
                  <a:sym typeface="+mn-lt"/>
                </a:rPr>
                <a:t>收藏和浏览动作</a:t>
              </a:r>
              <a:r>
                <a:rPr lang="en-US" altLang="zh-CN" sz="1200" kern="0" dirty="0">
                  <a:solidFill>
                    <a:schemeClr val="tx2"/>
                  </a:solidFill>
                  <a:cs typeface="+mn-ea"/>
                  <a:sym typeface="+mn-lt"/>
                </a:rPr>
                <a:t>)</a:t>
              </a:r>
              <a:r>
                <a:rPr lang="zh-CN" altLang="en-US" sz="1200" kern="0" dirty="0">
                  <a:solidFill>
                    <a:schemeClr val="tx2"/>
                  </a:solidFill>
                  <a:cs typeface="+mn-ea"/>
                  <a:sym typeface="+mn-lt"/>
                </a:rPr>
                <a:t>，内部通过相应的算法在种类层次进行推荐。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8" name="椭圆 337"/>
          <p:cNvSpPr/>
          <p:nvPr/>
        </p:nvSpPr>
        <p:spPr>
          <a:xfrm>
            <a:off x="7334862" y="35935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4164815-3CDE-424C-B3E6-1D8B07E6DF5E}"/>
              </a:ext>
            </a:extLst>
          </p:cNvPr>
          <p:cNvSpPr txBox="1"/>
          <p:nvPr/>
        </p:nvSpPr>
        <p:spPr>
          <a:xfrm>
            <a:off x="6411869" y="1502178"/>
            <a:ext cx="54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通过对竞品的分析，得出本系统需要具备以下功能：</a:t>
            </a:r>
          </a:p>
        </p:txBody>
      </p:sp>
    </p:spTree>
    <p:extLst>
      <p:ext uri="{BB962C8B-B14F-4D97-AF65-F5344CB8AC3E}">
        <p14:creationId xmlns:p14="http://schemas.microsoft.com/office/powerpoint/2010/main" val="35555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003 -0.01852 L -0.09231 0.17778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9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003 -0.01852 L -3.125E-6 1.85185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37 -0.00463 L -0.09284 0.02292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37 -0.00602 L -3.125E-6 3.7037E-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 animBg="1"/>
      <p:bldP spid="142" grpId="0" animBg="1"/>
      <p:bldP spid="144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26" grpId="0" animBg="1"/>
      <p:bldP spid="145" grpId="0" animBg="1"/>
      <p:bldP spid="162" grpId="0" animBg="1"/>
      <p:bldP spid="163" grpId="0" animBg="1"/>
      <p:bldP spid="96" grpId="0" animBg="1"/>
      <p:bldP spid="96" grpId="1" animBg="1"/>
      <p:bldP spid="96" grpId="2" animBg="1"/>
      <p:bldP spid="195" grpId="0" animBg="1"/>
      <p:bldP spid="195" grpId="1" animBg="1"/>
      <p:bldP spid="195" grpId="2" animBg="1"/>
      <p:bldP spid="338" grpId="0" animBg="1"/>
      <p:bldP spid="338" grpId="1" animBg="1"/>
      <p:bldP spid="338" grpId="2" animBg="1"/>
      <p:bldP spid="62" grpId="0"/>
      <p:bldP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1">
            <a:extLst>
              <a:ext uri="{FF2B5EF4-FFF2-40B4-BE49-F238E27FC236}">
                <a16:creationId xmlns:a16="http://schemas.microsoft.com/office/drawing/2014/main" id="{ECBD198D-2639-4CAE-B92D-2AD94108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56" y="1521756"/>
            <a:ext cx="8010513" cy="495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5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200A2E8-2BD5-48A5-804A-AAED920C60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82134" y="1823606"/>
            <a:ext cx="7341427" cy="36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708787" y="1966959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25015" y="2802434"/>
            <a:ext cx="2194247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系统设计</a:t>
            </a:r>
            <a:endParaRPr lang="en-US" altLang="zh-CN" sz="3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207006" y="1285053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cxnSpLocks/>
          </p:cNvCxnSpPr>
          <p:nvPr/>
        </p:nvCxnSpPr>
        <p:spPr>
          <a:xfrm>
            <a:off x="7086824" y="1787554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cxnSpLocks/>
          </p:cNvCxnSpPr>
          <p:nvPr/>
        </p:nvCxnSpPr>
        <p:spPr>
          <a:xfrm flipV="1">
            <a:off x="7112705" y="163387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cxnSpLocks/>
          </p:cNvCxnSpPr>
          <p:nvPr/>
        </p:nvCxnSpPr>
        <p:spPr>
          <a:xfrm flipV="1">
            <a:off x="7854280" y="1597277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0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3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491</Words>
  <Application>Microsoft Office PowerPoint</Application>
  <PresentationFormat>宽屏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1</cp:revision>
  <dcterms:created xsi:type="dcterms:W3CDTF">2017-04-23T09:39:51Z</dcterms:created>
  <dcterms:modified xsi:type="dcterms:W3CDTF">2021-06-24T02:49:59Z</dcterms:modified>
</cp:coreProperties>
</file>