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 id="2147483688" r:id="rId6"/>
  </p:sldMasterIdLst>
  <p:notesMasterIdLst>
    <p:notesMasterId r:id="rId16"/>
  </p:notesMasterIdLst>
  <p:handoutMasterIdLst>
    <p:handoutMasterId r:id="rId17"/>
  </p:handoutMasterIdLst>
  <p:sldIdLst>
    <p:sldId id="256" r:id="rId7"/>
    <p:sldId id="458" r:id="rId8"/>
    <p:sldId id="459" r:id="rId9"/>
    <p:sldId id="460" r:id="rId10"/>
    <p:sldId id="461" r:id="rId11"/>
    <p:sldId id="462" r:id="rId12"/>
    <p:sldId id="464" r:id="rId13"/>
    <p:sldId id="471" r:id="rId14"/>
    <p:sldId id="338" r:id="rId15"/>
  </p:sldIdLst>
  <p:sldSz cx="9144000" cy="6858000" type="screen4x3"/>
  <p:notesSz cx="7026275" cy="9312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B49C9A-668E-6940-B5CF-1179DB4E17C0}">
          <p14:sldIdLst>
            <p14:sldId id="256"/>
            <p14:sldId id="458"/>
            <p14:sldId id="459"/>
            <p14:sldId id="460"/>
            <p14:sldId id="461"/>
            <p14:sldId id="462"/>
            <p14:sldId id="464"/>
            <p14:sldId id="471"/>
            <p14:sldId id="338"/>
          </p14:sldIdLst>
        </p14:section>
        <p14:section name="Backup" id="{0378268B-CF05-4D40-B628-638C366BA240}">
          <p14:sldIdLst/>
        </p14:section>
        <p14:section name="Scratch" id="{3118B077-B624-BC4D-887C-F16AA24B6FE6}">
          <p14:sldIdLst/>
        </p14:section>
      </p14:sectionLst>
    </p:ex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612"/>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71142" autoAdjust="0"/>
  </p:normalViewPr>
  <p:slideViewPr>
    <p:cSldViewPr snapToGrid="0" snapToObjects="1" showGuides="1">
      <p:cViewPr varScale="1">
        <p:scale>
          <a:sx n="77" d="100"/>
          <a:sy n="77" d="100"/>
        </p:scale>
        <p:origin x="536" y="192"/>
      </p:cViewPr>
      <p:guideLst>
        <p:guide orient="horz"/>
        <p:guide/>
      </p:guideLst>
    </p:cSldViewPr>
  </p:slideViewPr>
  <p:notesTextViewPr>
    <p:cViewPr>
      <p:scale>
        <a:sx n="100" d="100"/>
        <a:sy n="100" d="100"/>
      </p:scale>
      <p:origin x="0" y="-272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sz="quarter" idx="1"/>
          </p:nvPr>
        </p:nvSpPr>
        <p:spPr>
          <a:xfrm>
            <a:off x="3979930" y="0"/>
            <a:ext cx="3044719" cy="465614"/>
          </a:xfrm>
          <a:prstGeom prst="rect">
            <a:avLst/>
          </a:prstGeom>
        </p:spPr>
        <p:txBody>
          <a:bodyPr vert="horz" lIns="93360" tIns="46680" rIns="93360" bIns="46680" rtlCol="0"/>
          <a:lstStyle>
            <a:lvl1pPr algn="r">
              <a:defRPr sz="1200"/>
            </a:lvl1pPr>
          </a:lstStyle>
          <a:p>
            <a:fld id="{6EB18F7D-B5A0-614E-AF44-0854AA31EDCF}" type="datetimeFigureOut">
              <a:rPr lang="en-US" smtClean="0"/>
              <a:t>5/30/18</a:t>
            </a:fld>
            <a:endParaRPr lang="en-US"/>
          </a:p>
        </p:txBody>
      </p:sp>
      <p:sp>
        <p:nvSpPr>
          <p:cNvPr id="4" name="Footer Placeholder 3"/>
          <p:cNvSpPr>
            <a:spLocks noGrp="1"/>
          </p:cNvSpPr>
          <p:nvPr>
            <p:ph type="ftr" sz="quarter" idx="2"/>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p:cNvSpPr>
            <a:spLocks noGrp="1"/>
          </p:cNvSpPr>
          <p:nvPr>
            <p:ph type="sldNum" sz="quarter" idx="3"/>
          </p:nvPr>
        </p:nvSpPr>
        <p:spPr>
          <a:xfrm>
            <a:off x="3979930" y="8845045"/>
            <a:ext cx="3044719" cy="465614"/>
          </a:xfrm>
          <a:prstGeom prst="rect">
            <a:avLst/>
          </a:prstGeom>
        </p:spPr>
        <p:txBody>
          <a:bodyPr vert="horz" lIns="93360" tIns="46680" rIns="93360" bIns="46680" rtlCol="0" anchor="b"/>
          <a:lstStyle>
            <a:lvl1pPr algn="r">
              <a:defRPr sz="1200"/>
            </a:lvl1pPr>
          </a:lstStyle>
          <a:p>
            <a:fld id="{3D888E39-6E85-4B4B-BB6E-4676B8261379}" type="slidenum">
              <a:rPr lang="en-US" smtClean="0"/>
              <a:t>‹#›</a:t>
            </a:fld>
            <a:endParaRPr lang="en-US"/>
          </a:p>
        </p:txBody>
      </p:sp>
    </p:spTree>
    <p:extLst>
      <p:ext uri="{BB962C8B-B14F-4D97-AF65-F5344CB8AC3E}">
        <p14:creationId xmlns:p14="http://schemas.microsoft.com/office/powerpoint/2010/main" val="2261976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5614"/>
          </a:xfrm>
          <a:prstGeom prst="rect">
            <a:avLst/>
          </a:prstGeom>
        </p:spPr>
        <p:txBody>
          <a:bodyPr vert="horz" lIns="93360" tIns="46680" rIns="93360" bIns="46680" rtlCol="0"/>
          <a:lstStyle>
            <a:lvl1pPr algn="r">
              <a:defRPr sz="1200"/>
            </a:lvl1pPr>
          </a:lstStyle>
          <a:p>
            <a:fld id="{7B2DAEF5-6F48-DE45-86FC-403FD29D9918}" type="datetimeFigureOut">
              <a:rPr lang="en-US" smtClean="0"/>
              <a:t>5/30/18</a:t>
            </a:fld>
            <a:endParaRPr lang="en-US"/>
          </a:p>
        </p:txBody>
      </p:sp>
      <p:sp>
        <p:nvSpPr>
          <p:cNvPr id="4" name="Slide Image Placeholder 3"/>
          <p:cNvSpPr>
            <a:spLocks noGrp="1" noRot="1" noChangeAspect="1"/>
          </p:cNvSpPr>
          <p:nvPr>
            <p:ph type="sldImg" idx="2"/>
          </p:nvPr>
        </p:nvSpPr>
        <p:spPr>
          <a:xfrm>
            <a:off x="1184275" y="698500"/>
            <a:ext cx="4657725" cy="349250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60" tIns="46680" rIns="93360" bIns="466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5"/>
            <a:ext cx="3044719" cy="465614"/>
          </a:xfrm>
          <a:prstGeom prst="rect">
            <a:avLst/>
          </a:prstGeom>
        </p:spPr>
        <p:txBody>
          <a:bodyPr vert="horz" lIns="93360" tIns="46680" rIns="93360" bIns="46680" rtlCol="0" anchor="b"/>
          <a:lstStyle>
            <a:lvl1pPr algn="r">
              <a:defRPr sz="1200"/>
            </a:lvl1pPr>
          </a:lstStyle>
          <a:p>
            <a:fld id="{1EC4FD03-CECA-8449-BA4B-A5FC8586C838}" type="slidenum">
              <a:rPr lang="en-US" smtClean="0"/>
              <a:t>‹#›</a:t>
            </a:fld>
            <a:endParaRPr lang="en-US"/>
          </a:p>
        </p:txBody>
      </p:sp>
    </p:spTree>
    <p:extLst>
      <p:ext uri="{BB962C8B-B14F-4D97-AF65-F5344CB8AC3E}">
        <p14:creationId xmlns:p14="http://schemas.microsoft.com/office/powerpoint/2010/main" val="38802667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7725" cy="34925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EC4FD03-CECA-8449-BA4B-A5FC8586C838}" type="slidenum">
              <a:rPr lang="en-US" smtClean="0"/>
              <a:t>1</a:t>
            </a:fld>
            <a:endParaRPr lang="en-US" dirty="0"/>
          </a:p>
        </p:txBody>
      </p:sp>
    </p:spTree>
    <p:extLst>
      <p:ext uri="{BB962C8B-B14F-4D97-AF65-F5344CB8AC3E}">
        <p14:creationId xmlns:p14="http://schemas.microsoft.com/office/powerpoint/2010/main" val="265004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The commercial offshore ship case study was developed in collaboration with </a:t>
            </a:r>
            <a:r>
              <a:rPr lang="en-US" baseline="0"/>
              <a:t>MIT and SME’s </a:t>
            </a:r>
            <a:r>
              <a:rPr lang="en-US" baseline="0" dirty="0"/>
              <a:t>from NTNU.  The study focuses on the design of large ships that are primarily for applications like servicing offshore oil platforms, laying undersea cables, etc.</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a:t>These ships have long development times and service lives which make them susceptible to future uncertainty</a:t>
            </a:r>
            <a:r>
              <a:rPr lang="en-US" baseline="0" dirty="0"/>
              <a:t>, but this means they are exactly the type of </a:t>
            </a:r>
            <a:r>
              <a:rPr lang="en-US" dirty="0"/>
              <a:t>design problem that is well-suited for IEEA.</a:t>
            </a:r>
            <a:endParaRPr lang="en-US" baseline="0" dirty="0"/>
          </a:p>
          <a:p>
            <a:pPr marL="228600" indent="-228600">
              <a:buAutoNum type="arabicPeriod"/>
            </a:pPr>
            <a:r>
              <a:rPr lang="en-US" baseline="0" dirty="0"/>
              <a:t>Volatility in prices in world oil markets has motivated ship-builders to reexamine the way they design these multi-function ships and shown here are two recent examples of when things did and did not go well.</a:t>
            </a:r>
          </a:p>
          <a:p>
            <a:pPr marL="228600" indent="-228600">
              <a:buAutoNum type="arabicPeriod"/>
            </a:pPr>
            <a:r>
              <a:rPr lang="en-US" baseline="0" dirty="0"/>
              <a:t>The first example is the </a:t>
            </a:r>
            <a:r>
              <a:rPr lang="nb-NO" sz="1200" baseline="0" dirty="0" err="1"/>
              <a:t>Seafarer</a:t>
            </a:r>
            <a:r>
              <a:rPr lang="nb-NO" sz="1200" baseline="0" dirty="0"/>
              <a:t> </a:t>
            </a:r>
            <a:r>
              <a:rPr lang="nb-NO" sz="1200" baseline="0" dirty="0" err="1"/>
              <a:t>which</a:t>
            </a:r>
            <a:r>
              <a:rPr lang="nb-NO" sz="1200" baseline="0" dirty="0"/>
              <a:t> </a:t>
            </a:r>
            <a:r>
              <a:rPr lang="nb-NO" sz="1200" baseline="0" dirty="0" err="1"/>
              <a:t>was</a:t>
            </a:r>
            <a:r>
              <a:rPr lang="nb-NO" sz="1200" baseline="0" dirty="0"/>
              <a:t> </a:t>
            </a:r>
            <a:r>
              <a:rPr lang="nb-NO" sz="1200" baseline="0" dirty="0" err="1"/>
              <a:t>built</a:t>
            </a:r>
            <a:r>
              <a:rPr lang="nb-NO" sz="1200" baseline="0" dirty="0"/>
              <a:t> as a </a:t>
            </a:r>
            <a:r>
              <a:rPr lang="nb-NO" sz="1200" baseline="0" dirty="0" err="1"/>
              <a:t>very</a:t>
            </a:r>
            <a:r>
              <a:rPr lang="nb-NO" sz="1200" baseline="0" dirty="0"/>
              <a:t> </a:t>
            </a:r>
            <a:r>
              <a:rPr lang="nb-NO" sz="1200" baseline="0" dirty="0" err="1"/>
              <a:t>large</a:t>
            </a:r>
            <a:r>
              <a:rPr lang="nb-NO" sz="1200" baseline="0" dirty="0"/>
              <a:t> </a:t>
            </a:r>
            <a:r>
              <a:rPr lang="nb-NO" sz="1200" baseline="0" dirty="0" err="1"/>
              <a:t>multi-mission</a:t>
            </a:r>
            <a:r>
              <a:rPr lang="nb-NO" sz="1200" baseline="0" dirty="0"/>
              <a:t> </a:t>
            </a:r>
            <a:r>
              <a:rPr lang="nb-NO" sz="1200" baseline="0" dirty="0" err="1"/>
              <a:t>ship</a:t>
            </a:r>
            <a:r>
              <a:rPr lang="nb-NO" sz="1200" baseline="0" dirty="0"/>
              <a:t>, </a:t>
            </a:r>
            <a:r>
              <a:rPr lang="nb-NO" sz="1200" baseline="0" dirty="0" err="1"/>
              <a:t>but</a:t>
            </a:r>
            <a:r>
              <a:rPr lang="nb-NO" sz="1200" baseline="0" dirty="0"/>
              <a:t> by </a:t>
            </a:r>
            <a:r>
              <a:rPr lang="nb-NO" sz="1200" baseline="0" dirty="0" err="1"/>
              <a:t>the</a:t>
            </a:r>
            <a:r>
              <a:rPr lang="nb-NO" sz="1200" baseline="0" dirty="0"/>
              <a:t> time it </a:t>
            </a:r>
            <a:r>
              <a:rPr lang="nb-NO" sz="1200" baseline="0" dirty="0" err="1"/>
              <a:t>entered</a:t>
            </a:r>
            <a:r>
              <a:rPr lang="nb-NO" sz="1200" baseline="0" dirty="0"/>
              <a:t> service, </a:t>
            </a:r>
            <a:r>
              <a:rPr lang="nb-NO" sz="1200" baseline="0" dirty="0" err="1"/>
              <a:t>oil</a:t>
            </a:r>
            <a:r>
              <a:rPr lang="nb-NO" sz="1200" baseline="0" dirty="0"/>
              <a:t> </a:t>
            </a:r>
            <a:r>
              <a:rPr lang="nb-NO" sz="1200" baseline="0" dirty="0" err="1"/>
              <a:t>prices</a:t>
            </a:r>
            <a:r>
              <a:rPr lang="nb-NO" sz="1200" baseline="0" dirty="0"/>
              <a:t> </a:t>
            </a:r>
            <a:r>
              <a:rPr lang="nb-NO" sz="1200" baseline="0" dirty="0" err="1"/>
              <a:t>had</a:t>
            </a:r>
            <a:r>
              <a:rPr lang="nb-NO" sz="1200" baseline="0" dirty="0"/>
              <a:t> </a:t>
            </a:r>
            <a:r>
              <a:rPr lang="nb-NO" sz="1200" baseline="0" dirty="0" err="1"/>
              <a:t>collapsed</a:t>
            </a:r>
            <a:r>
              <a:rPr lang="nb-NO" sz="1200" baseline="0" dirty="0"/>
              <a:t> and it </a:t>
            </a:r>
            <a:r>
              <a:rPr lang="nb-NO" sz="1200" baseline="0" dirty="0" err="1"/>
              <a:t>went</a:t>
            </a:r>
            <a:r>
              <a:rPr lang="nb-NO" sz="1200" baseline="0" dirty="0"/>
              <a:t> </a:t>
            </a:r>
            <a:r>
              <a:rPr lang="nb-NO" sz="1200" baseline="0" dirty="0" err="1"/>
              <a:t>without</a:t>
            </a:r>
            <a:r>
              <a:rPr lang="nb-NO" sz="1200" baseline="0" dirty="0"/>
              <a:t> a </a:t>
            </a:r>
            <a:r>
              <a:rPr lang="nb-NO" sz="1200" baseline="0" dirty="0" err="1"/>
              <a:t>contract</a:t>
            </a:r>
            <a:r>
              <a:rPr lang="nb-NO" sz="1200" baseline="0" dirty="0"/>
              <a:t> for over a </a:t>
            </a:r>
            <a:r>
              <a:rPr lang="nb-NO" sz="1200" baseline="0" dirty="0" err="1"/>
              <a:t>year</a:t>
            </a:r>
            <a:r>
              <a:rPr lang="nb-NO" sz="1200" baseline="0" dirty="0"/>
              <a:t>.</a:t>
            </a:r>
          </a:p>
          <a:p>
            <a:pPr marL="685800" lvl="1" indent="-228600">
              <a:buAutoNum type="alphaLcPeriod" startAt="2"/>
            </a:pPr>
            <a:r>
              <a:rPr lang="nb-NO" baseline="0" dirty="0" err="1"/>
              <a:t>Because</a:t>
            </a:r>
            <a:r>
              <a:rPr lang="nb-NO" baseline="0" dirty="0"/>
              <a:t> it </a:t>
            </a:r>
            <a:r>
              <a:rPr lang="nb-NO" baseline="0" dirty="0" err="1"/>
              <a:t>was</a:t>
            </a:r>
            <a:r>
              <a:rPr lang="nb-NO" baseline="0" dirty="0"/>
              <a:t> </a:t>
            </a:r>
            <a:r>
              <a:rPr lang="nb-NO" baseline="0" dirty="0" err="1"/>
              <a:t>big</a:t>
            </a:r>
            <a:r>
              <a:rPr lang="nb-NO" baseline="0" dirty="0"/>
              <a:t> and </a:t>
            </a:r>
            <a:r>
              <a:rPr lang="nb-NO" baseline="0" dirty="0" err="1"/>
              <a:t>multi-functional</a:t>
            </a:r>
            <a:r>
              <a:rPr lang="nb-NO" baseline="0" dirty="0"/>
              <a:t> it </a:t>
            </a:r>
            <a:r>
              <a:rPr lang="nb-NO" baseline="0" dirty="0" err="1"/>
              <a:t>was</a:t>
            </a:r>
            <a:r>
              <a:rPr lang="nb-NO" baseline="0" dirty="0"/>
              <a:t> </a:t>
            </a:r>
            <a:r>
              <a:rPr lang="nb-NO" baseline="0" dirty="0" err="1"/>
              <a:t>expensive</a:t>
            </a:r>
            <a:r>
              <a:rPr lang="nb-NO" baseline="0" dirty="0"/>
              <a:t> to </a:t>
            </a:r>
            <a:r>
              <a:rPr lang="nb-NO" baseline="0" dirty="0" err="1"/>
              <a:t>operate</a:t>
            </a:r>
            <a:r>
              <a:rPr lang="nb-NO" baseline="0" dirty="0"/>
              <a:t>, and </a:t>
            </a:r>
            <a:r>
              <a:rPr lang="nb-NO" baseline="0" dirty="0" err="1"/>
              <a:t>oil</a:t>
            </a:r>
            <a:r>
              <a:rPr lang="nb-NO" baseline="0" dirty="0"/>
              <a:t> </a:t>
            </a:r>
            <a:r>
              <a:rPr lang="nb-NO" baseline="0" dirty="0" err="1"/>
              <a:t>was</a:t>
            </a:r>
            <a:r>
              <a:rPr lang="nb-NO" baseline="0" dirty="0"/>
              <a:t> </a:t>
            </a:r>
            <a:r>
              <a:rPr lang="nb-NO" baseline="0" dirty="0" err="1"/>
              <a:t>now</a:t>
            </a:r>
            <a:r>
              <a:rPr lang="nb-NO" baseline="0" dirty="0"/>
              <a:t> less profitable so </a:t>
            </a:r>
            <a:r>
              <a:rPr lang="nb-NO" baseline="0" dirty="0" err="1"/>
              <a:t>they</a:t>
            </a:r>
            <a:r>
              <a:rPr lang="nb-NO" baseline="0" dirty="0"/>
              <a:t> </a:t>
            </a:r>
            <a:r>
              <a:rPr lang="nb-NO" baseline="0" dirty="0" err="1"/>
              <a:t>started</a:t>
            </a:r>
            <a:r>
              <a:rPr lang="nb-NO" baseline="0" dirty="0"/>
              <a:t> </a:t>
            </a:r>
            <a:r>
              <a:rPr lang="nb-NO" baseline="0" dirty="0" err="1"/>
              <a:t>refering</a:t>
            </a:r>
            <a:r>
              <a:rPr lang="nb-NO" baseline="0" dirty="0"/>
              <a:t> to it as a ”</a:t>
            </a:r>
            <a:r>
              <a:rPr lang="nb-NO" baseline="0" dirty="0" err="1"/>
              <a:t>multi-useless</a:t>
            </a:r>
            <a:r>
              <a:rPr lang="nb-NO" baseline="0" dirty="0"/>
              <a:t>” </a:t>
            </a:r>
            <a:r>
              <a:rPr lang="nb-NO" baseline="0" dirty="0" err="1"/>
              <a:t>ship</a:t>
            </a:r>
            <a:endParaRPr lang="nb-NO" baseline="0" dirty="0"/>
          </a:p>
          <a:p>
            <a:pPr marL="228600" lvl="0" indent="-228600">
              <a:buAutoNum type="arabicPeriod"/>
            </a:pPr>
            <a:r>
              <a:rPr lang="nb-NO" baseline="0" dirty="0"/>
              <a:t>The </a:t>
            </a:r>
            <a:r>
              <a:rPr lang="nb-NO" baseline="0" dirty="0" err="1"/>
              <a:t>second</a:t>
            </a:r>
            <a:r>
              <a:rPr lang="nb-NO" baseline="0" dirty="0"/>
              <a:t> </a:t>
            </a:r>
            <a:r>
              <a:rPr lang="nb-NO" baseline="0" dirty="0" err="1"/>
              <a:t>example</a:t>
            </a:r>
            <a:r>
              <a:rPr lang="nb-NO" baseline="0" dirty="0"/>
              <a:t> </a:t>
            </a:r>
            <a:r>
              <a:rPr lang="nb-NO" baseline="0" dirty="0" err="1"/>
              <a:t>here</a:t>
            </a:r>
            <a:r>
              <a:rPr lang="nb-NO" baseline="0" dirty="0"/>
              <a:t>, </a:t>
            </a:r>
            <a:r>
              <a:rPr lang="nb-NO" baseline="0" dirty="0" err="1"/>
              <a:t>the</a:t>
            </a:r>
            <a:r>
              <a:rPr lang="nb-NO" baseline="0" dirty="0"/>
              <a:t> </a:t>
            </a:r>
            <a:r>
              <a:rPr lang="nb-NO" baseline="0" dirty="0" err="1"/>
              <a:t>Cygnus</a:t>
            </a:r>
            <a:r>
              <a:rPr lang="nb-NO" baseline="0" dirty="0"/>
              <a:t>, </a:t>
            </a:r>
            <a:r>
              <a:rPr lang="nb-NO" baseline="0" dirty="0" err="1"/>
              <a:t>tells</a:t>
            </a:r>
            <a:r>
              <a:rPr lang="nb-NO" baseline="0" dirty="0"/>
              <a:t> </a:t>
            </a:r>
            <a:r>
              <a:rPr lang="nb-NO" baseline="0" dirty="0" err="1"/>
              <a:t>the</a:t>
            </a:r>
            <a:r>
              <a:rPr lang="nb-NO" baseline="0" dirty="0"/>
              <a:t> </a:t>
            </a:r>
            <a:r>
              <a:rPr lang="nb-NO" baseline="0" dirty="0" err="1"/>
              <a:t>opposite</a:t>
            </a:r>
            <a:r>
              <a:rPr lang="nb-NO" baseline="0" dirty="0"/>
              <a:t> story.</a:t>
            </a:r>
            <a:r>
              <a:rPr lang="en-US" sz="1200" dirty="0"/>
              <a:t>   It was originally developed as an offshore supply vessel, but after delivery it was immediately converted to a wind power service vessel</a:t>
            </a:r>
            <a:r>
              <a:rPr lang="en-US" sz="1200" baseline="0" dirty="0"/>
              <a:t> to remain useful and profitable.</a:t>
            </a:r>
          </a:p>
          <a:p>
            <a:pPr marL="228600" lvl="0" indent="-228600">
              <a:buAutoNum type="arabicPeriod"/>
            </a:pPr>
            <a:r>
              <a:rPr lang="en-US" sz="1200" baseline="0" dirty="0"/>
              <a:t>Since I’ve already covered a the space tug case study in some detail I’m just going to walk through a brief overview of this case to show how the IEEA framework can be generalized and scaled to examine it. </a:t>
            </a:r>
          </a:p>
          <a:p>
            <a:pPr marL="228600" lvl="0" indent="-228600">
              <a:buNone/>
            </a:pPr>
            <a:endParaRPr lang="en-US" baseline="0" dirty="0"/>
          </a:p>
          <a:p>
            <a:pPr marL="228600" indent="-228600">
              <a:buAutoNum type="arabicPeriod"/>
            </a:pPr>
            <a:endParaRPr lang="en-US" baseline="0" dirty="0"/>
          </a:p>
          <a:p>
            <a:pPr marL="228600" indent="-228600">
              <a:buNone/>
            </a:pPr>
            <a:endParaRPr lang="en-US" dirty="0"/>
          </a:p>
          <a:p>
            <a:pPr marL="228600" indent="-228600">
              <a:buNone/>
            </a:pPr>
            <a:r>
              <a:rPr lang="en-US" b="1" dirty="0"/>
              <a:t>Notes: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nb-NO" sz="1200" baseline="0" dirty="0"/>
              <a:t>The </a:t>
            </a:r>
            <a:r>
              <a:rPr lang="nb-NO" sz="1200" baseline="0" dirty="0" err="1"/>
              <a:t>Seafarer</a:t>
            </a:r>
            <a:r>
              <a:rPr lang="nb-NO" sz="1200" baseline="0" dirty="0"/>
              <a:t> is a Super </a:t>
            </a:r>
            <a:r>
              <a:rPr lang="nb-NO" sz="1200" baseline="0" dirty="0" err="1"/>
              <a:t>advanced</a:t>
            </a:r>
            <a:r>
              <a:rPr lang="nb-NO" sz="1200" baseline="0" dirty="0"/>
              <a:t> and </a:t>
            </a:r>
            <a:r>
              <a:rPr lang="nb-NO" sz="1200" baseline="0" dirty="0" err="1"/>
              <a:t>expensive</a:t>
            </a:r>
            <a:r>
              <a:rPr lang="nb-NO" sz="1200" baseline="0" dirty="0"/>
              <a:t> </a:t>
            </a:r>
            <a:r>
              <a:rPr lang="nb-NO" sz="1200" baseline="0" dirty="0" err="1"/>
              <a:t>ship</a:t>
            </a:r>
            <a:r>
              <a:rPr lang="nb-NO" sz="1200" baseline="0" dirty="0"/>
              <a:t> </a:t>
            </a:r>
            <a:r>
              <a:rPr lang="nb-NO" sz="1200" baseline="0" dirty="0" err="1"/>
              <a:t>that</a:t>
            </a:r>
            <a:r>
              <a:rPr lang="nb-NO" sz="1200" baseline="0" dirty="0"/>
              <a:t>, a</a:t>
            </a:r>
            <a:r>
              <a:rPr lang="nb-NO" sz="1200" dirty="0"/>
              <a:t>s</a:t>
            </a:r>
            <a:r>
              <a:rPr lang="nb-NO" sz="1200" baseline="0" dirty="0"/>
              <a:t> </a:t>
            </a:r>
            <a:r>
              <a:rPr lang="nb-NO" sz="1200" baseline="0" dirty="0" err="1"/>
              <a:t>of</a:t>
            </a:r>
            <a:r>
              <a:rPr lang="nb-NO" sz="1200" baseline="0" dirty="0"/>
              <a:t> 2015 </a:t>
            </a:r>
            <a:r>
              <a:rPr lang="nb-NO" sz="1200" baseline="0" dirty="0" err="1"/>
              <a:t>had</a:t>
            </a:r>
            <a:r>
              <a:rPr lang="nb-NO" sz="1200" baseline="0" dirty="0"/>
              <a:t> </a:t>
            </a:r>
            <a:r>
              <a:rPr lang="nb-NO" sz="1200" baseline="0" dirty="0" err="1"/>
              <a:t>been</a:t>
            </a:r>
            <a:r>
              <a:rPr lang="nb-NO" sz="1200" baseline="0" dirty="0"/>
              <a:t> </a:t>
            </a:r>
            <a:r>
              <a:rPr lang="nb-NO" sz="1200" baseline="0" dirty="0" err="1"/>
              <a:t>without</a:t>
            </a:r>
            <a:r>
              <a:rPr lang="nb-NO" sz="1200" baseline="0" dirty="0"/>
              <a:t> a </a:t>
            </a:r>
            <a:r>
              <a:rPr lang="nb-NO" sz="1200" baseline="0" dirty="0" err="1"/>
              <a:t>contract</a:t>
            </a:r>
            <a:r>
              <a:rPr lang="nb-NO" sz="1200" baseline="0" dirty="0"/>
              <a:t> for </a:t>
            </a:r>
            <a:r>
              <a:rPr lang="nb-NO" sz="1200" baseline="0" dirty="0" err="1"/>
              <a:t>one</a:t>
            </a:r>
            <a:r>
              <a:rPr lang="nb-NO" sz="1200" baseline="0" dirty="0"/>
              <a:t> </a:t>
            </a:r>
            <a:r>
              <a:rPr lang="nb-NO" sz="1200" baseline="0" dirty="0" err="1"/>
              <a:t>year</a:t>
            </a:r>
            <a:r>
              <a:rPr lang="nb-NO" sz="1200" baseline="0" dirty="0"/>
              <a:t>.</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t>With the recent collapse of the oil prices and offshore markets, we have the case of </a:t>
            </a:r>
            <a:r>
              <a:rPr lang="en-US" sz="1200" dirty="0" err="1"/>
              <a:t>Vestland</a:t>
            </a:r>
            <a:r>
              <a:rPr lang="en-US" sz="1200" dirty="0"/>
              <a:t> Cygnus.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err="1"/>
              <a:t>Vestland</a:t>
            </a:r>
            <a:r>
              <a:rPr lang="en-US" sz="1200" dirty="0"/>
              <a:t> Cygnus was originally delivered as an offshore supply vessel in 2015, but was immediately after delivery converted to a wind power service vessel.</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t>This case illustrates the relevance of the proposed research topic.</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endParaRPr lang="en-US" sz="1200" dirty="0"/>
          </a:p>
          <a:p>
            <a:pPr marL="228600" marR="0" indent="-228600" algn="l" defTabSz="457200" rtl="0" eaLnBrk="1" fontAlgn="auto" latinLnBrk="0" hangingPunct="1">
              <a:lnSpc>
                <a:spcPct val="100000"/>
              </a:lnSpc>
              <a:spcBef>
                <a:spcPts val="0"/>
              </a:spcBef>
              <a:spcAft>
                <a:spcPts val="0"/>
              </a:spcAft>
              <a:buClrTx/>
              <a:buSzTx/>
              <a:buFontTx/>
              <a:buNone/>
              <a:tabLst/>
              <a:defRPr/>
            </a:pPr>
            <a:r>
              <a:rPr lang="en-US" sz="1200" b="1" dirty="0"/>
              <a:t>Notes on scalability</a:t>
            </a:r>
          </a:p>
          <a:p>
            <a:r>
              <a:rPr lang="en-US" sz="1200" dirty="0">
                <a:solidFill>
                  <a:srgbClr val="FF0000"/>
                </a:solidFill>
              </a:rPr>
              <a:t>Issues related to scalability can derive from four primary aspects depending on the nature of a particular case study [72]: </a:t>
            </a:r>
          </a:p>
          <a:p>
            <a:pPr marL="514350" indent="-514350">
              <a:buAutoNum type="arabicPeriod"/>
            </a:pPr>
            <a:r>
              <a:rPr lang="en-US" sz="1200" dirty="0">
                <a:solidFill>
                  <a:srgbClr val="FF0000"/>
                </a:solidFill>
              </a:rPr>
              <a:t>Amount of data</a:t>
            </a:r>
          </a:p>
          <a:p>
            <a:pPr marL="514350" indent="-514350">
              <a:buAutoNum type="arabicPeriod"/>
            </a:pPr>
            <a:r>
              <a:rPr lang="en-US" sz="1200" dirty="0">
                <a:solidFill>
                  <a:srgbClr val="FF0000"/>
                </a:solidFill>
              </a:rPr>
              <a:t>Dimensionality of data</a:t>
            </a:r>
          </a:p>
          <a:p>
            <a:pPr marL="514350" indent="-514350">
              <a:buAutoNum type="arabicPeriod"/>
            </a:pPr>
            <a:r>
              <a:rPr lang="en-US" sz="1200" dirty="0">
                <a:solidFill>
                  <a:srgbClr val="FF0000"/>
                </a:solidFill>
              </a:rPr>
              <a:t>Complexity of data</a:t>
            </a:r>
          </a:p>
          <a:p>
            <a:pPr marL="514350" indent="-514350">
              <a:buAutoNum type="arabicPeriod"/>
            </a:pPr>
            <a:r>
              <a:rPr lang="en-US" sz="1200" dirty="0">
                <a:solidFill>
                  <a:srgbClr val="FF0000"/>
                </a:solidFill>
              </a:rPr>
              <a:t>Dynamic data</a:t>
            </a: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2</a:t>
            </a:fld>
            <a:endParaRPr lang="en-US"/>
          </a:p>
        </p:txBody>
      </p:sp>
    </p:spTree>
    <p:extLst>
      <p:ext uri="{BB962C8B-B14F-4D97-AF65-F5344CB8AC3E}">
        <p14:creationId xmlns:p14="http://schemas.microsoft.com/office/powerpoint/2010/main" val="89129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200" i="0" baseline="0" dirty="0"/>
              <a:t>Following the first 5 processes from IEEA, the ship case study can be conceptualized in very much the same way as the space tug case…by defining key design variable, modeling their mapping to system performance and expense attributes, then enumerating the design space.</a:t>
            </a:r>
          </a:p>
          <a:p>
            <a:pPr marL="342900" indent="-342900">
              <a:buAutoNum type="arabicPeriod"/>
            </a:pPr>
            <a:r>
              <a:rPr lang="en-US" sz="1200" i="0" baseline="0" dirty="0"/>
              <a:t>The key difference here is that the design space and epoch spaces for this case study were much larger.  This case considered over 40K design alternatives compared to space tug which had 386.</a:t>
            </a:r>
          </a:p>
          <a:p>
            <a:pPr marL="342900" indent="-342900">
              <a:buNone/>
            </a:pPr>
            <a:endParaRPr lang="en-US" sz="1200" i="0" baseline="0" dirty="0"/>
          </a:p>
          <a:p>
            <a:pPr marL="342900" lvl="0" indent="-342900">
              <a:buNone/>
            </a:pPr>
            <a:r>
              <a:rPr lang="en-US" sz="1200" b="1" i="0" baseline="0" dirty="0"/>
              <a:t>Notes:</a:t>
            </a:r>
          </a:p>
          <a:p>
            <a:pPr marL="342900" lvl="0" indent="-342900">
              <a:buNone/>
            </a:pPr>
            <a:endParaRPr lang="en-US" sz="1200" i="0" baseline="0" dirty="0"/>
          </a:p>
          <a:p>
            <a:pPr marL="342900" lvl="0" indent="-342900">
              <a:buNone/>
            </a:pPr>
            <a:r>
              <a:rPr lang="en-US" sz="1200" i="0" baseline="0" dirty="0"/>
              <a:t>Goal is to ensure profitability and eco-friendliness.</a:t>
            </a:r>
          </a:p>
          <a:p>
            <a:pPr marL="0" indent="0">
              <a:buNone/>
            </a:pPr>
            <a:endParaRPr lang="en-US" sz="1200" i="1" baseline="0" dirty="0"/>
          </a:p>
          <a:p>
            <a:pPr marL="0" indent="0">
              <a:buNone/>
            </a:pPr>
            <a:r>
              <a:rPr lang="en-US" sz="1200" i="1" baseline="0" dirty="0"/>
              <a:t>Offshore ships, in contrast to traditional deep-sea cargo ships, are designed to provide special operational services typically related to the offshore oil and gas industry. This group of ships comprises platform supply vessels (PSV), inspection maintenance and repair (IMR) and offshore construction vessels (OCV), to mention a few. A recent period of high oil prices and deep sea petroleum discoveries has spurred the development of offshore oil and gas fields. Thus, there has been a growing need for offshore services, including well maintenance and intervention services with light, </a:t>
            </a:r>
            <a:r>
              <a:rPr lang="en-US" sz="1200" i="1" baseline="0" dirty="0" err="1"/>
              <a:t>riserless</a:t>
            </a:r>
            <a:r>
              <a:rPr lang="en-US" sz="1200" i="1" baseline="0" dirty="0"/>
              <a:t> technologies. OCVs have taken an increasingly large part in the development of these, in particular for the marginal fields, due to their price competitiveness. Additionally, the Deepwater Horizon oil spill in 2010 in the Gulf of Mexico has changed some of the focus for the offshore shipowners towards being able to provide various </a:t>
            </a:r>
            <a:r>
              <a:rPr lang="en-US" sz="1200" i="1" baseline="0" dirty="0" err="1"/>
              <a:t>deepwater</a:t>
            </a:r>
            <a:r>
              <a:rPr lang="en-US" sz="1200" i="1" baseline="0" dirty="0"/>
              <a:t> emergency and rescue operations. This strong market period has characteristically driven the design of offshore ships towards multifunctional, gold-plated and expensive solutions [12]. However, the recent oil price collapse of 2014 has had a significant impact on the offshore markets, rendering many of these multifunctional ships less competitive against cheaper, specialized ships. The current situation in the offshore industry serves as a good example of the importance of focusing on value robustness and operational flexibility as key factors for success in a highly volatile maritime industry [13,14]. </a:t>
            </a:r>
          </a:p>
          <a:p>
            <a:pPr marL="0" indent="0">
              <a:buNone/>
            </a:pPr>
            <a:endParaRPr lang="en-US" sz="1200" i="1" baseline="0" dirty="0"/>
          </a:p>
          <a:p>
            <a:pPr marL="0" indent="0">
              <a:buNone/>
            </a:pPr>
            <a:r>
              <a:rPr lang="en-US" sz="1200" i="1" baseline="0" dirty="0"/>
              <a:t>Offshore ships are usually built either for a specific long-term contract or on speculation. A long-term contract may last 5-10 years, and these ships are often specialized for the particular mission. Ships built on speculation tend to be more multifunctional, to be able to take on different contracts. If these ships do not get any lucrative long-term contracts, they are often offered in the spot market to take on various short-term contracts. If a ship does not get a contract, it is idle for short periods or laid up over longer periods.</a:t>
            </a:r>
          </a:p>
          <a:p>
            <a:pPr marL="0" indent="0">
              <a:buNone/>
            </a:pPr>
            <a:endParaRPr lang="en-US" sz="1200" i="1" baseline="0" dirty="0"/>
          </a:p>
          <a:p>
            <a:pPr marL="0" indent="0">
              <a:buNone/>
            </a:pPr>
            <a:r>
              <a:rPr lang="en-US" sz="1200" i="1" baseline="0" dirty="0"/>
              <a:t>For the offshore ship, the various key performance indicators are estimated based on simple relations from the design variables, including speed, deck area, dead weight, acquisition cost and operational costs. Designs that violate the technical requirements in an epoch are rendered infeasible. </a:t>
            </a: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3</a:t>
            </a:fld>
            <a:endParaRPr lang="en-US"/>
          </a:p>
        </p:txBody>
      </p:sp>
    </p:spTree>
    <p:extLst>
      <p:ext uri="{BB962C8B-B14F-4D97-AF65-F5344CB8AC3E}">
        <p14:creationId xmlns:p14="http://schemas.microsoft.com/office/powerpoint/2010/main" val="358294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t>A similar story with</a:t>
            </a:r>
            <a:r>
              <a:rPr lang="en-US" sz="1200" baseline="0" dirty="0"/>
              <a:t> data scale is seen when we look at the epoch space</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aseline="0" dirty="0"/>
              <a:t>The key exogenous uncertainties that impact ship operations and how much value they deliver to stakeholders are the mission, contract type and operational area</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aseline="0" dirty="0"/>
              <a:t>Enumerating the combinations of these 3 factors results in 96 possible epochs.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strike="sngStrike" baseline="0" dirty="0"/>
              <a:t>To consider the different </a:t>
            </a:r>
            <a:r>
              <a:rPr lang="en-US" sz="1200" b="1" strike="sngStrike" baseline="0" dirty="0"/>
              <a:t>missions, contract types and areas of operation </a:t>
            </a:r>
            <a:r>
              <a:rPr lang="en-US" sz="1200" strike="sngStrike" baseline="0" dirty="0"/>
              <a:t>required the enumeration of 96 epochs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aseline="0" dirty="0"/>
              <a:t>This means the number of design-epoch pairs was around 4 million.  Much larger then the 6,000 or so for the space tug case.</a:t>
            </a: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4</a:t>
            </a:fld>
            <a:endParaRPr lang="en-US"/>
          </a:p>
        </p:txBody>
      </p:sp>
    </p:spTree>
    <p:extLst>
      <p:ext uri="{BB962C8B-B14F-4D97-AF65-F5344CB8AC3E}">
        <p14:creationId xmlns:p14="http://schemas.microsoft.com/office/powerpoint/2010/main" val="1041225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dirty="0"/>
              <a:t>The single</a:t>
            </a:r>
            <a:r>
              <a:rPr lang="en-US" sz="1200" b="0" baseline="0" dirty="0"/>
              <a:t> epoch analysis visualization was identical for this case study and reinforced many of the points derived from the previous case study.</a:t>
            </a:r>
          </a:p>
          <a:p>
            <a:pPr marL="228600" indent="-228600">
              <a:buAutoNum type="arabicPeriod"/>
            </a:pPr>
            <a:r>
              <a:rPr lang="en-US" sz="1200" b="0" baseline="0" dirty="0"/>
              <a:t>Working with the folks from NTNU, this application helped uncover a lot of interesting details which revealed insights regarding the embedded assumptions of some of their legacy models which, in turn, helped us refine them, improve the analysis, and identify some interesting insights.</a:t>
            </a:r>
          </a:p>
          <a:p>
            <a:pPr marL="228600" indent="-228600">
              <a:buAutoNum type="arabicPeriod"/>
            </a:pPr>
            <a:r>
              <a:rPr lang="en-US" sz="1200" b="0" baseline="0" dirty="0"/>
              <a:t>One example shown here, where color encoding is mapped to the fuel type design variable, shows how you can find out through visual exploration that the </a:t>
            </a:r>
            <a:r>
              <a:rPr lang="en-US" sz="1200" b="0" baseline="0" dirty="0" err="1"/>
              <a:t>tradespace</a:t>
            </a:r>
            <a:r>
              <a:rPr lang="en-US" sz="1200" b="0" baseline="0" dirty="0"/>
              <a:t> actually stratifies by that variable.  This is the kind of insight you wouldn’t necessarily be able to discover without interacting with the data.  (In fact, the Norwegians had not specifically noticed this behavior in their attempt to apply the prior RSC framework)</a:t>
            </a:r>
          </a:p>
          <a:p>
            <a:pPr marL="228600" indent="-228600">
              <a:buNone/>
            </a:pPr>
            <a:endParaRPr lang="en-US" sz="1200" b="0" baseline="0" dirty="0"/>
          </a:p>
          <a:p>
            <a:pPr marL="228600" indent="-228600">
              <a:buNone/>
            </a:pPr>
            <a:r>
              <a:rPr lang="en-US" sz="1200" b="0" baseline="0" dirty="0"/>
              <a:t>----</a:t>
            </a:r>
            <a:endParaRPr lang="en-US" sz="1200" b="0" dirty="0"/>
          </a:p>
          <a:p>
            <a:pPr marL="228600" indent="-228600">
              <a:buNone/>
            </a:pPr>
            <a:endParaRPr lang="en-US" sz="1200" b="1" dirty="0"/>
          </a:p>
          <a:p>
            <a:pPr marL="228600" indent="-228600">
              <a:buNone/>
            </a:pPr>
            <a:r>
              <a:rPr lang="en-US" sz="1200" b="1" dirty="0"/>
              <a:t>Scatter-plot color</a:t>
            </a:r>
            <a:r>
              <a:rPr lang="en-US" sz="1200" b="1" baseline="0" dirty="0"/>
              <a:t> coded by “Fuel-type” design variable</a:t>
            </a:r>
            <a:endParaRPr lang="en-US" sz="1200" b="1" dirty="0"/>
          </a:p>
          <a:p>
            <a:pPr marL="228600" indent="-228600">
              <a:buNone/>
            </a:pPr>
            <a:endParaRPr lang="en-US" sz="1200" dirty="0"/>
          </a:p>
          <a:p>
            <a:pPr marL="228600" indent="-228600">
              <a:buAutoNum type="arabicPeriod"/>
            </a:pPr>
            <a:r>
              <a:rPr lang="en-US" sz="1200" dirty="0"/>
              <a:t>The first</a:t>
            </a:r>
            <a:r>
              <a:rPr lang="en-US" sz="1200" baseline="0" dirty="0"/>
              <a:t> analysis step in IEEA, </a:t>
            </a:r>
            <a:r>
              <a:rPr lang="en-US" sz="1200" dirty="0"/>
              <a:t>Single epoch analysis, is equivalent</a:t>
            </a:r>
            <a:r>
              <a:rPr lang="en-US" sz="1200" baseline="0" dirty="0"/>
              <a:t> to traditional </a:t>
            </a:r>
            <a:r>
              <a:rPr lang="en-US" sz="1200" baseline="0" dirty="0" err="1"/>
              <a:t>tradespace</a:t>
            </a:r>
            <a:r>
              <a:rPr lang="en-US" sz="1200" baseline="0" dirty="0"/>
              <a:t> exploration.</a:t>
            </a:r>
            <a:endParaRPr lang="en-US" sz="1200" dirty="0"/>
          </a:p>
          <a:p>
            <a:pPr marL="228600" indent="-228600">
              <a:buAutoNum type="arabicPeriod"/>
            </a:pPr>
            <a:r>
              <a:rPr lang="en-US" sz="1200" dirty="0"/>
              <a:t>Large numbers of design candidates are </a:t>
            </a:r>
            <a:r>
              <a:rPr lang="en-US" sz="1200" baseline="0" dirty="0"/>
              <a:t>enumerated using </a:t>
            </a:r>
            <a:r>
              <a:rPr lang="en-US" sz="1200" dirty="0"/>
              <a:t>parameterized system</a:t>
            </a:r>
            <a:r>
              <a:rPr lang="en-US" sz="1200" baseline="0" dirty="0"/>
              <a:t> models.</a:t>
            </a:r>
          </a:p>
          <a:p>
            <a:pPr marL="228600" indent="-228600">
              <a:buAutoNum type="arabicPeriod"/>
            </a:pPr>
            <a:r>
              <a:rPr lang="en-US" sz="1200" baseline="0" dirty="0"/>
              <a:t>In this screenshot from the interactive application, cost vs utility for each design candidate is shown in the scatter plot and the user can interactively explore and control the representation of the other data dimensions including design and performance variables using the parallel coordinates</a:t>
            </a:r>
          </a:p>
          <a:p>
            <a:pPr marL="228600" indent="-228600">
              <a:buAutoNum type="arabicPeriod"/>
            </a:pPr>
            <a:r>
              <a:rPr lang="en-US" sz="1200" baseline="0" dirty="0"/>
              <a:t>The goal is often to identify designs that are near Pareto efficient in terms of both the benefit and cost they provide.  </a:t>
            </a:r>
            <a:r>
              <a:rPr lang="en-US" sz="1200" baseline="0" dirty="0" err="1"/>
              <a:t>Closesness</a:t>
            </a:r>
            <a:r>
              <a:rPr lang="en-US" sz="1200" baseline="0" dirty="0"/>
              <a:t> to the Pareto Front is operationalized through the FPN metric.</a:t>
            </a:r>
          </a:p>
          <a:p>
            <a:pPr marL="228600" indent="-228600">
              <a:buAutoNum type="arabicPeriod"/>
            </a:pPr>
            <a:r>
              <a:rPr lang="en-US" sz="1200" baseline="0" dirty="0"/>
              <a:t>We could do this automatically by computing the FPN for each design and optimizing for both an FPN and cost constraint, but then a decision-maker would lose information about the underlying connections to design and performance variables.</a:t>
            </a:r>
          </a:p>
          <a:p>
            <a:pPr marL="228600" indent="-228600">
              <a:buAutoNum type="arabicPeriod"/>
            </a:pPr>
            <a:r>
              <a:rPr lang="en-US" sz="1200" baseline="0" dirty="0"/>
              <a:t>Interactive visualizations like this one can be seen as a means for achieving better situational awareness during the decision-making process</a:t>
            </a:r>
          </a:p>
          <a:p>
            <a:pPr marL="228600" indent="-228600">
              <a:buAutoNum type="arabicPeriod"/>
            </a:pPr>
            <a:endParaRPr lang="en-US" sz="1200" baseline="0" dirty="0"/>
          </a:p>
          <a:p>
            <a:pPr marL="228600" marR="0" indent="-228600" algn="l" defTabSz="457200" rtl="0" eaLnBrk="1" fontAlgn="auto" latinLnBrk="0" hangingPunct="1">
              <a:lnSpc>
                <a:spcPct val="100000"/>
              </a:lnSpc>
              <a:spcBef>
                <a:spcPts val="0"/>
              </a:spcBef>
              <a:spcAft>
                <a:spcPts val="0"/>
              </a:spcAft>
              <a:buClrTx/>
              <a:buSzTx/>
              <a:buFontTx/>
              <a:buNone/>
              <a:tabLst/>
              <a:defRPr/>
            </a:pPr>
            <a:r>
              <a:rPr lang="en-US" sz="1200" i="1" dirty="0"/>
              <a:t>Figure 3 illustrates the </a:t>
            </a:r>
            <a:r>
              <a:rPr lang="en-US" sz="1200" i="1" dirty="0" err="1"/>
              <a:t>tradespace</a:t>
            </a:r>
            <a:r>
              <a:rPr lang="en-US" sz="1200" i="1" dirty="0"/>
              <a:t> for the offshore ship design base case, that is the targeted contract with no technical requirements. Hence, at this initial stage, one can focus on understanding the dynamics of the underlying system. In this particular case study, the MAU only comprise one utility function, that is eco-friendliness, even though the figure indicates a multi-attribute utility function on a general basis. The interactive filtering can aid in visualizing the exploration process of understanding the relative significance of individual design variables, as illustrated. For instance, filtering by beam and length, one can see that relatively slender ships tend to contribute to low FPN values. However, this again makes a design less stable in the water, which restricts the possibilities of retrofitting heavy equipment on deck without intervening with the main hull. Further, one can directly see the trade-offs of adding DFC levels, as design points shift right in the </a:t>
            </a:r>
            <a:r>
              <a:rPr lang="en-US" sz="1200" i="1" dirty="0" err="1"/>
              <a:t>tradespace</a:t>
            </a:r>
            <a:r>
              <a:rPr lang="en-US" sz="1200" i="1" dirty="0"/>
              <a:t> with increasing DFC due to increased cost.</a:t>
            </a: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5</a:t>
            </a:fld>
            <a:endParaRPr lang="en-US"/>
          </a:p>
        </p:txBody>
      </p:sp>
    </p:spTree>
    <p:extLst>
      <p:ext uri="{BB962C8B-B14F-4D97-AF65-F5344CB8AC3E}">
        <p14:creationId xmlns:p14="http://schemas.microsoft.com/office/powerpoint/2010/main" val="352461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aseline="0" dirty="0"/>
              <a:t>Just as with the space tug example though, multi-epoch analysis is where we can start to better understand the behavior of designs across various alternative futures</a:t>
            </a:r>
          </a:p>
          <a:p>
            <a:pPr marL="228600" indent="-228600">
              <a:buAutoNum type="arabicPeriod"/>
            </a:pPr>
            <a:r>
              <a:rPr lang="en-US" sz="1200" baseline="0" dirty="0"/>
              <a:t>In this case it was just a lot more data, the study examines 4 million design-epoch pairs as well as 3 changeability strategies which is obviously a lot of data.</a:t>
            </a:r>
          </a:p>
          <a:p>
            <a:pPr marL="228600" indent="-228600">
              <a:buAutoNum type="arabicPeriod"/>
            </a:pPr>
            <a:r>
              <a:rPr lang="en-US" sz="1200" baseline="0" dirty="0"/>
              <a:t>The actual appearance of interactive tool is pretty much the same as with the space tug case even though there is a lot more data driving the display </a:t>
            </a:r>
          </a:p>
          <a:p>
            <a:pPr marL="228600" indent="-228600">
              <a:buAutoNum type="arabicPeriod"/>
            </a:pPr>
            <a:r>
              <a:rPr lang="en-US" sz="1200" baseline="0" dirty="0"/>
              <a:t>This is because it is still all presented in a compact way, aggregated using OLAP, to keep interactive latency low and communicate information efficiently.</a:t>
            </a:r>
          </a:p>
          <a:p>
            <a:pPr marL="228600" indent="-228600">
              <a:buAutoNum type="arabicPeriod"/>
            </a:pPr>
            <a:r>
              <a:rPr lang="en-US" sz="1200" baseline="0" dirty="0"/>
              <a:t>One example observation that can be made at this level of analysis is the very few designs </a:t>
            </a:r>
            <a:r>
              <a:rPr lang="en-US" sz="1200" dirty="0"/>
              <a:t>satisfy more than half of epochs for this optimality threshold and strategy</a:t>
            </a:r>
            <a:endParaRPr lang="en-US" sz="1200" baseline="0" dirty="0"/>
          </a:p>
          <a:p>
            <a:pPr marL="228600" indent="-228600">
              <a:buNone/>
            </a:pPr>
            <a:endParaRPr lang="en-US" sz="1200" i="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a:t>An offshore ship may be seen as a movable flexible platform that can carry equipment that enables the ship to take on contracts of various types. The size of the platform may also change through, for example, elongation, but at a higher cost and duration, compared to more traditional equipment retrofits on deck. Single and multi-era analyses using interactive visualizations as shown in Figure 6 can aid in the assessment of different classes of changeability for the offshore design case.  For brevity, this analysis is not discussed in this paper, but the interested reader is referred to previous demonstrations in prior case studies using IEEA [4] for further details.</a:t>
            </a: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6</a:t>
            </a:fld>
            <a:endParaRPr lang="en-US"/>
          </a:p>
        </p:txBody>
      </p:sp>
    </p:spTree>
    <p:extLst>
      <p:ext uri="{BB962C8B-B14F-4D97-AF65-F5344CB8AC3E}">
        <p14:creationId xmlns:p14="http://schemas.microsoft.com/office/powerpoint/2010/main" val="407141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aseline="0" dirty="0"/>
              <a:t>But if I relax the constraint on optimality (in other words the allowable distance from the Pareto front that I’m willing to accept) and then filter for designs that satisfy most of the epochs (in other words a high Pareto trace)…</a:t>
            </a:r>
          </a:p>
          <a:p>
            <a:pPr marL="228600" indent="-228600">
              <a:buAutoNum type="arabicPeriod"/>
            </a:pPr>
            <a:r>
              <a:rPr lang="en-US" sz="1200" baseline="0" dirty="0"/>
              <a:t>You see something interesting, the ships that do well tend to have a larger length, beam and depth…and if we dig into the details a little more we can show these designs to have larger deck areas and better stability across a lot more sea conditions.</a:t>
            </a:r>
          </a:p>
          <a:p>
            <a:pPr marL="228600" indent="-228600">
              <a:buAutoNum type="arabicPeriod"/>
            </a:pPr>
            <a:r>
              <a:rPr lang="en-US" sz="1200" baseline="0" dirty="0"/>
              <a:t>This means when alternative futures occur these ships can use change options to swap out their deck equipment, but don’t require modifications to their hulls which can be costly and time consuming to execute.</a:t>
            </a:r>
          </a:p>
          <a:p>
            <a:pPr marL="228600" indent="-228600">
              <a:buAutoNum type="arabicPeriod"/>
            </a:pPr>
            <a:r>
              <a:rPr lang="en-US" sz="1200" baseline="0" dirty="0"/>
              <a:t>This observation ties back to the “good” example of the Cygnus that I mentioned earlier.</a:t>
            </a:r>
          </a:p>
          <a:p>
            <a:pPr marL="228600" indent="-228600">
              <a:buAutoNum type="arabicPeriod"/>
            </a:pPr>
            <a:r>
              <a:rPr lang="en-US" sz="1200" baseline="0" dirty="0"/>
              <a:t>The Cygnus </a:t>
            </a:r>
            <a:r>
              <a:rPr lang="en-US" sz="1200" i="0" baseline="0" dirty="0"/>
              <a:t>had a lot of open deck area because it was essentially a cargo vessel, and its hull characteristics tended to make it stable and thus adaptable when the future played out in a way other than expected.</a:t>
            </a:r>
          </a:p>
          <a:p>
            <a:pPr marL="228600" indent="-228600">
              <a:buAutoNum type="arabicPeriod"/>
            </a:pPr>
            <a:r>
              <a:rPr lang="en-US" sz="1200" i="0" baseline="0" dirty="0"/>
              <a:t>This is just one example that reinforces how interesting insights can be observed using IEEA tools when coupled with SME’s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a:t>An offshore ship may be seen as a movable flexible platform that can carry equipment that enables the ship to take on contracts of various types. The size of the platform may also change through, for example, elongation, but at a higher cost and duration, compared to more traditional equipment retrofits on deck. Single and multi-era analyses using interactive visualizations as shown in Figure 6 can aid in the assessment of different classes of changeability for the offshore design case.  For brevity, this analysis is not discussed in this paper, but the interested reader is referred to previous demonstrations in prior case studies using IEEA [4] for further details.</a:t>
            </a: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7</a:t>
            </a:fld>
            <a:endParaRPr lang="en-US"/>
          </a:p>
        </p:txBody>
      </p:sp>
    </p:spTree>
    <p:extLst>
      <p:ext uri="{BB962C8B-B14F-4D97-AF65-F5344CB8AC3E}">
        <p14:creationId xmlns:p14="http://schemas.microsoft.com/office/powerpoint/2010/main" val="3965062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i="0" dirty="0"/>
              <a:t>I</a:t>
            </a:r>
            <a:r>
              <a:rPr lang="en-US" sz="1200" i="0" baseline="0" dirty="0"/>
              <a:t> don’t want take up a lot more time on this example, but I did want to make one last, quick comment about the era-level analysis performed on the ship case study </a:t>
            </a:r>
          </a:p>
          <a:p>
            <a:pPr marL="228600" indent="-228600">
              <a:buAutoNum type="arabicPeriod"/>
            </a:pPr>
            <a:r>
              <a:rPr lang="en-US" sz="1200" i="0" baseline="0" dirty="0"/>
              <a:t>Because it examined progressions of epochs over an assumed 20 year ship lifespan it ended up having an underlying database with 20 million records in it, but it is still essentially the same interactive application as was applied to the space tug case study (</a:t>
            </a:r>
            <a:r>
              <a:rPr lang="en-US" sz="1200" i="0" strike="sngStrike" baseline="0" dirty="0"/>
              <a:t>which scales well because OLAP is used for data aggregation</a:t>
            </a:r>
            <a:r>
              <a:rPr lang="en-US" sz="1200" i="0" baseline="0" dirty="0"/>
              <a:t>).</a:t>
            </a:r>
          </a:p>
          <a:p>
            <a:pPr marL="228600" indent="-228600">
              <a:buAutoNum type="arabicPeriod"/>
            </a:pPr>
            <a:r>
              <a:rPr lang="en-US" sz="1200" i="0" baseline="0" dirty="0"/>
              <a:t>This again just emphasizes the scalability and generalizability of the IEEA framework and tools.</a:t>
            </a:r>
            <a:endParaRPr lang="en-US" sz="1200" i="0" dirty="0"/>
          </a:p>
          <a:p>
            <a:pPr marL="0" indent="0">
              <a:buNone/>
            </a:pPr>
            <a:endParaRPr lang="en-US" sz="1200" i="1" dirty="0"/>
          </a:p>
          <a:p>
            <a:pPr marL="0" indent="0">
              <a:buNone/>
            </a:pPr>
            <a:endParaRPr lang="en-US" sz="1200" i="1" dirty="0"/>
          </a:p>
          <a:p>
            <a:pPr marL="0" indent="0">
              <a:buNone/>
            </a:pPr>
            <a:r>
              <a:rPr lang="en-US" sz="1200" i="1" dirty="0"/>
              <a:t>Three narrative scenarios are considered in this case study. In two of the eras the ship gets the targeted five-year contract initially, and experiences a relatively strong market the rest of the assumed 20-year lifetime. In the third era, the ship does not get the targeted contract due to a market collapse.</a:t>
            </a:r>
          </a:p>
          <a:p>
            <a:pPr marL="228600" indent="-228600">
              <a:buAutoNum type="arabicPeriod"/>
            </a:pPr>
            <a:endParaRPr lang="en-US" sz="1200" dirty="0"/>
          </a:p>
          <a:p>
            <a:pPr marL="228600" indent="-228600">
              <a:buAutoNum type="arabicPeriod"/>
            </a:pPr>
            <a:r>
              <a:rPr lang="en-US" sz="1200" dirty="0"/>
              <a:t>The goal of single-era</a:t>
            </a:r>
            <a:r>
              <a:rPr lang="en-US" sz="1200" baseline="0" dirty="0"/>
              <a:t> analysis is to analyze design-strategy pairs over a single unfolding sequence of epochs.</a:t>
            </a:r>
          </a:p>
          <a:p>
            <a:pPr marL="228600" indent="-228600">
              <a:buAutoNum type="arabicPeriod"/>
            </a:pPr>
            <a:r>
              <a:rPr lang="en-US" sz="1200" baseline="0" dirty="0"/>
              <a:t>This type of analysis is very useful, for instance, if a subject matter expert has narratively defined a likely future scenario which you want to evaluate.</a:t>
            </a:r>
          </a:p>
          <a:p>
            <a:pPr marL="228600" indent="-228600">
              <a:buAutoNum type="arabicPeriod"/>
            </a:pPr>
            <a:r>
              <a:rPr lang="en-US" sz="1200" baseline="0" dirty="0"/>
              <a:t>For this case study and as part of the broader research on IEEA, several interactive visualizations have been developed to extract insights from single era analysis</a:t>
            </a:r>
          </a:p>
          <a:p>
            <a:pPr marL="228600" lvl="0" indent="-228600">
              <a:buAutoNum type="arabicPeriod"/>
            </a:pPr>
            <a:r>
              <a:rPr lang="en-US" sz="1200" baseline="0" dirty="0"/>
              <a:t>The one shown here uses coordinated visualizations to filter a set of design-strategy pairs to identify interesting candidates (could inform that certain designs or strategies are preferable)</a:t>
            </a:r>
            <a:endParaRPr lang="en-US" sz="1200" dirty="0"/>
          </a:p>
        </p:txBody>
      </p:sp>
      <p:sp>
        <p:nvSpPr>
          <p:cNvPr id="4" name="Slide Number Placeholder 3"/>
          <p:cNvSpPr>
            <a:spLocks noGrp="1"/>
          </p:cNvSpPr>
          <p:nvPr>
            <p:ph type="sldNum" sz="quarter" idx="10"/>
          </p:nvPr>
        </p:nvSpPr>
        <p:spPr/>
        <p:txBody>
          <a:bodyPr/>
          <a:lstStyle/>
          <a:p>
            <a:fld id="{1EC4FD03-CECA-8449-BA4B-A5FC8586C838}" type="slidenum">
              <a:rPr lang="en-US" smtClean="0"/>
              <a:t>8</a:t>
            </a:fld>
            <a:endParaRPr lang="en-US"/>
          </a:p>
        </p:txBody>
      </p:sp>
    </p:spTree>
    <p:extLst>
      <p:ext uri="{BB962C8B-B14F-4D97-AF65-F5344CB8AC3E}">
        <p14:creationId xmlns:p14="http://schemas.microsoft.com/office/powerpoint/2010/main" val="1084044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FD03-CECA-8449-BA4B-A5FC8586C838}" type="slidenum">
              <a:rPr lang="en-US" smtClean="0"/>
              <a:t>9</a:t>
            </a:fld>
            <a:endParaRPr lang="en-US"/>
          </a:p>
        </p:txBody>
      </p:sp>
    </p:spTree>
    <p:extLst>
      <p:ext uri="{BB962C8B-B14F-4D97-AF65-F5344CB8AC3E}">
        <p14:creationId xmlns:p14="http://schemas.microsoft.com/office/powerpoint/2010/main" val="1392099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920751" y="2944006"/>
            <a:ext cx="7302500" cy="627613"/>
          </a:xfrm>
        </p:spPr>
        <p:txBody>
          <a:bodyPr lIns="0" anchor="t">
            <a:normAutofit/>
          </a:bodyPr>
          <a:lstStyle>
            <a:lvl1pPr algn="l">
              <a:defRPr sz="2625" b="1" cap="none">
                <a:solidFill>
                  <a:schemeClr val="tx1"/>
                </a:solidFill>
                <a:latin typeface="Arial"/>
              </a:defRPr>
            </a:lvl1pPr>
          </a:lstStyle>
          <a:p>
            <a:r>
              <a:rPr lang="en-US" dirty="0"/>
              <a:t>Title Header 1</a:t>
            </a:r>
          </a:p>
        </p:txBody>
      </p:sp>
      <p:sp>
        <p:nvSpPr>
          <p:cNvPr id="11" name="Text Placeholder 2"/>
          <p:cNvSpPr>
            <a:spLocks noGrp="1"/>
          </p:cNvSpPr>
          <p:nvPr>
            <p:ph type="body" idx="1"/>
          </p:nvPr>
        </p:nvSpPr>
        <p:spPr>
          <a:xfrm>
            <a:off x="920751" y="3561500"/>
            <a:ext cx="7302500" cy="684756"/>
          </a:xfrm>
          <a:prstGeom prst="rect">
            <a:avLst/>
          </a:prstGeom>
        </p:spPr>
        <p:txBody>
          <a:bodyPr lIns="0" anchor="t" anchorCtr="0">
            <a:normAutofit/>
          </a:bodyPr>
          <a:lstStyle>
            <a:lvl1pPr marL="0" indent="0">
              <a:buNone/>
              <a:defRPr sz="1350">
                <a:solidFill>
                  <a:schemeClr val="tx1"/>
                </a:solidFill>
                <a:latin typeface="Aria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pic>
        <p:nvPicPr>
          <p:cNvPr id="4" name="Picture 3" descr="Orange A on whit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7030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0672" y="59898"/>
            <a:ext cx="7766050" cy="1143000"/>
          </a:xfrm>
        </p:spPr>
        <p:txBody>
          <a:bodyPr lIns="0">
            <a:normAutofit/>
          </a:bodyPr>
          <a:lstStyle>
            <a:lvl1pPr algn="l">
              <a:defRPr sz="2625" b="1" i="0">
                <a:latin typeface="Arial"/>
              </a:defRPr>
            </a:lvl1pPr>
          </a:lstStyle>
          <a:p>
            <a:r>
              <a:rPr lang="en-US" dirty="0"/>
              <a:t>Title Only</a:t>
            </a:r>
          </a:p>
        </p:txBody>
      </p:sp>
      <p:cxnSp>
        <p:nvCxnSpPr>
          <p:cNvPr id="5" name="Straight Connector 4"/>
          <p:cNvCxnSpPr/>
          <p:nvPr userDrawn="1"/>
        </p:nvCxnSpPr>
        <p:spPr>
          <a:xfrm>
            <a:off x="8009466" y="5950796"/>
            <a:ext cx="113588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Draper Proprietary</a:t>
            </a:r>
          </a:p>
        </p:txBody>
      </p:sp>
      <p:cxnSp>
        <p:nvCxnSpPr>
          <p:cNvPr id="10" name="Straight Connector 9"/>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userDrawn="1"/>
        </p:nvGrpSpPr>
        <p:grpSpPr>
          <a:xfrm>
            <a:off x="920751" y="6361574"/>
            <a:ext cx="1146175" cy="135779"/>
            <a:chOff x="920750" y="6361572"/>
            <a:chExt cx="1146175" cy="135779"/>
          </a:xfrm>
        </p:grpSpPr>
        <p:sp>
          <p:nvSpPr>
            <p:cNvPr id="11"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2"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3327369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0672" y="59898"/>
            <a:ext cx="7766050" cy="1143000"/>
          </a:xfrm>
        </p:spPr>
        <p:txBody>
          <a:bodyPr lIns="0">
            <a:normAutofit/>
          </a:bodyPr>
          <a:lstStyle>
            <a:lvl1pPr algn="l">
              <a:defRPr sz="2625" b="1" i="0">
                <a:latin typeface="Arial"/>
              </a:defRPr>
            </a:lvl1pPr>
          </a:lstStyle>
          <a:p>
            <a:r>
              <a:rPr lang="en-US" dirty="0"/>
              <a:t>Title Only</a:t>
            </a:r>
          </a:p>
        </p:txBody>
      </p:sp>
      <p:cxnSp>
        <p:nvCxnSpPr>
          <p:cNvPr id="5" name="Straight Connector 4"/>
          <p:cNvCxnSpPr/>
          <p:nvPr userDrawn="1"/>
        </p:nvCxnSpPr>
        <p:spPr>
          <a:xfrm>
            <a:off x="8009466" y="5950796"/>
            <a:ext cx="113588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Draper Proprietary</a:t>
            </a:r>
          </a:p>
        </p:txBody>
      </p:sp>
      <p:cxnSp>
        <p:nvCxnSpPr>
          <p:cNvPr id="10" name="Straight Connector 9"/>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userDrawn="1"/>
        </p:nvGrpSpPr>
        <p:grpSpPr>
          <a:xfrm>
            <a:off x="920751" y="6361574"/>
            <a:ext cx="1146175" cy="135779"/>
            <a:chOff x="920750" y="6361572"/>
            <a:chExt cx="1146175" cy="135779"/>
          </a:xfrm>
        </p:grpSpPr>
        <p:sp>
          <p:nvSpPr>
            <p:cNvPr id="11"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2"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4229634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920752" y="2425416"/>
            <a:ext cx="2965449" cy="3552052"/>
          </a:xfrm>
          <a:prstGeom prst="rect">
            <a:avLst/>
          </a:prstGeom>
        </p:spPr>
        <p:txBody>
          <a:bodyPr lIns="0">
            <a:normAutofit/>
          </a:bodyPr>
          <a:lstStyle>
            <a:lvl1pPr marL="0" indent="0">
              <a:lnSpc>
                <a:spcPts val="1440"/>
              </a:lnSpc>
              <a:spcBef>
                <a:spcPts val="600"/>
              </a:spcBef>
              <a:buFontTx/>
              <a:buNone/>
              <a:defRPr sz="1200" baseline="0">
                <a:latin typeface="Aria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5" name="Picture Placeholder 4"/>
          <p:cNvSpPr>
            <a:spLocks noGrp="1"/>
          </p:cNvSpPr>
          <p:nvPr>
            <p:ph type="pic" sz="quarter" idx="10"/>
          </p:nvPr>
        </p:nvSpPr>
        <p:spPr>
          <a:xfrm>
            <a:off x="4419600" y="1643592"/>
            <a:ext cx="4724400" cy="3571875"/>
          </a:xfrm>
          <a:prstGeom prst="rect">
            <a:avLst/>
          </a:prstGeom>
        </p:spPr>
        <p:txBody>
          <a:bodyPr vert="horz" anchor="ctr" anchorCtr="1"/>
          <a:lstStyle>
            <a:lvl1pPr marL="0" indent="0">
              <a:buFontTx/>
              <a:buNone/>
              <a:defRPr sz="1500"/>
            </a:lvl1pPr>
          </a:lstStyle>
          <a:p>
            <a:r>
              <a:rPr lang="en-US"/>
              <a:t>Drag picture to placeholder or click icon to add</a:t>
            </a:r>
            <a:endParaRPr lang="en-US" dirty="0"/>
          </a:p>
        </p:txBody>
      </p: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10" name="Title 1"/>
          <p:cNvSpPr>
            <a:spLocks noGrp="1"/>
          </p:cNvSpPr>
          <p:nvPr>
            <p:ph type="title" hasCustomPrompt="1"/>
          </p:nvPr>
        </p:nvSpPr>
        <p:spPr>
          <a:xfrm>
            <a:off x="930672" y="47198"/>
            <a:ext cx="7766050" cy="1143000"/>
          </a:xfrm>
        </p:spPr>
        <p:txBody>
          <a:bodyPr lIns="0">
            <a:normAutofit/>
          </a:bodyPr>
          <a:lstStyle>
            <a:lvl1pPr algn="l">
              <a:defRPr sz="2625" b="1" i="0">
                <a:latin typeface="Arial"/>
              </a:defRPr>
            </a:lvl1pPr>
          </a:lstStyle>
          <a:p>
            <a:r>
              <a:rPr lang="en-US" dirty="0"/>
              <a:t>Content with Picture</a:t>
            </a:r>
          </a:p>
        </p:txBody>
      </p:sp>
      <p:sp>
        <p:nvSpPr>
          <p:cNvPr id="4" name="Footer Placeholder 3"/>
          <p:cNvSpPr>
            <a:spLocks noGrp="1"/>
          </p:cNvSpPr>
          <p:nvPr>
            <p:ph type="ftr" sz="quarter" idx="12"/>
          </p:nvPr>
        </p:nvSpPr>
        <p:spPr/>
        <p:txBody>
          <a:bodyPr/>
          <a:lstStyle/>
          <a:p>
            <a:r>
              <a:rPr lang="en-US"/>
              <a:t>Draper Proprietary</a:t>
            </a:r>
          </a:p>
        </p:txBody>
      </p:sp>
      <p:cxnSp>
        <p:nvCxnSpPr>
          <p:cNvPr id="12" name="Straight Connector 11"/>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920751" y="6361574"/>
            <a:ext cx="1146175" cy="135779"/>
            <a:chOff x="920750" y="6361572"/>
            <a:chExt cx="1146175" cy="135779"/>
          </a:xfrm>
        </p:grpSpPr>
        <p:sp>
          <p:nvSpPr>
            <p:cNvPr id="13"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4079394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930673" y="1930402"/>
            <a:ext cx="7332795" cy="4047067"/>
          </a:xfrm>
          <a:prstGeom prst="rect">
            <a:avLst/>
          </a:prstGeom>
        </p:spPr>
        <p:txBody>
          <a:bodyPr vert="horz" anchor="ctr" anchorCtr="1"/>
          <a:lstStyle>
            <a:lvl1pPr marL="0" indent="0">
              <a:buFontTx/>
              <a:buNone/>
              <a:defRPr sz="1500"/>
            </a:lvl1pPr>
          </a:lstStyle>
          <a:p>
            <a:r>
              <a:rPr lang="en-US"/>
              <a:t>Drag picture to placeholder or click icon to add</a:t>
            </a:r>
            <a:endParaRPr lang="en-US" dirty="0"/>
          </a:p>
        </p:txBody>
      </p:sp>
      <p:sp>
        <p:nvSpPr>
          <p:cNvPr id="6"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9" name="Title 1"/>
          <p:cNvSpPr>
            <a:spLocks noGrp="1"/>
          </p:cNvSpPr>
          <p:nvPr>
            <p:ph type="title" hasCustomPrompt="1"/>
          </p:nvPr>
        </p:nvSpPr>
        <p:spPr>
          <a:xfrm>
            <a:off x="930672" y="47198"/>
            <a:ext cx="7766050" cy="1143000"/>
          </a:xfrm>
        </p:spPr>
        <p:txBody>
          <a:bodyPr lIns="0">
            <a:normAutofit/>
          </a:bodyPr>
          <a:lstStyle>
            <a:lvl1pPr algn="l">
              <a:defRPr sz="2625" b="1" i="0">
                <a:latin typeface="Arial"/>
              </a:defRPr>
            </a:lvl1pPr>
          </a:lstStyle>
          <a:p>
            <a:r>
              <a:rPr lang="en-US" dirty="0"/>
              <a:t>Large Picture</a:t>
            </a:r>
          </a:p>
        </p:txBody>
      </p:sp>
      <p:sp>
        <p:nvSpPr>
          <p:cNvPr id="3" name="Footer Placeholder 2"/>
          <p:cNvSpPr>
            <a:spLocks noGrp="1"/>
          </p:cNvSpPr>
          <p:nvPr>
            <p:ph type="ftr" sz="quarter" idx="12"/>
          </p:nvPr>
        </p:nvSpPr>
        <p:spPr/>
        <p:txBody>
          <a:bodyPr/>
          <a:lstStyle/>
          <a:p>
            <a:r>
              <a:rPr lang="en-US"/>
              <a:t>Draper Proprietary</a:t>
            </a:r>
          </a:p>
        </p:txBody>
      </p:sp>
      <p:cxnSp>
        <p:nvCxnSpPr>
          <p:cNvPr id="8" name="Straight Connector 7"/>
          <p:cNvCxnSpPr/>
          <p:nvPr userDrawn="1"/>
        </p:nvCxnSpPr>
        <p:spPr>
          <a:xfrm>
            <a:off x="451520" y="3429176"/>
            <a:ext cx="8078871"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userDrawn="1"/>
        </p:nvGrpSpPr>
        <p:grpSpPr>
          <a:xfrm>
            <a:off x="920751" y="6361574"/>
            <a:ext cx="1146175" cy="135779"/>
            <a:chOff x="920750" y="6361572"/>
            <a:chExt cx="1146175" cy="135779"/>
          </a:xfrm>
        </p:grpSpPr>
        <p:sp>
          <p:nvSpPr>
            <p:cNvPr id="11"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2"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197723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12875"/>
            <a:ext cx="7772400" cy="4406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12"/>
          <p:cNvSpPr>
            <a:spLocks noGrp="1"/>
          </p:cNvSpPr>
          <p:nvPr>
            <p:ph type="title"/>
          </p:nvPr>
        </p:nvSpPr>
        <p:spPr/>
        <p:txBody>
          <a:bodyPr/>
          <a:lstStyle/>
          <a:p>
            <a:r>
              <a:rPr lang="en-US"/>
              <a:t>Click to edit Master title style</a:t>
            </a:r>
            <a:endParaRPr lang="en-US" dirty="0"/>
          </a:p>
        </p:txBody>
      </p:sp>
      <p:sp>
        <p:nvSpPr>
          <p:cNvPr id="20" name="Text Placeholder 2"/>
          <p:cNvSpPr>
            <a:spLocks noGrp="1"/>
          </p:cNvSpPr>
          <p:nvPr>
            <p:ph type="body" idx="13"/>
          </p:nvPr>
        </p:nvSpPr>
        <p:spPr>
          <a:xfrm>
            <a:off x="0" y="723014"/>
            <a:ext cx="9144000" cy="265814"/>
          </a:xfrm>
          <a:prstGeom prst="rect">
            <a:avLst/>
          </a:prstGeom>
        </p:spPr>
        <p:txBody>
          <a:bodyPr anchor="b"/>
          <a:lstStyle>
            <a:lvl1pPr marL="0" indent="0" algn="ctr">
              <a:buNone/>
              <a:defRPr sz="975" b="0">
                <a:solidFill>
                  <a:srgbClr val="FFFFFF"/>
                </a:solidFill>
                <a:latin typeface="Arial" pitchFamily="34" charset="0"/>
                <a:cs typeface="Arial"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FDF55E97-C35E-429D-80D2-963BD5B22ADB}" type="slidenum">
              <a:rPr lang="en-US">
                <a:solidFill>
                  <a:srgbClr val="000000">
                    <a:lumMod val="50000"/>
                    <a:lumOff val="50000"/>
                  </a:srgbClr>
                </a:solidFill>
              </a:rPr>
              <a:pPr>
                <a:def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1451589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930672" y="47198"/>
            <a:ext cx="7766050" cy="1143000"/>
          </a:xfrm>
        </p:spPr>
        <p:txBody>
          <a:bodyPr lIns="0">
            <a:normAutofit/>
          </a:bodyPr>
          <a:lstStyle>
            <a:lvl1pPr algn="l">
              <a:defRPr sz="2625" b="1" i="0">
                <a:latin typeface="Arial"/>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solidFill>
                  <a:prstClr val="black"/>
                </a:solidFill>
              </a:rPr>
              <a:pPr/>
              <a:t>‹#›</a:t>
            </a:fld>
            <a:endParaRPr lang="en-US" dirty="0">
              <a:solidFill>
                <a:prstClr val="black"/>
              </a:solidFill>
            </a:endParaRPr>
          </a:p>
        </p:txBody>
      </p:sp>
      <p:sp>
        <p:nvSpPr>
          <p:cNvPr id="5" name="Text Placeholder 4"/>
          <p:cNvSpPr>
            <a:spLocks noGrp="1"/>
          </p:cNvSpPr>
          <p:nvPr>
            <p:ph type="body" sz="quarter" idx="10"/>
          </p:nvPr>
        </p:nvSpPr>
        <p:spPr>
          <a:xfrm>
            <a:off x="930672" y="1714500"/>
            <a:ext cx="7766050" cy="3987800"/>
          </a:xfrm>
          <a:prstGeom prst="rect">
            <a:avLst/>
          </a:prstGeom>
        </p:spPr>
        <p:txBody>
          <a:bodyPr vert="horz" lIns="0"/>
          <a:lstStyle>
            <a:lvl1pPr marL="130302" indent="-130302">
              <a:spcBef>
                <a:spcPts val="450"/>
              </a:spcBef>
              <a:buClr>
                <a:srgbClr val="FF4612"/>
              </a:buClr>
              <a:defRPr sz="1200"/>
            </a:lvl1pPr>
            <a:lvl2pPr marL="377190" indent="-150876">
              <a:spcBef>
                <a:spcPts val="450"/>
              </a:spcBef>
              <a:buClr>
                <a:srgbClr val="FF4612"/>
              </a:buClr>
              <a:defRPr sz="1200" b="0" i="1"/>
            </a:lvl2pPr>
            <a:lvl3pPr marL="582930" indent="-102870">
              <a:spcBef>
                <a:spcPts val="450"/>
              </a:spcBef>
              <a:buClr>
                <a:srgbClr val="FF4612"/>
              </a:buClr>
              <a:defRPr sz="975"/>
            </a:lvl3pPr>
            <a:lvl4pPr>
              <a:buClr>
                <a:srgbClr val="FF4612"/>
              </a:buClr>
              <a:defRPr sz="975"/>
            </a:lvl4pPr>
            <a:lvl5pPr>
              <a:buClr>
                <a:srgbClr val="FF4612"/>
              </a:buClr>
              <a:defRPr sz="975"/>
            </a:lvl5p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2"/>
          </p:nvPr>
        </p:nvSpPr>
        <p:spPr/>
        <p:txBody>
          <a:bodyPr/>
          <a:lstStyle/>
          <a:p>
            <a:r>
              <a:rPr lang="en-US">
                <a:solidFill>
                  <a:prstClr val="black">
                    <a:tint val="75000"/>
                  </a:prstClr>
                </a:solidFill>
              </a:rPr>
              <a:t>footer</a:t>
            </a:r>
          </a:p>
        </p:txBody>
      </p:sp>
      <p:cxnSp>
        <p:nvCxnSpPr>
          <p:cNvPr id="9" name="Straight Connector 8"/>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userDrawn="1"/>
        </p:nvGrpSpPr>
        <p:grpSpPr>
          <a:xfrm>
            <a:off x="920751" y="6361574"/>
            <a:ext cx="1146175" cy="135779"/>
            <a:chOff x="920750" y="6361572"/>
            <a:chExt cx="1146175" cy="135779"/>
          </a:xfrm>
        </p:grpSpPr>
        <p:sp>
          <p:nvSpPr>
            <p:cNvPr id="10"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1"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3"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4"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5"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6"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spTree>
    <p:extLst>
      <p:ext uri="{BB962C8B-B14F-4D97-AF65-F5344CB8AC3E}">
        <p14:creationId xmlns:p14="http://schemas.microsoft.com/office/powerpoint/2010/main" val="985108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50000"/>
            <a:ext cx="9144000" cy="508000"/>
          </a:xfrm>
          <a:prstGeom prst="rect">
            <a:avLst/>
          </a:prstGeom>
          <a:solidFill>
            <a:srgbClr val="DDDDDD"/>
          </a:solidFill>
          <a:ln w="9525">
            <a:noFill/>
            <a:miter lim="800000"/>
            <a:headEnd/>
            <a:tailEnd/>
          </a:ln>
          <a:effectLst>
            <a:outerShdw dist="35921" dir="2700000" algn="ctr" rotWithShape="0">
              <a:srgbClr val="808080">
                <a:alpha val="75000"/>
              </a:srgbClr>
            </a:outerShdw>
          </a:effectLst>
        </p:spPr>
        <p:txBody>
          <a:bodyPr wrap="none" anchor="ctr"/>
          <a:lstStyle/>
          <a:p>
            <a:pPr defTabSz="685800" fontAlgn="base">
              <a:spcBef>
                <a:spcPct val="0"/>
              </a:spcBef>
              <a:spcAft>
                <a:spcPct val="0"/>
              </a:spcAft>
              <a:defRPr/>
            </a:pPr>
            <a:endParaRPr lang="en-US" sz="1350">
              <a:solidFill>
                <a:srgbClr val="000000"/>
              </a:solidFill>
            </a:endParaRPr>
          </a:p>
        </p:txBody>
      </p:sp>
      <p:sp>
        <p:nvSpPr>
          <p:cNvPr id="5" name="Rectangle 4"/>
          <p:cNvSpPr>
            <a:spLocks noChangeArrowheads="1"/>
          </p:cNvSpPr>
          <p:nvPr userDrawn="1"/>
        </p:nvSpPr>
        <p:spPr bwMode="auto">
          <a:xfrm>
            <a:off x="0" y="0"/>
            <a:ext cx="9144000" cy="685800"/>
          </a:xfrm>
          <a:prstGeom prst="rect">
            <a:avLst/>
          </a:prstGeom>
          <a:solidFill>
            <a:srgbClr val="DDDDDD"/>
          </a:solidFill>
          <a:ln w="9525">
            <a:noFill/>
            <a:miter lim="800000"/>
            <a:headEnd/>
            <a:tailEnd/>
          </a:ln>
          <a:effectLst>
            <a:outerShdw dist="35921" dir="2700000" algn="ctr" rotWithShape="0">
              <a:srgbClr val="808080">
                <a:alpha val="75000"/>
              </a:srgbClr>
            </a:outerShdw>
          </a:effectLst>
        </p:spPr>
        <p:txBody>
          <a:bodyPr wrap="none" anchor="ctr"/>
          <a:lstStyle/>
          <a:p>
            <a:pPr defTabSz="685800" fontAlgn="base">
              <a:spcBef>
                <a:spcPct val="0"/>
              </a:spcBef>
              <a:spcAft>
                <a:spcPct val="0"/>
              </a:spcAft>
              <a:defRPr/>
            </a:pPr>
            <a:endParaRPr lang="en-US" sz="1350">
              <a:solidFill>
                <a:srgbClr val="000000"/>
              </a:solidFill>
            </a:endParaRPr>
          </a:p>
        </p:txBody>
      </p:sp>
      <p:sp>
        <p:nvSpPr>
          <p:cNvPr id="6" name="Rectangle 5"/>
          <p:cNvSpPr>
            <a:spLocks noChangeArrowheads="1"/>
          </p:cNvSpPr>
          <p:nvPr userDrawn="1"/>
        </p:nvSpPr>
        <p:spPr bwMode="auto">
          <a:xfrm>
            <a:off x="8785226" y="5940425"/>
            <a:ext cx="184731" cy="300082"/>
          </a:xfrm>
          <a:prstGeom prst="rect">
            <a:avLst/>
          </a:prstGeom>
          <a:noFill/>
          <a:ln w="9525">
            <a:noFill/>
            <a:miter lim="800000"/>
            <a:headEnd/>
            <a:tailEnd/>
          </a:ln>
          <a:effectLst/>
        </p:spPr>
        <p:txBody>
          <a:bodyPr wrap="none">
            <a:spAutoFit/>
          </a:bodyPr>
          <a:lstStyle/>
          <a:p>
            <a:pPr defTabSz="685800" fontAlgn="base">
              <a:spcBef>
                <a:spcPct val="0"/>
              </a:spcBef>
              <a:spcAft>
                <a:spcPct val="0"/>
              </a:spcAft>
              <a:defRPr/>
            </a:pPr>
            <a:endParaRPr lang="en-US" sz="1350">
              <a:solidFill>
                <a:srgbClr val="000000"/>
              </a:solidFill>
            </a:endParaRPr>
          </a:p>
        </p:txBody>
      </p:sp>
      <p:sp>
        <p:nvSpPr>
          <p:cNvPr id="7" name="Rectangle 34"/>
          <p:cNvSpPr>
            <a:spLocks noChangeArrowheads="1"/>
          </p:cNvSpPr>
          <p:nvPr userDrawn="1"/>
        </p:nvSpPr>
        <p:spPr bwMode="auto">
          <a:xfrm>
            <a:off x="0" y="6324600"/>
            <a:ext cx="9144000" cy="52388"/>
          </a:xfrm>
          <a:prstGeom prst="rect">
            <a:avLst/>
          </a:prstGeom>
          <a:solidFill>
            <a:srgbClr val="AB1227"/>
          </a:solidFill>
          <a:ln w="9525">
            <a:noFill/>
            <a:miter lim="800000"/>
            <a:headEnd/>
            <a:tailEnd/>
          </a:ln>
        </p:spPr>
        <p:txBody>
          <a:bodyPr wrap="none" anchor="ctr"/>
          <a:lstStyle/>
          <a:p>
            <a:pPr defTabSz="685800" fontAlgn="base">
              <a:spcBef>
                <a:spcPct val="0"/>
              </a:spcBef>
              <a:spcAft>
                <a:spcPct val="0"/>
              </a:spcAft>
              <a:defRPr/>
            </a:pPr>
            <a:endParaRPr lang="en-US" sz="1350">
              <a:solidFill>
                <a:srgbClr val="000000"/>
              </a:solidFill>
            </a:endParaRPr>
          </a:p>
        </p:txBody>
      </p:sp>
      <p:sp>
        <p:nvSpPr>
          <p:cNvPr id="8" name="Line 43"/>
          <p:cNvSpPr>
            <a:spLocks noChangeShapeType="1"/>
          </p:cNvSpPr>
          <p:nvPr userDrawn="1"/>
        </p:nvSpPr>
        <p:spPr bwMode="auto">
          <a:xfrm>
            <a:off x="0" y="698500"/>
            <a:ext cx="9144000" cy="0"/>
          </a:xfrm>
          <a:prstGeom prst="line">
            <a:avLst/>
          </a:prstGeom>
          <a:noFill/>
          <a:ln w="12700">
            <a:solidFill>
              <a:srgbClr val="A8180A"/>
            </a:solidFill>
            <a:round/>
            <a:headEnd/>
            <a:tailEnd/>
          </a:ln>
          <a:effectLst/>
        </p:spPr>
        <p:txBody>
          <a:bodyPr wrap="none" anchor="ctr"/>
          <a:lstStyle/>
          <a:p>
            <a:pPr defTabSz="685800" fontAlgn="base">
              <a:spcBef>
                <a:spcPct val="0"/>
              </a:spcBef>
              <a:spcAft>
                <a:spcPct val="0"/>
              </a:spcAft>
              <a:defRPr/>
            </a:pPr>
            <a:endParaRPr lang="en-US" sz="1350">
              <a:solidFill>
                <a:srgbClr val="000000"/>
              </a:solidFill>
            </a:endParaRPr>
          </a:p>
        </p:txBody>
      </p:sp>
      <p:pic>
        <p:nvPicPr>
          <p:cNvPr id="9" name="Picture 22" descr="image_banner.jpg"/>
          <p:cNvPicPr>
            <a:picLocks noChangeAspect="1"/>
          </p:cNvPicPr>
          <p:nvPr userDrawn="1"/>
        </p:nvPicPr>
        <p:blipFill>
          <a:blip r:embed="rId2" cstate="print"/>
          <a:srcRect/>
          <a:stretch>
            <a:fillRect/>
          </a:stretch>
        </p:blipFill>
        <p:spPr bwMode="auto">
          <a:xfrm>
            <a:off x="0" y="719140"/>
            <a:ext cx="9144000" cy="954087"/>
          </a:xfrm>
          <a:prstGeom prst="rect">
            <a:avLst/>
          </a:prstGeom>
          <a:noFill/>
          <a:ln w="9525">
            <a:noFill/>
            <a:miter lim="800000"/>
            <a:headEnd/>
            <a:tailEnd/>
          </a:ln>
        </p:spPr>
      </p:pic>
      <p:grpSp>
        <p:nvGrpSpPr>
          <p:cNvPr id="2" name="Group 15"/>
          <p:cNvGrpSpPr>
            <a:grpSpLocks/>
          </p:cNvGrpSpPr>
          <p:nvPr userDrawn="1"/>
        </p:nvGrpSpPr>
        <p:grpSpPr bwMode="auto">
          <a:xfrm>
            <a:off x="131763" y="90488"/>
            <a:ext cx="1536700" cy="487362"/>
            <a:chOff x="4984" y="4027"/>
            <a:chExt cx="746" cy="238"/>
          </a:xfrm>
        </p:grpSpPr>
        <p:sp>
          <p:nvSpPr>
            <p:cNvPr id="11" name="Freeform 10"/>
            <p:cNvSpPr>
              <a:spLocks/>
            </p:cNvSpPr>
            <p:nvPr userDrawn="1"/>
          </p:nvSpPr>
          <p:spPr bwMode="auto">
            <a:xfrm>
              <a:off x="4984" y="4027"/>
              <a:ext cx="489" cy="238"/>
            </a:xfrm>
            <a:custGeom>
              <a:avLst/>
              <a:gdLst/>
              <a:ahLst/>
              <a:cxnLst>
                <a:cxn ang="0">
                  <a:pos x="299" y="22"/>
                </a:cxn>
                <a:cxn ang="0">
                  <a:pos x="310" y="64"/>
                </a:cxn>
                <a:cxn ang="0">
                  <a:pos x="300" y="0"/>
                </a:cxn>
                <a:cxn ang="0">
                  <a:pos x="292" y="71"/>
                </a:cxn>
                <a:cxn ang="0">
                  <a:pos x="319" y="123"/>
                </a:cxn>
                <a:cxn ang="0">
                  <a:pos x="262" y="65"/>
                </a:cxn>
                <a:cxn ang="0">
                  <a:pos x="262" y="0"/>
                </a:cxn>
                <a:cxn ang="0">
                  <a:pos x="220" y="13"/>
                </a:cxn>
                <a:cxn ang="0">
                  <a:pos x="193" y="123"/>
                </a:cxn>
                <a:cxn ang="0">
                  <a:pos x="220" y="13"/>
                </a:cxn>
                <a:cxn ang="0">
                  <a:pos x="135" y="99"/>
                </a:cxn>
                <a:cxn ang="0">
                  <a:pos x="107" y="72"/>
                </a:cxn>
                <a:cxn ang="0">
                  <a:pos x="107" y="12"/>
                </a:cxn>
                <a:cxn ang="0">
                  <a:pos x="79" y="123"/>
                </a:cxn>
                <a:cxn ang="0">
                  <a:pos x="86" y="123"/>
                </a:cxn>
                <a:cxn ang="0">
                  <a:pos x="48" y="16"/>
                </a:cxn>
                <a:cxn ang="0">
                  <a:pos x="34" y="123"/>
                </a:cxn>
                <a:cxn ang="0">
                  <a:pos x="192" y="64"/>
                </a:cxn>
                <a:cxn ang="0">
                  <a:pos x="199" y="60"/>
                </a:cxn>
                <a:cxn ang="0">
                  <a:pos x="136" y="81"/>
                </a:cxn>
                <a:cxn ang="0">
                  <a:pos x="86" y="22"/>
                </a:cxn>
                <a:cxn ang="0">
                  <a:pos x="20" y="107"/>
                </a:cxn>
                <a:cxn ang="0">
                  <a:pos x="28" y="103"/>
                </a:cxn>
                <a:cxn ang="0">
                  <a:pos x="288" y="132"/>
                </a:cxn>
                <a:cxn ang="0">
                  <a:pos x="320" y="132"/>
                </a:cxn>
                <a:cxn ang="0">
                  <a:pos x="288" y="138"/>
                </a:cxn>
                <a:cxn ang="0">
                  <a:pos x="267" y="155"/>
                </a:cxn>
                <a:cxn ang="0">
                  <a:pos x="276" y="154"/>
                </a:cxn>
                <a:cxn ang="0">
                  <a:pos x="238" y="131"/>
                </a:cxn>
                <a:cxn ang="0">
                  <a:pos x="250" y="153"/>
                </a:cxn>
                <a:cxn ang="0">
                  <a:pos x="191" y="139"/>
                </a:cxn>
                <a:cxn ang="0">
                  <a:pos x="220" y="139"/>
                </a:cxn>
                <a:cxn ang="0">
                  <a:pos x="173" y="155"/>
                </a:cxn>
                <a:cxn ang="0">
                  <a:pos x="185" y="132"/>
                </a:cxn>
                <a:cxn ang="0">
                  <a:pos x="161" y="135"/>
                </a:cxn>
                <a:cxn ang="0">
                  <a:pos x="141" y="148"/>
                </a:cxn>
                <a:cxn ang="0">
                  <a:pos x="152" y="155"/>
                </a:cxn>
                <a:cxn ang="0">
                  <a:pos x="99" y="134"/>
                </a:cxn>
                <a:cxn ang="0">
                  <a:pos x="129" y="144"/>
                </a:cxn>
                <a:cxn ang="0">
                  <a:pos x="91" y="137"/>
                </a:cxn>
                <a:cxn ang="0">
                  <a:pos x="88" y="155"/>
                </a:cxn>
                <a:cxn ang="0">
                  <a:pos x="36" y="132"/>
                </a:cxn>
                <a:cxn ang="0">
                  <a:pos x="49" y="155"/>
                </a:cxn>
                <a:cxn ang="0">
                  <a:pos x="9" y="132"/>
                </a:cxn>
                <a:cxn ang="0">
                  <a:pos x="275" y="143"/>
                </a:cxn>
                <a:cxn ang="0">
                  <a:pos x="275" y="143"/>
                </a:cxn>
                <a:cxn ang="0">
                  <a:pos x="233" y="139"/>
                </a:cxn>
                <a:cxn ang="0">
                  <a:pos x="176" y="147"/>
                </a:cxn>
                <a:cxn ang="0">
                  <a:pos x="141" y="143"/>
                </a:cxn>
                <a:cxn ang="0">
                  <a:pos x="116" y="148"/>
                </a:cxn>
                <a:cxn ang="0">
                  <a:pos x="111" y="137"/>
                </a:cxn>
                <a:cxn ang="0">
                  <a:pos x="71" y="140"/>
                </a:cxn>
                <a:cxn ang="0">
                  <a:pos x="81" y="140"/>
                </a:cxn>
                <a:cxn ang="0">
                  <a:pos x="83" y="149"/>
                </a:cxn>
                <a:cxn ang="0">
                  <a:pos x="38" y="147"/>
                </a:cxn>
              </a:cxnLst>
              <a:rect l="0" t="0" r="r" b="b"/>
              <a:pathLst>
                <a:path w="320" h="156">
                  <a:moveTo>
                    <a:pt x="295" y="55"/>
                  </a:moveTo>
                  <a:cubicBezTo>
                    <a:pt x="294" y="55"/>
                    <a:pt x="293" y="55"/>
                    <a:pt x="291" y="55"/>
                  </a:cubicBezTo>
                  <a:lnTo>
                    <a:pt x="291" y="17"/>
                  </a:lnTo>
                  <a:cubicBezTo>
                    <a:pt x="295" y="16"/>
                    <a:pt x="297" y="17"/>
                    <a:pt x="298" y="19"/>
                  </a:cubicBezTo>
                  <a:cubicBezTo>
                    <a:pt x="298" y="20"/>
                    <a:pt x="299" y="21"/>
                    <a:pt x="299" y="22"/>
                  </a:cubicBezTo>
                  <a:lnTo>
                    <a:pt x="299" y="51"/>
                  </a:lnTo>
                  <a:cubicBezTo>
                    <a:pt x="299" y="53"/>
                    <a:pt x="297" y="54"/>
                    <a:pt x="295" y="55"/>
                  </a:cubicBezTo>
                  <a:close/>
                  <a:moveTo>
                    <a:pt x="319" y="72"/>
                  </a:moveTo>
                  <a:cubicBezTo>
                    <a:pt x="319" y="70"/>
                    <a:pt x="319" y="69"/>
                    <a:pt x="318" y="68"/>
                  </a:cubicBezTo>
                  <a:cubicBezTo>
                    <a:pt x="317" y="65"/>
                    <a:pt x="314" y="64"/>
                    <a:pt x="310" y="64"/>
                  </a:cubicBezTo>
                  <a:cubicBezTo>
                    <a:pt x="312" y="63"/>
                    <a:pt x="314" y="62"/>
                    <a:pt x="315" y="61"/>
                  </a:cubicBezTo>
                  <a:cubicBezTo>
                    <a:pt x="318" y="59"/>
                    <a:pt x="319" y="56"/>
                    <a:pt x="319" y="53"/>
                  </a:cubicBezTo>
                  <a:lnTo>
                    <a:pt x="319" y="12"/>
                  </a:lnTo>
                  <a:cubicBezTo>
                    <a:pt x="319" y="9"/>
                    <a:pt x="318" y="7"/>
                    <a:pt x="317" y="5"/>
                  </a:cubicBezTo>
                  <a:cubicBezTo>
                    <a:pt x="314" y="1"/>
                    <a:pt x="308" y="0"/>
                    <a:pt x="300" y="0"/>
                  </a:cubicBezTo>
                  <a:lnTo>
                    <a:pt x="270" y="0"/>
                  </a:lnTo>
                  <a:lnTo>
                    <a:pt x="270" y="123"/>
                  </a:lnTo>
                  <a:lnTo>
                    <a:pt x="291" y="123"/>
                  </a:lnTo>
                  <a:lnTo>
                    <a:pt x="291" y="71"/>
                  </a:lnTo>
                  <a:cubicBezTo>
                    <a:pt x="292" y="71"/>
                    <a:pt x="292" y="71"/>
                    <a:pt x="292" y="71"/>
                  </a:cubicBezTo>
                  <a:cubicBezTo>
                    <a:pt x="293" y="71"/>
                    <a:pt x="293" y="71"/>
                    <a:pt x="294" y="71"/>
                  </a:cubicBezTo>
                  <a:cubicBezTo>
                    <a:pt x="296" y="71"/>
                    <a:pt x="297" y="71"/>
                    <a:pt x="298" y="72"/>
                  </a:cubicBezTo>
                  <a:cubicBezTo>
                    <a:pt x="298" y="73"/>
                    <a:pt x="299" y="74"/>
                    <a:pt x="299" y="75"/>
                  </a:cubicBezTo>
                  <a:lnTo>
                    <a:pt x="299" y="123"/>
                  </a:lnTo>
                  <a:lnTo>
                    <a:pt x="319" y="123"/>
                  </a:lnTo>
                  <a:lnTo>
                    <a:pt x="319" y="72"/>
                  </a:lnTo>
                  <a:close/>
                  <a:moveTo>
                    <a:pt x="262" y="107"/>
                  </a:moveTo>
                  <a:lnTo>
                    <a:pt x="248" y="107"/>
                  </a:lnTo>
                  <a:lnTo>
                    <a:pt x="248" y="65"/>
                  </a:lnTo>
                  <a:lnTo>
                    <a:pt x="262" y="65"/>
                  </a:lnTo>
                  <a:lnTo>
                    <a:pt x="262" y="49"/>
                  </a:lnTo>
                  <a:lnTo>
                    <a:pt x="248" y="49"/>
                  </a:lnTo>
                  <a:lnTo>
                    <a:pt x="248" y="17"/>
                  </a:lnTo>
                  <a:lnTo>
                    <a:pt x="262" y="17"/>
                  </a:lnTo>
                  <a:lnTo>
                    <a:pt x="262" y="0"/>
                  </a:lnTo>
                  <a:lnTo>
                    <a:pt x="227" y="0"/>
                  </a:lnTo>
                  <a:lnTo>
                    <a:pt x="227" y="123"/>
                  </a:lnTo>
                  <a:lnTo>
                    <a:pt x="262" y="123"/>
                  </a:lnTo>
                  <a:lnTo>
                    <a:pt x="262" y="107"/>
                  </a:lnTo>
                  <a:close/>
                  <a:moveTo>
                    <a:pt x="220" y="13"/>
                  </a:moveTo>
                  <a:cubicBezTo>
                    <a:pt x="220" y="10"/>
                    <a:pt x="219" y="8"/>
                    <a:pt x="218" y="6"/>
                  </a:cubicBezTo>
                  <a:cubicBezTo>
                    <a:pt x="215" y="2"/>
                    <a:pt x="211" y="0"/>
                    <a:pt x="204" y="0"/>
                  </a:cubicBezTo>
                  <a:lnTo>
                    <a:pt x="171" y="0"/>
                  </a:lnTo>
                  <a:lnTo>
                    <a:pt x="171" y="123"/>
                  </a:lnTo>
                  <a:lnTo>
                    <a:pt x="193" y="123"/>
                  </a:lnTo>
                  <a:lnTo>
                    <a:pt x="193" y="81"/>
                  </a:lnTo>
                  <a:lnTo>
                    <a:pt x="206" y="81"/>
                  </a:lnTo>
                  <a:cubicBezTo>
                    <a:pt x="209" y="81"/>
                    <a:pt x="212" y="80"/>
                    <a:pt x="213" y="79"/>
                  </a:cubicBezTo>
                  <a:cubicBezTo>
                    <a:pt x="218" y="77"/>
                    <a:pt x="220" y="73"/>
                    <a:pt x="220" y="67"/>
                  </a:cubicBezTo>
                  <a:lnTo>
                    <a:pt x="220" y="13"/>
                  </a:lnTo>
                  <a:close/>
                  <a:moveTo>
                    <a:pt x="154" y="0"/>
                  </a:moveTo>
                  <a:lnTo>
                    <a:pt x="126" y="0"/>
                  </a:lnTo>
                  <a:lnTo>
                    <a:pt x="112" y="123"/>
                  </a:lnTo>
                  <a:lnTo>
                    <a:pt x="132" y="123"/>
                  </a:lnTo>
                  <a:lnTo>
                    <a:pt x="135" y="99"/>
                  </a:lnTo>
                  <a:lnTo>
                    <a:pt x="145" y="99"/>
                  </a:lnTo>
                  <a:lnTo>
                    <a:pt x="147" y="123"/>
                  </a:lnTo>
                  <a:lnTo>
                    <a:pt x="168" y="123"/>
                  </a:lnTo>
                  <a:lnTo>
                    <a:pt x="154" y="0"/>
                  </a:lnTo>
                  <a:close/>
                  <a:moveTo>
                    <a:pt x="107" y="72"/>
                  </a:moveTo>
                  <a:cubicBezTo>
                    <a:pt x="106" y="70"/>
                    <a:pt x="106" y="69"/>
                    <a:pt x="105" y="68"/>
                  </a:cubicBezTo>
                  <a:cubicBezTo>
                    <a:pt x="104" y="65"/>
                    <a:pt x="101" y="64"/>
                    <a:pt x="98" y="64"/>
                  </a:cubicBezTo>
                  <a:cubicBezTo>
                    <a:pt x="100" y="63"/>
                    <a:pt x="102" y="62"/>
                    <a:pt x="102" y="61"/>
                  </a:cubicBezTo>
                  <a:cubicBezTo>
                    <a:pt x="105" y="59"/>
                    <a:pt x="107" y="56"/>
                    <a:pt x="107" y="53"/>
                  </a:cubicBezTo>
                  <a:lnTo>
                    <a:pt x="107" y="12"/>
                  </a:lnTo>
                  <a:cubicBezTo>
                    <a:pt x="106" y="9"/>
                    <a:pt x="106" y="7"/>
                    <a:pt x="105" y="5"/>
                  </a:cubicBezTo>
                  <a:cubicBezTo>
                    <a:pt x="102" y="1"/>
                    <a:pt x="96" y="0"/>
                    <a:pt x="88" y="0"/>
                  </a:cubicBezTo>
                  <a:lnTo>
                    <a:pt x="57" y="0"/>
                  </a:lnTo>
                  <a:lnTo>
                    <a:pt x="57" y="123"/>
                  </a:lnTo>
                  <a:lnTo>
                    <a:pt x="79" y="123"/>
                  </a:lnTo>
                  <a:lnTo>
                    <a:pt x="79" y="71"/>
                  </a:lnTo>
                  <a:cubicBezTo>
                    <a:pt x="80" y="71"/>
                    <a:pt x="80" y="71"/>
                    <a:pt x="80" y="71"/>
                  </a:cubicBezTo>
                  <a:cubicBezTo>
                    <a:pt x="80" y="71"/>
                    <a:pt x="81" y="71"/>
                    <a:pt x="81" y="71"/>
                  </a:cubicBezTo>
                  <a:cubicBezTo>
                    <a:pt x="84" y="71"/>
                    <a:pt x="86" y="72"/>
                    <a:pt x="86" y="75"/>
                  </a:cubicBezTo>
                  <a:lnTo>
                    <a:pt x="86" y="123"/>
                  </a:lnTo>
                  <a:lnTo>
                    <a:pt x="107" y="123"/>
                  </a:lnTo>
                  <a:lnTo>
                    <a:pt x="107" y="72"/>
                  </a:lnTo>
                  <a:close/>
                  <a:moveTo>
                    <a:pt x="48" y="19"/>
                  </a:moveTo>
                  <a:cubicBezTo>
                    <a:pt x="48" y="19"/>
                    <a:pt x="48" y="18"/>
                    <a:pt x="48" y="18"/>
                  </a:cubicBezTo>
                  <a:cubicBezTo>
                    <a:pt x="48" y="17"/>
                    <a:pt x="48" y="17"/>
                    <a:pt x="48" y="16"/>
                  </a:cubicBezTo>
                  <a:cubicBezTo>
                    <a:pt x="48" y="12"/>
                    <a:pt x="48" y="8"/>
                    <a:pt x="46" y="6"/>
                  </a:cubicBezTo>
                  <a:cubicBezTo>
                    <a:pt x="44" y="2"/>
                    <a:pt x="41" y="0"/>
                    <a:pt x="36" y="0"/>
                  </a:cubicBezTo>
                  <a:lnTo>
                    <a:pt x="0" y="0"/>
                  </a:lnTo>
                  <a:lnTo>
                    <a:pt x="0" y="123"/>
                  </a:lnTo>
                  <a:lnTo>
                    <a:pt x="34" y="123"/>
                  </a:lnTo>
                  <a:cubicBezTo>
                    <a:pt x="37" y="123"/>
                    <a:pt x="40" y="122"/>
                    <a:pt x="41" y="121"/>
                  </a:cubicBezTo>
                  <a:cubicBezTo>
                    <a:pt x="46" y="119"/>
                    <a:pt x="48" y="114"/>
                    <a:pt x="48" y="109"/>
                  </a:cubicBezTo>
                  <a:lnTo>
                    <a:pt x="48" y="19"/>
                  </a:lnTo>
                  <a:close/>
                  <a:moveTo>
                    <a:pt x="196" y="64"/>
                  </a:moveTo>
                  <a:cubicBezTo>
                    <a:pt x="195" y="64"/>
                    <a:pt x="194" y="64"/>
                    <a:pt x="192" y="64"/>
                  </a:cubicBezTo>
                  <a:lnTo>
                    <a:pt x="192" y="17"/>
                  </a:lnTo>
                  <a:cubicBezTo>
                    <a:pt x="193" y="17"/>
                    <a:pt x="193" y="17"/>
                    <a:pt x="194" y="17"/>
                  </a:cubicBezTo>
                  <a:cubicBezTo>
                    <a:pt x="197" y="17"/>
                    <a:pt x="198" y="18"/>
                    <a:pt x="199" y="20"/>
                  </a:cubicBezTo>
                  <a:cubicBezTo>
                    <a:pt x="199" y="20"/>
                    <a:pt x="199" y="21"/>
                    <a:pt x="199" y="22"/>
                  </a:cubicBezTo>
                  <a:lnTo>
                    <a:pt x="199" y="60"/>
                  </a:lnTo>
                  <a:cubicBezTo>
                    <a:pt x="199" y="62"/>
                    <a:pt x="198" y="64"/>
                    <a:pt x="196" y="64"/>
                  </a:cubicBezTo>
                  <a:close/>
                  <a:moveTo>
                    <a:pt x="136" y="81"/>
                  </a:moveTo>
                  <a:lnTo>
                    <a:pt x="140" y="33"/>
                  </a:lnTo>
                  <a:lnTo>
                    <a:pt x="144" y="81"/>
                  </a:lnTo>
                  <a:lnTo>
                    <a:pt x="136" y="81"/>
                  </a:lnTo>
                  <a:close/>
                  <a:moveTo>
                    <a:pt x="82" y="55"/>
                  </a:moveTo>
                  <a:cubicBezTo>
                    <a:pt x="82" y="55"/>
                    <a:pt x="81" y="55"/>
                    <a:pt x="79" y="55"/>
                  </a:cubicBezTo>
                  <a:lnTo>
                    <a:pt x="79" y="17"/>
                  </a:lnTo>
                  <a:cubicBezTo>
                    <a:pt x="82" y="16"/>
                    <a:pt x="84" y="17"/>
                    <a:pt x="85" y="19"/>
                  </a:cubicBezTo>
                  <a:cubicBezTo>
                    <a:pt x="85" y="20"/>
                    <a:pt x="86" y="21"/>
                    <a:pt x="86" y="22"/>
                  </a:cubicBezTo>
                  <a:lnTo>
                    <a:pt x="86" y="51"/>
                  </a:lnTo>
                  <a:cubicBezTo>
                    <a:pt x="86" y="53"/>
                    <a:pt x="85" y="54"/>
                    <a:pt x="82" y="55"/>
                  </a:cubicBezTo>
                  <a:close/>
                  <a:moveTo>
                    <a:pt x="27" y="107"/>
                  </a:moveTo>
                  <a:cubicBezTo>
                    <a:pt x="26" y="107"/>
                    <a:pt x="25" y="108"/>
                    <a:pt x="23" y="108"/>
                  </a:cubicBezTo>
                  <a:cubicBezTo>
                    <a:pt x="22" y="108"/>
                    <a:pt x="21" y="108"/>
                    <a:pt x="20" y="107"/>
                  </a:cubicBezTo>
                  <a:lnTo>
                    <a:pt x="20" y="17"/>
                  </a:lnTo>
                  <a:cubicBezTo>
                    <a:pt x="21" y="16"/>
                    <a:pt x="21" y="16"/>
                    <a:pt x="22" y="16"/>
                  </a:cubicBezTo>
                  <a:cubicBezTo>
                    <a:pt x="24" y="16"/>
                    <a:pt x="26" y="17"/>
                    <a:pt x="27" y="18"/>
                  </a:cubicBezTo>
                  <a:cubicBezTo>
                    <a:pt x="28" y="19"/>
                    <a:pt x="28" y="20"/>
                    <a:pt x="28" y="22"/>
                  </a:cubicBezTo>
                  <a:lnTo>
                    <a:pt x="28" y="103"/>
                  </a:lnTo>
                  <a:cubicBezTo>
                    <a:pt x="28" y="105"/>
                    <a:pt x="27" y="106"/>
                    <a:pt x="27" y="107"/>
                  </a:cubicBezTo>
                  <a:close/>
                  <a:moveTo>
                    <a:pt x="308" y="132"/>
                  </a:moveTo>
                  <a:lnTo>
                    <a:pt x="304" y="141"/>
                  </a:lnTo>
                  <a:lnTo>
                    <a:pt x="300" y="132"/>
                  </a:lnTo>
                  <a:lnTo>
                    <a:pt x="288" y="132"/>
                  </a:lnTo>
                  <a:lnTo>
                    <a:pt x="299" y="149"/>
                  </a:lnTo>
                  <a:lnTo>
                    <a:pt x="299" y="155"/>
                  </a:lnTo>
                  <a:lnTo>
                    <a:pt x="309" y="155"/>
                  </a:lnTo>
                  <a:lnTo>
                    <a:pt x="309" y="149"/>
                  </a:lnTo>
                  <a:lnTo>
                    <a:pt x="320" y="132"/>
                  </a:lnTo>
                  <a:lnTo>
                    <a:pt x="308" y="132"/>
                  </a:lnTo>
                  <a:close/>
                  <a:moveTo>
                    <a:pt x="287" y="153"/>
                  </a:moveTo>
                  <a:lnTo>
                    <a:pt x="287" y="147"/>
                  </a:lnTo>
                  <a:cubicBezTo>
                    <a:pt x="287" y="146"/>
                    <a:pt x="286" y="145"/>
                    <a:pt x="284" y="144"/>
                  </a:cubicBezTo>
                  <a:cubicBezTo>
                    <a:pt x="287" y="143"/>
                    <a:pt x="288" y="141"/>
                    <a:pt x="288" y="138"/>
                  </a:cubicBezTo>
                  <a:cubicBezTo>
                    <a:pt x="288" y="137"/>
                    <a:pt x="287" y="136"/>
                    <a:pt x="287" y="135"/>
                  </a:cubicBezTo>
                  <a:cubicBezTo>
                    <a:pt x="286" y="133"/>
                    <a:pt x="284" y="132"/>
                    <a:pt x="281" y="132"/>
                  </a:cubicBezTo>
                  <a:lnTo>
                    <a:pt x="257" y="132"/>
                  </a:lnTo>
                  <a:lnTo>
                    <a:pt x="257" y="155"/>
                  </a:lnTo>
                  <a:lnTo>
                    <a:pt x="267" y="155"/>
                  </a:lnTo>
                  <a:lnTo>
                    <a:pt x="267" y="148"/>
                  </a:lnTo>
                  <a:lnTo>
                    <a:pt x="272" y="148"/>
                  </a:lnTo>
                  <a:cubicBezTo>
                    <a:pt x="273" y="148"/>
                    <a:pt x="274" y="148"/>
                    <a:pt x="275" y="149"/>
                  </a:cubicBezTo>
                  <a:cubicBezTo>
                    <a:pt x="276" y="149"/>
                    <a:pt x="276" y="150"/>
                    <a:pt x="276" y="151"/>
                  </a:cubicBezTo>
                  <a:lnTo>
                    <a:pt x="276" y="154"/>
                  </a:lnTo>
                  <a:lnTo>
                    <a:pt x="277" y="155"/>
                  </a:lnTo>
                  <a:lnTo>
                    <a:pt x="288" y="155"/>
                  </a:lnTo>
                  <a:cubicBezTo>
                    <a:pt x="287" y="155"/>
                    <a:pt x="287" y="154"/>
                    <a:pt x="287" y="153"/>
                  </a:cubicBezTo>
                  <a:close/>
                  <a:moveTo>
                    <a:pt x="250" y="134"/>
                  </a:moveTo>
                  <a:cubicBezTo>
                    <a:pt x="246" y="132"/>
                    <a:pt x="242" y="131"/>
                    <a:pt x="238" y="131"/>
                  </a:cubicBezTo>
                  <a:cubicBezTo>
                    <a:pt x="233" y="131"/>
                    <a:pt x="229" y="132"/>
                    <a:pt x="225" y="134"/>
                  </a:cubicBezTo>
                  <a:cubicBezTo>
                    <a:pt x="222" y="136"/>
                    <a:pt x="220" y="139"/>
                    <a:pt x="220" y="144"/>
                  </a:cubicBezTo>
                  <a:cubicBezTo>
                    <a:pt x="220" y="148"/>
                    <a:pt x="222" y="151"/>
                    <a:pt x="225" y="153"/>
                  </a:cubicBezTo>
                  <a:cubicBezTo>
                    <a:pt x="229" y="155"/>
                    <a:pt x="233" y="156"/>
                    <a:pt x="238" y="156"/>
                  </a:cubicBezTo>
                  <a:cubicBezTo>
                    <a:pt x="243" y="156"/>
                    <a:pt x="247" y="155"/>
                    <a:pt x="250" y="153"/>
                  </a:cubicBezTo>
                  <a:cubicBezTo>
                    <a:pt x="254" y="151"/>
                    <a:pt x="255" y="147"/>
                    <a:pt x="255" y="144"/>
                  </a:cubicBezTo>
                  <a:cubicBezTo>
                    <a:pt x="255" y="140"/>
                    <a:pt x="254" y="137"/>
                    <a:pt x="250" y="134"/>
                  </a:cubicBezTo>
                  <a:close/>
                  <a:moveTo>
                    <a:pt x="220" y="132"/>
                  </a:moveTo>
                  <a:lnTo>
                    <a:pt x="191" y="132"/>
                  </a:lnTo>
                  <a:lnTo>
                    <a:pt x="191" y="139"/>
                  </a:lnTo>
                  <a:lnTo>
                    <a:pt x="201" y="139"/>
                  </a:lnTo>
                  <a:lnTo>
                    <a:pt x="201" y="155"/>
                  </a:lnTo>
                  <a:lnTo>
                    <a:pt x="211" y="155"/>
                  </a:lnTo>
                  <a:lnTo>
                    <a:pt x="211" y="139"/>
                  </a:lnTo>
                  <a:lnTo>
                    <a:pt x="220" y="139"/>
                  </a:lnTo>
                  <a:lnTo>
                    <a:pt x="220" y="132"/>
                  </a:lnTo>
                  <a:close/>
                  <a:moveTo>
                    <a:pt x="185" y="132"/>
                  </a:moveTo>
                  <a:lnTo>
                    <a:pt x="175" y="132"/>
                  </a:lnTo>
                  <a:lnTo>
                    <a:pt x="163" y="155"/>
                  </a:lnTo>
                  <a:lnTo>
                    <a:pt x="173" y="155"/>
                  </a:lnTo>
                  <a:lnTo>
                    <a:pt x="174" y="153"/>
                  </a:lnTo>
                  <a:lnTo>
                    <a:pt x="186" y="153"/>
                  </a:lnTo>
                  <a:lnTo>
                    <a:pt x="187" y="155"/>
                  </a:lnTo>
                  <a:lnTo>
                    <a:pt x="197" y="155"/>
                  </a:lnTo>
                  <a:lnTo>
                    <a:pt x="185" y="132"/>
                  </a:lnTo>
                  <a:close/>
                  <a:moveTo>
                    <a:pt x="161" y="153"/>
                  </a:moveTo>
                  <a:lnTo>
                    <a:pt x="161" y="147"/>
                  </a:lnTo>
                  <a:cubicBezTo>
                    <a:pt x="161" y="146"/>
                    <a:pt x="160" y="145"/>
                    <a:pt x="158" y="144"/>
                  </a:cubicBezTo>
                  <a:cubicBezTo>
                    <a:pt x="161" y="143"/>
                    <a:pt x="162" y="141"/>
                    <a:pt x="162" y="138"/>
                  </a:cubicBezTo>
                  <a:cubicBezTo>
                    <a:pt x="162" y="137"/>
                    <a:pt x="162" y="136"/>
                    <a:pt x="161" y="135"/>
                  </a:cubicBezTo>
                  <a:cubicBezTo>
                    <a:pt x="160" y="133"/>
                    <a:pt x="159" y="132"/>
                    <a:pt x="156" y="132"/>
                  </a:cubicBezTo>
                  <a:lnTo>
                    <a:pt x="131" y="132"/>
                  </a:lnTo>
                  <a:lnTo>
                    <a:pt x="131" y="155"/>
                  </a:lnTo>
                  <a:lnTo>
                    <a:pt x="141" y="155"/>
                  </a:lnTo>
                  <a:lnTo>
                    <a:pt x="141" y="148"/>
                  </a:lnTo>
                  <a:lnTo>
                    <a:pt x="147" y="148"/>
                  </a:lnTo>
                  <a:cubicBezTo>
                    <a:pt x="148" y="148"/>
                    <a:pt x="149" y="148"/>
                    <a:pt x="150" y="149"/>
                  </a:cubicBezTo>
                  <a:cubicBezTo>
                    <a:pt x="150" y="149"/>
                    <a:pt x="151" y="150"/>
                    <a:pt x="151" y="151"/>
                  </a:cubicBezTo>
                  <a:lnTo>
                    <a:pt x="151" y="154"/>
                  </a:lnTo>
                  <a:lnTo>
                    <a:pt x="152" y="155"/>
                  </a:lnTo>
                  <a:lnTo>
                    <a:pt x="163" y="155"/>
                  </a:lnTo>
                  <a:cubicBezTo>
                    <a:pt x="162" y="155"/>
                    <a:pt x="161" y="154"/>
                    <a:pt x="161" y="153"/>
                  </a:cubicBezTo>
                  <a:close/>
                  <a:moveTo>
                    <a:pt x="124" y="134"/>
                  </a:moveTo>
                  <a:cubicBezTo>
                    <a:pt x="120" y="132"/>
                    <a:pt x="116" y="131"/>
                    <a:pt x="111" y="131"/>
                  </a:cubicBezTo>
                  <a:cubicBezTo>
                    <a:pt x="107" y="131"/>
                    <a:pt x="103" y="132"/>
                    <a:pt x="99" y="134"/>
                  </a:cubicBezTo>
                  <a:cubicBezTo>
                    <a:pt x="95" y="136"/>
                    <a:pt x="93" y="139"/>
                    <a:pt x="93" y="144"/>
                  </a:cubicBezTo>
                  <a:cubicBezTo>
                    <a:pt x="93" y="148"/>
                    <a:pt x="95" y="151"/>
                    <a:pt x="99" y="153"/>
                  </a:cubicBezTo>
                  <a:cubicBezTo>
                    <a:pt x="102" y="155"/>
                    <a:pt x="106" y="156"/>
                    <a:pt x="111" y="156"/>
                  </a:cubicBezTo>
                  <a:cubicBezTo>
                    <a:pt x="116" y="156"/>
                    <a:pt x="120" y="155"/>
                    <a:pt x="124" y="153"/>
                  </a:cubicBezTo>
                  <a:cubicBezTo>
                    <a:pt x="127" y="151"/>
                    <a:pt x="129" y="147"/>
                    <a:pt x="129" y="144"/>
                  </a:cubicBezTo>
                  <a:cubicBezTo>
                    <a:pt x="129" y="140"/>
                    <a:pt x="127" y="137"/>
                    <a:pt x="124" y="134"/>
                  </a:cubicBezTo>
                  <a:close/>
                  <a:moveTo>
                    <a:pt x="90" y="143"/>
                  </a:moveTo>
                  <a:cubicBezTo>
                    <a:pt x="90" y="143"/>
                    <a:pt x="89" y="143"/>
                    <a:pt x="88" y="142"/>
                  </a:cubicBezTo>
                  <a:cubicBezTo>
                    <a:pt x="89" y="142"/>
                    <a:pt x="89" y="141"/>
                    <a:pt x="90" y="141"/>
                  </a:cubicBezTo>
                  <a:cubicBezTo>
                    <a:pt x="91" y="140"/>
                    <a:pt x="91" y="139"/>
                    <a:pt x="91" y="137"/>
                  </a:cubicBezTo>
                  <a:cubicBezTo>
                    <a:pt x="91" y="136"/>
                    <a:pt x="91" y="135"/>
                    <a:pt x="90" y="133"/>
                  </a:cubicBezTo>
                  <a:cubicBezTo>
                    <a:pt x="90" y="132"/>
                    <a:pt x="89" y="132"/>
                    <a:pt x="87" y="132"/>
                  </a:cubicBezTo>
                  <a:lnTo>
                    <a:pt x="60" y="132"/>
                  </a:lnTo>
                  <a:lnTo>
                    <a:pt x="60" y="155"/>
                  </a:lnTo>
                  <a:lnTo>
                    <a:pt x="88" y="155"/>
                  </a:lnTo>
                  <a:cubicBezTo>
                    <a:pt x="89" y="155"/>
                    <a:pt x="90" y="155"/>
                    <a:pt x="90" y="154"/>
                  </a:cubicBezTo>
                  <a:cubicBezTo>
                    <a:pt x="92" y="153"/>
                    <a:pt x="92" y="151"/>
                    <a:pt x="92" y="149"/>
                  </a:cubicBezTo>
                  <a:cubicBezTo>
                    <a:pt x="92" y="146"/>
                    <a:pt x="92" y="144"/>
                    <a:pt x="90" y="143"/>
                  </a:cubicBezTo>
                  <a:close/>
                  <a:moveTo>
                    <a:pt x="47" y="132"/>
                  </a:moveTo>
                  <a:lnTo>
                    <a:pt x="36" y="132"/>
                  </a:lnTo>
                  <a:lnTo>
                    <a:pt x="25" y="155"/>
                  </a:lnTo>
                  <a:lnTo>
                    <a:pt x="35" y="155"/>
                  </a:lnTo>
                  <a:lnTo>
                    <a:pt x="36" y="153"/>
                  </a:lnTo>
                  <a:lnTo>
                    <a:pt x="48" y="153"/>
                  </a:lnTo>
                  <a:lnTo>
                    <a:pt x="49" y="155"/>
                  </a:lnTo>
                  <a:lnTo>
                    <a:pt x="59" y="155"/>
                  </a:lnTo>
                  <a:lnTo>
                    <a:pt x="47" y="132"/>
                  </a:lnTo>
                  <a:close/>
                  <a:moveTo>
                    <a:pt x="24" y="149"/>
                  </a:moveTo>
                  <a:lnTo>
                    <a:pt x="9" y="149"/>
                  </a:lnTo>
                  <a:lnTo>
                    <a:pt x="9" y="132"/>
                  </a:lnTo>
                  <a:lnTo>
                    <a:pt x="0" y="132"/>
                  </a:lnTo>
                  <a:lnTo>
                    <a:pt x="0" y="155"/>
                  </a:lnTo>
                  <a:lnTo>
                    <a:pt x="24" y="155"/>
                  </a:lnTo>
                  <a:lnTo>
                    <a:pt x="24" y="149"/>
                  </a:lnTo>
                  <a:close/>
                  <a:moveTo>
                    <a:pt x="275" y="143"/>
                  </a:moveTo>
                  <a:lnTo>
                    <a:pt x="267" y="143"/>
                  </a:lnTo>
                  <a:lnTo>
                    <a:pt x="267" y="139"/>
                  </a:lnTo>
                  <a:lnTo>
                    <a:pt x="275" y="139"/>
                  </a:lnTo>
                  <a:cubicBezTo>
                    <a:pt x="276" y="139"/>
                    <a:pt x="276" y="139"/>
                    <a:pt x="276" y="141"/>
                  </a:cubicBezTo>
                  <a:cubicBezTo>
                    <a:pt x="276" y="141"/>
                    <a:pt x="276" y="142"/>
                    <a:pt x="275" y="143"/>
                  </a:cubicBezTo>
                  <a:close/>
                  <a:moveTo>
                    <a:pt x="242" y="148"/>
                  </a:moveTo>
                  <a:cubicBezTo>
                    <a:pt x="241" y="149"/>
                    <a:pt x="240" y="150"/>
                    <a:pt x="238" y="150"/>
                  </a:cubicBezTo>
                  <a:cubicBezTo>
                    <a:pt x="236" y="150"/>
                    <a:pt x="235" y="149"/>
                    <a:pt x="233" y="148"/>
                  </a:cubicBezTo>
                  <a:cubicBezTo>
                    <a:pt x="232" y="147"/>
                    <a:pt x="232" y="145"/>
                    <a:pt x="232" y="144"/>
                  </a:cubicBezTo>
                  <a:cubicBezTo>
                    <a:pt x="232" y="142"/>
                    <a:pt x="232" y="140"/>
                    <a:pt x="233" y="139"/>
                  </a:cubicBezTo>
                  <a:cubicBezTo>
                    <a:pt x="235" y="138"/>
                    <a:pt x="236" y="137"/>
                    <a:pt x="238" y="137"/>
                  </a:cubicBezTo>
                  <a:cubicBezTo>
                    <a:pt x="240" y="137"/>
                    <a:pt x="241" y="138"/>
                    <a:pt x="242" y="139"/>
                  </a:cubicBezTo>
                  <a:cubicBezTo>
                    <a:pt x="244" y="140"/>
                    <a:pt x="244" y="142"/>
                    <a:pt x="244" y="144"/>
                  </a:cubicBezTo>
                  <a:cubicBezTo>
                    <a:pt x="244" y="145"/>
                    <a:pt x="244" y="147"/>
                    <a:pt x="242" y="148"/>
                  </a:cubicBezTo>
                  <a:close/>
                  <a:moveTo>
                    <a:pt x="176" y="147"/>
                  </a:moveTo>
                  <a:lnTo>
                    <a:pt x="180" y="139"/>
                  </a:lnTo>
                  <a:lnTo>
                    <a:pt x="184" y="147"/>
                  </a:lnTo>
                  <a:lnTo>
                    <a:pt x="176" y="147"/>
                  </a:lnTo>
                  <a:close/>
                  <a:moveTo>
                    <a:pt x="150" y="143"/>
                  </a:moveTo>
                  <a:lnTo>
                    <a:pt x="141" y="143"/>
                  </a:lnTo>
                  <a:lnTo>
                    <a:pt x="141" y="139"/>
                  </a:lnTo>
                  <a:lnTo>
                    <a:pt x="149" y="139"/>
                  </a:lnTo>
                  <a:cubicBezTo>
                    <a:pt x="150" y="139"/>
                    <a:pt x="151" y="139"/>
                    <a:pt x="151" y="141"/>
                  </a:cubicBezTo>
                  <a:cubicBezTo>
                    <a:pt x="151" y="141"/>
                    <a:pt x="151" y="142"/>
                    <a:pt x="150" y="143"/>
                  </a:cubicBezTo>
                  <a:close/>
                  <a:moveTo>
                    <a:pt x="116" y="148"/>
                  </a:moveTo>
                  <a:cubicBezTo>
                    <a:pt x="115" y="149"/>
                    <a:pt x="113" y="150"/>
                    <a:pt x="111" y="150"/>
                  </a:cubicBezTo>
                  <a:cubicBezTo>
                    <a:pt x="110" y="150"/>
                    <a:pt x="108" y="149"/>
                    <a:pt x="107" y="148"/>
                  </a:cubicBezTo>
                  <a:cubicBezTo>
                    <a:pt x="106" y="147"/>
                    <a:pt x="105" y="145"/>
                    <a:pt x="105" y="144"/>
                  </a:cubicBezTo>
                  <a:cubicBezTo>
                    <a:pt x="105" y="142"/>
                    <a:pt x="106" y="140"/>
                    <a:pt x="107" y="139"/>
                  </a:cubicBezTo>
                  <a:cubicBezTo>
                    <a:pt x="108" y="138"/>
                    <a:pt x="110" y="137"/>
                    <a:pt x="111" y="137"/>
                  </a:cubicBezTo>
                  <a:cubicBezTo>
                    <a:pt x="113" y="137"/>
                    <a:pt x="115" y="138"/>
                    <a:pt x="116" y="139"/>
                  </a:cubicBezTo>
                  <a:cubicBezTo>
                    <a:pt x="117" y="140"/>
                    <a:pt x="118" y="142"/>
                    <a:pt x="118" y="144"/>
                  </a:cubicBezTo>
                  <a:cubicBezTo>
                    <a:pt x="118" y="145"/>
                    <a:pt x="117" y="147"/>
                    <a:pt x="116" y="148"/>
                  </a:cubicBezTo>
                  <a:close/>
                  <a:moveTo>
                    <a:pt x="81" y="140"/>
                  </a:moveTo>
                  <a:lnTo>
                    <a:pt x="71" y="140"/>
                  </a:lnTo>
                  <a:lnTo>
                    <a:pt x="71" y="138"/>
                  </a:lnTo>
                  <a:lnTo>
                    <a:pt x="82" y="138"/>
                  </a:lnTo>
                  <a:cubicBezTo>
                    <a:pt x="82" y="138"/>
                    <a:pt x="82" y="138"/>
                    <a:pt x="83" y="138"/>
                  </a:cubicBezTo>
                  <a:cubicBezTo>
                    <a:pt x="83" y="138"/>
                    <a:pt x="83" y="139"/>
                    <a:pt x="83" y="139"/>
                  </a:cubicBezTo>
                  <a:cubicBezTo>
                    <a:pt x="83" y="140"/>
                    <a:pt x="82" y="140"/>
                    <a:pt x="81" y="140"/>
                  </a:cubicBezTo>
                  <a:close/>
                  <a:moveTo>
                    <a:pt x="82" y="150"/>
                  </a:moveTo>
                  <a:lnTo>
                    <a:pt x="71" y="150"/>
                  </a:lnTo>
                  <a:lnTo>
                    <a:pt x="71" y="146"/>
                  </a:lnTo>
                  <a:lnTo>
                    <a:pt x="82" y="146"/>
                  </a:lnTo>
                  <a:cubicBezTo>
                    <a:pt x="83" y="147"/>
                    <a:pt x="83" y="148"/>
                    <a:pt x="83" y="149"/>
                  </a:cubicBezTo>
                  <a:cubicBezTo>
                    <a:pt x="83" y="149"/>
                    <a:pt x="83" y="150"/>
                    <a:pt x="82" y="150"/>
                  </a:cubicBezTo>
                  <a:close/>
                  <a:moveTo>
                    <a:pt x="38" y="147"/>
                  </a:moveTo>
                  <a:lnTo>
                    <a:pt x="42" y="139"/>
                  </a:lnTo>
                  <a:lnTo>
                    <a:pt x="46" y="147"/>
                  </a:lnTo>
                  <a:lnTo>
                    <a:pt x="38" y="147"/>
                  </a:lnTo>
                  <a:close/>
                </a:path>
              </a:pathLst>
            </a:custGeom>
            <a:solidFill>
              <a:srgbClr val="C60C30"/>
            </a:solidFill>
            <a:ln w="0">
              <a:noFill/>
              <a:prstDash val="solid"/>
              <a:round/>
              <a:headEnd/>
              <a:tailEnd/>
            </a:ln>
          </p:spPr>
          <p:txBody>
            <a:bodyPr/>
            <a:lstStyle>
              <a:defPPr>
                <a:defRPr lang="en-US"/>
              </a:defPPr>
              <a:lvl1pPr algn="l" rtl="0" fontAlgn="base">
                <a:spcBef>
                  <a:spcPct val="0"/>
                </a:spcBef>
                <a:spcAft>
                  <a:spcPct val="0"/>
                </a:spcAft>
                <a:defRPr sz="2400" kern="1200">
                  <a:solidFill>
                    <a:schemeClr val="tx1"/>
                  </a:solidFill>
                  <a:latin typeface="Arial" charset="0"/>
                  <a:ea typeface="ＭＳ Ｐゴシック" pitchFamily="96" charset="-128"/>
                  <a:cs typeface="+mn-cs"/>
                </a:defRPr>
              </a:lvl1pPr>
              <a:lvl2pPr marL="455613" indent="-44450" algn="l" rtl="0" fontAlgn="base">
                <a:spcBef>
                  <a:spcPct val="0"/>
                </a:spcBef>
                <a:spcAft>
                  <a:spcPct val="0"/>
                </a:spcAft>
                <a:defRPr sz="2400" kern="1200">
                  <a:solidFill>
                    <a:schemeClr val="tx1"/>
                  </a:solidFill>
                  <a:latin typeface="Arial" charset="0"/>
                  <a:ea typeface="ＭＳ Ｐゴシック" pitchFamily="96" charset="-128"/>
                  <a:cs typeface="+mn-cs"/>
                </a:defRPr>
              </a:lvl2pPr>
              <a:lvl3pPr marL="912813" indent="-92075" algn="l" rtl="0" fontAlgn="base">
                <a:spcBef>
                  <a:spcPct val="0"/>
                </a:spcBef>
                <a:spcAft>
                  <a:spcPct val="0"/>
                </a:spcAft>
                <a:defRPr sz="2400" kern="1200">
                  <a:solidFill>
                    <a:schemeClr val="tx1"/>
                  </a:solidFill>
                  <a:latin typeface="Arial" charset="0"/>
                  <a:ea typeface="ＭＳ Ｐゴシック" pitchFamily="96" charset="-128"/>
                  <a:cs typeface="+mn-cs"/>
                </a:defRPr>
              </a:lvl3pPr>
              <a:lvl4pPr marL="1370013" indent="-138113" algn="l" rtl="0" fontAlgn="base">
                <a:spcBef>
                  <a:spcPct val="0"/>
                </a:spcBef>
                <a:spcAft>
                  <a:spcPct val="0"/>
                </a:spcAft>
                <a:defRPr sz="2400" kern="1200">
                  <a:solidFill>
                    <a:schemeClr val="tx1"/>
                  </a:solidFill>
                  <a:latin typeface="Arial" charset="0"/>
                  <a:ea typeface="ＭＳ Ｐゴシック" pitchFamily="96" charset="-128"/>
                  <a:cs typeface="+mn-cs"/>
                </a:defRPr>
              </a:lvl4pPr>
              <a:lvl5pPr marL="1827213" indent="-185738" algn="l" rtl="0" fontAlgn="base">
                <a:spcBef>
                  <a:spcPct val="0"/>
                </a:spcBef>
                <a:spcAft>
                  <a:spcPct val="0"/>
                </a:spcAft>
                <a:defRPr sz="2400" kern="1200">
                  <a:solidFill>
                    <a:schemeClr val="tx1"/>
                  </a:solidFill>
                  <a:latin typeface="Arial" charset="0"/>
                  <a:ea typeface="ＭＳ Ｐゴシック" pitchFamily="96" charset="-128"/>
                  <a:cs typeface="+mn-cs"/>
                </a:defRPr>
              </a:lvl5pPr>
              <a:lvl6pPr marL="2286000" algn="l" defTabSz="914400" rtl="0" eaLnBrk="1" latinLnBrk="0" hangingPunct="1">
                <a:defRPr sz="2400" kern="1200">
                  <a:solidFill>
                    <a:schemeClr val="tx1"/>
                  </a:solidFill>
                  <a:latin typeface="Arial" charset="0"/>
                  <a:ea typeface="ＭＳ Ｐゴシック" pitchFamily="96" charset="-128"/>
                  <a:cs typeface="+mn-cs"/>
                </a:defRPr>
              </a:lvl6pPr>
              <a:lvl7pPr marL="2743200" algn="l" defTabSz="914400" rtl="0" eaLnBrk="1" latinLnBrk="0" hangingPunct="1">
                <a:defRPr sz="2400" kern="1200">
                  <a:solidFill>
                    <a:schemeClr val="tx1"/>
                  </a:solidFill>
                  <a:latin typeface="Arial" charset="0"/>
                  <a:ea typeface="ＭＳ Ｐゴシック" pitchFamily="96" charset="-128"/>
                  <a:cs typeface="+mn-cs"/>
                </a:defRPr>
              </a:lvl7pPr>
              <a:lvl8pPr marL="3200400" algn="l" defTabSz="914400" rtl="0" eaLnBrk="1" latinLnBrk="0" hangingPunct="1">
                <a:defRPr sz="2400" kern="1200">
                  <a:solidFill>
                    <a:schemeClr val="tx1"/>
                  </a:solidFill>
                  <a:latin typeface="Arial" charset="0"/>
                  <a:ea typeface="ＭＳ Ｐゴシック" pitchFamily="96" charset="-128"/>
                  <a:cs typeface="+mn-cs"/>
                </a:defRPr>
              </a:lvl8pPr>
              <a:lvl9pPr marL="3657600" algn="l" defTabSz="914400" rtl="0" eaLnBrk="1" latinLnBrk="0" hangingPunct="1">
                <a:defRPr sz="2400" kern="1200">
                  <a:solidFill>
                    <a:schemeClr val="tx1"/>
                  </a:solidFill>
                  <a:latin typeface="Arial" charset="0"/>
                  <a:ea typeface="ＭＳ Ｐゴシック" pitchFamily="96" charset="-128"/>
                  <a:cs typeface="+mn-cs"/>
                </a:defRPr>
              </a:lvl9pPr>
            </a:lstStyle>
            <a:p>
              <a:pPr defTabSz="685800">
                <a:defRPr/>
              </a:pPr>
              <a:endParaRPr lang="en-US" sz="1800">
                <a:solidFill>
                  <a:srgbClr val="000000"/>
                </a:solidFill>
                <a:ea typeface="ＭＳ Ｐゴシック" pitchFamily="-65" charset="-128"/>
              </a:endParaRPr>
            </a:p>
          </p:txBody>
        </p:sp>
        <p:sp>
          <p:nvSpPr>
            <p:cNvPr id="12" name="Freeform 11"/>
            <p:cNvSpPr>
              <a:spLocks/>
            </p:cNvSpPr>
            <p:nvPr userDrawn="1"/>
          </p:nvSpPr>
          <p:spPr bwMode="auto">
            <a:xfrm>
              <a:off x="5495" y="4029"/>
              <a:ext cx="235" cy="233"/>
            </a:xfrm>
            <a:custGeom>
              <a:avLst/>
              <a:gdLst/>
              <a:ahLst/>
              <a:cxnLst>
                <a:cxn ang="0">
                  <a:pos x="77" y="120"/>
                </a:cxn>
                <a:cxn ang="0">
                  <a:pos x="34" y="77"/>
                </a:cxn>
                <a:cxn ang="0">
                  <a:pos x="77" y="35"/>
                </a:cxn>
                <a:cxn ang="0">
                  <a:pos x="119" y="77"/>
                </a:cxn>
                <a:cxn ang="0">
                  <a:pos x="132" y="22"/>
                </a:cxn>
                <a:cxn ang="0">
                  <a:pos x="80" y="15"/>
                </a:cxn>
                <a:cxn ang="0">
                  <a:pos x="138" y="74"/>
                </a:cxn>
                <a:cxn ang="0">
                  <a:pos x="132" y="22"/>
                </a:cxn>
                <a:cxn ang="0">
                  <a:pos x="121" y="122"/>
                </a:cxn>
                <a:cxn ang="0">
                  <a:pos x="80" y="154"/>
                </a:cxn>
                <a:cxn ang="0">
                  <a:pos x="154" y="80"/>
                </a:cxn>
                <a:cxn ang="0">
                  <a:pos x="73" y="0"/>
                </a:cxn>
                <a:cxn ang="0">
                  <a:pos x="0" y="74"/>
                </a:cxn>
                <a:cxn ang="0">
                  <a:pos x="33" y="34"/>
                </a:cxn>
                <a:cxn ang="0">
                  <a:pos x="73" y="15"/>
                </a:cxn>
                <a:cxn ang="0">
                  <a:pos x="115" y="38"/>
                </a:cxn>
                <a:cxn ang="0">
                  <a:pos x="38" y="38"/>
                </a:cxn>
                <a:cxn ang="0">
                  <a:pos x="38" y="116"/>
                </a:cxn>
                <a:cxn ang="0">
                  <a:pos x="116" y="116"/>
                </a:cxn>
                <a:cxn ang="0">
                  <a:pos x="115" y="38"/>
                </a:cxn>
                <a:cxn ang="0">
                  <a:pos x="60" y="136"/>
                </a:cxn>
                <a:cxn ang="0">
                  <a:pos x="15" y="80"/>
                </a:cxn>
                <a:cxn ang="0">
                  <a:pos x="0" y="154"/>
                </a:cxn>
                <a:cxn ang="0">
                  <a:pos x="73" y="139"/>
                </a:cxn>
                <a:cxn ang="0">
                  <a:pos x="77" y="41"/>
                </a:cxn>
                <a:cxn ang="0">
                  <a:pos x="41" y="77"/>
                </a:cxn>
                <a:cxn ang="0">
                  <a:pos x="77" y="113"/>
                </a:cxn>
                <a:cxn ang="0">
                  <a:pos x="113" y="77"/>
                </a:cxn>
                <a:cxn ang="0">
                  <a:pos x="93" y="94"/>
                </a:cxn>
                <a:cxn ang="0">
                  <a:pos x="60" y="94"/>
                </a:cxn>
                <a:cxn ang="0">
                  <a:pos x="60" y="60"/>
                </a:cxn>
                <a:cxn ang="0">
                  <a:pos x="93" y="61"/>
                </a:cxn>
                <a:cxn ang="0">
                  <a:pos x="93" y="94"/>
                </a:cxn>
                <a:cxn ang="0">
                  <a:pos x="77" y="60"/>
                </a:cxn>
                <a:cxn ang="0">
                  <a:pos x="59" y="77"/>
                </a:cxn>
                <a:cxn ang="0">
                  <a:pos x="77" y="94"/>
                </a:cxn>
                <a:cxn ang="0">
                  <a:pos x="94" y="77"/>
                </a:cxn>
                <a:cxn ang="0">
                  <a:pos x="81" y="81"/>
                </a:cxn>
                <a:cxn ang="0">
                  <a:pos x="72" y="81"/>
                </a:cxn>
                <a:cxn ang="0">
                  <a:pos x="72" y="73"/>
                </a:cxn>
                <a:cxn ang="0">
                  <a:pos x="81" y="73"/>
                </a:cxn>
                <a:cxn ang="0">
                  <a:pos x="81" y="81"/>
                </a:cxn>
              </a:cxnLst>
              <a:rect l="0" t="0" r="r" b="b"/>
              <a:pathLst>
                <a:path w="154" h="154">
                  <a:moveTo>
                    <a:pt x="107" y="107"/>
                  </a:moveTo>
                  <a:cubicBezTo>
                    <a:pt x="98" y="116"/>
                    <a:pt x="88" y="120"/>
                    <a:pt x="77" y="120"/>
                  </a:cubicBezTo>
                  <a:cubicBezTo>
                    <a:pt x="65" y="120"/>
                    <a:pt x="55" y="116"/>
                    <a:pt x="46" y="107"/>
                  </a:cubicBezTo>
                  <a:cubicBezTo>
                    <a:pt x="38" y="99"/>
                    <a:pt x="34" y="89"/>
                    <a:pt x="34" y="77"/>
                  </a:cubicBezTo>
                  <a:cubicBezTo>
                    <a:pt x="34" y="65"/>
                    <a:pt x="38" y="55"/>
                    <a:pt x="47" y="47"/>
                  </a:cubicBezTo>
                  <a:cubicBezTo>
                    <a:pt x="55" y="39"/>
                    <a:pt x="65" y="35"/>
                    <a:pt x="77" y="35"/>
                  </a:cubicBezTo>
                  <a:cubicBezTo>
                    <a:pt x="88" y="35"/>
                    <a:pt x="98" y="39"/>
                    <a:pt x="107" y="47"/>
                  </a:cubicBezTo>
                  <a:cubicBezTo>
                    <a:pt x="115" y="55"/>
                    <a:pt x="119" y="65"/>
                    <a:pt x="119" y="77"/>
                  </a:cubicBezTo>
                  <a:cubicBezTo>
                    <a:pt x="119" y="89"/>
                    <a:pt x="115" y="99"/>
                    <a:pt x="107" y="107"/>
                  </a:cubicBezTo>
                  <a:close/>
                  <a:moveTo>
                    <a:pt x="132" y="22"/>
                  </a:moveTo>
                  <a:cubicBezTo>
                    <a:pt x="118" y="7"/>
                    <a:pt x="100" y="0"/>
                    <a:pt x="80" y="0"/>
                  </a:cubicBezTo>
                  <a:lnTo>
                    <a:pt x="80" y="15"/>
                  </a:lnTo>
                  <a:cubicBezTo>
                    <a:pt x="96" y="15"/>
                    <a:pt x="109" y="21"/>
                    <a:pt x="121" y="33"/>
                  </a:cubicBezTo>
                  <a:cubicBezTo>
                    <a:pt x="132" y="44"/>
                    <a:pt x="138" y="58"/>
                    <a:pt x="138" y="74"/>
                  </a:cubicBezTo>
                  <a:lnTo>
                    <a:pt x="154" y="74"/>
                  </a:lnTo>
                  <a:cubicBezTo>
                    <a:pt x="154" y="54"/>
                    <a:pt x="147" y="36"/>
                    <a:pt x="132" y="22"/>
                  </a:cubicBezTo>
                  <a:close/>
                  <a:moveTo>
                    <a:pt x="138" y="80"/>
                  </a:moveTo>
                  <a:cubicBezTo>
                    <a:pt x="138" y="96"/>
                    <a:pt x="132" y="110"/>
                    <a:pt x="121" y="122"/>
                  </a:cubicBezTo>
                  <a:cubicBezTo>
                    <a:pt x="109" y="133"/>
                    <a:pt x="96" y="139"/>
                    <a:pt x="80" y="139"/>
                  </a:cubicBezTo>
                  <a:lnTo>
                    <a:pt x="80" y="154"/>
                  </a:lnTo>
                  <a:cubicBezTo>
                    <a:pt x="100" y="154"/>
                    <a:pt x="118" y="147"/>
                    <a:pt x="132" y="133"/>
                  </a:cubicBezTo>
                  <a:cubicBezTo>
                    <a:pt x="147" y="118"/>
                    <a:pt x="154" y="101"/>
                    <a:pt x="154" y="80"/>
                  </a:cubicBezTo>
                  <a:lnTo>
                    <a:pt x="138" y="80"/>
                  </a:lnTo>
                  <a:close/>
                  <a:moveTo>
                    <a:pt x="73" y="0"/>
                  </a:moveTo>
                  <a:lnTo>
                    <a:pt x="0" y="0"/>
                  </a:lnTo>
                  <a:lnTo>
                    <a:pt x="0" y="74"/>
                  </a:lnTo>
                  <a:lnTo>
                    <a:pt x="15" y="74"/>
                  </a:lnTo>
                  <a:cubicBezTo>
                    <a:pt x="17" y="58"/>
                    <a:pt x="22" y="44"/>
                    <a:pt x="33" y="34"/>
                  </a:cubicBezTo>
                  <a:cubicBezTo>
                    <a:pt x="40" y="26"/>
                    <a:pt x="49" y="21"/>
                    <a:pt x="60" y="18"/>
                  </a:cubicBezTo>
                  <a:cubicBezTo>
                    <a:pt x="65" y="16"/>
                    <a:pt x="70" y="15"/>
                    <a:pt x="73" y="15"/>
                  </a:cubicBezTo>
                  <a:lnTo>
                    <a:pt x="73" y="0"/>
                  </a:lnTo>
                  <a:close/>
                  <a:moveTo>
                    <a:pt x="115" y="38"/>
                  </a:moveTo>
                  <a:cubicBezTo>
                    <a:pt x="105" y="27"/>
                    <a:pt x="92" y="22"/>
                    <a:pt x="77" y="22"/>
                  </a:cubicBezTo>
                  <a:cubicBezTo>
                    <a:pt x="61" y="22"/>
                    <a:pt x="48" y="28"/>
                    <a:pt x="38" y="38"/>
                  </a:cubicBezTo>
                  <a:cubicBezTo>
                    <a:pt x="27" y="49"/>
                    <a:pt x="22" y="62"/>
                    <a:pt x="22" y="77"/>
                  </a:cubicBezTo>
                  <a:cubicBezTo>
                    <a:pt x="22" y="92"/>
                    <a:pt x="27" y="105"/>
                    <a:pt x="38" y="116"/>
                  </a:cubicBezTo>
                  <a:cubicBezTo>
                    <a:pt x="48" y="127"/>
                    <a:pt x="61" y="132"/>
                    <a:pt x="77" y="132"/>
                  </a:cubicBezTo>
                  <a:cubicBezTo>
                    <a:pt x="92" y="132"/>
                    <a:pt x="105" y="127"/>
                    <a:pt x="116" y="116"/>
                  </a:cubicBezTo>
                  <a:cubicBezTo>
                    <a:pt x="126" y="105"/>
                    <a:pt x="131" y="92"/>
                    <a:pt x="131" y="77"/>
                  </a:cubicBezTo>
                  <a:cubicBezTo>
                    <a:pt x="131" y="62"/>
                    <a:pt x="126" y="49"/>
                    <a:pt x="115" y="38"/>
                  </a:cubicBezTo>
                  <a:close/>
                  <a:moveTo>
                    <a:pt x="73" y="139"/>
                  </a:moveTo>
                  <a:cubicBezTo>
                    <a:pt x="70" y="139"/>
                    <a:pt x="65" y="138"/>
                    <a:pt x="60" y="136"/>
                  </a:cubicBezTo>
                  <a:cubicBezTo>
                    <a:pt x="49" y="133"/>
                    <a:pt x="40" y="128"/>
                    <a:pt x="33" y="121"/>
                  </a:cubicBezTo>
                  <a:cubicBezTo>
                    <a:pt x="23" y="111"/>
                    <a:pt x="17" y="97"/>
                    <a:pt x="15" y="80"/>
                  </a:cubicBezTo>
                  <a:lnTo>
                    <a:pt x="0" y="80"/>
                  </a:lnTo>
                  <a:lnTo>
                    <a:pt x="0" y="154"/>
                  </a:lnTo>
                  <a:lnTo>
                    <a:pt x="73" y="154"/>
                  </a:lnTo>
                  <a:lnTo>
                    <a:pt x="73" y="139"/>
                  </a:lnTo>
                  <a:close/>
                  <a:moveTo>
                    <a:pt x="102" y="52"/>
                  </a:moveTo>
                  <a:cubicBezTo>
                    <a:pt x="95" y="45"/>
                    <a:pt x="87" y="41"/>
                    <a:pt x="77" y="41"/>
                  </a:cubicBezTo>
                  <a:cubicBezTo>
                    <a:pt x="67" y="41"/>
                    <a:pt x="58" y="45"/>
                    <a:pt x="51" y="52"/>
                  </a:cubicBezTo>
                  <a:cubicBezTo>
                    <a:pt x="44" y="59"/>
                    <a:pt x="41" y="67"/>
                    <a:pt x="41" y="77"/>
                  </a:cubicBezTo>
                  <a:cubicBezTo>
                    <a:pt x="41" y="87"/>
                    <a:pt x="44" y="96"/>
                    <a:pt x="51" y="103"/>
                  </a:cubicBezTo>
                  <a:cubicBezTo>
                    <a:pt x="58" y="110"/>
                    <a:pt x="67" y="113"/>
                    <a:pt x="77" y="113"/>
                  </a:cubicBezTo>
                  <a:cubicBezTo>
                    <a:pt x="87" y="113"/>
                    <a:pt x="95" y="110"/>
                    <a:pt x="102" y="103"/>
                  </a:cubicBezTo>
                  <a:cubicBezTo>
                    <a:pt x="109" y="96"/>
                    <a:pt x="113" y="87"/>
                    <a:pt x="113" y="77"/>
                  </a:cubicBezTo>
                  <a:cubicBezTo>
                    <a:pt x="113" y="67"/>
                    <a:pt x="109" y="59"/>
                    <a:pt x="102" y="52"/>
                  </a:cubicBezTo>
                  <a:close/>
                  <a:moveTo>
                    <a:pt x="93" y="94"/>
                  </a:moveTo>
                  <a:cubicBezTo>
                    <a:pt x="89" y="99"/>
                    <a:pt x="83" y="101"/>
                    <a:pt x="77" y="101"/>
                  </a:cubicBezTo>
                  <a:cubicBezTo>
                    <a:pt x="70" y="101"/>
                    <a:pt x="64" y="98"/>
                    <a:pt x="60" y="94"/>
                  </a:cubicBezTo>
                  <a:cubicBezTo>
                    <a:pt x="55" y="89"/>
                    <a:pt x="53" y="84"/>
                    <a:pt x="53" y="77"/>
                  </a:cubicBezTo>
                  <a:cubicBezTo>
                    <a:pt x="53" y="71"/>
                    <a:pt x="55" y="65"/>
                    <a:pt x="60" y="60"/>
                  </a:cubicBezTo>
                  <a:cubicBezTo>
                    <a:pt x="64" y="56"/>
                    <a:pt x="70" y="54"/>
                    <a:pt x="77" y="54"/>
                  </a:cubicBezTo>
                  <a:cubicBezTo>
                    <a:pt x="83" y="54"/>
                    <a:pt x="89" y="56"/>
                    <a:pt x="93" y="61"/>
                  </a:cubicBezTo>
                  <a:cubicBezTo>
                    <a:pt x="98" y="65"/>
                    <a:pt x="100" y="71"/>
                    <a:pt x="100" y="77"/>
                  </a:cubicBezTo>
                  <a:cubicBezTo>
                    <a:pt x="100" y="84"/>
                    <a:pt x="98" y="90"/>
                    <a:pt x="93" y="94"/>
                  </a:cubicBezTo>
                  <a:close/>
                  <a:moveTo>
                    <a:pt x="89" y="65"/>
                  </a:moveTo>
                  <a:cubicBezTo>
                    <a:pt x="85" y="62"/>
                    <a:pt x="81" y="60"/>
                    <a:pt x="77" y="60"/>
                  </a:cubicBezTo>
                  <a:cubicBezTo>
                    <a:pt x="72" y="60"/>
                    <a:pt x="68" y="62"/>
                    <a:pt x="64" y="65"/>
                  </a:cubicBezTo>
                  <a:cubicBezTo>
                    <a:pt x="61" y="68"/>
                    <a:pt x="59" y="72"/>
                    <a:pt x="59" y="77"/>
                  </a:cubicBezTo>
                  <a:cubicBezTo>
                    <a:pt x="59" y="82"/>
                    <a:pt x="61" y="86"/>
                    <a:pt x="64" y="89"/>
                  </a:cubicBezTo>
                  <a:cubicBezTo>
                    <a:pt x="68" y="93"/>
                    <a:pt x="72" y="94"/>
                    <a:pt x="77" y="94"/>
                  </a:cubicBezTo>
                  <a:cubicBezTo>
                    <a:pt x="81" y="94"/>
                    <a:pt x="85" y="93"/>
                    <a:pt x="89" y="89"/>
                  </a:cubicBezTo>
                  <a:cubicBezTo>
                    <a:pt x="92" y="86"/>
                    <a:pt x="94" y="82"/>
                    <a:pt x="94" y="77"/>
                  </a:cubicBezTo>
                  <a:cubicBezTo>
                    <a:pt x="94" y="72"/>
                    <a:pt x="92" y="68"/>
                    <a:pt x="89" y="65"/>
                  </a:cubicBezTo>
                  <a:close/>
                  <a:moveTo>
                    <a:pt x="81" y="81"/>
                  </a:moveTo>
                  <a:cubicBezTo>
                    <a:pt x="80" y="83"/>
                    <a:pt x="78" y="83"/>
                    <a:pt x="77" y="83"/>
                  </a:cubicBezTo>
                  <a:cubicBezTo>
                    <a:pt x="75" y="83"/>
                    <a:pt x="74" y="83"/>
                    <a:pt x="72" y="81"/>
                  </a:cubicBezTo>
                  <a:cubicBezTo>
                    <a:pt x="71" y="80"/>
                    <a:pt x="71" y="79"/>
                    <a:pt x="71" y="77"/>
                  </a:cubicBezTo>
                  <a:cubicBezTo>
                    <a:pt x="71" y="76"/>
                    <a:pt x="71" y="74"/>
                    <a:pt x="72" y="73"/>
                  </a:cubicBezTo>
                  <a:cubicBezTo>
                    <a:pt x="74" y="72"/>
                    <a:pt x="75" y="71"/>
                    <a:pt x="77" y="71"/>
                  </a:cubicBezTo>
                  <a:cubicBezTo>
                    <a:pt x="78" y="71"/>
                    <a:pt x="80" y="72"/>
                    <a:pt x="81" y="73"/>
                  </a:cubicBezTo>
                  <a:cubicBezTo>
                    <a:pt x="82" y="74"/>
                    <a:pt x="83" y="76"/>
                    <a:pt x="83" y="77"/>
                  </a:cubicBezTo>
                  <a:cubicBezTo>
                    <a:pt x="83" y="79"/>
                    <a:pt x="82" y="80"/>
                    <a:pt x="81" y="81"/>
                  </a:cubicBezTo>
                  <a:close/>
                </a:path>
              </a:pathLst>
            </a:custGeom>
            <a:solidFill>
              <a:srgbClr val="000000"/>
            </a:solidFill>
            <a:ln w="0">
              <a:noFill/>
              <a:prstDash val="solid"/>
              <a:round/>
              <a:headEnd/>
              <a:tailEnd/>
            </a:ln>
          </p:spPr>
          <p:txBody>
            <a:bodyPr/>
            <a:lstStyle>
              <a:defPPr>
                <a:defRPr lang="en-US"/>
              </a:defPPr>
              <a:lvl1pPr algn="l" rtl="0" fontAlgn="base">
                <a:spcBef>
                  <a:spcPct val="0"/>
                </a:spcBef>
                <a:spcAft>
                  <a:spcPct val="0"/>
                </a:spcAft>
                <a:defRPr sz="2400" kern="1200">
                  <a:solidFill>
                    <a:schemeClr val="tx1"/>
                  </a:solidFill>
                  <a:latin typeface="Arial" charset="0"/>
                  <a:ea typeface="ＭＳ Ｐゴシック" pitchFamily="96" charset="-128"/>
                  <a:cs typeface="+mn-cs"/>
                </a:defRPr>
              </a:lvl1pPr>
              <a:lvl2pPr marL="455613" indent="-44450" algn="l" rtl="0" fontAlgn="base">
                <a:spcBef>
                  <a:spcPct val="0"/>
                </a:spcBef>
                <a:spcAft>
                  <a:spcPct val="0"/>
                </a:spcAft>
                <a:defRPr sz="2400" kern="1200">
                  <a:solidFill>
                    <a:schemeClr val="tx1"/>
                  </a:solidFill>
                  <a:latin typeface="Arial" charset="0"/>
                  <a:ea typeface="ＭＳ Ｐゴシック" pitchFamily="96" charset="-128"/>
                  <a:cs typeface="+mn-cs"/>
                </a:defRPr>
              </a:lvl2pPr>
              <a:lvl3pPr marL="912813" indent="-92075" algn="l" rtl="0" fontAlgn="base">
                <a:spcBef>
                  <a:spcPct val="0"/>
                </a:spcBef>
                <a:spcAft>
                  <a:spcPct val="0"/>
                </a:spcAft>
                <a:defRPr sz="2400" kern="1200">
                  <a:solidFill>
                    <a:schemeClr val="tx1"/>
                  </a:solidFill>
                  <a:latin typeface="Arial" charset="0"/>
                  <a:ea typeface="ＭＳ Ｐゴシック" pitchFamily="96" charset="-128"/>
                  <a:cs typeface="+mn-cs"/>
                </a:defRPr>
              </a:lvl3pPr>
              <a:lvl4pPr marL="1370013" indent="-138113" algn="l" rtl="0" fontAlgn="base">
                <a:spcBef>
                  <a:spcPct val="0"/>
                </a:spcBef>
                <a:spcAft>
                  <a:spcPct val="0"/>
                </a:spcAft>
                <a:defRPr sz="2400" kern="1200">
                  <a:solidFill>
                    <a:schemeClr val="tx1"/>
                  </a:solidFill>
                  <a:latin typeface="Arial" charset="0"/>
                  <a:ea typeface="ＭＳ Ｐゴシック" pitchFamily="96" charset="-128"/>
                  <a:cs typeface="+mn-cs"/>
                </a:defRPr>
              </a:lvl4pPr>
              <a:lvl5pPr marL="1827213" indent="-185738" algn="l" rtl="0" fontAlgn="base">
                <a:spcBef>
                  <a:spcPct val="0"/>
                </a:spcBef>
                <a:spcAft>
                  <a:spcPct val="0"/>
                </a:spcAft>
                <a:defRPr sz="2400" kern="1200">
                  <a:solidFill>
                    <a:schemeClr val="tx1"/>
                  </a:solidFill>
                  <a:latin typeface="Arial" charset="0"/>
                  <a:ea typeface="ＭＳ Ｐゴシック" pitchFamily="96" charset="-128"/>
                  <a:cs typeface="+mn-cs"/>
                </a:defRPr>
              </a:lvl5pPr>
              <a:lvl6pPr marL="2286000" algn="l" defTabSz="914400" rtl="0" eaLnBrk="1" latinLnBrk="0" hangingPunct="1">
                <a:defRPr sz="2400" kern="1200">
                  <a:solidFill>
                    <a:schemeClr val="tx1"/>
                  </a:solidFill>
                  <a:latin typeface="Arial" charset="0"/>
                  <a:ea typeface="ＭＳ Ｐゴシック" pitchFamily="96" charset="-128"/>
                  <a:cs typeface="+mn-cs"/>
                </a:defRPr>
              </a:lvl6pPr>
              <a:lvl7pPr marL="2743200" algn="l" defTabSz="914400" rtl="0" eaLnBrk="1" latinLnBrk="0" hangingPunct="1">
                <a:defRPr sz="2400" kern="1200">
                  <a:solidFill>
                    <a:schemeClr val="tx1"/>
                  </a:solidFill>
                  <a:latin typeface="Arial" charset="0"/>
                  <a:ea typeface="ＭＳ Ｐゴシック" pitchFamily="96" charset="-128"/>
                  <a:cs typeface="+mn-cs"/>
                </a:defRPr>
              </a:lvl7pPr>
              <a:lvl8pPr marL="3200400" algn="l" defTabSz="914400" rtl="0" eaLnBrk="1" latinLnBrk="0" hangingPunct="1">
                <a:defRPr sz="2400" kern="1200">
                  <a:solidFill>
                    <a:schemeClr val="tx1"/>
                  </a:solidFill>
                  <a:latin typeface="Arial" charset="0"/>
                  <a:ea typeface="ＭＳ Ｐゴシック" pitchFamily="96" charset="-128"/>
                  <a:cs typeface="+mn-cs"/>
                </a:defRPr>
              </a:lvl8pPr>
              <a:lvl9pPr marL="3657600" algn="l" defTabSz="914400" rtl="0" eaLnBrk="1" latinLnBrk="0" hangingPunct="1">
                <a:defRPr sz="2400" kern="1200">
                  <a:solidFill>
                    <a:schemeClr val="tx1"/>
                  </a:solidFill>
                  <a:latin typeface="Arial" charset="0"/>
                  <a:ea typeface="ＭＳ Ｐゴシック" pitchFamily="96" charset="-128"/>
                  <a:cs typeface="+mn-cs"/>
                </a:defRPr>
              </a:lvl9pPr>
            </a:lstStyle>
            <a:p>
              <a:pPr defTabSz="685800">
                <a:defRPr/>
              </a:pPr>
              <a:endParaRPr lang="en-US" sz="1800">
                <a:solidFill>
                  <a:srgbClr val="000000"/>
                </a:solidFill>
                <a:ea typeface="ＭＳ Ｐゴシック" pitchFamily="-65" charset="-128"/>
              </a:endParaRPr>
            </a:p>
          </p:txBody>
        </p:sp>
      </p:grpSp>
      <p:sp>
        <p:nvSpPr>
          <p:cNvPr id="13" name="TextBox 12"/>
          <p:cNvSpPr txBox="1">
            <a:spLocks noChangeArrowheads="1"/>
          </p:cNvSpPr>
          <p:nvPr userDrawn="1"/>
        </p:nvSpPr>
        <p:spPr bwMode="auto">
          <a:xfrm>
            <a:off x="0" y="112713"/>
            <a:ext cx="9144000" cy="444500"/>
          </a:xfrm>
          <a:prstGeom prst="rect">
            <a:avLst/>
          </a:prstGeom>
          <a:noFill/>
          <a:ln w="9525">
            <a:noFill/>
            <a:miter lim="800000"/>
            <a:headEnd/>
            <a:tailEnd/>
          </a:ln>
        </p:spPr>
        <p:txBody>
          <a:bodyPr lIns="68572" tIns="34286" rIns="68572" bIns="34286"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96" charset="-128"/>
                <a:cs typeface="+mn-cs"/>
              </a:defRPr>
            </a:lvl1pPr>
            <a:lvl2pPr marL="455613" indent="-44450" algn="l" rtl="0" fontAlgn="base">
              <a:spcBef>
                <a:spcPct val="0"/>
              </a:spcBef>
              <a:spcAft>
                <a:spcPct val="0"/>
              </a:spcAft>
              <a:defRPr sz="2400" kern="1200">
                <a:solidFill>
                  <a:schemeClr val="tx1"/>
                </a:solidFill>
                <a:latin typeface="Arial" charset="0"/>
                <a:ea typeface="ＭＳ Ｐゴシック" pitchFamily="96" charset="-128"/>
                <a:cs typeface="+mn-cs"/>
              </a:defRPr>
            </a:lvl2pPr>
            <a:lvl3pPr marL="912813" indent="-92075" algn="l" rtl="0" fontAlgn="base">
              <a:spcBef>
                <a:spcPct val="0"/>
              </a:spcBef>
              <a:spcAft>
                <a:spcPct val="0"/>
              </a:spcAft>
              <a:defRPr sz="2400" kern="1200">
                <a:solidFill>
                  <a:schemeClr val="tx1"/>
                </a:solidFill>
                <a:latin typeface="Arial" charset="0"/>
                <a:ea typeface="ＭＳ Ｐゴシック" pitchFamily="96" charset="-128"/>
                <a:cs typeface="+mn-cs"/>
              </a:defRPr>
            </a:lvl3pPr>
            <a:lvl4pPr marL="1370013" indent="-138113" algn="l" rtl="0" fontAlgn="base">
              <a:spcBef>
                <a:spcPct val="0"/>
              </a:spcBef>
              <a:spcAft>
                <a:spcPct val="0"/>
              </a:spcAft>
              <a:defRPr sz="2400" kern="1200">
                <a:solidFill>
                  <a:schemeClr val="tx1"/>
                </a:solidFill>
                <a:latin typeface="Arial" charset="0"/>
                <a:ea typeface="ＭＳ Ｐゴシック" pitchFamily="96" charset="-128"/>
                <a:cs typeface="+mn-cs"/>
              </a:defRPr>
            </a:lvl4pPr>
            <a:lvl5pPr marL="1827213" indent="-185738" algn="l" rtl="0" fontAlgn="base">
              <a:spcBef>
                <a:spcPct val="0"/>
              </a:spcBef>
              <a:spcAft>
                <a:spcPct val="0"/>
              </a:spcAft>
              <a:defRPr sz="2400" kern="1200">
                <a:solidFill>
                  <a:schemeClr val="tx1"/>
                </a:solidFill>
                <a:latin typeface="Arial" charset="0"/>
                <a:ea typeface="ＭＳ Ｐゴシック" pitchFamily="96" charset="-128"/>
                <a:cs typeface="+mn-cs"/>
              </a:defRPr>
            </a:lvl5pPr>
            <a:lvl6pPr marL="2286000" algn="l" defTabSz="914400" rtl="0" eaLnBrk="1" latinLnBrk="0" hangingPunct="1">
              <a:defRPr sz="2400" kern="1200">
                <a:solidFill>
                  <a:schemeClr val="tx1"/>
                </a:solidFill>
                <a:latin typeface="Arial" charset="0"/>
                <a:ea typeface="ＭＳ Ｐゴシック" pitchFamily="96" charset="-128"/>
                <a:cs typeface="+mn-cs"/>
              </a:defRPr>
            </a:lvl6pPr>
            <a:lvl7pPr marL="2743200" algn="l" defTabSz="914400" rtl="0" eaLnBrk="1" latinLnBrk="0" hangingPunct="1">
              <a:defRPr sz="2400" kern="1200">
                <a:solidFill>
                  <a:schemeClr val="tx1"/>
                </a:solidFill>
                <a:latin typeface="Arial" charset="0"/>
                <a:ea typeface="ＭＳ Ｐゴシック" pitchFamily="96" charset="-128"/>
                <a:cs typeface="+mn-cs"/>
              </a:defRPr>
            </a:lvl7pPr>
            <a:lvl8pPr marL="3200400" algn="l" defTabSz="914400" rtl="0" eaLnBrk="1" latinLnBrk="0" hangingPunct="1">
              <a:defRPr sz="2400" kern="1200">
                <a:solidFill>
                  <a:schemeClr val="tx1"/>
                </a:solidFill>
                <a:latin typeface="Arial" charset="0"/>
                <a:ea typeface="ＭＳ Ｐゴシック" pitchFamily="96" charset="-128"/>
                <a:cs typeface="+mn-cs"/>
              </a:defRPr>
            </a:lvl8pPr>
            <a:lvl9pPr marL="3657600" algn="l" defTabSz="914400" rtl="0" eaLnBrk="1" latinLnBrk="0" hangingPunct="1">
              <a:defRPr sz="2400" kern="1200">
                <a:solidFill>
                  <a:schemeClr val="tx1"/>
                </a:solidFill>
                <a:latin typeface="Arial" charset="0"/>
                <a:ea typeface="ＭＳ Ｐゴシック" pitchFamily="96" charset="-128"/>
                <a:cs typeface="+mn-cs"/>
              </a:defRPr>
            </a:lvl9pPr>
          </a:lstStyle>
          <a:p>
            <a:pPr algn="ctr" defTabSz="685800">
              <a:defRPr/>
            </a:pPr>
            <a:r>
              <a:rPr lang="en-US" sz="1800" dirty="0">
                <a:solidFill>
                  <a:srgbClr val="404040"/>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Innovations in Engineering</a:t>
            </a:r>
          </a:p>
        </p:txBody>
      </p:sp>
      <p:sp>
        <p:nvSpPr>
          <p:cNvPr id="10244" name="Rectangle 4"/>
          <p:cNvSpPr>
            <a:spLocks noGrp="1" noChangeArrowheads="1"/>
          </p:cNvSpPr>
          <p:nvPr>
            <p:ph type="ctrTitle"/>
          </p:nvPr>
        </p:nvSpPr>
        <p:spPr>
          <a:xfrm>
            <a:off x="685800" y="2286000"/>
            <a:ext cx="7772400" cy="1143000"/>
          </a:xfrm>
        </p:spPr>
        <p:txBody>
          <a:bodyPr/>
          <a:lstStyle>
            <a:lvl1pPr>
              <a:defRPr>
                <a:solidFill>
                  <a:srgbClr val="404040"/>
                </a:solidFill>
              </a:defRPr>
            </a:lvl1pPr>
          </a:lstStyle>
          <a:p>
            <a:r>
              <a:rPr lang="en-US"/>
              <a:t>Click to edit Master title style</a:t>
            </a:r>
          </a:p>
        </p:txBody>
      </p:sp>
      <p:sp>
        <p:nvSpPr>
          <p:cNvPr id="10245" name="Rectangle 5"/>
          <p:cNvSpPr>
            <a:spLocks noGrp="1" noChangeArrowheads="1"/>
          </p:cNvSpPr>
          <p:nvPr>
            <p:ph type="subTitle" idx="1"/>
          </p:nvPr>
        </p:nvSpPr>
        <p:spPr>
          <a:xfrm>
            <a:off x="1371600" y="3721100"/>
            <a:ext cx="6400800" cy="1460500"/>
          </a:xfrm>
        </p:spPr>
        <p:txBody>
          <a:bodyPr/>
          <a:lstStyle>
            <a:lvl1pPr marL="0" indent="0" algn="ctr">
              <a:buFont typeface="Wingdings" pitchFamily="96" charset="2"/>
              <a:buNone/>
              <a:defRPr/>
            </a:lvl1pPr>
          </a:lstStyle>
          <a:p>
            <a:r>
              <a:rPr lang="en-US"/>
              <a:t>Click to edit Master subtitle style</a:t>
            </a:r>
          </a:p>
        </p:txBody>
      </p:sp>
      <p:sp>
        <p:nvSpPr>
          <p:cNvPr id="17" name="Slide Number Placeholder 5"/>
          <p:cNvSpPr>
            <a:spLocks noGrp="1"/>
          </p:cNvSpPr>
          <p:nvPr>
            <p:ph type="sldNum" sz="quarter" idx="12"/>
          </p:nvPr>
        </p:nvSpPr>
        <p:spPr>
          <a:xfrm>
            <a:off x="214314" y="6483350"/>
            <a:ext cx="669925" cy="274638"/>
          </a:xfrm>
        </p:spPr>
        <p:txBody>
          <a:bodyPr/>
          <a:lstStyle>
            <a:lvl1pPr>
              <a:defRPr sz="750" smtClean="0">
                <a:solidFill>
                  <a:schemeClr val="tx1">
                    <a:lumMod val="50000"/>
                    <a:lumOff val="50000"/>
                  </a:schemeClr>
                </a:solidFill>
              </a:defRPr>
            </a:lvl1pPr>
          </a:lstStyle>
          <a:p>
            <a:pPr>
              <a:defRPr/>
            </a:pPr>
            <a:fld id="{ACD5F296-C648-4DC9-813E-5A72581D13A2}" type="slidenum">
              <a:rPr lang="en-US">
                <a:solidFill>
                  <a:srgbClr val="000000">
                    <a:lumMod val="50000"/>
                    <a:lumOff val="50000"/>
                  </a:srgbClr>
                </a:solidFill>
              </a:rPr>
              <a:pPr>
                <a:def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2294414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2"/>
          <p:cNvSpPr>
            <a:spLocks noGrp="1"/>
          </p:cNvSpPr>
          <p:nvPr>
            <p:ph type="title"/>
          </p:nvPr>
        </p:nvSpPr>
        <p:spPr/>
        <p:txBody>
          <a:bodyPr/>
          <a:lstStyle/>
          <a:p>
            <a:r>
              <a:rPr lang="en-US" dirty="0"/>
              <a:t>Click to edit Master title style</a:t>
            </a:r>
          </a:p>
        </p:txBody>
      </p:sp>
      <p:sp>
        <p:nvSpPr>
          <p:cNvPr id="20" name="Text Placeholder 2"/>
          <p:cNvSpPr>
            <a:spLocks noGrp="1"/>
          </p:cNvSpPr>
          <p:nvPr>
            <p:ph type="body" idx="13"/>
          </p:nvPr>
        </p:nvSpPr>
        <p:spPr>
          <a:xfrm>
            <a:off x="0" y="723014"/>
            <a:ext cx="9144000" cy="265814"/>
          </a:xfrm>
        </p:spPr>
        <p:txBody>
          <a:bodyPr anchor="b"/>
          <a:lstStyle>
            <a:lvl1pPr marL="0" indent="0" algn="ctr">
              <a:buNone/>
              <a:defRPr sz="975" b="0">
                <a:solidFill>
                  <a:srgbClr val="FFFFFF"/>
                </a:solidFill>
                <a:latin typeface="Arial" pitchFamily="34" charset="0"/>
                <a:cs typeface="Arial"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FDF55E97-C35E-429D-80D2-963BD5B22ADB}" type="slidenum">
              <a:rPr lang="en-US">
                <a:solidFill>
                  <a:srgbClr val="000000">
                    <a:lumMod val="50000"/>
                    <a:lumOff val="50000"/>
                  </a:srgbClr>
                </a:solidFill>
              </a:rPr>
              <a:pPr>
                <a:def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3591701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4572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4572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085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3" name="Picture 2" descr="new section divide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title" hasCustomPrompt="1"/>
          </p:nvPr>
        </p:nvSpPr>
        <p:spPr>
          <a:xfrm>
            <a:off x="920751" y="2944006"/>
            <a:ext cx="7302500" cy="627613"/>
          </a:xfrm>
        </p:spPr>
        <p:txBody>
          <a:bodyPr lIns="0" anchor="t">
            <a:normAutofit/>
          </a:bodyPr>
          <a:lstStyle>
            <a:lvl1pPr algn="l">
              <a:defRPr sz="2625" b="1" cap="none">
                <a:solidFill>
                  <a:schemeClr val="tx1"/>
                </a:solidFill>
                <a:latin typeface="Arial"/>
              </a:defRPr>
            </a:lvl1pPr>
          </a:lstStyle>
          <a:p>
            <a:r>
              <a:rPr lang="en-US" dirty="0"/>
              <a:t>Section Header</a:t>
            </a:r>
          </a:p>
        </p:txBody>
      </p:sp>
      <p:sp>
        <p:nvSpPr>
          <p:cNvPr id="10" name="Text Placeholder 2"/>
          <p:cNvSpPr>
            <a:spLocks noGrp="1"/>
          </p:cNvSpPr>
          <p:nvPr>
            <p:ph type="body" idx="1"/>
          </p:nvPr>
        </p:nvSpPr>
        <p:spPr>
          <a:xfrm>
            <a:off x="920751" y="3561500"/>
            <a:ext cx="7302500" cy="684756"/>
          </a:xfrm>
          <a:prstGeom prst="rect">
            <a:avLst/>
          </a:prstGeom>
        </p:spPr>
        <p:txBody>
          <a:bodyPr lIns="0" anchor="t" anchorCtr="0">
            <a:normAutofit/>
          </a:bodyPr>
          <a:lstStyle>
            <a:lvl1pPr marL="0" indent="0">
              <a:buNone/>
              <a:defRPr sz="1350">
                <a:solidFill>
                  <a:schemeClr val="tx1"/>
                </a:solidFill>
                <a:latin typeface="Aria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6665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0672" y="47198"/>
            <a:ext cx="7766050" cy="1143000"/>
          </a:xfrm>
        </p:spPr>
        <p:txBody>
          <a:bodyPr lIns="0">
            <a:normAutofit/>
          </a:bodyPr>
          <a:lstStyle>
            <a:lvl1pPr algn="l">
              <a:defRPr sz="2625" b="1" i="0">
                <a:latin typeface="Arial"/>
              </a:defRPr>
            </a:lvl1pPr>
          </a:lstStyle>
          <a:p>
            <a:r>
              <a:rPr lang="en-US"/>
              <a:t>Click to edit Master title style</a:t>
            </a:r>
            <a:endParaRPr lang="en-US" dirty="0"/>
          </a:p>
        </p:txBody>
      </p:sp>
      <p:cxnSp>
        <p:nvCxnSpPr>
          <p:cNvPr id="8" name="Straight Connector 7"/>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5" name="Footer Placeholder 4"/>
          <p:cNvSpPr>
            <a:spLocks noGrp="1"/>
          </p:cNvSpPr>
          <p:nvPr>
            <p:ph type="ftr" sz="quarter" idx="11"/>
          </p:nvPr>
        </p:nvSpPr>
        <p:spPr/>
        <p:txBody>
          <a:bodyPr/>
          <a:lstStyle/>
          <a:p>
            <a:r>
              <a:rPr lang="en-US"/>
              <a:t>Draper Proprietary</a:t>
            </a:r>
          </a:p>
        </p:txBody>
      </p:sp>
      <p:grpSp>
        <p:nvGrpSpPr>
          <p:cNvPr id="30" name="Group 29"/>
          <p:cNvGrpSpPr/>
          <p:nvPr userDrawn="1"/>
        </p:nvGrpSpPr>
        <p:grpSpPr>
          <a:xfrm>
            <a:off x="920751" y="6361574"/>
            <a:ext cx="1146175" cy="135779"/>
            <a:chOff x="920750" y="6361572"/>
            <a:chExt cx="1146175" cy="135779"/>
          </a:xfrm>
        </p:grpSpPr>
        <p:sp>
          <p:nvSpPr>
            <p:cNvPr id="11"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
        <p:nvSpPr>
          <p:cNvPr id="18" name="Text Placeholder 4"/>
          <p:cNvSpPr>
            <a:spLocks noGrp="1"/>
          </p:cNvSpPr>
          <p:nvPr>
            <p:ph type="body" sz="quarter" idx="10"/>
          </p:nvPr>
        </p:nvSpPr>
        <p:spPr>
          <a:xfrm>
            <a:off x="930672" y="1714500"/>
            <a:ext cx="7766050" cy="3987800"/>
          </a:xfrm>
          <a:prstGeom prst="rect">
            <a:avLst/>
          </a:prstGeom>
        </p:spPr>
        <p:txBody>
          <a:bodyPr vert="horz" lIns="0"/>
          <a:lstStyle>
            <a:lvl1pPr marL="130302" indent="-130302">
              <a:spcBef>
                <a:spcPts val="0"/>
              </a:spcBef>
              <a:buClr>
                <a:srgbClr val="FF4612"/>
              </a:buClr>
              <a:defRPr sz="1800" b="0" i="0"/>
            </a:lvl1pPr>
            <a:lvl2pPr marL="377190" indent="-150876">
              <a:spcBef>
                <a:spcPts val="0"/>
              </a:spcBef>
              <a:buClr>
                <a:srgbClr val="FF4612"/>
              </a:buClr>
              <a:defRPr sz="1350" b="0" i="0"/>
            </a:lvl2pPr>
            <a:lvl3pPr marL="582930" indent="-102870">
              <a:spcBef>
                <a:spcPts val="0"/>
              </a:spcBef>
              <a:buClr>
                <a:srgbClr val="FF4612"/>
              </a:buClr>
              <a:defRPr sz="1200" b="0" i="0"/>
            </a:lvl3pPr>
            <a:lvl4pPr>
              <a:buClr>
                <a:srgbClr val="FF4612"/>
              </a:buClr>
              <a:defRPr sz="975"/>
            </a:lvl4pPr>
            <a:lvl5pPr>
              <a:buClr>
                <a:srgbClr val="FF4612"/>
              </a:buClr>
              <a:defRPr sz="975"/>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9256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Large text">
    <p:spTree>
      <p:nvGrpSpPr>
        <p:cNvPr id="1" name=""/>
        <p:cNvGrpSpPr/>
        <p:nvPr/>
      </p:nvGrpSpPr>
      <p:grpSpPr>
        <a:xfrm>
          <a:off x="0" y="0"/>
          <a:ext cx="0" cy="0"/>
          <a:chOff x="0" y="0"/>
          <a:chExt cx="0" cy="0"/>
        </a:xfrm>
      </p:grpSpPr>
      <p:sp>
        <p:nvSpPr>
          <p:cNvPr id="2" name="Title 1"/>
          <p:cNvSpPr>
            <a:spLocks noGrp="1"/>
          </p:cNvSpPr>
          <p:nvPr>
            <p:ph type="title"/>
          </p:nvPr>
        </p:nvSpPr>
        <p:spPr>
          <a:xfrm>
            <a:off x="930672" y="47198"/>
            <a:ext cx="7766050" cy="1143000"/>
          </a:xfrm>
        </p:spPr>
        <p:txBody>
          <a:bodyPr lIns="0">
            <a:normAutofit/>
          </a:bodyPr>
          <a:lstStyle>
            <a:lvl1pPr algn="l">
              <a:defRPr sz="2625" b="1" i="0">
                <a:latin typeface="Arial"/>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5" name="Footer Placeholder 4"/>
          <p:cNvSpPr>
            <a:spLocks noGrp="1"/>
          </p:cNvSpPr>
          <p:nvPr>
            <p:ph type="ftr" sz="quarter" idx="11"/>
          </p:nvPr>
        </p:nvSpPr>
        <p:spPr/>
        <p:txBody>
          <a:bodyPr/>
          <a:lstStyle/>
          <a:p>
            <a:r>
              <a:rPr lang="en-US"/>
              <a:t>Draper Proprietary</a:t>
            </a:r>
          </a:p>
        </p:txBody>
      </p:sp>
      <p:cxnSp>
        <p:nvCxnSpPr>
          <p:cNvPr id="9" name="Straight Connector 8"/>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userDrawn="1"/>
        </p:nvGrpSpPr>
        <p:grpSpPr>
          <a:xfrm>
            <a:off x="920751" y="6361574"/>
            <a:ext cx="1146175" cy="135779"/>
            <a:chOff x="920750" y="6361572"/>
            <a:chExt cx="1146175" cy="135779"/>
          </a:xfrm>
        </p:grpSpPr>
        <p:sp>
          <p:nvSpPr>
            <p:cNvPr id="10"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1"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
        <p:nvSpPr>
          <p:cNvPr id="17" name="Text Placeholder 4"/>
          <p:cNvSpPr>
            <a:spLocks noGrp="1"/>
          </p:cNvSpPr>
          <p:nvPr>
            <p:ph type="body" sz="quarter" idx="10"/>
          </p:nvPr>
        </p:nvSpPr>
        <p:spPr>
          <a:xfrm>
            <a:off x="930672" y="1714500"/>
            <a:ext cx="7766050" cy="3987800"/>
          </a:xfrm>
          <a:prstGeom prst="rect">
            <a:avLst/>
          </a:prstGeom>
        </p:spPr>
        <p:txBody>
          <a:bodyPr vert="horz" lIns="0"/>
          <a:lstStyle>
            <a:lvl1pPr marL="130302" indent="-130302">
              <a:spcBef>
                <a:spcPts val="0"/>
              </a:spcBef>
              <a:buClr>
                <a:srgbClr val="FF4612"/>
              </a:buClr>
              <a:defRPr sz="1800" b="0" i="0"/>
            </a:lvl1pPr>
            <a:lvl2pPr marL="377190" indent="-150876">
              <a:spcBef>
                <a:spcPts val="0"/>
              </a:spcBef>
              <a:buClr>
                <a:srgbClr val="FF4612"/>
              </a:buClr>
              <a:defRPr sz="1350" b="0" i="0"/>
            </a:lvl2pPr>
            <a:lvl3pPr marL="582930" indent="-102870">
              <a:spcBef>
                <a:spcPts val="0"/>
              </a:spcBef>
              <a:buClr>
                <a:srgbClr val="FF4612"/>
              </a:buClr>
              <a:defRPr sz="1200" b="0" i="0"/>
            </a:lvl3pPr>
            <a:lvl4pPr>
              <a:buClr>
                <a:srgbClr val="FF4612"/>
              </a:buClr>
              <a:defRPr sz="975"/>
            </a:lvl4pPr>
            <a:lvl5pPr>
              <a:buClr>
                <a:srgbClr val="FF4612"/>
              </a:buClr>
              <a:defRPr sz="975"/>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8049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930672" y="47198"/>
            <a:ext cx="7766050" cy="1143000"/>
          </a:xfrm>
        </p:spPr>
        <p:txBody>
          <a:bodyPr lIns="0">
            <a:normAutofit/>
          </a:bodyPr>
          <a:lstStyle>
            <a:lvl1pPr algn="l">
              <a:defRPr sz="2625" b="1" i="0">
                <a:latin typeface="Arial"/>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5" name="Text Placeholder 4"/>
          <p:cNvSpPr>
            <a:spLocks noGrp="1"/>
          </p:cNvSpPr>
          <p:nvPr>
            <p:ph type="body" sz="quarter" idx="10"/>
          </p:nvPr>
        </p:nvSpPr>
        <p:spPr>
          <a:xfrm>
            <a:off x="930672" y="1714500"/>
            <a:ext cx="7766050" cy="3987800"/>
          </a:xfrm>
          <a:prstGeom prst="rect">
            <a:avLst/>
          </a:prstGeom>
        </p:spPr>
        <p:txBody>
          <a:bodyPr vert="horz" lIns="0"/>
          <a:lstStyle>
            <a:lvl1pPr marL="130302" indent="-130302">
              <a:spcBef>
                <a:spcPts val="0"/>
              </a:spcBef>
              <a:buClr>
                <a:srgbClr val="FF4612"/>
              </a:buClr>
              <a:defRPr sz="1800" b="0" i="0"/>
            </a:lvl1pPr>
            <a:lvl2pPr marL="377190" indent="-150876">
              <a:spcBef>
                <a:spcPts val="0"/>
              </a:spcBef>
              <a:buClr>
                <a:srgbClr val="FF4612"/>
              </a:buClr>
              <a:defRPr sz="1350" b="0" i="0"/>
            </a:lvl2pPr>
            <a:lvl3pPr marL="582930" indent="-102870">
              <a:spcBef>
                <a:spcPts val="0"/>
              </a:spcBef>
              <a:buClr>
                <a:srgbClr val="FF4612"/>
              </a:buClr>
              <a:defRPr sz="1200" b="0" i="0"/>
            </a:lvl3pPr>
            <a:lvl4pPr>
              <a:buClr>
                <a:srgbClr val="FF4612"/>
              </a:buClr>
              <a:defRPr sz="975"/>
            </a:lvl4pPr>
            <a:lvl5pPr>
              <a:buClr>
                <a:srgbClr val="FF4612"/>
              </a:buClr>
              <a:defRPr sz="975"/>
            </a:lvl5p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2"/>
          </p:nvPr>
        </p:nvSpPr>
        <p:spPr/>
        <p:txBody>
          <a:bodyPr/>
          <a:lstStyle/>
          <a:p>
            <a:r>
              <a:rPr lang="en-US"/>
              <a:t>Draper Proprietary</a:t>
            </a:r>
          </a:p>
        </p:txBody>
      </p:sp>
      <p:cxnSp>
        <p:nvCxnSpPr>
          <p:cNvPr id="9" name="Straight Connector 8"/>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userDrawn="1"/>
        </p:nvGrpSpPr>
        <p:grpSpPr>
          <a:xfrm>
            <a:off x="920751" y="6361574"/>
            <a:ext cx="1146175" cy="135779"/>
            <a:chOff x="920750" y="6361572"/>
            <a:chExt cx="1146175" cy="135779"/>
          </a:xfrm>
        </p:grpSpPr>
        <p:sp>
          <p:nvSpPr>
            <p:cNvPr id="10"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1"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328099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20752" y="1752601"/>
            <a:ext cx="3549650" cy="3952065"/>
          </a:xfrm>
          <a:prstGeom prst="rect">
            <a:avLst/>
          </a:prstGeom>
        </p:spPr>
        <p:txBody>
          <a:bodyPr lIns="0">
            <a:normAutofit/>
          </a:bodyPr>
          <a:lstStyle>
            <a:lvl1pPr marL="214313" indent="-214313">
              <a:lnSpc>
                <a:spcPct val="100000"/>
              </a:lnSpc>
              <a:spcBef>
                <a:spcPts val="600"/>
              </a:spcBef>
              <a:buClr>
                <a:schemeClr val="accent1"/>
              </a:buClr>
              <a:buFont typeface="Arial" panose="020B0604020202020204" pitchFamily="34" charset="0"/>
              <a:buChar char="•"/>
              <a:defRPr sz="1800" baseline="0">
                <a:latin typeface="Arial"/>
              </a:defRPr>
            </a:lvl1pPr>
            <a:lvl2pPr marL="685800" indent="-342900">
              <a:lnSpc>
                <a:spcPct val="100000"/>
              </a:lnSpc>
              <a:buClr>
                <a:schemeClr val="accent1"/>
              </a:buClr>
              <a:buFont typeface="Arial" panose="020B0604020202020204" pitchFamily="34" charset="0"/>
              <a:buChar char="‒"/>
              <a:defRPr sz="1350" baseline="0"/>
            </a:lvl2pPr>
            <a:lvl3pPr marL="942975" indent="-257175">
              <a:lnSpc>
                <a:spcPct val="100000"/>
              </a:lnSpc>
              <a:buClr>
                <a:schemeClr val="accent1"/>
              </a:buClr>
              <a:buFont typeface="Arial" panose="020B0604020202020204" pitchFamily="34" charset="0"/>
              <a:buChar char="•"/>
              <a:defRPr sz="1200"/>
            </a:lvl3pPr>
            <a:lvl4pPr marL="1028700" indent="0">
              <a:buFontTx/>
              <a:buNone/>
              <a:defRPr/>
            </a:lvl4pPr>
            <a:lvl5pPr marL="1371600" indent="0">
              <a:buFontTx/>
              <a:buNone/>
              <a:defRPr/>
            </a:lvl5pPr>
          </a:lstStyle>
          <a:p>
            <a:pPr lvl="0"/>
            <a:r>
              <a:rPr lang="en-US" dirty="0"/>
              <a:t>Click to edit Master text styles</a:t>
            </a:r>
          </a:p>
          <a:p>
            <a:pPr lvl="1"/>
            <a:r>
              <a:rPr lang="en-US" dirty="0"/>
              <a:t>Foo</a:t>
            </a:r>
          </a:p>
          <a:p>
            <a:pPr lvl="2"/>
            <a:r>
              <a:rPr lang="en-US" dirty="0"/>
              <a:t>Bar</a:t>
            </a:r>
          </a:p>
        </p:txBody>
      </p:sp>
      <p:sp>
        <p:nvSpPr>
          <p:cNvPr id="6" name="Content Placeholder 2"/>
          <p:cNvSpPr>
            <a:spLocks noGrp="1"/>
          </p:cNvSpPr>
          <p:nvPr>
            <p:ph idx="10" hasCustomPrompt="1"/>
          </p:nvPr>
        </p:nvSpPr>
        <p:spPr>
          <a:xfrm>
            <a:off x="5180940" y="1752601"/>
            <a:ext cx="3549650" cy="3952065"/>
          </a:xfrm>
          <a:prstGeom prst="rect">
            <a:avLst/>
          </a:prstGeom>
        </p:spPr>
        <p:txBody>
          <a:bodyPr lIns="0">
            <a:normAutofit/>
          </a:bodyPr>
          <a:lstStyle>
            <a:lvl1pPr marL="214313" indent="-214313">
              <a:lnSpc>
                <a:spcPct val="100000"/>
              </a:lnSpc>
              <a:spcBef>
                <a:spcPts val="600"/>
              </a:spcBef>
              <a:buClr>
                <a:schemeClr val="accent1"/>
              </a:buClr>
              <a:buFont typeface="Arial" panose="020B0604020202020204" pitchFamily="34" charset="0"/>
              <a:buChar char="•"/>
              <a:defRPr sz="1800" baseline="0">
                <a:latin typeface="Arial"/>
              </a:defRPr>
            </a:lvl1pPr>
            <a:lvl2pPr marL="557213" indent="-214313">
              <a:lnSpc>
                <a:spcPct val="100000"/>
              </a:lnSpc>
              <a:buClr>
                <a:schemeClr val="accent1"/>
              </a:buClr>
              <a:buFont typeface="Arial" panose="020B0604020202020204" pitchFamily="34" charset="0"/>
              <a:buChar char="‒"/>
              <a:defRPr sz="1350"/>
            </a:lvl2pPr>
            <a:lvl3pPr marL="900113" indent="-214313">
              <a:lnSpc>
                <a:spcPct val="100000"/>
              </a:lnSpc>
              <a:buClr>
                <a:schemeClr val="accent1"/>
              </a:buClr>
              <a:buFont typeface="Arial" panose="020B0604020202020204" pitchFamily="34" charset="0"/>
              <a:buChar char="•"/>
              <a:defRPr sz="1200" baseline="0"/>
            </a:lvl3pPr>
            <a:lvl4pPr marL="1028700" indent="0">
              <a:buFontTx/>
              <a:buNone/>
              <a:defRPr/>
            </a:lvl4pPr>
            <a:lvl5pPr marL="1371600" indent="0">
              <a:buFontTx/>
              <a:buNone/>
              <a:defRPr/>
            </a:lvl5pPr>
          </a:lstStyle>
          <a:p>
            <a:pPr lvl="0"/>
            <a:r>
              <a:rPr lang="en-US" dirty="0"/>
              <a:t>Click to edit Master text styles</a:t>
            </a:r>
          </a:p>
          <a:p>
            <a:pPr lvl="1"/>
            <a:r>
              <a:rPr lang="en-US" dirty="0"/>
              <a:t>Foo</a:t>
            </a:r>
          </a:p>
          <a:p>
            <a:pPr lvl="2"/>
            <a:r>
              <a:rPr lang="en-US" dirty="0"/>
              <a:t>Bar</a:t>
            </a:r>
          </a:p>
          <a:p>
            <a:pPr lvl="0"/>
            <a:endParaRPr lang="en-US" dirty="0"/>
          </a:p>
        </p:txBody>
      </p: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10" name="Title 1"/>
          <p:cNvSpPr>
            <a:spLocks noGrp="1"/>
          </p:cNvSpPr>
          <p:nvPr>
            <p:ph type="title" hasCustomPrompt="1"/>
          </p:nvPr>
        </p:nvSpPr>
        <p:spPr>
          <a:xfrm>
            <a:off x="930672" y="47198"/>
            <a:ext cx="7766050" cy="1143000"/>
          </a:xfrm>
        </p:spPr>
        <p:txBody>
          <a:bodyPr lIns="0">
            <a:normAutofit/>
          </a:bodyPr>
          <a:lstStyle>
            <a:lvl1pPr algn="l">
              <a:defRPr sz="2625" b="1" i="0" baseline="0">
                <a:latin typeface="Arial"/>
              </a:defRPr>
            </a:lvl1pPr>
          </a:lstStyle>
          <a:p>
            <a:r>
              <a:rPr lang="en-US" dirty="0"/>
              <a:t>Two Columns</a:t>
            </a:r>
          </a:p>
        </p:txBody>
      </p:sp>
      <p:sp>
        <p:nvSpPr>
          <p:cNvPr id="4" name="Footer Placeholder 3"/>
          <p:cNvSpPr>
            <a:spLocks noGrp="1"/>
          </p:cNvSpPr>
          <p:nvPr>
            <p:ph type="ftr" sz="quarter" idx="12"/>
          </p:nvPr>
        </p:nvSpPr>
        <p:spPr/>
        <p:txBody>
          <a:bodyPr/>
          <a:lstStyle/>
          <a:p>
            <a:r>
              <a:rPr lang="en-US"/>
              <a:t>Draper Proprietary</a:t>
            </a:r>
          </a:p>
        </p:txBody>
      </p:sp>
      <p:cxnSp>
        <p:nvCxnSpPr>
          <p:cNvPr id="11" name="Straight Connector 10"/>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920751" y="6361574"/>
            <a:ext cx="1146175" cy="135779"/>
            <a:chOff x="920750" y="6361572"/>
            <a:chExt cx="1146175" cy="135779"/>
          </a:xfrm>
        </p:grpSpPr>
        <p:sp>
          <p:nvSpPr>
            <p:cNvPr id="13"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412592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with Sub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20752" y="1875082"/>
            <a:ext cx="3549650" cy="520987"/>
          </a:xfrm>
          <a:prstGeom prst="rect">
            <a:avLst/>
          </a:prstGeom>
        </p:spPr>
        <p:txBody>
          <a:bodyPr lIns="0">
            <a:normAutofit/>
          </a:bodyPr>
          <a:lstStyle>
            <a:lvl1pPr marL="0" indent="0">
              <a:lnSpc>
                <a:spcPts val="1650"/>
              </a:lnSpc>
              <a:spcBef>
                <a:spcPts val="600"/>
              </a:spcBef>
              <a:buFontTx/>
              <a:buNone/>
              <a:defRPr sz="1425" b="1" i="0" baseline="0">
                <a:latin typeface="Aria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err="1"/>
              <a:t>Subheader</a:t>
            </a:r>
            <a:endParaRPr lang="en-US" dirty="0"/>
          </a:p>
        </p:txBody>
      </p:sp>
      <p:sp>
        <p:nvSpPr>
          <p:cNvPr id="6" name="Content Placeholder 2"/>
          <p:cNvSpPr>
            <a:spLocks noGrp="1"/>
          </p:cNvSpPr>
          <p:nvPr>
            <p:ph idx="10" hasCustomPrompt="1"/>
          </p:nvPr>
        </p:nvSpPr>
        <p:spPr>
          <a:xfrm>
            <a:off x="5180940" y="1875082"/>
            <a:ext cx="3549650" cy="520987"/>
          </a:xfrm>
          <a:prstGeom prst="rect">
            <a:avLst/>
          </a:prstGeom>
        </p:spPr>
        <p:txBody>
          <a:bodyPr lIns="0">
            <a:normAutofit/>
          </a:bodyPr>
          <a:lstStyle>
            <a:lvl1pPr marL="0" indent="0">
              <a:lnSpc>
                <a:spcPts val="1650"/>
              </a:lnSpc>
              <a:spcBef>
                <a:spcPts val="600"/>
              </a:spcBef>
              <a:buFontTx/>
              <a:buNone/>
              <a:defRPr sz="1425" b="1" i="0" baseline="0">
                <a:latin typeface="Aria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Subhead</a:t>
            </a:r>
          </a:p>
        </p:txBody>
      </p:sp>
      <p:sp>
        <p:nvSpPr>
          <p:cNvPr id="9" name="Content Placeholder 2"/>
          <p:cNvSpPr>
            <a:spLocks noGrp="1"/>
          </p:cNvSpPr>
          <p:nvPr>
            <p:ph idx="11"/>
          </p:nvPr>
        </p:nvSpPr>
        <p:spPr>
          <a:xfrm>
            <a:off x="930673" y="2319858"/>
            <a:ext cx="3549650" cy="3327400"/>
          </a:xfrm>
          <a:prstGeom prst="rect">
            <a:avLst/>
          </a:prstGeom>
        </p:spPr>
        <p:txBody>
          <a:bodyPr lIns="0">
            <a:normAutofit/>
          </a:bodyPr>
          <a:lstStyle>
            <a:lvl1pPr marL="0" indent="0">
              <a:lnSpc>
                <a:spcPts val="1440"/>
              </a:lnSpc>
              <a:spcBef>
                <a:spcPts val="0"/>
              </a:spcBef>
              <a:spcAft>
                <a:spcPts val="1275"/>
              </a:spcAft>
              <a:buFontTx/>
              <a:buNone/>
              <a:defRPr sz="1200" baseline="0">
                <a:latin typeface="Aria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12" name="Content Placeholder 2"/>
          <p:cNvSpPr>
            <a:spLocks noGrp="1"/>
          </p:cNvSpPr>
          <p:nvPr>
            <p:ph idx="12"/>
          </p:nvPr>
        </p:nvSpPr>
        <p:spPr>
          <a:xfrm>
            <a:off x="5190861" y="2319858"/>
            <a:ext cx="3549650" cy="3327400"/>
          </a:xfrm>
          <a:prstGeom prst="rect">
            <a:avLst/>
          </a:prstGeom>
        </p:spPr>
        <p:txBody>
          <a:bodyPr lIns="0">
            <a:normAutofit/>
          </a:bodyPr>
          <a:lstStyle>
            <a:lvl1pPr marL="0" indent="0">
              <a:lnSpc>
                <a:spcPts val="1440"/>
              </a:lnSpc>
              <a:spcBef>
                <a:spcPts val="0"/>
              </a:spcBef>
              <a:spcAft>
                <a:spcPts val="1275"/>
              </a:spcAft>
              <a:buFontTx/>
              <a:buNone/>
              <a:defRPr sz="1200" baseline="0">
                <a:latin typeface="Aria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10"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14" name="Title 1"/>
          <p:cNvSpPr>
            <a:spLocks noGrp="1"/>
          </p:cNvSpPr>
          <p:nvPr>
            <p:ph type="title" hasCustomPrompt="1"/>
          </p:nvPr>
        </p:nvSpPr>
        <p:spPr>
          <a:xfrm>
            <a:off x="930672" y="47198"/>
            <a:ext cx="7766050" cy="1143000"/>
          </a:xfrm>
        </p:spPr>
        <p:txBody>
          <a:bodyPr lIns="0">
            <a:normAutofit/>
          </a:bodyPr>
          <a:lstStyle>
            <a:lvl1pPr algn="l">
              <a:defRPr sz="2625" b="1" i="0">
                <a:latin typeface="Arial"/>
              </a:defRPr>
            </a:lvl1pPr>
          </a:lstStyle>
          <a:p>
            <a:r>
              <a:rPr lang="en-US" dirty="0"/>
              <a:t>Two Columns with Subs</a:t>
            </a:r>
          </a:p>
        </p:txBody>
      </p:sp>
      <p:sp>
        <p:nvSpPr>
          <p:cNvPr id="4" name="Footer Placeholder 3"/>
          <p:cNvSpPr>
            <a:spLocks noGrp="1"/>
          </p:cNvSpPr>
          <p:nvPr>
            <p:ph type="ftr" sz="quarter" idx="14"/>
          </p:nvPr>
        </p:nvSpPr>
        <p:spPr/>
        <p:txBody>
          <a:bodyPr/>
          <a:lstStyle/>
          <a:p>
            <a:r>
              <a:rPr lang="en-US"/>
              <a:t>Draper Proprietary</a:t>
            </a:r>
          </a:p>
        </p:txBody>
      </p:sp>
      <p:cxnSp>
        <p:nvCxnSpPr>
          <p:cNvPr id="11" name="Straight Connector 10"/>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920751" y="6361574"/>
            <a:ext cx="1146175" cy="135779"/>
            <a:chOff x="920750" y="6361572"/>
            <a:chExt cx="1146175" cy="135779"/>
          </a:xfrm>
        </p:grpSpPr>
        <p:sp>
          <p:nvSpPr>
            <p:cNvPr id="16"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9"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0"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1"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150912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hart">
    <p:spTree>
      <p:nvGrpSpPr>
        <p:cNvPr id="1" name=""/>
        <p:cNvGrpSpPr/>
        <p:nvPr/>
      </p:nvGrpSpPr>
      <p:grpSpPr>
        <a:xfrm>
          <a:off x="0" y="0"/>
          <a:ext cx="0" cy="0"/>
          <a:chOff x="0" y="0"/>
          <a:chExt cx="0" cy="0"/>
        </a:xfrm>
      </p:grpSpPr>
      <p:sp>
        <p:nvSpPr>
          <p:cNvPr id="13" name="Chart Placeholder 12"/>
          <p:cNvSpPr>
            <a:spLocks noGrp="1"/>
          </p:cNvSpPr>
          <p:nvPr>
            <p:ph type="chart" sz="quarter" idx="11"/>
          </p:nvPr>
        </p:nvSpPr>
        <p:spPr>
          <a:xfrm>
            <a:off x="4275138" y="1632796"/>
            <a:ext cx="4421584" cy="3582142"/>
          </a:xfrm>
          <a:prstGeom prst="rect">
            <a:avLst/>
          </a:prstGeom>
        </p:spPr>
        <p:txBody>
          <a:bodyPr vert="horz" anchor="ctr" anchorCtr="1"/>
          <a:lstStyle>
            <a:lvl1pPr marL="0" indent="0" algn="ctr">
              <a:buFontTx/>
              <a:buNone/>
              <a:defRPr sz="1500"/>
            </a:lvl1pPr>
          </a:lstStyle>
          <a:p>
            <a:r>
              <a:rPr lang="en-US"/>
              <a:t>Click icon to add chart</a:t>
            </a:r>
            <a:endParaRPr lang="en-US" dirty="0"/>
          </a:p>
        </p:txBody>
      </p:sp>
      <p:sp>
        <p:nvSpPr>
          <p:cNvPr id="3" name="Content Placeholder 2"/>
          <p:cNvSpPr>
            <a:spLocks noGrp="1"/>
          </p:cNvSpPr>
          <p:nvPr>
            <p:ph idx="1"/>
          </p:nvPr>
        </p:nvSpPr>
        <p:spPr>
          <a:xfrm>
            <a:off x="920752" y="2425416"/>
            <a:ext cx="2965449" cy="3552052"/>
          </a:xfrm>
          <a:prstGeom prst="rect">
            <a:avLst/>
          </a:prstGeom>
        </p:spPr>
        <p:txBody>
          <a:bodyPr lIns="0">
            <a:normAutofit/>
          </a:bodyPr>
          <a:lstStyle>
            <a:lvl1pPr marL="0" indent="0">
              <a:lnSpc>
                <a:spcPts val="1440"/>
              </a:lnSpc>
              <a:spcBef>
                <a:spcPts val="600"/>
              </a:spcBef>
              <a:buFontTx/>
              <a:buNone/>
              <a:defRPr sz="1200" baseline="0">
                <a:latin typeface="Aria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10" name="Title 1"/>
          <p:cNvSpPr>
            <a:spLocks noGrp="1"/>
          </p:cNvSpPr>
          <p:nvPr>
            <p:ph type="title" hasCustomPrompt="1"/>
          </p:nvPr>
        </p:nvSpPr>
        <p:spPr>
          <a:xfrm>
            <a:off x="930672" y="47198"/>
            <a:ext cx="7766050" cy="1143000"/>
          </a:xfrm>
        </p:spPr>
        <p:txBody>
          <a:bodyPr lIns="0">
            <a:normAutofit/>
          </a:bodyPr>
          <a:lstStyle>
            <a:lvl1pPr algn="l">
              <a:defRPr sz="2625" b="1" i="0">
                <a:latin typeface="Arial"/>
              </a:defRPr>
            </a:lvl1pPr>
          </a:lstStyle>
          <a:p>
            <a:r>
              <a:rPr lang="en-US" dirty="0"/>
              <a:t>Content with Chart</a:t>
            </a:r>
          </a:p>
        </p:txBody>
      </p:sp>
      <p:sp>
        <p:nvSpPr>
          <p:cNvPr id="4" name="Footer Placeholder 3"/>
          <p:cNvSpPr>
            <a:spLocks noGrp="1"/>
          </p:cNvSpPr>
          <p:nvPr>
            <p:ph type="ftr" sz="quarter" idx="13"/>
          </p:nvPr>
        </p:nvSpPr>
        <p:spPr/>
        <p:txBody>
          <a:bodyPr/>
          <a:lstStyle/>
          <a:p>
            <a:r>
              <a:rPr lang="en-US"/>
              <a:t>Draper Proprietary</a:t>
            </a:r>
          </a:p>
        </p:txBody>
      </p:sp>
      <p:cxnSp>
        <p:nvCxnSpPr>
          <p:cNvPr id="12" name="Straight Connector 11"/>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920751" y="6361574"/>
            <a:ext cx="1146175" cy="135779"/>
            <a:chOff x="920750" y="6361572"/>
            <a:chExt cx="1146175" cy="135779"/>
          </a:xfrm>
        </p:grpSpPr>
        <p:sp>
          <p:nvSpPr>
            <p:cNvPr id="14"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9"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416040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10" name="Title 1"/>
          <p:cNvSpPr>
            <a:spLocks noGrp="1"/>
          </p:cNvSpPr>
          <p:nvPr>
            <p:ph type="title" hasCustomPrompt="1"/>
          </p:nvPr>
        </p:nvSpPr>
        <p:spPr>
          <a:xfrm>
            <a:off x="930672" y="47198"/>
            <a:ext cx="7766050" cy="915506"/>
          </a:xfrm>
        </p:spPr>
        <p:txBody>
          <a:bodyPr lIns="0">
            <a:normAutofit/>
          </a:bodyPr>
          <a:lstStyle>
            <a:lvl1pPr algn="l">
              <a:defRPr sz="2625" b="1" i="0" baseline="0">
                <a:latin typeface="Arial"/>
              </a:defRPr>
            </a:lvl1pPr>
          </a:lstStyle>
          <a:p>
            <a:r>
              <a:rPr lang="en-US" dirty="0"/>
              <a:t>No Bar</a:t>
            </a:r>
          </a:p>
        </p:txBody>
      </p:sp>
      <p:sp>
        <p:nvSpPr>
          <p:cNvPr id="4" name="Footer Placeholder 3"/>
          <p:cNvSpPr>
            <a:spLocks noGrp="1"/>
          </p:cNvSpPr>
          <p:nvPr>
            <p:ph type="ftr" sz="quarter" idx="12"/>
          </p:nvPr>
        </p:nvSpPr>
        <p:spPr/>
        <p:txBody>
          <a:bodyPr/>
          <a:lstStyle/>
          <a:p>
            <a:r>
              <a:rPr lang="en-US"/>
              <a:t>Draper Proprietary</a:t>
            </a:r>
          </a:p>
        </p:txBody>
      </p:sp>
      <p:grpSp>
        <p:nvGrpSpPr>
          <p:cNvPr id="12" name="Group 11"/>
          <p:cNvGrpSpPr/>
          <p:nvPr userDrawn="1"/>
        </p:nvGrpSpPr>
        <p:grpSpPr>
          <a:xfrm>
            <a:off x="920751" y="6361574"/>
            <a:ext cx="1146175" cy="135779"/>
            <a:chOff x="920750" y="6361572"/>
            <a:chExt cx="1146175" cy="135779"/>
          </a:xfrm>
        </p:grpSpPr>
        <p:sp>
          <p:nvSpPr>
            <p:cNvPr id="13"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114375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5" name="Footer Placeholder 4"/>
          <p:cNvSpPr>
            <a:spLocks noGrp="1"/>
          </p:cNvSpPr>
          <p:nvPr>
            <p:ph type="ftr" sz="quarter" idx="3"/>
          </p:nvPr>
        </p:nvSpPr>
        <p:spPr>
          <a:xfrm>
            <a:off x="2464904" y="6263823"/>
            <a:ext cx="4405023" cy="365125"/>
          </a:xfrm>
          <a:prstGeom prst="rect">
            <a:avLst/>
          </a:prstGeom>
        </p:spPr>
        <p:txBody>
          <a:bodyPr vert="horz" lIns="91440" tIns="45720" rIns="91440" bIns="45720" rtlCol="0" anchor="ctr"/>
          <a:lstStyle>
            <a:lvl1pPr algn="ctr">
              <a:defRPr sz="750">
                <a:solidFill>
                  <a:schemeClr val="tx1">
                    <a:tint val="75000"/>
                  </a:schemeClr>
                </a:solidFill>
              </a:defRPr>
            </a:lvl1pPr>
          </a:lstStyle>
          <a:p>
            <a:r>
              <a:rPr lang="en-US"/>
              <a:t>Draper Proprietary</a:t>
            </a:r>
            <a:endParaRPr lang="en-US" dirty="0"/>
          </a:p>
        </p:txBody>
      </p:sp>
      <p:sp>
        <p:nvSpPr>
          <p:cNvPr id="10" name="Slide Number Placeholder 5"/>
          <p:cNvSpPr>
            <a:spLocks noGrp="1"/>
          </p:cNvSpPr>
          <p:nvPr>
            <p:ph type="sldNum" sz="quarter" idx="4"/>
          </p:nvPr>
        </p:nvSpPr>
        <p:spPr>
          <a:xfrm>
            <a:off x="7881409" y="61798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Tree>
    <p:extLst>
      <p:ext uri="{BB962C8B-B14F-4D97-AF65-F5344CB8AC3E}">
        <p14:creationId xmlns:p14="http://schemas.microsoft.com/office/powerpoint/2010/main" val="253384348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667" r:id="rId5"/>
    <p:sldLayoutId id="2147483662" r:id="rId6"/>
    <p:sldLayoutId id="2147483665" r:id="rId7"/>
    <p:sldLayoutId id="2147483663" r:id="rId8"/>
    <p:sldLayoutId id="2147483698" r:id="rId9"/>
    <p:sldLayoutId id="2147483661" r:id="rId10"/>
    <p:sldLayoutId id="2147483669" r:id="rId11"/>
    <p:sldLayoutId id="2147483664" r:id="rId12"/>
    <p:sldLayoutId id="2147483666" r:id="rId13"/>
    <p:sldLayoutId id="2147483692" r:id="rId14"/>
    <p:sldLayoutId id="2147483694" r:id="rId15"/>
  </p:sldLayoutIdLst>
  <p:hf hd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48" name="Rectangle 32"/>
          <p:cNvSpPr>
            <a:spLocks noChangeArrowheads="1"/>
          </p:cNvSpPr>
          <p:nvPr userDrawn="1"/>
        </p:nvSpPr>
        <p:spPr bwMode="auto">
          <a:xfrm>
            <a:off x="0" y="698500"/>
            <a:ext cx="9144000" cy="255588"/>
          </a:xfrm>
          <a:prstGeom prst="rect">
            <a:avLst/>
          </a:prstGeom>
          <a:solidFill>
            <a:schemeClr val="bg2"/>
          </a:solidFill>
          <a:ln w="9525">
            <a:noFill/>
            <a:miter lim="800000"/>
            <a:headEnd/>
            <a:tailEnd/>
          </a:ln>
        </p:spPr>
        <p:txBody>
          <a:bodyPr wrap="none" anchor="ctr"/>
          <a:lstStyle/>
          <a:p>
            <a:pPr algn="ctr" defTabSz="685800" fontAlgn="base">
              <a:spcBef>
                <a:spcPct val="0"/>
              </a:spcBef>
              <a:spcAft>
                <a:spcPct val="0"/>
              </a:spcAft>
              <a:defRPr/>
            </a:pPr>
            <a:endParaRPr lang="en-US" sz="1350">
              <a:solidFill>
                <a:srgbClr val="000000"/>
              </a:solidFill>
            </a:endParaRPr>
          </a:p>
        </p:txBody>
      </p:sp>
      <p:sp>
        <p:nvSpPr>
          <p:cNvPr id="9252" name="Rectangle 36"/>
          <p:cNvSpPr>
            <a:spLocks noChangeArrowheads="1"/>
          </p:cNvSpPr>
          <p:nvPr userDrawn="1"/>
        </p:nvSpPr>
        <p:spPr bwMode="auto">
          <a:xfrm>
            <a:off x="0" y="2"/>
            <a:ext cx="9144000" cy="703263"/>
          </a:xfrm>
          <a:prstGeom prst="rect">
            <a:avLst/>
          </a:prstGeom>
          <a:solidFill>
            <a:srgbClr val="DDDDDD"/>
          </a:solidFill>
          <a:ln w="9525">
            <a:noFill/>
            <a:miter lim="800000"/>
            <a:headEnd/>
            <a:tailEnd/>
          </a:ln>
        </p:spPr>
        <p:txBody>
          <a:bodyPr wrap="none" anchor="ctr"/>
          <a:lstStyle/>
          <a:p>
            <a:pPr algn="ctr" defTabSz="685800" fontAlgn="base">
              <a:spcBef>
                <a:spcPct val="0"/>
              </a:spcBef>
              <a:spcAft>
                <a:spcPct val="0"/>
              </a:spcAft>
              <a:defRPr/>
            </a:pPr>
            <a:endParaRPr lang="en-US" sz="1350">
              <a:solidFill>
                <a:srgbClr val="000000"/>
              </a:solidFill>
            </a:endParaRPr>
          </a:p>
        </p:txBody>
      </p:sp>
      <p:sp>
        <p:nvSpPr>
          <p:cNvPr id="9229" name="Rectangle 13"/>
          <p:cNvSpPr>
            <a:spLocks noChangeArrowheads="1"/>
          </p:cNvSpPr>
          <p:nvPr userDrawn="1"/>
        </p:nvSpPr>
        <p:spPr bwMode="auto">
          <a:xfrm>
            <a:off x="0" y="6362700"/>
            <a:ext cx="9144000" cy="495300"/>
          </a:xfrm>
          <a:prstGeom prst="rect">
            <a:avLst/>
          </a:prstGeom>
          <a:solidFill>
            <a:srgbClr val="DDDDDD"/>
          </a:solidFill>
          <a:ln w="9525">
            <a:noFill/>
            <a:miter lim="800000"/>
            <a:headEnd/>
            <a:tailEnd/>
          </a:ln>
          <a:effectLst>
            <a:outerShdw dist="35921" dir="2700000" algn="ctr" rotWithShape="0">
              <a:srgbClr val="808080">
                <a:alpha val="75000"/>
              </a:srgbClr>
            </a:outerShdw>
          </a:effectLst>
        </p:spPr>
        <p:txBody>
          <a:bodyPr wrap="none" anchor="ctr"/>
          <a:lstStyle/>
          <a:p>
            <a:pPr defTabSz="685800" fontAlgn="base">
              <a:spcBef>
                <a:spcPct val="0"/>
              </a:spcBef>
              <a:spcAft>
                <a:spcPct val="0"/>
              </a:spcAft>
              <a:defRPr/>
            </a:pPr>
            <a:endParaRPr lang="en-US" sz="1350">
              <a:solidFill>
                <a:srgbClr val="000000"/>
              </a:solidFill>
            </a:endParaRPr>
          </a:p>
        </p:txBody>
      </p:sp>
      <p:sp>
        <p:nvSpPr>
          <p:cNvPr id="1029" name="Rectangle 5"/>
          <p:cNvSpPr>
            <a:spLocks noGrp="1" noChangeArrowheads="1"/>
          </p:cNvSpPr>
          <p:nvPr>
            <p:ph type="body" idx="1"/>
          </p:nvPr>
        </p:nvSpPr>
        <p:spPr bwMode="auto">
          <a:xfrm>
            <a:off x="685800" y="1412875"/>
            <a:ext cx="7772400" cy="4406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33" name="Line 17"/>
          <p:cNvSpPr>
            <a:spLocks noChangeShapeType="1"/>
          </p:cNvSpPr>
          <p:nvPr userDrawn="1"/>
        </p:nvSpPr>
        <p:spPr bwMode="auto">
          <a:xfrm>
            <a:off x="0" y="6337300"/>
            <a:ext cx="9151938" cy="0"/>
          </a:xfrm>
          <a:prstGeom prst="line">
            <a:avLst/>
          </a:prstGeom>
          <a:noFill/>
          <a:ln w="38100">
            <a:solidFill>
              <a:srgbClr val="AB1227"/>
            </a:solidFill>
            <a:round/>
            <a:headEnd/>
            <a:tailEnd/>
          </a:ln>
          <a:effectLst/>
        </p:spPr>
        <p:txBody>
          <a:bodyPr wrap="none" anchor="ctr"/>
          <a:lstStyle/>
          <a:p>
            <a:pPr defTabSz="685800" fontAlgn="base">
              <a:spcBef>
                <a:spcPct val="0"/>
              </a:spcBef>
              <a:spcAft>
                <a:spcPct val="0"/>
              </a:spcAft>
              <a:defRPr/>
            </a:pPr>
            <a:endParaRPr lang="en-US" sz="1350">
              <a:solidFill>
                <a:srgbClr val="000000"/>
              </a:solidFill>
            </a:endParaRPr>
          </a:p>
        </p:txBody>
      </p:sp>
      <p:sp>
        <p:nvSpPr>
          <p:cNvPr id="1031" name="Rectangle 4"/>
          <p:cNvSpPr>
            <a:spLocks noGrp="1" noChangeArrowheads="1"/>
          </p:cNvSpPr>
          <p:nvPr>
            <p:ph type="title"/>
          </p:nvPr>
        </p:nvSpPr>
        <p:spPr bwMode="auto">
          <a:xfrm>
            <a:off x="0" y="133350"/>
            <a:ext cx="9144000" cy="444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grpSp>
        <p:nvGrpSpPr>
          <p:cNvPr id="2" name="Group 46"/>
          <p:cNvGrpSpPr>
            <a:grpSpLocks/>
          </p:cNvGrpSpPr>
          <p:nvPr userDrawn="1"/>
        </p:nvGrpSpPr>
        <p:grpSpPr bwMode="auto">
          <a:xfrm>
            <a:off x="8102601" y="6472238"/>
            <a:ext cx="954088" cy="303212"/>
            <a:chOff x="4984" y="4027"/>
            <a:chExt cx="746" cy="238"/>
          </a:xfrm>
        </p:grpSpPr>
        <p:sp>
          <p:nvSpPr>
            <p:cNvPr id="9263" name="Freeform 47"/>
            <p:cNvSpPr>
              <a:spLocks/>
            </p:cNvSpPr>
            <p:nvPr userDrawn="1"/>
          </p:nvSpPr>
          <p:spPr bwMode="auto">
            <a:xfrm>
              <a:off x="4984" y="4027"/>
              <a:ext cx="489" cy="238"/>
            </a:xfrm>
            <a:custGeom>
              <a:avLst/>
              <a:gdLst/>
              <a:ahLst/>
              <a:cxnLst>
                <a:cxn ang="0">
                  <a:pos x="299" y="22"/>
                </a:cxn>
                <a:cxn ang="0">
                  <a:pos x="310" y="64"/>
                </a:cxn>
                <a:cxn ang="0">
                  <a:pos x="300" y="0"/>
                </a:cxn>
                <a:cxn ang="0">
                  <a:pos x="292" y="71"/>
                </a:cxn>
                <a:cxn ang="0">
                  <a:pos x="319" y="123"/>
                </a:cxn>
                <a:cxn ang="0">
                  <a:pos x="262" y="65"/>
                </a:cxn>
                <a:cxn ang="0">
                  <a:pos x="262" y="0"/>
                </a:cxn>
                <a:cxn ang="0">
                  <a:pos x="220" y="13"/>
                </a:cxn>
                <a:cxn ang="0">
                  <a:pos x="193" y="123"/>
                </a:cxn>
                <a:cxn ang="0">
                  <a:pos x="220" y="13"/>
                </a:cxn>
                <a:cxn ang="0">
                  <a:pos x="135" y="99"/>
                </a:cxn>
                <a:cxn ang="0">
                  <a:pos x="107" y="72"/>
                </a:cxn>
                <a:cxn ang="0">
                  <a:pos x="107" y="12"/>
                </a:cxn>
                <a:cxn ang="0">
                  <a:pos x="79" y="123"/>
                </a:cxn>
                <a:cxn ang="0">
                  <a:pos x="86" y="123"/>
                </a:cxn>
                <a:cxn ang="0">
                  <a:pos x="48" y="16"/>
                </a:cxn>
                <a:cxn ang="0">
                  <a:pos x="34" y="123"/>
                </a:cxn>
                <a:cxn ang="0">
                  <a:pos x="192" y="64"/>
                </a:cxn>
                <a:cxn ang="0">
                  <a:pos x="199" y="60"/>
                </a:cxn>
                <a:cxn ang="0">
                  <a:pos x="136" y="81"/>
                </a:cxn>
                <a:cxn ang="0">
                  <a:pos x="86" y="22"/>
                </a:cxn>
                <a:cxn ang="0">
                  <a:pos x="20" y="107"/>
                </a:cxn>
                <a:cxn ang="0">
                  <a:pos x="28" y="103"/>
                </a:cxn>
                <a:cxn ang="0">
                  <a:pos x="288" y="132"/>
                </a:cxn>
                <a:cxn ang="0">
                  <a:pos x="320" y="132"/>
                </a:cxn>
                <a:cxn ang="0">
                  <a:pos x="288" y="138"/>
                </a:cxn>
                <a:cxn ang="0">
                  <a:pos x="267" y="155"/>
                </a:cxn>
                <a:cxn ang="0">
                  <a:pos x="276" y="154"/>
                </a:cxn>
                <a:cxn ang="0">
                  <a:pos x="238" y="131"/>
                </a:cxn>
                <a:cxn ang="0">
                  <a:pos x="250" y="153"/>
                </a:cxn>
                <a:cxn ang="0">
                  <a:pos x="191" y="139"/>
                </a:cxn>
                <a:cxn ang="0">
                  <a:pos x="220" y="139"/>
                </a:cxn>
                <a:cxn ang="0">
                  <a:pos x="173" y="155"/>
                </a:cxn>
                <a:cxn ang="0">
                  <a:pos x="185" y="132"/>
                </a:cxn>
                <a:cxn ang="0">
                  <a:pos x="161" y="135"/>
                </a:cxn>
                <a:cxn ang="0">
                  <a:pos x="141" y="148"/>
                </a:cxn>
                <a:cxn ang="0">
                  <a:pos x="152" y="155"/>
                </a:cxn>
                <a:cxn ang="0">
                  <a:pos x="99" y="134"/>
                </a:cxn>
                <a:cxn ang="0">
                  <a:pos x="129" y="144"/>
                </a:cxn>
                <a:cxn ang="0">
                  <a:pos x="91" y="137"/>
                </a:cxn>
                <a:cxn ang="0">
                  <a:pos x="88" y="155"/>
                </a:cxn>
                <a:cxn ang="0">
                  <a:pos x="36" y="132"/>
                </a:cxn>
                <a:cxn ang="0">
                  <a:pos x="49" y="155"/>
                </a:cxn>
                <a:cxn ang="0">
                  <a:pos x="9" y="132"/>
                </a:cxn>
                <a:cxn ang="0">
                  <a:pos x="275" y="143"/>
                </a:cxn>
                <a:cxn ang="0">
                  <a:pos x="275" y="143"/>
                </a:cxn>
                <a:cxn ang="0">
                  <a:pos x="233" y="139"/>
                </a:cxn>
                <a:cxn ang="0">
                  <a:pos x="176" y="147"/>
                </a:cxn>
                <a:cxn ang="0">
                  <a:pos x="141" y="143"/>
                </a:cxn>
                <a:cxn ang="0">
                  <a:pos x="116" y="148"/>
                </a:cxn>
                <a:cxn ang="0">
                  <a:pos x="111" y="137"/>
                </a:cxn>
                <a:cxn ang="0">
                  <a:pos x="71" y="140"/>
                </a:cxn>
                <a:cxn ang="0">
                  <a:pos x="81" y="140"/>
                </a:cxn>
                <a:cxn ang="0">
                  <a:pos x="83" y="149"/>
                </a:cxn>
                <a:cxn ang="0">
                  <a:pos x="38" y="147"/>
                </a:cxn>
              </a:cxnLst>
              <a:rect l="0" t="0" r="r" b="b"/>
              <a:pathLst>
                <a:path w="320" h="156">
                  <a:moveTo>
                    <a:pt x="295" y="55"/>
                  </a:moveTo>
                  <a:cubicBezTo>
                    <a:pt x="294" y="55"/>
                    <a:pt x="293" y="55"/>
                    <a:pt x="291" y="55"/>
                  </a:cubicBezTo>
                  <a:lnTo>
                    <a:pt x="291" y="17"/>
                  </a:lnTo>
                  <a:cubicBezTo>
                    <a:pt x="295" y="16"/>
                    <a:pt x="297" y="17"/>
                    <a:pt x="298" y="19"/>
                  </a:cubicBezTo>
                  <a:cubicBezTo>
                    <a:pt x="298" y="20"/>
                    <a:pt x="299" y="21"/>
                    <a:pt x="299" y="22"/>
                  </a:cubicBezTo>
                  <a:lnTo>
                    <a:pt x="299" y="51"/>
                  </a:lnTo>
                  <a:cubicBezTo>
                    <a:pt x="299" y="53"/>
                    <a:pt x="297" y="54"/>
                    <a:pt x="295" y="55"/>
                  </a:cubicBezTo>
                  <a:close/>
                  <a:moveTo>
                    <a:pt x="319" y="72"/>
                  </a:moveTo>
                  <a:cubicBezTo>
                    <a:pt x="319" y="70"/>
                    <a:pt x="319" y="69"/>
                    <a:pt x="318" y="68"/>
                  </a:cubicBezTo>
                  <a:cubicBezTo>
                    <a:pt x="317" y="65"/>
                    <a:pt x="314" y="64"/>
                    <a:pt x="310" y="64"/>
                  </a:cubicBezTo>
                  <a:cubicBezTo>
                    <a:pt x="312" y="63"/>
                    <a:pt x="314" y="62"/>
                    <a:pt x="315" y="61"/>
                  </a:cubicBezTo>
                  <a:cubicBezTo>
                    <a:pt x="318" y="59"/>
                    <a:pt x="319" y="56"/>
                    <a:pt x="319" y="53"/>
                  </a:cubicBezTo>
                  <a:lnTo>
                    <a:pt x="319" y="12"/>
                  </a:lnTo>
                  <a:cubicBezTo>
                    <a:pt x="319" y="9"/>
                    <a:pt x="318" y="7"/>
                    <a:pt x="317" y="5"/>
                  </a:cubicBezTo>
                  <a:cubicBezTo>
                    <a:pt x="314" y="1"/>
                    <a:pt x="308" y="0"/>
                    <a:pt x="300" y="0"/>
                  </a:cubicBezTo>
                  <a:lnTo>
                    <a:pt x="270" y="0"/>
                  </a:lnTo>
                  <a:lnTo>
                    <a:pt x="270" y="123"/>
                  </a:lnTo>
                  <a:lnTo>
                    <a:pt x="291" y="123"/>
                  </a:lnTo>
                  <a:lnTo>
                    <a:pt x="291" y="71"/>
                  </a:lnTo>
                  <a:cubicBezTo>
                    <a:pt x="292" y="71"/>
                    <a:pt x="292" y="71"/>
                    <a:pt x="292" y="71"/>
                  </a:cubicBezTo>
                  <a:cubicBezTo>
                    <a:pt x="293" y="71"/>
                    <a:pt x="293" y="71"/>
                    <a:pt x="294" y="71"/>
                  </a:cubicBezTo>
                  <a:cubicBezTo>
                    <a:pt x="296" y="71"/>
                    <a:pt x="297" y="71"/>
                    <a:pt x="298" y="72"/>
                  </a:cubicBezTo>
                  <a:cubicBezTo>
                    <a:pt x="298" y="73"/>
                    <a:pt x="299" y="74"/>
                    <a:pt x="299" y="75"/>
                  </a:cubicBezTo>
                  <a:lnTo>
                    <a:pt x="299" y="123"/>
                  </a:lnTo>
                  <a:lnTo>
                    <a:pt x="319" y="123"/>
                  </a:lnTo>
                  <a:lnTo>
                    <a:pt x="319" y="72"/>
                  </a:lnTo>
                  <a:close/>
                  <a:moveTo>
                    <a:pt x="262" y="107"/>
                  </a:moveTo>
                  <a:lnTo>
                    <a:pt x="248" y="107"/>
                  </a:lnTo>
                  <a:lnTo>
                    <a:pt x="248" y="65"/>
                  </a:lnTo>
                  <a:lnTo>
                    <a:pt x="262" y="65"/>
                  </a:lnTo>
                  <a:lnTo>
                    <a:pt x="262" y="49"/>
                  </a:lnTo>
                  <a:lnTo>
                    <a:pt x="248" y="49"/>
                  </a:lnTo>
                  <a:lnTo>
                    <a:pt x="248" y="17"/>
                  </a:lnTo>
                  <a:lnTo>
                    <a:pt x="262" y="17"/>
                  </a:lnTo>
                  <a:lnTo>
                    <a:pt x="262" y="0"/>
                  </a:lnTo>
                  <a:lnTo>
                    <a:pt x="227" y="0"/>
                  </a:lnTo>
                  <a:lnTo>
                    <a:pt x="227" y="123"/>
                  </a:lnTo>
                  <a:lnTo>
                    <a:pt x="262" y="123"/>
                  </a:lnTo>
                  <a:lnTo>
                    <a:pt x="262" y="107"/>
                  </a:lnTo>
                  <a:close/>
                  <a:moveTo>
                    <a:pt x="220" y="13"/>
                  </a:moveTo>
                  <a:cubicBezTo>
                    <a:pt x="220" y="10"/>
                    <a:pt x="219" y="8"/>
                    <a:pt x="218" y="6"/>
                  </a:cubicBezTo>
                  <a:cubicBezTo>
                    <a:pt x="215" y="2"/>
                    <a:pt x="211" y="0"/>
                    <a:pt x="204" y="0"/>
                  </a:cubicBezTo>
                  <a:lnTo>
                    <a:pt x="171" y="0"/>
                  </a:lnTo>
                  <a:lnTo>
                    <a:pt x="171" y="123"/>
                  </a:lnTo>
                  <a:lnTo>
                    <a:pt x="193" y="123"/>
                  </a:lnTo>
                  <a:lnTo>
                    <a:pt x="193" y="81"/>
                  </a:lnTo>
                  <a:lnTo>
                    <a:pt x="206" y="81"/>
                  </a:lnTo>
                  <a:cubicBezTo>
                    <a:pt x="209" y="81"/>
                    <a:pt x="212" y="80"/>
                    <a:pt x="213" y="79"/>
                  </a:cubicBezTo>
                  <a:cubicBezTo>
                    <a:pt x="218" y="77"/>
                    <a:pt x="220" y="73"/>
                    <a:pt x="220" y="67"/>
                  </a:cubicBezTo>
                  <a:lnTo>
                    <a:pt x="220" y="13"/>
                  </a:lnTo>
                  <a:close/>
                  <a:moveTo>
                    <a:pt x="154" y="0"/>
                  </a:moveTo>
                  <a:lnTo>
                    <a:pt x="126" y="0"/>
                  </a:lnTo>
                  <a:lnTo>
                    <a:pt x="112" y="123"/>
                  </a:lnTo>
                  <a:lnTo>
                    <a:pt x="132" y="123"/>
                  </a:lnTo>
                  <a:lnTo>
                    <a:pt x="135" y="99"/>
                  </a:lnTo>
                  <a:lnTo>
                    <a:pt x="145" y="99"/>
                  </a:lnTo>
                  <a:lnTo>
                    <a:pt x="147" y="123"/>
                  </a:lnTo>
                  <a:lnTo>
                    <a:pt x="168" y="123"/>
                  </a:lnTo>
                  <a:lnTo>
                    <a:pt x="154" y="0"/>
                  </a:lnTo>
                  <a:close/>
                  <a:moveTo>
                    <a:pt x="107" y="72"/>
                  </a:moveTo>
                  <a:cubicBezTo>
                    <a:pt x="106" y="70"/>
                    <a:pt x="106" y="69"/>
                    <a:pt x="105" y="68"/>
                  </a:cubicBezTo>
                  <a:cubicBezTo>
                    <a:pt x="104" y="65"/>
                    <a:pt x="101" y="64"/>
                    <a:pt x="98" y="64"/>
                  </a:cubicBezTo>
                  <a:cubicBezTo>
                    <a:pt x="100" y="63"/>
                    <a:pt x="102" y="62"/>
                    <a:pt x="102" y="61"/>
                  </a:cubicBezTo>
                  <a:cubicBezTo>
                    <a:pt x="105" y="59"/>
                    <a:pt x="107" y="56"/>
                    <a:pt x="107" y="53"/>
                  </a:cubicBezTo>
                  <a:lnTo>
                    <a:pt x="107" y="12"/>
                  </a:lnTo>
                  <a:cubicBezTo>
                    <a:pt x="106" y="9"/>
                    <a:pt x="106" y="7"/>
                    <a:pt x="105" y="5"/>
                  </a:cubicBezTo>
                  <a:cubicBezTo>
                    <a:pt x="102" y="1"/>
                    <a:pt x="96" y="0"/>
                    <a:pt x="88" y="0"/>
                  </a:cubicBezTo>
                  <a:lnTo>
                    <a:pt x="57" y="0"/>
                  </a:lnTo>
                  <a:lnTo>
                    <a:pt x="57" y="123"/>
                  </a:lnTo>
                  <a:lnTo>
                    <a:pt x="79" y="123"/>
                  </a:lnTo>
                  <a:lnTo>
                    <a:pt x="79" y="71"/>
                  </a:lnTo>
                  <a:cubicBezTo>
                    <a:pt x="80" y="71"/>
                    <a:pt x="80" y="71"/>
                    <a:pt x="80" y="71"/>
                  </a:cubicBezTo>
                  <a:cubicBezTo>
                    <a:pt x="80" y="71"/>
                    <a:pt x="81" y="71"/>
                    <a:pt x="81" y="71"/>
                  </a:cubicBezTo>
                  <a:cubicBezTo>
                    <a:pt x="84" y="71"/>
                    <a:pt x="86" y="72"/>
                    <a:pt x="86" y="75"/>
                  </a:cubicBezTo>
                  <a:lnTo>
                    <a:pt x="86" y="123"/>
                  </a:lnTo>
                  <a:lnTo>
                    <a:pt x="107" y="123"/>
                  </a:lnTo>
                  <a:lnTo>
                    <a:pt x="107" y="72"/>
                  </a:lnTo>
                  <a:close/>
                  <a:moveTo>
                    <a:pt x="48" y="19"/>
                  </a:moveTo>
                  <a:cubicBezTo>
                    <a:pt x="48" y="19"/>
                    <a:pt x="48" y="18"/>
                    <a:pt x="48" y="18"/>
                  </a:cubicBezTo>
                  <a:cubicBezTo>
                    <a:pt x="48" y="17"/>
                    <a:pt x="48" y="17"/>
                    <a:pt x="48" y="16"/>
                  </a:cubicBezTo>
                  <a:cubicBezTo>
                    <a:pt x="48" y="12"/>
                    <a:pt x="48" y="8"/>
                    <a:pt x="46" y="6"/>
                  </a:cubicBezTo>
                  <a:cubicBezTo>
                    <a:pt x="44" y="2"/>
                    <a:pt x="41" y="0"/>
                    <a:pt x="36" y="0"/>
                  </a:cubicBezTo>
                  <a:lnTo>
                    <a:pt x="0" y="0"/>
                  </a:lnTo>
                  <a:lnTo>
                    <a:pt x="0" y="123"/>
                  </a:lnTo>
                  <a:lnTo>
                    <a:pt x="34" y="123"/>
                  </a:lnTo>
                  <a:cubicBezTo>
                    <a:pt x="37" y="123"/>
                    <a:pt x="40" y="122"/>
                    <a:pt x="41" y="121"/>
                  </a:cubicBezTo>
                  <a:cubicBezTo>
                    <a:pt x="46" y="119"/>
                    <a:pt x="48" y="114"/>
                    <a:pt x="48" y="109"/>
                  </a:cubicBezTo>
                  <a:lnTo>
                    <a:pt x="48" y="19"/>
                  </a:lnTo>
                  <a:close/>
                  <a:moveTo>
                    <a:pt x="196" y="64"/>
                  </a:moveTo>
                  <a:cubicBezTo>
                    <a:pt x="195" y="64"/>
                    <a:pt x="194" y="64"/>
                    <a:pt x="192" y="64"/>
                  </a:cubicBezTo>
                  <a:lnTo>
                    <a:pt x="192" y="17"/>
                  </a:lnTo>
                  <a:cubicBezTo>
                    <a:pt x="193" y="17"/>
                    <a:pt x="193" y="17"/>
                    <a:pt x="194" y="17"/>
                  </a:cubicBezTo>
                  <a:cubicBezTo>
                    <a:pt x="197" y="17"/>
                    <a:pt x="198" y="18"/>
                    <a:pt x="199" y="20"/>
                  </a:cubicBezTo>
                  <a:cubicBezTo>
                    <a:pt x="199" y="20"/>
                    <a:pt x="199" y="21"/>
                    <a:pt x="199" y="22"/>
                  </a:cubicBezTo>
                  <a:lnTo>
                    <a:pt x="199" y="60"/>
                  </a:lnTo>
                  <a:cubicBezTo>
                    <a:pt x="199" y="62"/>
                    <a:pt x="198" y="64"/>
                    <a:pt x="196" y="64"/>
                  </a:cubicBezTo>
                  <a:close/>
                  <a:moveTo>
                    <a:pt x="136" y="81"/>
                  </a:moveTo>
                  <a:lnTo>
                    <a:pt x="140" y="33"/>
                  </a:lnTo>
                  <a:lnTo>
                    <a:pt x="144" y="81"/>
                  </a:lnTo>
                  <a:lnTo>
                    <a:pt x="136" y="81"/>
                  </a:lnTo>
                  <a:close/>
                  <a:moveTo>
                    <a:pt x="82" y="55"/>
                  </a:moveTo>
                  <a:cubicBezTo>
                    <a:pt x="82" y="55"/>
                    <a:pt x="81" y="55"/>
                    <a:pt x="79" y="55"/>
                  </a:cubicBezTo>
                  <a:lnTo>
                    <a:pt x="79" y="17"/>
                  </a:lnTo>
                  <a:cubicBezTo>
                    <a:pt x="82" y="16"/>
                    <a:pt x="84" y="17"/>
                    <a:pt x="85" y="19"/>
                  </a:cubicBezTo>
                  <a:cubicBezTo>
                    <a:pt x="85" y="20"/>
                    <a:pt x="86" y="21"/>
                    <a:pt x="86" y="22"/>
                  </a:cubicBezTo>
                  <a:lnTo>
                    <a:pt x="86" y="51"/>
                  </a:lnTo>
                  <a:cubicBezTo>
                    <a:pt x="86" y="53"/>
                    <a:pt x="85" y="54"/>
                    <a:pt x="82" y="55"/>
                  </a:cubicBezTo>
                  <a:close/>
                  <a:moveTo>
                    <a:pt x="27" y="107"/>
                  </a:moveTo>
                  <a:cubicBezTo>
                    <a:pt x="26" y="107"/>
                    <a:pt x="25" y="108"/>
                    <a:pt x="23" y="108"/>
                  </a:cubicBezTo>
                  <a:cubicBezTo>
                    <a:pt x="22" y="108"/>
                    <a:pt x="21" y="108"/>
                    <a:pt x="20" y="107"/>
                  </a:cubicBezTo>
                  <a:lnTo>
                    <a:pt x="20" y="17"/>
                  </a:lnTo>
                  <a:cubicBezTo>
                    <a:pt x="21" y="16"/>
                    <a:pt x="21" y="16"/>
                    <a:pt x="22" y="16"/>
                  </a:cubicBezTo>
                  <a:cubicBezTo>
                    <a:pt x="24" y="16"/>
                    <a:pt x="26" y="17"/>
                    <a:pt x="27" y="18"/>
                  </a:cubicBezTo>
                  <a:cubicBezTo>
                    <a:pt x="28" y="19"/>
                    <a:pt x="28" y="20"/>
                    <a:pt x="28" y="22"/>
                  </a:cubicBezTo>
                  <a:lnTo>
                    <a:pt x="28" y="103"/>
                  </a:lnTo>
                  <a:cubicBezTo>
                    <a:pt x="28" y="105"/>
                    <a:pt x="27" y="106"/>
                    <a:pt x="27" y="107"/>
                  </a:cubicBezTo>
                  <a:close/>
                  <a:moveTo>
                    <a:pt x="308" y="132"/>
                  </a:moveTo>
                  <a:lnTo>
                    <a:pt x="304" y="141"/>
                  </a:lnTo>
                  <a:lnTo>
                    <a:pt x="300" y="132"/>
                  </a:lnTo>
                  <a:lnTo>
                    <a:pt x="288" y="132"/>
                  </a:lnTo>
                  <a:lnTo>
                    <a:pt x="299" y="149"/>
                  </a:lnTo>
                  <a:lnTo>
                    <a:pt x="299" y="155"/>
                  </a:lnTo>
                  <a:lnTo>
                    <a:pt x="309" y="155"/>
                  </a:lnTo>
                  <a:lnTo>
                    <a:pt x="309" y="149"/>
                  </a:lnTo>
                  <a:lnTo>
                    <a:pt x="320" y="132"/>
                  </a:lnTo>
                  <a:lnTo>
                    <a:pt x="308" y="132"/>
                  </a:lnTo>
                  <a:close/>
                  <a:moveTo>
                    <a:pt x="287" y="153"/>
                  </a:moveTo>
                  <a:lnTo>
                    <a:pt x="287" y="147"/>
                  </a:lnTo>
                  <a:cubicBezTo>
                    <a:pt x="287" y="146"/>
                    <a:pt x="286" y="145"/>
                    <a:pt x="284" y="144"/>
                  </a:cubicBezTo>
                  <a:cubicBezTo>
                    <a:pt x="287" y="143"/>
                    <a:pt x="288" y="141"/>
                    <a:pt x="288" y="138"/>
                  </a:cubicBezTo>
                  <a:cubicBezTo>
                    <a:pt x="288" y="137"/>
                    <a:pt x="287" y="136"/>
                    <a:pt x="287" y="135"/>
                  </a:cubicBezTo>
                  <a:cubicBezTo>
                    <a:pt x="286" y="133"/>
                    <a:pt x="284" y="132"/>
                    <a:pt x="281" y="132"/>
                  </a:cubicBezTo>
                  <a:lnTo>
                    <a:pt x="257" y="132"/>
                  </a:lnTo>
                  <a:lnTo>
                    <a:pt x="257" y="155"/>
                  </a:lnTo>
                  <a:lnTo>
                    <a:pt x="267" y="155"/>
                  </a:lnTo>
                  <a:lnTo>
                    <a:pt x="267" y="148"/>
                  </a:lnTo>
                  <a:lnTo>
                    <a:pt x="272" y="148"/>
                  </a:lnTo>
                  <a:cubicBezTo>
                    <a:pt x="273" y="148"/>
                    <a:pt x="274" y="148"/>
                    <a:pt x="275" y="149"/>
                  </a:cubicBezTo>
                  <a:cubicBezTo>
                    <a:pt x="276" y="149"/>
                    <a:pt x="276" y="150"/>
                    <a:pt x="276" y="151"/>
                  </a:cubicBezTo>
                  <a:lnTo>
                    <a:pt x="276" y="154"/>
                  </a:lnTo>
                  <a:lnTo>
                    <a:pt x="277" y="155"/>
                  </a:lnTo>
                  <a:lnTo>
                    <a:pt x="288" y="155"/>
                  </a:lnTo>
                  <a:cubicBezTo>
                    <a:pt x="287" y="155"/>
                    <a:pt x="287" y="154"/>
                    <a:pt x="287" y="153"/>
                  </a:cubicBezTo>
                  <a:close/>
                  <a:moveTo>
                    <a:pt x="250" y="134"/>
                  </a:moveTo>
                  <a:cubicBezTo>
                    <a:pt x="246" y="132"/>
                    <a:pt x="242" y="131"/>
                    <a:pt x="238" y="131"/>
                  </a:cubicBezTo>
                  <a:cubicBezTo>
                    <a:pt x="233" y="131"/>
                    <a:pt x="229" y="132"/>
                    <a:pt x="225" y="134"/>
                  </a:cubicBezTo>
                  <a:cubicBezTo>
                    <a:pt x="222" y="136"/>
                    <a:pt x="220" y="139"/>
                    <a:pt x="220" y="144"/>
                  </a:cubicBezTo>
                  <a:cubicBezTo>
                    <a:pt x="220" y="148"/>
                    <a:pt x="222" y="151"/>
                    <a:pt x="225" y="153"/>
                  </a:cubicBezTo>
                  <a:cubicBezTo>
                    <a:pt x="229" y="155"/>
                    <a:pt x="233" y="156"/>
                    <a:pt x="238" y="156"/>
                  </a:cubicBezTo>
                  <a:cubicBezTo>
                    <a:pt x="243" y="156"/>
                    <a:pt x="247" y="155"/>
                    <a:pt x="250" y="153"/>
                  </a:cubicBezTo>
                  <a:cubicBezTo>
                    <a:pt x="254" y="151"/>
                    <a:pt x="255" y="147"/>
                    <a:pt x="255" y="144"/>
                  </a:cubicBezTo>
                  <a:cubicBezTo>
                    <a:pt x="255" y="140"/>
                    <a:pt x="254" y="137"/>
                    <a:pt x="250" y="134"/>
                  </a:cubicBezTo>
                  <a:close/>
                  <a:moveTo>
                    <a:pt x="220" y="132"/>
                  </a:moveTo>
                  <a:lnTo>
                    <a:pt x="191" y="132"/>
                  </a:lnTo>
                  <a:lnTo>
                    <a:pt x="191" y="139"/>
                  </a:lnTo>
                  <a:lnTo>
                    <a:pt x="201" y="139"/>
                  </a:lnTo>
                  <a:lnTo>
                    <a:pt x="201" y="155"/>
                  </a:lnTo>
                  <a:lnTo>
                    <a:pt x="211" y="155"/>
                  </a:lnTo>
                  <a:lnTo>
                    <a:pt x="211" y="139"/>
                  </a:lnTo>
                  <a:lnTo>
                    <a:pt x="220" y="139"/>
                  </a:lnTo>
                  <a:lnTo>
                    <a:pt x="220" y="132"/>
                  </a:lnTo>
                  <a:close/>
                  <a:moveTo>
                    <a:pt x="185" y="132"/>
                  </a:moveTo>
                  <a:lnTo>
                    <a:pt x="175" y="132"/>
                  </a:lnTo>
                  <a:lnTo>
                    <a:pt x="163" y="155"/>
                  </a:lnTo>
                  <a:lnTo>
                    <a:pt x="173" y="155"/>
                  </a:lnTo>
                  <a:lnTo>
                    <a:pt x="174" y="153"/>
                  </a:lnTo>
                  <a:lnTo>
                    <a:pt x="186" y="153"/>
                  </a:lnTo>
                  <a:lnTo>
                    <a:pt x="187" y="155"/>
                  </a:lnTo>
                  <a:lnTo>
                    <a:pt x="197" y="155"/>
                  </a:lnTo>
                  <a:lnTo>
                    <a:pt x="185" y="132"/>
                  </a:lnTo>
                  <a:close/>
                  <a:moveTo>
                    <a:pt x="161" y="153"/>
                  </a:moveTo>
                  <a:lnTo>
                    <a:pt x="161" y="147"/>
                  </a:lnTo>
                  <a:cubicBezTo>
                    <a:pt x="161" y="146"/>
                    <a:pt x="160" y="145"/>
                    <a:pt x="158" y="144"/>
                  </a:cubicBezTo>
                  <a:cubicBezTo>
                    <a:pt x="161" y="143"/>
                    <a:pt x="162" y="141"/>
                    <a:pt x="162" y="138"/>
                  </a:cubicBezTo>
                  <a:cubicBezTo>
                    <a:pt x="162" y="137"/>
                    <a:pt x="162" y="136"/>
                    <a:pt x="161" y="135"/>
                  </a:cubicBezTo>
                  <a:cubicBezTo>
                    <a:pt x="160" y="133"/>
                    <a:pt x="159" y="132"/>
                    <a:pt x="156" y="132"/>
                  </a:cubicBezTo>
                  <a:lnTo>
                    <a:pt x="131" y="132"/>
                  </a:lnTo>
                  <a:lnTo>
                    <a:pt x="131" y="155"/>
                  </a:lnTo>
                  <a:lnTo>
                    <a:pt x="141" y="155"/>
                  </a:lnTo>
                  <a:lnTo>
                    <a:pt x="141" y="148"/>
                  </a:lnTo>
                  <a:lnTo>
                    <a:pt x="147" y="148"/>
                  </a:lnTo>
                  <a:cubicBezTo>
                    <a:pt x="148" y="148"/>
                    <a:pt x="149" y="148"/>
                    <a:pt x="150" y="149"/>
                  </a:cubicBezTo>
                  <a:cubicBezTo>
                    <a:pt x="150" y="149"/>
                    <a:pt x="151" y="150"/>
                    <a:pt x="151" y="151"/>
                  </a:cubicBezTo>
                  <a:lnTo>
                    <a:pt x="151" y="154"/>
                  </a:lnTo>
                  <a:lnTo>
                    <a:pt x="152" y="155"/>
                  </a:lnTo>
                  <a:lnTo>
                    <a:pt x="163" y="155"/>
                  </a:lnTo>
                  <a:cubicBezTo>
                    <a:pt x="162" y="155"/>
                    <a:pt x="161" y="154"/>
                    <a:pt x="161" y="153"/>
                  </a:cubicBezTo>
                  <a:close/>
                  <a:moveTo>
                    <a:pt x="124" y="134"/>
                  </a:moveTo>
                  <a:cubicBezTo>
                    <a:pt x="120" y="132"/>
                    <a:pt x="116" y="131"/>
                    <a:pt x="111" y="131"/>
                  </a:cubicBezTo>
                  <a:cubicBezTo>
                    <a:pt x="107" y="131"/>
                    <a:pt x="103" y="132"/>
                    <a:pt x="99" y="134"/>
                  </a:cubicBezTo>
                  <a:cubicBezTo>
                    <a:pt x="95" y="136"/>
                    <a:pt x="93" y="139"/>
                    <a:pt x="93" y="144"/>
                  </a:cubicBezTo>
                  <a:cubicBezTo>
                    <a:pt x="93" y="148"/>
                    <a:pt x="95" y="151"/>
                    <a:pt x="99" y="153"/>
                  </a:cubicBezTo>
                  <a:cubicBezTo>
                    <a:pt x="102" y="155"/>
                    <a:pt x="106" y="156"/>
                    <a:pt x="111" y="156"/>
                  </a:cubicBezTo>
                  <a:cubicBezTo>
                    <a:pt x="116" y="156"/>
                    <a:pt x="120" y="155"/>
                    <a:pt x="124" y="153"/>
                  </a:cubicBezTo>
                  <a:cubicBezTo>
                    <a:pt x="127" y="151"/>
                    <a:pt x="129" y="147"/>
                    <a:pt x="129" y="144"/>
                  </a:cubicBezTo>
                  <a:cubicBezTo>
                    <a:pt x="129" y="140"/>
                    <a:pt x="127" y="137"/>
                    <a:pt x="124" y="134"/>
                  </a:cubicBezTo>
                  <a:close/>
                  <a:moveTo>
                    <a:pt x="90" y="143"/>
                  </a:moveTo>
                  <a:cubicBezTo>
                    <a:pt x="90" y="143"/>
                    <a:pt x="89" y="143"/>
                    <a:pt x="88" y="142"/>
                  </a:cubicBezTo>
                  <a:cubicBezTo>
                    <a:pt x="89" y="142"/>
                    <a:pt x="89" y="141"/>
                    <a:pt x="90" y="141"/>
                  </a:cubicBezTo>
                  <a:cubicBezTo>
                    <a:pt x="91" y="140"/>
                    <a:pt x="91" y="139"/>
                    <a:pt x="91" y="137"/>
                  </a:cubicBezTo>
                  <a:cubicBezTo>
                    <a:pt x="91" y="136"/>
                    <a:pt x="91" y="135"/>
                    <a:pt x="90" y="133"/>
                  </a:cubicBezTo>
                  <a:cubicBezTo>
                    <a:pt x="90" y="132"/>
                    <a:pt x="89" y="132"/>
                    <a:pt x="87" y="132"/>
                  </a:cubicBezTo>
                  <a:lnTo>
                    <a:pt x="60" y="132"/>
                  </a:lnTo>
                  <a:lnTo>
                    <a:pt x="60" y="155"/>
                  </a:lnTo>
                  <a:lnTo>
                    <a:pt x="88" y="155"/>
                  </a:lnTo>
                  <a:cubicBezTo>
                    <a:pt x="89" y="155"/>
                    <a:pt x="90" y="155"/>
                    <a:pt x="90" y="154"/>
                  </a:cubicBezTo>
                  <a:cubicBezTo>
                    <a:pt x="92" y="153"/>
                    <a:pt x="92" y="151"/>
                    <a:pt x="92" y="149"/>
                  </a:cubicBezTo>
                  <a:cubicBezTo>
                    <a:pt x="92" y="146"/>
                    <a:pt x="92" y="144"/>
                    <a:pt x="90" y="143"/>
                  </a:cubicBezTo>
                  <a:close/>
                  <a:moveTo>
                    <a:pt x="47" y="132"/>
                  </a:moveTo>
                  <a:lnTo>
                    <a:pt x="36" y="132"/>
                  </a:lnTo>
                  <a:lnTo>
                    <a:pt x="25" y="155"/>
                  </a:lnTo>
                  <a:lnTo>
                    <a:pt x="35" y="155"/>
                  </a:lnTo>
                  <a:lnTo>
                    <a:pt x="36" y="153"/>
                  </a:lnTo>
                  <a:lnTo>
                    <a:pt x="48" y="153"/>
                  </a:lnTo>
                  <a:lnTo>
                    <a:pt x="49" y="155"/>
                  </a:lnTo>
                  <a:lnTo>
                    <a:pt x="59" y="155"/>
                  </a:lnTo>
                  <a:lnTo>
                    <a:pt x="47" y="132"/>
                  </a:lnTo>
                  <a:close/>
                  <a:moveTo>
                    <a:pt x="24" y="149"/>
                  </a:moveTo>
                  <a:lnTo>
                    <a:pt x="9" y="149"/>
                  </a:lnTo>
                  <a:lnTo>
                    <a:pt x="9" y="132"/>
                  </a:lnTo>
                  <a:lnTo>
                    <a:pt x="0" y="132"/>
                  </a:lnTo>
                  <a:lnTo>
                    <a:pt x="0" y="155"/>
                  </a:lnTo>
                  <a:lnTo>
                    <a:pt x="24" y="155"/>
                  </a:lnTo>
                  <a:lnTo>
                    <a:pt x="24" y="149"/>
                  </a:lnTo>
                  <a:close/>
                  <a:moveTo>
                    <a:pt x="275" y="143"/>
                  </a:moveTo>
                  <a:lnTo>
                    <a:pt x="267" y="143"/>
                  </a:lnTo>
                  <a:lnTo>
                    <a:pt x="267" y="139"/>
                  </a:lnTo>
                  <a:lnTo>
                    <a:pt x="275" y="139"/>
                  </a:lnTo>
                  <a:cubicBezTo>
                    <a:pt x="276" y="139"/>
                    <a:pt x="276" y="139"/>
                    <a:pt x="276" y="141"/>
                  </a:cubicBezTo>
                  <a:cubicBezTo>
                    <a:pt x="276" y="141"/>
                    <a:pt x="276" y="142"/>
                    <a:pt x="275" y="143"/>
                  </a:cubicBezTo>
                  <a:close/>
                  <a:moveTo>
                    <a:pt x="242" y="148"/>
                  </a:moveTo>
                  <a:cubicBezTo>
                    <a:pt x="241" y="149"/>
                    <a:pt x="240" y="150"/>
                    <a:pt x="238" y="150"/>
                  </a:cubicBezTo>
                  <a:cubicBezTo>
                    <a:pt x="236" y="150"/>
                    <a:pt x="235" y="149"/>
                    <a:pt x="233" y="148"/>
                  </a:cubicBezTo>
                  <a:cubicBezTo>
                    <a:pt x="232" y="147"/>
                    <a:pt x="232" y="145"/>
                    <a:pt x="232" y="144"/>
                  </a:cubicBezTo>
                  <a:cubicBezTo>
                    <a:pt x="232" y="142"/>
                    <a:pt x="232" y="140"/>
                    <a:pt x="233" y="139"/>
                  </a:cubicBezTo>
                  <a:cubicBezTo>
                    <a:pt x="235" y="138"/>
                    <a:pt x="236" y="137"/>
                    <a:pt x="238" y="137"/>
                  </a:cubicBezTo>
                  <a:cubicBezTo>
                    <a:pt x="240" y="137"/>
                    <a:pt x="241" y="138"/>
                    <a:pt x="242" y="139"/>
                  </a:cubicBezTo>
                  <a:cubicBezTo>
                    <a:pt x="244" y="140"/>
                    <a:pt x="244" y="142"/>
                    <a:pt x="244" y="144"/>
                  </a:cubicBezTo>
                  <a:cubicBezTo>
                    <a:pt x="244" y="145"/>
                    <a:pt x="244" y="147"/>
                    <a:pt x="242" y="148"/>
                  </a:cubicBezTo>
                  <a:close/>
                  <a:moveTo>
                    <a:pt x="176" y="147"/>
                  </a:moveTo>
                  <a:lnTo>
                    <a:pt x="180" y="139"/>
                  </a:lnTo>
                  <a:lnTo>
                    <a:pt x="184" y="147"/>
                  </a:lnTo>
                  <a:lnTo>
                    <a:pt x="176" y="147"/>
                  </a:lnTo>
                  <a:close/>
                  <a:moveTo>
                    <a:pt x="150" y="143"/>
                  </a:moveTo>
                  <a:lnTo>
                    <a:pt x="141" y="143"/>
                  </a:lnTo>
                  <a:lnTo>
                    <a:pt x="141" y="139"/>
                  </a:lnTo>
                  <a:lnTo>
                    <a:pt x="149" y="139"/>
                  </a:lnTo>
                  <a:cubicBezTo>
                    <a:pt x="150" y="139"/>
                    <a:pt x="151" y="139"/>
                    <a:pt x="151" y="141"/>
                  </a:cubicBezTo>
                  <a:cubicBezTo>
                    <a:pt x="151" y="141"/>
                    <a:pt x="151" y="142"/>
                    <a:pt x="150" y="143"/>
                  </a:cubicBezTo>
                  <a:close/>
                  <a:moveTo>
                    <a:pt x="116" y="148"/>
                  </a:moveTo>
                  <a:cubicBezTo>
                    <a:pt x="115" y="149"/>
                    <a:pt x="113" y="150"/>
                    <a:pt x="111" y="150"/>
                  </a:cubicBezTo>
                  <a:cubicBezTo>
                    <a:pt x="110" y="150"/>
                    <a:pt x="108" y="149"/>
                    <a:pt x="107" y="148"/>
                  </a:cubicBezTo>
                  <a:cubicBezTo>
                    <a:pt x="106" y="147"/>
                    <a:pt x="105" y="145"/>
                    <a:pt x="105" y="144"/>
                  </a:cubicBezTo>
                  <a:cubicBezTo>
                    <a:pt x="105" y="142"/>
                    <a:pt x="106" y="140"/>
                    <a:pt x="107" y="139"/>
                  </a:cubicBezTo>
                  <a:cubicBezTo>
                    <a:pt x="108" y="138"/>
                    <a:pt x="110" y="137"/>
                    <a:pt x="111" y="137"/>
                  </a:cubicBezTo>
                  <a:cubicBezTo>
                    <a:pt x="113" y="137"/>
                    <a:pt x="115" y="138"/>
                    <a:pt x="116" y="139"/>
                  </a:cubicBezTo>
                  <a:cubicBezTo>
                    <a:pt x="117" y="140"/>
                    <a:pt x="118" y="142"/>
                    <a:pt x="118" y="144"/>
                  </a:cubicBezTo>
                  <a:cubicBezTo>
                    <a:pt x="118" y="145"/>
                    <a:pt x="117" y="147"/>
                    <a:pt x="116" y="148"/>
                  </a:cubicBezTo>
                  <a:close/>
                  <a:moveTo>
                    <a:pt x="81" y="140"/>
                  </a:moveTo>
                  <a:lnTo>
                    <a:pt x="71" y="140"/>
                  </a:lnTo>
                  <a:lnTo>
                    <a:pt x="71" y="138"/>
                  </a:lnTo>
                  <a:lnTo>
                    <a:pt x="82" y="138"/>
                  </a:lnTo>
                  <a:cubicBezTo>
                    <a:pt x="82" y="138"/>
                    <a:pt x="82" y="138"/>
                    <a:pt x="83" y="138"/>
                  </a:cubicBezTo>
                  <a:cubicBezTo>
                    <a:pt x="83" y="138"/>
                    <a:pt x="83" y="139"/>
                    <a:pt x="83" y="139"/>
                  </a:cubicBezTo>
                  <a:cubicBezTo>
                    <a:pt x="83" y="140"/>
                    <a:pt x="82" y="140"/>
                    <a:pt x="81" y="140"/>
                  </a:cubicBezTo>
                  <a:close/>
                  <a:moveTo>
                    <a:pt x="82" y="150"/>
                  </a:moveTo>
                  <a:lnTo>
                    <a:pt x="71" y="150"/>
                  </a:lnTo>
                  <a:lnTo>
                    <a:pt x="71" y="146"/>
                  </a:lnTo>
                  <a:lnTo>
                    <a:pt x="82" y="146"/>
                  </a:lnTo>
                  <a:cubicBezTo>
                    <a:pt x="83" y="147"/>
                    <a:pt x="83" y="148"/>
                    <a:pt x="83" y="149"/>
                  </a:cubicBezTo>
                  <a:cubicBezTo>
                    <a:pt x="83" y="149"/>
                    <a:pt x="83" y="150"/>
                    <a:pt x="82" y="150"/>
                  </a:cubicBezTo>
                  <a:close/>
                  <a:moveTo>
                    <a:pt x="38" y="147"/>
                  </a:moveTo>
                  <a:lnTo>
                    <a:pt x="42" y="139"/>
                  </a:lnTo>
                  <a:lnTo>
                    <a:pt x="46" y="147"/>
                  </a:lnTo>
                  <a:lnTo>
                    <a:pt x="38" y="147"/>
                  </a:lnTo>
                  <a:close/>
                </a:path>
              </a:pathLst>
            </a:custGeom>
            <a:solidFill>
              <a:srgbClr val="CE1126"/>
            </a:solidFill>
            <a:ln w="0">
              <a:noFill/>
              <a:prstDash val="solid"/>
              <a:round/>
              <a:headEnd/>
              <a:tailEnd/>
            </a:ln>
          </p:spPr>
          <p:txBody>
            <a:bodyPr/>
            <a:lstStyle/>
            <a:p>
              <a:pPr defTabSz="685800" fontAlgn="base">
                <a:spcBef>
                  <a:spcPct val="0"/>
                </a:spcBef>
                <a:spcAft>
                  <a:spcPct val="0"/>
                </a:spcAft>
                <a:defRPr/>
              </a:pPr>
              <a:endParaRPr lang="en-US" sz="1350">
                <a:solidFill>
                  <a:srgbClr val="000000"/>
                </a:solidFill>
              </a:endParaRPr>
            </a:p>
          </p:txBody>
        </p:sp>
        <p:sp>
          <p:nvSpPr>
            <p:cNvPr id="9264" name="Freeform 48"/>
            <p:cNvSpPr>
              <a:spLocks/>
            </p:cNvSpPr>
            <p:nvPr userDrawn="1"/>
          </p:nvSpPr>
          <p:spPr bwMode="auto">
            <a:xfrm>
              <a:off x="5495" y="4029"/>
              <a:ext cx="235" cy="233"/>
            </a:xfrm>
            <a:custGeom>
              <a:avLst/>
              <a:gdLst/>
              <a:ahLst/>
              <a:cxnLst>
                <a:cxn ang="0">
                  <a:pos x="77" y="120"/>
                </a:cxn>
                <a:cxn ang="0">
                  <a:pos x="34" y="77"/>
                </a:cxn>
                <a:cxn ang="0">
                  <a:pos x="77" y="35"/>
                </a:cxn>
                <a:cxn ang="0">
                  <a:pos x="119" y="77"/>
                </a:cxn>
                <a:cxn ang="0">
                  <a:pos x="132" y="22"/>
                </a:cxn>
                <a:cxn ang="0">
                  <a:pos x="80" y="15"/>
                </a:cxn>
                <a:cxn ang="0">
                  <a:pos x="138" y="74"/>
                </a:cxn>
                <a:cxn ang="0">
                  <a:pos x="132" y="22"/>
                </a:cxn>
                <a:cxn ang="0">
                  <a:pos x="121" y="122"/>
                </a:cxn>
                <a:cxn ang="0">
                  <a:pos x="80" y="154"/>
                </a:cxn>
                <a:cxn ang="0">
                  <a:pos x="154" y="80"/>
                </a:cxn>
                <a:cxn ang="0">
                  <a:pos x="73" y="0"/>
                </a:cxn>
                <a:cxn ang="0">
                  <a:pos x="0" y="74"/>
                </a:cxn>
                <a:cxn ang="0">
                  <a:pos x="33" y="34"/>
                </a:cxn>
                <a:cxn ang="0">
                  <a:pos x="73" y="15"/>
                </a:cxn>
                <a:cxn ang="0">
                  <a:pos x="115" y="38"/>
                </a:cxn>
                <a:cxn ang="0">
                  <a:pos x="38" y="38"/>
                </a:cxn>
                <a:cxn ang="0">
                  <a:pos x="38" y="116"/>
                </a:cxn>
                <a:cxn ang="0">
                  <a:pos x="116" y="116"/>
                </a:cxn>
                <a:cxn ang="0">
                  <a:pos x="115" y="38"/>
                </a:cxn>
                <a:cxn ang="0">
                  <a:pos x="60" y="136"/>
                </a:cxn>
                <a:cxn ang="0">
                  <a:pos x="15" y="80"/>
                </a:cxn>
                <a:cxn ang="0">
                  <a:pos x="0" y="154"/>
                </a:cxn>
                <a:cxn ang="0">
                  <a:pos x="73" y="139"/>
                </a:cxn>
                <a:cxn ang="0">
                  <a:pos x="77" y="41"/>
                </a:cxn>
                <a:cxn ang="0">
                  <a:pos x="41" y="77"/>
                </a:cxn>
                <a:cxn ang="0">
                  <a:pos x="77" y="113"/>
                </a:cxn>
                <a:cxn ang="0">
                  <a:pos x="113" y="77"/>
                </a:cxn>
                <a:cxn ang="0">
                  <a:pos x="93" y="94"/>
                </a:cxn>
                <a:cxn ang="0">
                  <a:pos x="60" y="94"/>
                </a:cxn>
                <a:cxn ang="0">
                  <a:pos x="60" y="60"/>
                </a:cxn>
                <a:cxn ang="0">
                  <a:pos x="93" y="61"/>
                </a:cxn>
                <a:cxn ang="0">
                  <a:pos x="93" y="94"/>
                </a:cxn>
                <a:cxn ang="0">
                  <a:pos x="77" y="60"/>
                </a:cxn>
                <a:cxn ang="0">
                  <a:pos x="59" y="77"/>
                </a:cxn>
                <a:cxn ang="0">
                  <a:pos x="77" y="94"/>
                </a:cxn>
                <a:cxn ang="0">
                  <a:pos x="94" y="77"/>
                </a:cxn>
                <a:cxn ang="0">
                  <a:pos x="81" y="81"/>
                </a:cxn>
                <a:cxn ang="0">
                  <a:pos x="72" y="81"/>
                </a:cxn>
                <a:cxn ang="0">
                  <a:pos x="72" y="73"/>
                </a:cxn>
                <a:cxn ang="0">
                  <a:pos x="81" y="73"/>
                </a:cxn>
                <a:cxn ang="0">
                  <a:pos x="81" y="81"/>
                </a:cxn>
              </a:cxnLst>
              <a:rect l="0" t="0" r="r" b="b"/>
              <a:pathLst>
                <a:path w="154" h="154">
                  <a:moveTo>
                    <a:pt x="107" y="107"/>
                  </a:moveTo>
                  <a:cubicBezTo>
                    <a:pt x="98" y="116"/>
                    <a:pt x="88" y="120"/>
                    <a:pt x="77" y="120"/>
                  </a:cubicBezTo>
                  <a:cubicBezTo>
                    <a:pt x="65" y="120"/>
                    <a:pt x="55" y="116"/>
                    <a:pt x="46" y="107"/>
                  </a:cubicBezTo>
                  <a:cubicBezTo>
                    <a:pt x="38" y="99"/>
                    <a:pt x="34" y="89"/>
                    <a:pt x="34" y="77"/>
                  </a:cubicBezTo>
                  <a:cubicBezTo>
                    <a:pt x="34" y="65"/>
                    <a:pt x="38" y="55"/>
                    <a:pt x="47" y="47"/>
                  </a:cubicBezTo>
                  <a:cubicBezTo>
                    <a:pt x="55" y="39"/>
                    <a:pt x="65" y="35"/>
                    <a:pt x="77" y="35"/>
                  </a:cubicBezTo>
                  <a:cubicBezTo>
                    <a:pt x="88" y="35"/>
                    <a:pt x="98" y="39"/>
                    <a:pt x="107" y="47"/>
                  </a:cubicBezTo>
                  <a:cubicBezTo>
                    <a:pt x="115" y="55"/>
                    <a:pt x="119" y="65"/>
                    <a:pt x="119" y="77"/>
                  </a:cubicBezTo>
                  <a:cubicBezTo>
                    <a:pt x="119" y="89"/>
                    <a:pt x="115" y="99"/>
                    <a:pt x="107" y="107"/>
                  </a:cubicBezTo>
                  <a:close/>
                  <a:moveTo>
                    <a:pt x="132" y="22"/>
                  </a:moveTo>
                  <a:cubicBezTo>
                    <a:pt x="118" y="7"/>
                    <a:pt x="100" y="0"/>
                    <a:pt x="80" y="0"/>
                  </a:cubicBezTo>
                  <a:lnTo>
                    <a:pt x="80" y="15"/>
                  </a:lnTo>
                  <a:cubicBezTo>
                    <a:pt x="96" y="15"/>
                    <a:pt x="109" y="21"/>
                    <a:pt x="121" y="33"/>
                  </a:cubicBezTo>
                  <a:cubicBezTo>
                    <a:pt x="132" y="44"/>
                    <a:pt x="138" y="58"/>
                    <a:pt x="138" y="74"/>
                  </a:cubicBezTo>
                  <a:lnTo>
                    <a:pt x="154" y="74"/>
                  </a:lnTo>
                  <a:cubicBezTo>
                    <a:pt x="154" y="54"/>
                    <a:pt x="147" y="36"/>
                    <a:pt x="132" y="22"/>
                  </a:cubicBezTo>
                  <a:close/>
                  <a:moveTo>
                    <a:pt x="138" y="80"/>
                  </a:moveTo>
                  <a:cubicBezTo>
                    <a:pt x="138" y="96"/>
                    <a:pt x="132" y="110"/>
                    <a:pt x="121" y="122"/>
                  </a:cubicBezTo>
                  <a:cubicBezTo>
                    <a:pt x="109" y="133"/>
                    <a:pt x="96" y="139"/>
                    <a:pt x="80" y="139"/>
                  </a:cubicBezTo>
                  <a:lnTo>
                    <a:pt x="80" y="154"/>
                  </a:lnTo>
                  <a:cubicBezTo>
                    <a:pt x="100" y="154"/>
                    <a:pt x="118" y="147"/>
                    <a:pt x="132" y="133"/>
                  </a:cubicBezTo>
                  <a:cubicBezTo>
                    <a:pt x="147" y="118"/>
                    <a:pt x="154" y="101"/>
                    <a:pt x="154" y="80"/>
                  </a:cubicBezTo>
                  <a:lnTo>
                    <a:pt x="138" y="80"/>
                  </a:lnTo>
                  <a:close/>
                  <a:moveTo>
                    <a:pt x="73" y="0"/>
                  </a:moveTo>
                  <a:lnTo>
                    <a:pt x="0" y="0"/>
                  </a:lnTo>
                  <a:lnTo>
                    <a:pt x="0" y="74"/>
                  </a:lnTo>
                  <a:lnTo>
                    <a:pt x="15" y="74"/>
                  </a:lnTo>
                  <a:cubicBezTo>
                    <a:pt x="17" y="58"/>
                    <a:pt x="22" y="44"/>
                    <a:pt x="33" y="34"/>
                  </a:cubicBezTo>
                  <a:cubicBezTo>
                    <a:pt x="40" y="26"/>
                    <a:pt x="49" y="21"/>
                    <a:pt x="60" y="18"/>
                  </a:cubicBezTo>
                  <a:cubicBezTo>
                    <a:pt x="65" y="16"/>
                    <a:pt x="70" y="15"/>
                    <a:pt x="73" y="15"/>
                  </a:cubicBezTo>
                  <a:lnTo>
                    <a:pt x="73" y="0"/>
                  </a:lnTo>
                  <a:close/>
                  <a:moveTo>
                    <a:pt x="115" y="38"/>
                  </a:moveTo>
                  <a:cubicBezTo>
                    <a:pt x="105" y="27"/>
                    <a:pt x="92" y="22"/>
                    <a:pt x="77" y="22"/>
                  </a:cubicBezTo>
                  <a:cubicBezTo>
                    <a:pt x="61" y="22"/>
                    <a:pt x="48" y="28"/>
                    <a:pt x="38" y="38"/>
                  </a:cubicBezTo>
                  <a:cubicBezTo>
                    <a:pt x="27" y="49"/>
                    <a:pt x="22" y="62"/>
                    <a:pt x="22" y="77"/>
                  </a:cubicBezTo>
                  <a:cubicBezTo>
                    <a:pt x="22" y="92"/>
                    <a:pt x="27" y="105"/>
                    <a:pt x="38" y="116"/>
                  </a:cubicBezTo>
                  <a:cubicBezTo>
                    <a:pt x="48" y="127"/>
                    <a:pt x="61" y="132"/>
                    <a:pt x="77" y="132"/>
                  </a:cubicBezTo>
                  <a:cubicBezTo>
                    <a:pt x="92" y="132"/>
                    <a:pt x="105" y="127"/>
                    <a:pt x="116" y="116"/>
                  </a:cubicBezTo>
                  <a:cubicBezTo>
                    <a:pt x="126" y="105"/>
                    <a:pt x="131" y="92"/>
                    <a:pt x="131" y="77"/>
                  </a:cubicBezTo>
                  <a:cubicBezTo>
                    <a:pt x="131" y="62"/>
                    <a:pt x="126" y="49"/>
                    <a:pt x="115" y="38"/>
                  </a:cubicBezTo>
                  <a:close/>
                  <a:moveTo>
                    <a:pt x="73" y="139"/>
                  </a:moveTo>
                  <a:cubicBezTo>
                    <a:pt x="70" y="139"/>
                    <a:pt x="65" y="138"/>
                    <a:pt x="60" y="136"/>
                  </a:cubicBezTo>
                  <a:cubicBezTo>
                    <a:pt x="49" y="133"/>
                    <a:pt x="40" y="128"/>
                    <a:pt x="33" y="121"/>
                  </a:cubicBezTo>
                  <a:cubicBezTo>
                    <a:pt x="23" y="111"/>
                    <a:pt x="17" y="97"/>
                    <a:pt x="15" y="80"/>
                  </a:cubicBezTo>
                  <a:lnTo>
                    <a:pt x="0" y="80"/>
                  </a:lnTo>
                  <a:lnTo>
                    <a:pt x="0" y="154"/>
                  </a:lnTo>
                  <a:lnTo>
                    <a:pt x="73" y="154"/>
                  </a:lnTo>
                  <a:lnTo>
                    <a:pt x="73" y="139"/>
                  </a:lnTo>
                  <a:close/>
                  <a:moveTo>
                    <a:pt x="102" y="52"/>
                  </a:moveTo>
                  <a:cubicBezTo>
                    <a:pt x="95" y="45"/>
                    <a:pt x="87" y="41"/>
                    <a:pt x="77" y="41"/>
                  </a:cubicBezTo>
                  <a:cubicBezTo>
                    <a:pt x="67" y="41"/>
                    <a:pt x="58" y="45"/>
                    <a:pt x="51" y="52"/>
                  </a:cubicBezTo>
                  <a:cubicBezTo>
                    <a:pt x="44" y="59"/>
                    <a:pt x="41" y="67"/>
                    <a:pt x="41" y="77"/>
                  </a:cubicBezTo>
                  <a:cubicBezTo>
                    <a:pt x="41" y="87"/>
                    <a:pt x="44" y="96"/>
                    <a:pt x="51" y="103"/>
                  </a:cubicBezTo>
                  <a:cubicBezTo>
                    <a:pt x="58" y="110"/>
                    <a:pt x="67" y="113"/>
                    <a:pt x="77" y="113"/>
                  </a:cubicBezTo>
                  <a:cubicBezTo>
                    <a:pt x="87" y="113"/>
                    <a:pt x="95" y="110"/>
                    <a:pt x="102" y="103"/>
                  </a:cubicBezTo>
                  <a:cubicBezTo>
                    <a:pt x="109" y="96"/>
                    <a:pt x="113" y="87"/>
                    <a:pt x="113" y="77"/>
                  </a:cubicBezTo>
                  <a:cubicBezTo>
                    <a:pt x="113" y="67"/>
                    <a:pt x="109" y="59"/>
                    <a:pt x="102" y="52"/>
                  </a:cubicBezTo>
                  <a:close/>
                  <a:moveTo>
                    <a:pt x="93" y="94"/>
                  </a:moveTo>
                  <a:cubicBezTo>
                    <a:pt x="89" y="99"/>
                    <a:pt x="83" y="101"/>
                    <a:pt x="77" y="101"/>
                  </a:cubicBezTo>
                  <a:cubicBezTo>
                    <a:pt x="70" y="101"/>
                    <a:pt x="64" y="98"/>
                    <a:pt x="60" y="94"/>
                  </a:cubicBezTo>
                  <a:cubicBezTo>
                    <a:pt x="55" y="89"/>
                    <a:pt x="53" y="84"/>
                    <a:pt x="53" y="77"/>
                  </a:cubicBezTo>
                  <a:cubicBezTo>
                    <a:pt x="53" y="71"/>
                    <a:pt x="55" y="65"/>
                    <a:pt x="60" y="60"/>
                  </a:cubicBezTo>
                  <a:cubicBezTo>
                    <a:pt x="64" y="56"/>
                    <a:pt x="70" y="54"/>
                    <a:pt x="77" y="54"/>
                  </a:cubicBezTo>
                  <a:cubicBezTo>
                    <a:pt x="83" y="54"/>
                    <a:pt x="89" y="56"/>
                    <a:pt x="93" y="61"/>
                  </a:cubicBezTo>
                  <a:cubicBezTo>
                    <a:pt x="98" y="65"/>
                    <a:pt x="100" y="71"/>
                    <a:pt x="100" y="77"/>
                  </a:cubicBezTo>
                  <a:cubicBezTo>
                    <a:pt x="100" y="84"/>
                    <a:pt x="98" y="90"/>
                    <a:pt x="93" y="94"/>
                  </a:cubicBezTo>
                  <a:close/>
                  <a:moveTo>
                    <a:pt x="89" y="65"/>
                  </a:moveTo>
                  <a:cubicBezTo>
                    <a:pt x="85" y="62"/>
                    <a:pt x="81" y="60"/>
                    <a:pt x="77" y="60"/>
                  </a:cubicBezTo>
                  <a:cubicBezTo>
                    <a:pt x="72" y="60"/>
                    <a:pt x="68" y="62"/>
                    <a:pt x="64" y="65"/>
                  </a:cubicBezTo>
                  <a:cubicBezTo>
                    <a:pt x="61" y="68"/>
                    <a:pt x="59" y="72"/>
                    <a:pt x="59" y="77"/>
                  </a:cubicBezTo>
                  <a:cubicBezTo>
                    <a:pt x="59" y="82"/>
                    <a:pt x="61" y="86"/>
                    <a:pt x="64" y="89"/>
                  </a:cubicBezTo>
                  <a:cubicBezTo>
                    <a:pt x="68" y="93"/>
                    <a:pt x="72" y="94"/>
                    <a:pt x="77" y="94"/>
                  </a:cubicBezTo>
                  <a:cubicBezTo>
                    <a:pt x="81" y="94"/>
                    <a:pt x="85" y="93"/>
                    <a:pt x="89" y="89"/>
                  </a:cubicBezTo>
                  <a:cubicBezTo>
                    <a:pt x="92" y="86"/>
                    <a:pt x="94" y="82"/>
                    <a:pt x="94" y="77"/>
                  </a:cubicBezTo>
                  <a:cubicBezTo>
                    <a:pt x="94" y="72"/>
                    <a:pt x="92" y="68"/>
                    <a:pt x="89" y="65"/>
                  </a:cubicBezTo>
                  <a:close/>
                  <a:moveTo>
                    <a:pt x="81" y="81"/>
                  </a:moveTo>
                  <a:cubicBezTo>
                    <a:pt x="80" y="83"/>
                    <a:pt x="78" y="83"/>
                    <a:pt x="77" y="83"/>
                  </a:cubicBezTo>
                  <a:cubicBezTo>
                    <a:pt x="75" y="83"/>
                    <a:pt x="74" y="83"/>
                    <a:pt x="72" y="81"/>
                  </a:cubicBezTo>
                  <a:cubicBezTo>
                    <a:pt x="71" y="80"/>
                    <a:pt x="71" y="79"/>
                    <a:pt x="71" y="77"/>
                  </a:cubicBezTo>
                  <a:cubicBezTo>
                    <a:pt x="71" y="76"/>
                    <a:pt x="71" y="74"/>
                    <a:pt x="72" y="73"/>
                  </a:cubicBezTo>
                  <a:cubicBezTo>
                    <a:pt x="74" y="72"/>
                    <a:pt x="75" y="71"/>
                    <a:pt x="77" y="71"/>
                  </a:cubicBezTo>
                  <a:cubicBezTo>
                    <a:pt x="78" y="71"/>
                    <a:pt x="80" y="72"/>
                    <a:pt x="81" y="73"/>
                  </a:cubicBezTo>
                  <a:cubicBezTo>
                    <a:pt x="82" y="74"/>
                    <a:pt x="83" y="76"/>
                    <a:pt x="83" y="77"/>
                  </a:cubicBezTo>
                  <a:cubicBezTo>
                    <a:pt x="83" y="79"/>
                    <a:pt x="82" y="80"/>
                    <a:pt x="81" y="81"/>
                  </a:cubicBezTo>
                  <a:close/>
                </a:path>
              </a:pathLst>
            </a:custGeom>
            <a:solidFill>
              <a:srgbClr val="000000"/>
            </a:solidFill>
            <a:ln w="0">
              <a:noFill/>
              <a:prstDash val="solid"/>
              <a:round/>
              <a:headEnd/>
              <a:tailEnd/>
            </a:ln>
          </p:spPr>
          <p:txBody>
            <a:bodyPr/>
            <a:lstStyle/>
            <a:p>
              <a:pPr defTabSz="685800" fontAlgn="base">
                <a:spcBef>
                  <a:spcPct val="0"/>
                </a:spcBef>
                <a:spcAft>
                  <a:spcPct val="0"/>
                </a:spcAft>
                <a:defRPr/>
              </a:pPr>
              <a:endParaRPr lang="en-US" sz="1350">
                <a:solidFill>
                  <a:srgbClr val="000000"/>
                </a:solidFill>
              </a:endParaRPr>
            </a:p>
          </p:txBody>
        </p:sp>
      </p:grpSp>
      <p:sp>
        <p:nvSpPr>
          <p:cNvPr id="9265" name="Line 49"/>
          <p:cNvSpPr>
            <a:spLocks noChangeShapeType="1"/>
          </p:cNvSpPr>
          <p:nvPr userDrawn="1"/>
        </p:nvSpPr>
        <p:spPr bwMode="auto">
          <a:xfrm>
            <a:off x="0" y="704850"/>
            <a:ext cx="9144000" cy="0"/>
          </a:xfrm>
          <a:prstGeom prst="line">
            <a:avLst/>
          </a:prstGeom>
          <a:noFill/>
          <a:ln w="12700">
            <a:solidFill>
              <a:srgbClr val="AB1227"/>
            </a:solidFill>
            <a:round/>
            <a:headEnd/>
            <a:tailEnd/>
          </a:ln>
          <a:effectLst/>
        </p:spPr>
        <p:txBody>
          <a:bodyPr wrap="none" anchor="ctr"/>
          <a:lstStyle/>
          <a:p>
            <a:pPr defTabSz="685800" fontAlgn="base">
              <a:spcBef>
                <a:spcPct val="0"/>
              </a:spcBef>
              <a:spcAft>
                <a:spcPct val="0"/>
              </a:spcAft>
              <a:defRPr/>
            </a:pPr>
            <a:endParaRPr lang="en-US" sz="1350">
              <a:solidFill>
                <a:srgbClr val="000000"/>
              </a:solidFill>
            </a:endParaRPr>
          </a:p>
        </p:txBody>
      </p:sp>
      <p:sp>
        <p:nvSpPr>
          <p:cNvPr id="15" name="Slide Number Placeholder 5"/>
          <p:cNvSpPr>
            <a:spLocks noGrp="1"/>
          </p:cNvSpPr>
          <p:nvPr>
            <p:ph type="sldNum" sz="quarter" idx="4"/>
          </p:nvPr>
        </p:nvSpPr>
        <p:spPr>
          <a:xfrm>
            <a:off x="214314" y="6483350"/>
            <a:ext cx="669925" cy="274638"/>
          </a:xfrm>
          <a:prstGeom prst="rect">
            <a:avLst/>
          </a:prstGeom>
        </p:spPr>
        <p:txBody>
          <a:bodyPr/>
          <a:lstStyle>
            <a:lvl1pPr>
              <a:defRPr sz="750" smtClean="0">
                <a:solidFill>
                  <a:schemeClr val="tx1">
                    <a:lumMod val="50000"/>
                    <a:lumOff val="50000"/>
                  </a:schemeClr>
                </a:solidFill>
              </a:defRPr>
            </a:lvl1pPr>
          </a:lstStyle>
          <a:p>
            <a:pPr defTabSz="685800" fontAlgn="base">
              <a:spcBef>
                <a:spcPct val="0"/>
              </a:spcBef>
              <a:spcAft>
                <a:spcPct val="0"/>
              </a:spcAft>
              <a:defRPr/>
            </a:pPr>
            <a:fld id="{0054FD9A-F16A-47AB-A25E-BB88F0486E28}" type="slidenum">
              <a:rPr lang="en-US" smtClean="0">
                <a:solidFill>
                  <a:srgbClr val="000000">
                    <a:lumMod val="50000"/>
                    <a:lumOff val="50000"/>
                  </a:srgbClr>
                </a:solidFill>
              </a:rPr>
              <a:pPr defTabSz="685800" fontAlgn="base">
                <a:spcBef>
                  <a:spcPct val="0"/>
                </a:spcBef>
                <a:spcAft>
                  <a:spcPct val="0"/>
                </a:spcAft>
                <a:def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12056689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hf hdr="0" dt="0"/>
  <p:txStyles>
    <p:titleStyle>
      <a:lvl1pPr algn="ctr" rtl="0" eaLnBrk="0" fontAlgn="base" hangingPunct="0">
        <a:spcBef>
          <a:spcPct val="0"/>
        </a:spcBef>
        <a:spcAft>
          <a:spcPct val="0"/>
        </a:spcAft>
        <a:defRPr sz="1875" b="1">
          <a:solidFill>
            <a:srgbClr val="373737"/>
          </a:solidFill>
          <a:latin typeface="+mj-lt"/>
          <a:ea typeface="+mj-ea"/>
          <a:cs typeface="ＭＳ Ｐゴシック"/>
        </a:defRPr>
      </a:lvl1pPr>
      <a:lvl2pPr algn="ctr" rtl="0" eaLnBrk="0" fontAlgn="base" hangingPunct="0">
        <a:spcBef>
          <a:spcPct val="0"/>
        </a:spcBef>
        <a:spcAft>
          <a:spcPct val="0"/>
        </a:spcAft>
        <a:defRPr sz="1875" b="1">
          <a:solidFill>
            <a:srgbClr val="373737"/>
          </a:solidFill>
          <a:latin typeface="Arial" charset="0"/>
          <a:ea typeface="ＭＳ Ｐゴシック" pitchFamily="96" charset="-128"/>
          <a:cs typeface="ＭＳ Ｐゴシック"/>
        </a:defRPr>
      </a:lvl2pPr>
      <a:lvl3pPr algn="ctr" rtl="0" eaLnBrk="0" fontAlgn="base" hangingPunct="0">
        <a:spcBef>
          <a:spcPct val="0"/>
        </a:spcBef>
        <a:spcAft>
          <a:spcPct val="0"/>
        </a:spcAft>
        <a:defRPr sz="1875" b="1">
          <a:solidFill>
            <a:srgbClr val="373737"/>
          </a:solidFill>
          <a:latin typeface="Arial" charset="0"/>
          <a:ea typeface="ＭＳ Ｐゴシック" pitchFamily="96" charset="-128"/>
          <a:cs typeface="ＭＳ Ｐゴシック"/>
        </a:defRPr>
      </a:lvl3pPr>
      <a:lvl4pPr algn="ctr" rtl="0" eaLnBrk="0" fontAlgn="base" hangingPunct="0">
        <a:spcBef>
          <a:spcPct val="0"/>
        </a:spcBef>
        <a:spcAft>
          <a:spcPct val="0"/>
        </a:spcAft>
        <a:defRPr sz="1875" b="1">
          <a:solidFill>
            <a:srgbClr val="373737"/>
          </a:solidFill>
          <a:latin typeface="Arial" charset="0"/>
          <a:ea typeface="ＭＳ Ｐゴシック" pitchFamily="96" charset="-128"/>
          <a:cs typeface="ＭＳ Ｐゴシック"/>
        </a:defRPr>
      </a:lvl4pPr>
      <a:lvl5pPr algn="ctr" rtl="0" eaLnBrk="0" fontAlgn="base" hangingPunct="0">
        <a:spcBef>
          <a:spcPct val="0"/>
        </a:spcBef>
        <a:spcAft>
          <a:spcPct val="0"/>
        </a:spcAft>
        <a:defRPr sz="1875" b="1">
          <a:solidFill>
            <a:srgbClr val="373737"/>
          </a:solidFill>
          <a:latin typeface="Arial" charset="0"/>
          <a:ea typeface="ＭＳ Ｐゴシック" pitchFamily="96" charset="-128"/>
          <a:cs typeface="ＭＳ Ｐゴシック"/>
        </a:defRPr>
      </a:lvl5pPr>
      <a:lvl6pPr marL="342900" algn="ctr" rtl="0" fontAlgn="base">
        <a:spcBef>
          <a:spcPct val="0"/>
        </a:spcBef>
        <a:spcAft>
          <a:spcPct val="0"/>
        </a:spcAft>
        <a:defRPr sz="1875" b="1">
          <a:solidFill>
            <a:srgbClr val="373737"/>
          </a:solidFill>
          <a:latin typeface="Arial" charset="0"/>
          <a:ea typeface="ＭＳ Ｐゴシック" pitchFamily="96" charset="-128"/>
        </a:defRPr>
      </a:lvl6pPr>
      <a:lvl7pPr marL="685800" algn="ctr" rtl="0" fontAlgn="base">
        <a:spcBef>
          <a:spcPct val="0"/>
        </a:spcBef>
        <a:spcAft>
          <a:spcPct val="0"/>
        </a:spcAft>
        <a:defRPr sz="1875" b="1">
          <a:solidFill>
            <a:srgbClr val="373737"/>
          </a:solidFill>
          <a:latin typeface="Arial" charset="0"/>
          <a:ea typeface="ＭＳ Ｐゴシック" pitchFamily="96" charset="-128"/>
        </a:defRPr>
      </a:lvl7pPr>
      <a:lvl8pPr marL="1028700" algn="ctr" rtl="0" fontAlgn="base">
        <a:spcBef>
          <a:spcPct val="0"/>
        </a:spcBef>
        <a:spcAft>
          <a:spcPct val="0"/>
        </a:spcAft>
        <a:defRPr sz="1875" b="1">
          <a:solidFill>
            <a:srgbClr val="373737"/>
          </a:solidFill>
          <a:latin typeface="Arial" charset="0"/>
          <a:ea typeface="ＭＳ Ｐゴシック" pitchFamily="96" charset="-128"/>
        </a:defRPr>
      </a:lvl8pPr>
      <a:lvl9pPr marL="1371600" algn="ctr" rtl="0" fontAlgn="base">
        <a:spcBef>
          <a:spcPct val="0"/>
        </a:spcBef>
        <a:spcAft>
          <a:spcPct val="0"/>
        </a:spcAft>
        <a:defRPr sz="1875" b="1">
          <a:solidFill>
            <a:srgbClr val="373737"/>
          </a:solidFill>
          <a:latin typeface="Arial" charset="0"/>
          <a:ea typeface="ＭＳ Ｐゴシック" pitchFamily="96" charset="-128"/>
        </a:defRPr>
      </a:lvl9pPr>
    </p:titleStyle>
    <p:bodyStyle>
      <a:lvl1pPr marL="257175" indent="-257175" algn="l" rtl="0" eaLnBrk="0" fontAlgn="base" hangingPunct="0">
        <a:spcBef>
          <a:spcPct val="20000"/>
        </a:spcBef>
        <a:spcAft>
          <a:spcPct val="0"/>
        </a:spcAft>
        <a:buClr>
          <a:srgbClr val="113A62"/>
        </a:buClr>
        <a:buSzPct val="65000"/>
        <a:buFont typeface="Wingdings" pitchFamily="2" charset="2"/>
        <a:buChar char="l"/>
        <a:defRPr sz="1800">
          <a:solidFill>
            <a:srgbClr val="404040"/>
          </a:solidFill>
          <a:latin typeface="+mn-lt"/>
          <a:ea typeface="+mn-ea"/>
          <a:cs typeface="ＭＳ Ｐゴシック"/>
        </a:defRPr>
      </a:lvl1pPr>
      <a:lvl2pPr marL="557213" indent="-214313" algn="l" rtl="0" eaLnBrk="0" fontAlgn="base" hangingPunct="0">
        <a:spcBef>
          <a:spcPct val="20000"/>
        </a:spcBef>
        <a:spcAft>
          <a:spcPct val="0"/>
        </a:spcAft>
        <a:buClr>
          <a:srgbClr val="1B69B1"/>
        </a:buClr>
        <a:buSzPct val="65000"/>
        <a:buFont typeface="Wingdings" pitchFamily="2" charset="2"/>
        <a:buChar char="n"/>
        <a:defRPr sz="1800">
          <a:solidFill>
            <a:srgbClr val="404040"/>
          </a:solidFill>
          <a:latin typeface="+mn-lt"/>
          <a:ea typeface="+mn-ea"/>
          <a:cs typeface="ＭＳ Ｐゴシック"/>
        </a:defRPr>
      </a:lvl2pPr>
      <a:lvl3pPr marL="857250" indent="-171450" algn="l" rtl="0" eaLnBrk="0" fontAlgn="base" hangingPunct="0">
        <a:spcBef>
          <a:spcPct val="20000"/>
        </a:spcBef>
        <a:spcAft>
          <a:spcPct val="0"/>
        </a:spcAft>
        <a:buClr>
          <a:srgbClr val="A7C3EA"/>
        </a:buClr>
        <a:buChar char="–"/>
        <a:defRPr sz="1800">
          <a:solidFill>
            <a:srgbClr val="404040"/>
          </a:solidFill>
          <a:latin typeface="+mn-lt"/>
          <a:ea typeface="+mn-ea"/>
          <a:cs typeface="ＭＳ Ｐゴシック"/>
        </a:defRPr>
      </a:lvl3pPr>
      <a:lvl4pPr marL="1200150" indent="-171450" algn="l" rtl="0" eaLnBrk="0" fontAlgn="base" hangingPunct="0">
        <a:spcBef>
          <a:spcPct val="20000"/>
        </a:spcBef>
        <a:spcAft>
          <a:spcPct val="0"/>
        </a:spcAft>
        <a:buClr>
          <a:srgbClr val="A7C3EA"/>
        </a:buClr>
        <a:buChar char="–"/>
        <a:defRPr sz="1500">
          <a:solidFill>
            <a:srgbClr val="404040"/>
          </a:solidFill>
          <a:latin typeface="+mn-lt"/>
          <a:ea typeface="+mn-ea"/>
          <a:cs typeface="ＭＳ Ｐゴシック"/>
        </a:defRPr>
      </a:lvl4pPr>
      <a:lvl5pPr marL="1543050" indent="-171450" algn="l" rtl="0" eaLnBrk="0" fontAlgn="base" hangingPunct="0">
        <a:spcBef>
          <a:spcPct val="20000"/>
        </a:spcBef>
        <a:spcAft>
          <a:spcPct val="0"/>
        </a:spcAft>
        <a:buClr>
          <a:srgbClr val="A7C3EA"/>
        </a:buClr>
        <a:buChar char="»"/>
        <a:defRPr sz="1500">
          <a:solidFill>
            <a:srgbClr val="404040"/>
          </a:solidFill>
          <a:latin typeface="+mn-lt"/>
          <a:ea typeface="+mn-ea"/>
          <a:cs typeface="ＭＳ Ｐゴシック"/>
        </a:defRPr>
      </a:lvl5pPr>
      <a:lvl6pPr marL="1885950" indent="-171450" algn="l" rtl="0" fontAlgn="base">
        <a:spcBef>
          <a:spcPct val="20000"/>
        </a:spcBef>
        <a:spcAft>
          <a:spcPct val="0"/>
        </a:spcAft>
        <a:buClr>
          <a:srgbClr val="A7C3EA"/>
        </a:buClr>
        <a:buChar char="»"/>
        <a:defRPr sz="1500">
          <a:solidFill>
            <a:srgbClr val="404040"/>
          </a:solidFill>
          <a:latin typeface="+mn-lt"/>
          <a:ea typeface="+mn-ea"/>
        </a:defRPr>
      </a:lvl6pPr>
      <a:lvl7pPr marL="2228850" indent="-171450" algn="l" rtl="0" fontAlgn="base">
        <a:spcBef>
          <a:spcPct val="20000"/>
        </a:spcBef>
        <a:spcAft>
          <a:spcPct val="0"/>
        </a:spcAft>
        <a:buClr>
          <a:srgbClr val="A7C3EA"/>
        </a:buClr>
        <a:buChar char="»"/>
        <a:defRPr sz="1500">
          <a:solidFill>
            <a:srgbClr val="404040"/>
          </a:solidFill>
          <a:latin typeface="+mn-lt"/>
          <a:ea typeface="+mn-ea"/>
        </a:defRPr>
      </a:lvl7pPr>
      <a:lvl8pPr marL="2571750" indent="-171450" algn="l" rtl="0" fontAlgn="base">
        <a:spcBef>
          <a:spcPct val="20000"/>
        </a:spcBef>
        <a:spcAft>
          <a:spcPct val="0"/>
        </a:spcAft>
        <a:buClr>
          <a:srgbClr val="A7C3EA"/>
        </a:buClr>
        <a:buChar char="»"/>
        <a:defRPr sz="1500">
          <a:solidFill>
            <a:srgbClr val="404040"/>
          </a:solidFill>
          <a:latin typeface="+mn-lt"/>
          <a:ea typeface="+mn-ea"/>
        </a:defRPr>
      </a:lvl8pPr>
      <a:lvl9pPr marL="2914650" indent="-171450" algn="l" rtl="0" fontAlgn="base">
        <a:spcBef>
          <a:spcPct val="20000"/>
        </a:spcBef>
        <a:spcAft>
          <a:spcPct val="0"/>
        </a:spcAft>
        <a:buClr>
          <a:srgbClr val="A7C3EA"/>
        </a:buClr>
        <a:buChar char="»"/>
        <a:defRPr sz="1500">
          <a:solidFill>
            <a:srgbClr val="404040"/>
          </a:solidFill>
          <a:latin typeface="+mn-lt"/>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07832" y="2944006"/>
            <a:ext cx="4922110" cy="627613"/>
          </a:xfrm>
        </p:spPr>
        <p:txBody>
          <a:bodyPr>
            <a:normAutofit fontScale="90000"/>
          </a:bodyPr>
          <a:lstStyle/>
          <a:p>
            <a:r>
              <a:rPr lang="en-US" dirty="0" err="1"/>
              <a:t>Tradespace</a:t>
            </a:r>
            <a:r>
              <a:rPr lang="en-US" dirty="0"/>
              <a:t> Exploration (TSE) Commercial Ship Case Study</a:t>
            </a:r>
          </a:p>
        </p:txBody>
      </p:sp>
      <p:sp>
        <p:nvSpPr>
          <p:cNvPr id="14" name="Text Placeholder 13"/>
          <p:cNvSpPr>
            <a:spLocks noGrp="1"/>
          </p:cNvSpPr>
          <p:nvPr>
            <p:ph type="body" idx="1"/>
          </p:nvPr>
        </p:nvSpPr>
        <p:spPr>
          <a:xfrm>
            <a:off x="207832" y="3407701"/>
            <a:ext cx="7302500" cy="1192786"/>
          </a:xfrm>
        </p:spPr>
        <p:txBody>
          <a:bodyPr>
            <a:normAutofit/>
          </a:bodyPr>
          <a:lstStyle/>
          <a:p>
            <a:endParaRPr lang="en-US" dirty="0"/>
          </a:p>
          <a:p>
            <a:pPr>
              <a:spcBef>
                <a:spcPts val="0"/>
              </a:spcBef>
            </a:pPr>
            <a:endParaRPr lang="en-US" dirty="0"/>
          </a:p>
          <a:p>
            <a:r>
              <a:rPr lang="en-US" sz="1600" dirty="0"/>
              <a:t>Mike Curry </a:t>
            </a:r>
          </a:p>
          <a:p>
            <a:r>
              <a:rPr lang="en-US" sz="1600" dirty="0"/>
              <a:t>01 June 2018</a:t>
            </a:r>
          </a:p>
          <a:p>
            <a:endParaRPr lang="en-US" dirty="0"/>
          </a:p>
        </p:txBody>
      </p:sp>
      <p:sp>
        <p:nvSpPr>
          <p:cNvPr id="4" name="Footer Placeholder 4"/>
          <p:cNvSpPr txBox="1">
            <a:spLocks/>
          </p:cNvSpPr>
          <p:nvPr/>
        </p:nvSpPr>
        <p:spPr>
          <a:xfrm>
            <a:off x="6013522" y="5801037"/>
            <a:ext cx="2593832" cy="197809"/>
          </a:xfrm>
          <a:prstGeom prst="rect">
            <a:avLst/>
          </a:prstGeom>
        </p:spPr>
        <p:txBody>
          <a:bodyPr vert="horz" wrap="square" lIns="68580" tIns="34290" rIns="68580" bIns="34290" numCol="1" rtlCol="0" anchor="t" anchorCtr="0" compatLnSpc="1">
            <a:prstTxWarp prst="textNoShape">
              <a:avLst/>
            </a:prstTxWarp>
          </a:bodyPr>
          <a:lstStyle>
            <a:defPPr>
              <a:defRPr lang="en-US"/>
            </a:defPPr>
            <a:lvl1pPr marL="0" algn="ctr" defTabSz="457200" rtl="0" eaLnBrk="0" latinLnBrk="0" hangingPunct="0">
              <a:defRPr sz="1200" kern="1200">
                <a:solidFill>
                  <a:srgbClr val="606060"/>
                </a:solidFill>
                <a:latin typeface="Arial" charset="0"/>
                <a:ea typeface="ＭＳ Ｐゴシック" charset="-128"/>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900" dirty="0"/>
              <a:t>Draper Proprietary</a:t>
            </a:r>
          </a:p>
        </p:txBody>
      </p:sp>
    </p:spTree>
    <p:extLst>
      <p:ext uri="{BB962C8B-B14F-4D97-AF65-F5344CB8AC3E}">
        <p14:creationId xmlns:p14="http://schemas.microsoft.com/office/powerpoint/2010/main" val="92375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59A129-A49A-6241-AE28-C518C809EC9D}"/>
              </a:ext>
            </a:extLst>
          </p:cNvPr>
          <p:cNvSpPr>
            <a:spLocks noGrp="1"/>
          </p:cNvSpPr>
          <p:nvPr>
            <p:ph type="title"/>
          </p:nvPr>
        </p:nvSpPr>
        <p:spPr/>
        <p:txBody>
          <a:bodyPr/>
          <a:lstStyle/>
          <a:p>
            <a:r>
              <a:rPr lang="en-US" dirty="0"/>
              <a:t>Commercial Offshore Ships</a:t>
            </a:r>
          </a:p>
        </p:txBody>
      </p:sp>
      <p:pic>
        <p:nvPicPr>
          <p:cNvPr id="7" name="Picture 6">
            <a:extLst>
              <a:ext uri="{FF2B5EF4-FFF2-40B4-BE49-F238E27FC236}">
                <a16:creationId xmlns:a16="http://schemas.microsoft.com/office/drawing/2014/main" id="{AAEE3862-B452-444C-8619-44AD4D17D3FB}"/>
              </a:ext>
            </a:extLst>
          </p:cNvPr>
          <p:cNvPicPr>
            <a:picLocks noChangeAspect="1"/>
          </p:cNvPicPr>
          <p:nvPr/>
        </p:nvPicPr>
        <p:blipFill>
          <a:blip r:embed="rId3"/>
          <a:srcRect b="18440"/>
          <a:stretch>
            <a:fillRect/>
          </a:stretch>
        </p:blipFill>
        <p:spPr>
          <a:xfrm>
            <a:off x="185136" y="1075008"/>
            <a:ext cx="2386584" cy="2227163"/>
          </a:xfrm>
          <a:prstGeom prst="rect">
            <a:avLst/>
          </a:prstGeom>
          <a:ln w="0">
            <a:solidFill>
              <a:schemeClr val="bg2"/>
            </a:solidFill>
          </a:ln>
        </p:spPr>
      </p:pic>
      <p:pic>
        <p:nvPicPr>
          <p:cNvPr id="8" name="Picture 7">
            <a:extLst>
              <a:ext uri="{FF2B5EF4-FFF2-40B4-BE49-F238E27FC236}">
                <a16:creationId xmlns:a16="http://schemas.microsoft.com/office/drawing/2014/main" id="{0A811CDE-549B-294B-ADCA-46A8BE85CC33}"/>
              </a:ext>
            </a:extLst>
          </p:cNvPr>
          <p:cNvPicPr>
            <a:picLocks noChangeAspect="1"/>
          </p:cNvPicPr>
          <p:nvPr/>
        </p:nvPicPr>
        <p:blipFill>
          <a:blip r:embed="rId4"/>
          <a:stretch>
            <a:fillRect/>
          </a:stretch>
        </p:blipFill>
        <p:spPr>
          <a:xfrm>
            <a:off x="207418" y="3763295"/>
            <a:ext cx="2383382" cy="2286000"/>
          </a:xfrm>
          <a:prstGeom prst="rect">
            <a:avLst/>
          </a:prstGeom>
          <a:ln w="0">
            <a:solidFill>
              <a:schemeClr val="bg2"/>
            </a:solidFill>
          </a:ln>
        </p:spPr>
      </p:pic>
      <p:sp>
        <p:nvSpPr>
          <p:cNvPr id="9" name="Rectangle 8">
            <a:extLst>
              <a:ext uri="{FF2B5EF4-FFF2-40B4-BE49-F238E27FC236}">
                <a16:creationId xmlns:a16="http://schemas.microsoft.com/office/drawing/2014/main" id="{3680ECD8-FFE7-2B44-A5A9-B6948A90A242}"/>
              </a:ext>
            </a:extLst>
          </p:cNvPr>
          <p:cNvSpPr/>
          <p:nvPr/>
        </p:nvSpPr>
        <p:spPr>
          <a:xfrm>
            <a:off x="2744326" y="1075007"/>
            <a:ext cx="2126627" cy="223113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000000"/>
                </a:solidFill>
                <a:latin typeface="Arial"/>
                <a:cs typeface="Arial"/>
              </a:rPr>
              <a:t>Case: </a:t>
            </a:r>
            <a:endParaRPr lang="nb-NO" sz="1400" dirty="0">
              <a:solidFill>
                <a:srgbClr val="000000"/>
              </a:solidFill>
              <a:latin typeface="Arial"/>
              <a:cs typeface="Arial"/>
            </a:endParaRPr>
          </a:p>
          <a:p>
            <a:r>
              <a:rPr lang="nb-NO" sz="1400" dirty="0" err="1">
                <a:solidFill>
                  <a:srgbClr val="000000"/>
                </a:solidFill>
                <a:latin typeface="Arial"/>
                <a:cs typeface="Arial"/>
              </a:rPr>
              <a:t>Offered</a:t>
            </a:r>
            <a:r>
              <a:rPr lang="nb-NO" sz="1400" dirty="0">
                <a:solidFill>
                  <a:srgbClr val="000000"/>
                </a:solidFill>
                <a:latin typeface="Arial"/>
                <a:cs typeface="Arial"/>
              </a:rPr>
              <a:t> in </a:t>
            </a:r>
            <a:r>
              <a:rPr lang="nb-NO" sz="1400" dirty="0" err="1">
                <a:solidFill>
                  <a:srgbClr val="000000"/>
                </a:solidFill>
                <a:latin typeface="Arial"/>
                <a:cs typeface="Arial"/>
              </a:rPr>
              <a:t>the</a:t>
            </a:r>
            <a:r>
              <a:rPr lang="nb-NO" sz="1400" dirty="0">
                <a:solidFill>
                  <a:srgbClr val="000000"/>
                </a:solidFill>
                <a:latin typeface="Arial"/>
                <a:cs typeface="Arial"/>
              </a:rPr>
              <a:t> spot market, </a:t>
            </a:r>
            <a:r>
              <a:rPr lang="nb-NO" sz="1400" dirty="0" err="1">
                <a:solidFill>
                  <a:srgbClr val="000000"/>
                </a:solidFill>
                <a:latin typeface="Arial"/>
                <a:cs typeface="Arial"/>
              </a:rPr>
              <a:t>after</a:t>
            </a:r>
            <a:r>
              <a:rPr lang="nb-NO" sz="1400" b="1" dirty="0">
                <a:solidFill>
                  <a:srgbClr val="000000"/>
                </a:solidFill>
                <a:latin typeface="Arial"/>
                <a:cs typeface="Arial"/>
              </a:rPr>
              <a:t> </a:t>
            </a:r>
            <a:r>
              <a:rPr lang="nb-NO" sz="1400" b="1" dirty="0" err="1">
                <a:solidFill>
                  <a:srgbClr val="000000"/>
                </a:solidFill>
                <a:latin typeface="Arial"/>
                <a:cs typeface="Arial"/>
              </a:rPr>
              <a:t>one</a:t>
            </a:r>
            <a:r>
              <a:rPr lang="nb-NO" sz="1400" b="1" dirty="0">
                <a:solidFill>
                  <a:srgbClr val="000000"/>
                </a:solidFill>
                <a:latin typeface="Arial"/>
                <a:cs typeface="Arial"/>
              </a:rPr>
              <a:t> </a:t>
            </a:r>
            <a:r>
              <a:rPr lang="nb-NO" sz="1400" b="1" dirty="0" err="1">
                <a:solidFill>
                  <a:srgbClr val="000000"/>
                </a:solidFill>
                <a:latin typeface="Arial"/>
                <a:cs typeface="Arial"/>
              </a:rPr>
              <a:t>year</a:t>
            </a:r>
            <a:r>
              <a:rPr lang="nb-NO" sz="1400" b="1" dirty="0">
                <a:solidFill>
                  <a:srgbClr val="000000"/>
                </a:solidFill>
                <a:latin typeface="Arial"/>
                <a:cs typeface="Arial"/>
              </a:rPr>
              <a:t> </a:t>
            </a:r>
            <a:r>
              <a:rPr lang="nb-NO" sz="1400" b="1" dirty="0" err="1">
                <a:solidFill>
                  <a:srgbClr val="000000"/>
                </a:solidFill>
                <a:latin typeface="Arial"/>
                <a:cs typeface="Arial"/>
              </a:rPr>
              <a:t>without</a:t>
            </a:r>
            <a:r>
              <a:rPr lang="nb-NO" sz="1400" b="1" dirty="0">
                <a:solidFill>
                  <a:srgbClr val="000000"/>
                </a:solidFill>
                <a:latin typeface="Arial"/>
                <a:cs typeface="Arial"/>
              </a:rPr>
              <a:t> </a:t>
            </a:r>
            <a:r>
              <a:rPr lang="nb-NO" sz="1400" b="1" dirty="0" err="1">
                <a:solidFill>
                  <a:srgbClr val="000000"/>
                </a:solidFill>
                <a:latin typeface="Arial"/>
                <a:cs typeface="Arial"/>
              </a:rPr>
              <a:t>any</a:t>
            </a:r>
            <a:r>
              <a:rPr lang="nb-NO" sz="1400" b="1" dirty="0">
                <a:solidFill>
                  <a:srgbClr val="000000"/>
                </a:solidFill>
                <a:latin typeface="Arial"/>
                <a:cs typeface="Arial"/>
              </a:rPr>
              <a:t> </a:t>
            </a:r>
            <a:r>
              <a:rPr lang="nb-NO" sz="1400" b="1" dirty="0" err="1">
                <a:solidFill>
                  <a:srgbClr val="000000"/>
                </a:solidFill>
                <a:latin typeface="Arial"/>
                <a:cs typeface="Arial"/>
              </a:rPr>
              <a:t>contracts</a:t>
            </a:r>
            <a:r>
              <a:rPr lang="nb-NO" sz="1400" dirty="0">
                <a:solidFill>
                  <a:srgbClr val="000000"/>
                </a:solidFill>
                <a:latin typeface="Arial"/>
                <a:cs typeface="Arial"/>
              </a:rPr>
              <a:t>.</a:t>
            </a:r>
            <a:endParaRPr lang="en-GB" sz="1400" dirty="0">
              <a:latin typeface="Arial"/>
              <a:cs typeface="Arial"/>
            </a:endParaRPr>
          </a:p>
        </p:txBody>
      </p:sp>
      <p:sp>
        <p:nvSpPr>
          <p:cNvPr id="10" name="Rectangle 9">
            <a:extLst>
              <a:ext uri="{FF2B5EF4-FFF2-40B4-BE49-F238E27FC236}">
                <a16:creationId xmlns:a16="http://schemas.microsoft.com/office/drawing/2014/main" id="{9A405FE5-ADBB-4247-89AA-6611EAD6E201}"/>
              </a:ext>
            </a:extLst>
          </p:cNvPr>
          <p:cNvSpPr/>
          <p:nvPr/>
        </p:nvSpPr>
        <p:spPr>
          <a:xfrm>
            <a:off x="6255372" y="1443816"/>
            <a:ext cx="2126627" cy="73866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sz="1400" b="1" dirty="0" err="1">
                <a:solidFill>
                  <a:srgbClr val="000000"/>
                </a:solidFill>
                <a:latin typeface="Arial"/>
                <a:cs typeface="Arial"/>
              </a:rPr>
              <a:t>Newbuild</a:t>
            </a:r>
            <a:r>
              <a:rPr lang="en-US" sz="1400" b="1" dirty="0">
                <a:solidFill>
                  <a:srgbClr val="000000"/>
                </a:solidFill>
                <a:latin typeface="Arial"/>
                <a:cs typeface="Arial"/>
              </a:rPr>
              <a:t> costs (2010):</a:t>
            </a:r>
          </a:p>
          <a:p>
            <a:pPr marL="285750" indent="-285750">
              <a:buFont typeface="Arial" panose="020B0604020202020204" pitchFamily="34" charset="0"/>
              <a:buChar char="•"/>
            </a:pPr>
            <a:r>
              <a:rPr lang="en-US" sz="1400" dirty="0">
                <a:solidFill>
                  <a:srgbClr val="000000"/>
                </a:solidFill>
                <a:latin typeface="Arial"/>
                <a:cs typeface="Arial"/>
              </a:rPr>
              <a:t>Estimated $115M</a:t>
            </a:r>
          </a:p>
          <a:p>
            <a:pPr marL="285750" indent="-285750">
              <a:buFont typeface="Arial" panose="020B0604020202020204" pitchFamily="34" charset="0"/>
              <a:buChar char="•"/>
            </a:pPr>
            <a:r>
              <a:rPr lang="en-US" sz="1400" dirty="0">
                <a:solidFill>
                  <a:srgbClr val="000000"/>
                </a:solidFill>
                <a:latin typeface="Arial"/>
                <a:cs typeface="Arial"/>
              </a:rPr>
              <a:t>Final 500M!</a:t>
            </a:r>
          </a:p>
        </p:txBody>
      </p:sp>
      <p:sp>
        <p:nvSpPr>
          <p:cNvPr id="11" name="TextBox 10">
            <a:extLst>
              <a:ext uri="{FF2B5EF4-FFF2-40B4-BE49-F238E27FC236}">
                <a16:creationId xmlns:a16="http://schemas.microsoft.com/office/drawing/2014/main" id="{D3507A60-5C67-EE47-8AA1-D9C837207F0A}"/>
              </a:ext>
            </a:extLst>
          </p:cNvPr>
          <p:cNvSpPr txBox="1"/>
          <p:nvPr/>
        </p:nvSpPr>
        <p:spPr>
          <a:xfrm>
            <a:off x="4956739" y="4190480"/>
            <a:ext cx="1063061" cy="523220"/>
          </a:xfrm>
          <a:prstGeom prst="rect">
            <a:avLst/>
          </a:prstGeom>
          <a:noFill/>
        </p:spPr>
        <p:txBody>
          <a:bodyPr wrap="none" rtlCol="0">
            <a:spAutoFit/>
          </a:bodyPr>
          <a:lstStyle/>
          <a:p>
            <a:r>
              <a:rPr lang="en-US" sz="2800" dirty="0">
                <a:solidFill>
                  <a:srgbClr val="FF0000"/>
                </a:solidFill>
              </a:rPr>
              <a:t>Good</a:t>
            </a:r>
          </a:p>
        </p:txBody>
      </p:sp>
      <p:sp>
        <p:nvSpPr>
          <p:cNvPr id="12" name="TextBox 11">
            <a:extLst>
              <a:ext uri="{FF2B5EF4-FFF2-40B4-BE49-F238E27FC236}">
                <a16:creationId xmlns:a16="http://schemas.microsoft.com/office/drawing/2014/main" id="{7F9892DA-1AA6-4B4F-8691-F9ABC1CAD997}"/>
              </a:ext>
            </a:extLst>
          </p:cNvPr>
          <p:cNvSpPr txBox="1"/>
          <p:nvPr/>
        </p:nvSpPr>
        <p:spPr>
          <a:xfrm>
            <a:off x="5062367" y="1378559"/>
            <a:ext cx="823563" cy="523220"/>
          </a:xfrm>
          <a:prstGeom prst="rect">
            <a:avLst/>
          </a:prstGeom>
          <a:noFill/>
        </p:spPr>
        <p:txBody>
          <a:bodyPr wrap="none" rtlCol="0">
            <a:spAutoFit/>
          </a:bodyPr>
          <a:lstStyle/>
          <a:p>
            <a:r>
              <a:rPr lang="en-US" sz="2800" dirty="0">
                <a:solidFill>
                  <a:srgbClr val="FF0000"/>
                </a:solidFill>
              </a:rPr>
              <a:t>Bad</a:t>
            </a:r>
          </a:p>
        </p:txBody>
      </p:sp>
      <p:sp>
        <p:nvSpPr>
          <p:cNvPr id="13" name="Rectangle 12">
            <a:extLst>
              <a:ext uri="{FF2B5EF4-FFF2-40B4-BE49-F238E27FC236}">
                <a16:creationId xmlns:a16="http://schemas.microsoft.com/office/drawing/2014/main" id="{26F7D355-3B23-A549-A729-EFA5DF7476E9}"/>
              </a:ext>
            </a:extLst>
          </p:cNvPr>
          <p:cNvSpPr/>
          <p:nvPr/>
        </p:nvSpPr>
        <p:spPr>
          <a:xfrm>
            <a:off x="6125428" y="4105645"/>
            <a:ext cx="1562445" cy="52322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r>
              <a:rPr lang="en-US" sz="1400" dirty="0">
                <a:solidFill>
                  <a:srgbClr val="000000"/>
                </a:solidFill>
                <a:latin typeface="Arial"/>
                <a:cs typeface="Arial"/>
              </a:rPr>
              <a:t>Original $37M</a:t>
            </a:r>
          </a:p>
          <a:p>
            <a:pPr marL="285750" indent="-285750"/>
            <a:r>
              <a:rPr lang="en-US" sz="1400" dirty="0">
                <a:solidFill>
                  <a:srgbClr val="000000"/>
                </a:solidFill>
                <a:latin typeface="Arial"/>
                <a:cs typeface="Arial"/>
              </a:rPr>
              <a:t>Retrofit $15M</a:t>
            </a:r>
          </a:p>
        </p:txBody>
      </p:sp>
      <p:sp>
        <p:nvSpPr>
          <p:cNvPr id="14" name="Rectangle 13">
            <a:extLst>
              <a:ext uri="{FF2B5EF4-FFF2-40B4-BE49-F238E27FC236}">
                <a16:creationId xmlns:a16="http://schemas.microsoft.com/office/drawing/2014/main" id="{6C1C4E21-7CAA-C24A-B471-948CB63A1796}"/>
              </a:ext>
            </a:extLst>
          </p:cNvPr>
          <p:cNvSpPr/>
          <p:nvPr/>
        </p:nvSpPr>
        <p:spPr>
          <a:xfrm>
            <a:off x="140572" y="5911663"/>
            <a:ext cx="1828800" cy="33855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ctr"/>
            <a:r>
              <a:rPr lang="nb-NO" sz="1600" b="1" dirty="0" err="1"/>
              <a:t>Vestland</a:t>
            </a:r>
            <a:r>
              <a:rPr lang="nb-NO" sz="1600" b="1" dirty="0"/>
              <a:t> </a:t>
            </a:r>
            <a:r>
              <a:rPr lang="nb-NO" sz="1600" b="1" dirty="0" err="1"/>
              <a:t>Cygnus</a:t>
            </a:r>
            <a:endParaRPr lang="en-GB" sz="1600" b="1" dirty="0"/>
          </a:p>
        </p:txBody>
      </p:sp>
      <p:sp>
        <p:nvSpPr>
          <p:cNvPr id="15" name="Rectangle 14">
            <a:extLst>
              <a:ext uri="{FF2B5EF4-FFF2-40B4-BE49-F238E27FC236}">
                <a16:creationId xmlns:a16="http://schemas.microsoft.com/office/drawing/2014/main" id="{9FCE5B68-5BBE-2044-9D05-9941A99B0F7F}"/>
              </a:ext>
            </a:extLst>
          </p:cNvPr>
          <p:cNvSpPr/>
          <p:nvPr/>
        </p:nvSpPr>
        <p:spPr>
          <a:xfrm>
            <a:off x="140572" y="3286494"/>
            <a:ext cx="1775685" cy="33855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600" b="1" dirty="0">
                <a:latin typeface="Utopia-Regular"/>
              </a:rPr>
              <a:t>AKOFS Seafarer</a:t>
            </a:r>
            <a:endParaRPr lang="en-GB" sz="1600" b="1" dirty="0"/>
          </a:p>
        </p:txBody>
      </p:sp>
      <p:sp>
        <p:nvSpPr>
          <p:cNvPr id="16" name="Right Arrow 15">
            <a:extLst>
              <a:ext uri="{FF2B5EF4-FFF2-40B4-BE49-F238E27FC236}">
                <a16:creationId xmlns:a16="http://schemas.microsoft.com/office/drawing/2014/main" id="{620D8E73-0360-1B48-B619-AD30ADBB4B03}"/>
              </a:ext>
            </a:extLst>
          </p:cNvPr>
          <p:cNvSpPr/>
          <p:nvPr/>
        </p:nvSpPr>
        <p:spPr bwMode="auto">
          <a:xfrm>
            <a:off x="5218341" y="1901779"/>
            <a:ext cx="619186" cy="561401"/>
          </a:xfrm>
          <a:prstGeom prst="rightArrow">
            <a:avLst/>
          </a:prstGeom>
          <a:solidFill>
            <a:schemeClr val="accent1"/>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7" name="Right Arrow 16">
            <a:extLst>
              <a:ext uri="{FF2B5EF4-FFF2-40B4-BE49-F238E27FC236}">
                <a16:creationId xmlns:a16="http://schemas.microsoft.com/office/drawing/2014/main" id="{074D0882-AA9F-DF46-988E-366C1557C73E}"/>
              </a:ext>
            </a:extLst>
          </p:cNvPr>
          <p:cNvSpPr/>
          <p:nvPr/>
        </p:nvSpPr>
        <p:spPr bwMode="auto">
          <a:xfrm>
            <a:off x="5218341" y="4713700"/>
            <a:ext cx="619186" cy="561401"/>
          </a:xfrm>
          <a:prstGeom prst="rightArrow">
            <a:avLst/>
          </a:prstGeom>
          <a:solidFill>
            <a:schemeClr val="accent1"/>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 name="AutoShape 12">
            <a:extLst>
              <a:ext uri="{FF2B5EF4-FFF2-40B4-BE49-F238E27FC236}">
                <a16:creationId xmlns:a16="http://schemas.microsoft.com/office/drawing/2014/main" id="{DF9275CE-3C04-7A4C-A081-F68C3A6AE2FB}"/>
              </a:ext>
            </a:extLst>
          </p:cNvPr>
          <p:cNvSpPr>
            <a:spLocks noChangeArrowheads="1"/>
          </p:cNvSpPr>
          <p:nvPr/>
        </p:nvSpPr>
        <p:spPr bwMode="auto">
          <a:xfrm>
            <a:off x="6010270" y="2370786"/>
            <a:ext cx="2605164" cy="949360"/>
          </a:xfrm>
          <a:prstGeom prst="roundRect">
            <a:avLst>
              <a:gd name="adj" fmla="val 16667"/>
            </a:avLst>
          </a:prstGeom>
          <a:solidFill>
            <a:schemeClr val="accent2"/>
          </a:solidFill>
          <a:ln>
            <a:noFill/>
          </a:ln>
        </p:spPr>
        <p:txBody>
          <a:bodyPr lIns="91440" rIns="91440" anchor="ctr"/>
          <a:lstStyle/>
          <a:p>
            <a:pPr algn="ctr">
              <a:buFont typeface="Arial" pitchFamily="34" charset="0"/>
              <a:buNone/>
            </a:pPr>
            <a:r>
              <a:rPr lang="en-US" dirty="0">
                <a:solidFill>
                  <a:schemeClr val="bg1"/>
                </a:solidFill>
              </a:rPr>
              <a:t>At order: Multi-purpose</a:t>
            </a:r>
          </a:p>
          <a:p>
            <a:pPr algn="ctr">
              <a:buFont typeface="Arial" pitchFamily="34" charset="0"/>
              <a:buNone/>
            </a:pPr>
            <a:r>
              <a:rPr lang="en-US" dirty="0">
                <a:solidFill>
                  <a:schemeClr val="bg1"/>
                </a:solidFill>
              </a:rPr>
              <a:t>Now: “Multi-useless”</a:t>
            </a:r>
          </a:p>
        </p:txBody>
      </p:sp>
      <p:sp>
        <p:nvSpPr>
          <p:cNvPr id="19" name="Rectangle 18">
            <a:extLst>
              <a:ext uri="{FF2B5EF4-FFF2-40B4-BE49-F238E27FC236}">
                <a16:creationId xmlns:a16="http://schemas.microsoft.com/office/drawing/2014/main" id="{D5FEB23B-576E-6747-B011-C147EFE1AC13}"/>
              </a:ext>
            </a:extLst>
          </p:cNvPr>
          <p:cNvSpPr/>
          <p:nvPr/>
        </p:nvSpPr>
        <p:spPr>
          <a:xfrm>
            <a:off x="2744326" y="3790369"/>
            <a:ext cx="2126627" cy="223113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000000"/>
                </a:solidFill>
                <a:latin typeface="Arial"/>
                <a:cs typeface="Arial"/>
              </a:rPr>
              <a:t>Case: </a:t>
            </a:r>
            <a:endParaRPr lang="nb-NO" sz="1400" dirty="0">
              <a:solidFill>
                <a:srgbClr val="000000"/>
              </a:solidFill>
              <a:latin typeface="Arial"/>
              <a:cs typeface="Arial"/>
            </a:endParaRPr>
          </a:p>
          <a:p>
            <a:r>
              <a:rPr lang="en-US" sz="1400" dirty="0">
                <a:solidFill>
                  <a:srgbClr val="000000"/>
                </a:solidFill>
              </a:rPr>
              <a:t>Originally delivered as an offshore supply vessel in 2015, but was immediately after delivery converted to a wind power service vessel.</a:t>
            </a:r>
          </a:p>
        </p:txBody>
      </p:sp>
      <p:sp>
        <p:nvSpPr>
          <p:cNvPr id="20" name="AutoShape 12">
            <a:extLst>
              <a:ext uri="{FF2B5EF4-FFF2-40B4-BE49-F238E27FC236}">
                <a16:creationId xmlns:a16="http://schemas.microsoft.com/office/drawing/2014/main" id="{E66159E4-83FB-234A-A933-152AB91B15F3}"/>
              </a:ext>
            </a:extLst>
          </p:cNvPr>
          <p:cNvSpPr>
            <a:spLocks noChangeArrowheads="1"/>
          </p:cNvSpPr>
          <p:nvPr/>
        </p:nvSpPr>
        <p:spPr bwMode="auto">
          <a:xfrm>
            <a:off x="6081636" y="4835315"/>
            <a:ext cx="2605164" cy="949360"/>
          </a:xfrm>
          <a:prstGeom prst="roundRect">
            <a:avLst>
              <a:gd name="adj" fmla="val 16667"/>
            </a:avLst>
          </a:prstGeom>
          <a:solidFill>
            <a:schemeClr val="accent2"/>
          </a:solidFill>
          <a:ln>
            <a:noFill/>
          </a:ln>
        </p:spPr>
        <p:txBody>
          <a:bodyPr lIns="91440" rIns="91440" anchor="ctr"/>
          <a:lstStyle/>
          <a:p>
            <a:pPr algn="ctr">
              <a:buFont typeface="Arial" pitchFamily="34" charset="0"/>
              <a:buNone/>
            </a:pPr>
            <a:r>
              <a:rPr lang="en-US" dirty="0">
                <a:solidFill>
                  <a:schemeClr val="bg1"/>
                </a:solidFill>
              </a:rPr>
              <a:t>Immediately repurposed for new mission</a:t>
            </a:r>
          </a:p>
        </p:txBody>
      </p:sp>
      <p:sp>
        <p:nvSpPr>
          <p:cNvPr id="21" name="Footer Placeholder 5">
            <a:extLst>
              <a:ext uri="{FF2B5EF4-FFF2-40B4-BE49-F238E27FC236}">
                <a16:creationId xmlns:a16="http://schemas.microsoft.com/office/drawing/2014/main" id="{38B976B6-DCAD-9E4F-A440-35EDF4321CFE}"/>
              </a:ext>
            </a:extLst>
          </p:cNvPr>
          <p:cNvSpPr>
            <a:spLocks noGrp="1"/>
          </p:cNvSpPr>
          <p:nvPr>
            <p:ph type="ftr" sz="quarter" idx="12"/>
          </p:nvPr>
        </p:nvSpPr>
        <p:spPr>
          <a:xfrm>
            <a:off x="2464904" y="6263823"/>
            <a:ext cx="4405023" cy="365125"/>
          </a:xfrm>
        </p:spPr>
        <p:txBody>
          <a:bodyPr/>
          <a:lstStyle/>
          <a:p>
            <a:r>
              <a:rPr lang="en-US"/>
              <a:t>Draper Proprietary</a:t>
            </a:r>
          </a:p>
        </p:txBody>
      </p:sp>
    </p:spTree>
    <p:extLst>
      <p:ext uri="{BB962C8B-B14F-4D97-AF65-F5344CB8AC3E}">
        <p14:creationId xmlns:p14="http://schemas.microsoft.com/office/powerpoint/2010/main" val="200669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50F3BB-FCFA-6643-9BC6-309814B31BD6}"/>
              </a:ext>
            </a:extLst>
          </p:cNvPr>
          <p:cNvSpPr>
            <a:spLocks noGrp="1"/>
          </p:cNvSpPr>
          <p:nvPr>
            <p:ph type="sldNum" sz="quarter" idx="4"/>
          </p:nvPr>
        </p:nvSpPr>
        <p:spPr/>
        <p:txBody>
          <a:bodyPr/>
          <a:lstStyle/>
          <a:p>
            <a:fld id="{532E5815-A8B8-3248-99F0-470F41FB048B}" type="slidenum">
              <a:rPr lang="en-US" smtClean="0"/>
              <a:pPr/>
              <a:t>3</a:t>
            </a:fld>
            <a:endParaRPr lang="en-US" dirty="0"/>
          </a:p>
        </p:txBody>
      </p:sp>
      <p:sp>
        <p:nvSpPr>
          <p:cNvPr id="7" name="Title 6">
            <a:extLst>
              <a:ext uri="{FF2B5EF4-FFF2-40B4-BE49-F238E27FC236}">
                <a16:creationId xmlns:a16="http://schemas.microsoft.com/office/drawing/2014/main" id="{7FA2C1E9-13B6-A041-B8E6-39ED94400B47}"/>
              </a:ext>
            </a:extLst>
          </p:cNvPr>
          <p:cNvSpPr>
            <a:spLocks noGrp="1"/>
          </p:cNvSpPr>
          <p:nvPr>
            <p:ph type="title"/>
          </p:nvPr>
        </p:nvSpPr>
        <p:spPr/>
        <p:txBody>
          <a:bodyPr/>
          <a:lstStyle/>
          <a:p>
            <a:r>
              <a:rPr lang="en-US" dirty="0"/>
              <a:t>Overview of Commercial Ship Case</a:t>
            </a:r>
          </a:p>
        </p:txBody>
      </p:sp>
      <p:sp>
        <p:nvSpPr>
          <p:cNvPr id="6" name="Footer Placeholder 5">
            <a:extLst>
              <a:ext uri="{FF2B5EF4-FFF2-40B4-BE49-F238E27FC236}">
                <a16:creationId xmlns:a16="http://schemas.microsoft.com/office/drawing/2014/main" id="{4BD69E43-B862-204A-89F2-3B2047F810D4}"/>
              </a:ext>
            </a:extLst>
          </p:cNvPr>
          <p:cNvSpPr>
            <a:spLocks noGrp="1"/>
          </p:cNvSpPr>
          <p:nvPr>
            <p:ph type="ftr" sz="quarter" idx="12"/>
          </p:nvPr>
        </p:nvSpPr>
        <p:spPr/>
        <p:txBody>
          <a:bodyPr/>
          <a:lstStyle/>
          <a:p>
            <a:r>
              <a:rPr lang="en-US"/>
              <a:t>Draper Proprietary</a:t>
            </a:r>
          </a:p>
        </p:txBody>
      </p:sp>
      <p:sp>
        <p:nvSpPr>
          <p:cNvPr id="10" name="Content Placeholder 6">
            <a:extLst>
              <a:ext uri="{FF2B5EF4-FFF2-40B4-BE49-F238E27FC236}">
                <a16:creationId xmlns:a16="http://schemas.microsoft.com/office/drawing/2014/main" id="{1247B618-CD28-AD47-BD46-71E83CAFA78B}"/>
              </a:ext>
            </a:extLst>
          </p:cNvPr>
          <p:cNvSpPr>
            <a:spLocks noGrp="1"/>
          </p:cNvSpPr>
          <p:nvPr>
            <p:ph idx="1"/>
          </p:nvPr>
        </p:nvSpPr>
        <p:spPr>
          <a:xfrm>
            <a:off x="457388" y="1365675"/>
            <a:ext cx="3931732" cy="3284591"/>
          </a:xfrm>
        </p:spPr>
        <p:txBody>
          <a:bodyPr>
            <a:normAutofit lnSpcReduction="10000"/>
          </a:bodyPr>
          <a:lstStyle/>
          <a:p>
            <a:r>
              <a:rPr lang="en-US" sz="2000" b="1" dirty="0">
                <a:solidFill>
                  <a:schemeClr val="accent1"/>
                </a:solidFill>
              </a:rPr>
              <a:t>Scenario:</a:t>
            </a:r>
            <a:r>
              <a:rPr lang="en-US" sz="2000" dirty="0">
                <a:solidFill>
                  <a:schemeClr val="accent1"/>
                </a:solidFill>
              </a:rPr>
              <a:t> </a:t>
            </a:r>
            <a:r>
              <a:rPr lang="en-US" sz="2000" dirty="0"/>
              <a:t>A ship owner wants to target current and future contracts from customers with varying missions and preferences</a:t>
            </a:r>
          </a:p>
          <a:p>
            <a:pPr marL="0" indent="0">
              <a:buNone/>
            </a:pPr>
            <a:endParaRPr lang="en-US" sz="2000" dirty="0">
              <a:solidFill>
                <a:schemeClr val="accent1"/>
              </a:solidFill>
            </a:endParaRPr>
          </a:p>
          <a:p>
            <a:r>
              <a:rPr lang="en-US" sz="2000" b="1" dirty="0">
                <a:solidFill>
                  <a:srgbClr val="FF4612"/>
                </a:solidFill>
              </a:rPr>
              <a:t>Goals:</a:t>
            </a:r>
            <a:r>
              <a:rPr lang="en-US" sz="2000" dirty="0"/>
              <a:t> Ensure profitability by providing value to customers, regardless of changing mission requirements, for as long as possible</a:t>
            </a:r>
          </a:p>
        </p:txBody>
      </p:sp>
      <p:sp>
        <p:nvSpPr>
          <p:cNvPr id="11" name="AutoShape 12">
            <a:extLst>
              <a:ext uri="{FF2B5EF4-FFF2-40B4-BE49-F238E27FC236}">
                <a16:creationId xmlns:a16="http://schemas.microsoft.com/office/drawing/2014/main" id="{1ED43EA0-BE14-7447-B942-D9C2747BC572}"/>
              </a:ext>
            </a:extLst>
          </p:cNvPr>
          <p:cNvSpPr>
            <a:spLocks noChangeArrowheads="1"/>
          </p:cNvSpPr>
          <p:nvPr/>
        </p:nvSpPr>
        <p:spPr bwMode="auto">
          <a:xfrm>
            <a:off x="457388" y="4650266"/>
            <a:ext cx="4131237" cy="1382263"/>
          </a:xfrm>
          <a:prstGeom prst="roundRect">
            <a:avLst>
              <a:gd name="adj" fmla="val 16667"/>
            </a:avLst>
          </a:prstGeom>
          <a:solidFill>
            <a:schemeClr val="accent2"/>
          </a:solidFill>
          <a:ln>
            <a:noFill/>
          </a:ln>
        </p:spPr>
        <p:txBody>
          <a:bodyPr lIns="91440" rIns="91440" anchor="ctr"/>
          <a:lstStyle/>
          <a:p>
            <a:pPr algn="ctr">
              <a:spcBef>
                <a:spcPct val="20000"/>
              </a:spcBef>
              <a:buFont typeface="Arial" pitchFamily="34" charset="0"/>
              <a:buNone/>
            </a:pPr>
            <a:r>
              <a:rPr lang="en-US" dirty="0">
                <a:solidFill>
                  <a:schemeClr val="bg1"/>
                </a:solidFill>
              </a:rPr>
              <a:t>Decision-maker is attempting to satisfy sets of preferences corresponding to different contracts in fluctuating oil markets</a:t>
            </a:r>
          </a:p>
        </p:txBody>
      </p:sp>
      <p:graphicFrame>
        <p:nvGraphicFramePr>
          <p:cNvPr id="12" name="Table 11">
            <a:extLst>
              <a:ext uri="{FF2B5EF4-FFF2-40B4-BE49-F238E27FC236}">
                <a16:creationId xmlns:a16="http://schemas.microsoft.com/office/drawing/2014/main" id="{DB60E4C7-8522-9C48-BBB0-AA11FF97B80F}"/>
              </a:ext>
            </a:extLst>
          </p:cNvPr>
          <p:cNvGraphicFramePr>
            <a:graphicFrameLocks noGrp="1"/>
          </p:cNvGraphicFramePr>
          <p:nvPr>
            <p:extLst>
              <p:ext uri="{D42A27DB-BD31-4B8C-83A1-F6EECF244321}">
                <p14:modId xmlns:p14="http://schemas.microsoft.com/office/powerpoint/2010/main" val="2857788099"/>
              </p:ext>
            </p:extLst>
          </p:nvPr>
        </p:nvGraphicFramePr>
        <p:xfrm>
          <a:off x="4887884" y="989495"/>
          <a:ext cx="3952789" cy="3548380"/>
        </p:xfrm>
        <a:graphic>
          <a:graphicData uri="http://schemas.openxmlformats.org/drawingml/2006/table">
            <a:tbl>
              <a:tblPr firstRow="1" bandRow="1">
                <a:tableStyleId>{9DCAF9ED-07DC-4A11-8D7F-57B35C25682E}</a:tableStyleId>
              </a:tblPr>
              <a:tblGrid>
                <a:gridCol w="2543694">
                  <a:extLst>
                    <a:ext uri="{9D8B030D-6E8A-4147-A177-3AD203B41FA5}">
                      <a16:colId xmlns:a16="http://schemas.microsoft.com/office/drawing/2014/main" val="20000"/>
                    </a:ext>
                  </a:extLst>
                </a:gridCol>
                <a:gridCol w="1409095">
                  <a:extLst>
                    <a:ext uri="{9D8B030D-6E8A-4147-A177-3AD203B41FA5}">
                      <a16:colId xmlns:a16="http://schemas.microsoft.com/office/drawing/2014/main" val="20001"/>
                    </a:ext>
                  </a:extLst>
                </a:gridCol>
              </a:tblGrid>
              <a:tr h="147177">
                <a:tc>
                  <a:txBody>
                    <a:bodyPr/>
                    <a:lstStyle/>
                    <a:p>
                      <a:pPr algn="l" fontAlgn="t"/>
                      <a:r>
                        <a:rPr lang="en-US" sz="1100" u="none" strike="noStrike" dirty="0"/>
                        <a:t>Design Variable</a:t>
                      </a:r>
                      <a:endParaRPr lang="en-US" sz="1100" b="1" i="0" u="none" strike="noStrike" dirty="0">
                        <a:latin typeface="Arial"/>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mpd="sng">
                      <a:noFill/>
                    </a:lnB>
                  </a:tcPr>
                </a:tc>
                <a:tc>
                  <a:txBody>
                    <a:bodyPr/>
                    <a:lstStyle/>
                    <a:p>
                      <a:pPr algn="l" fontAlgn="t"/>
                      <a:r>
                        <a:rPr lang="en-US" sz="1100" u="none" strike="noStrike" dirty="0"/>
                        <a:t>Levels</a:t>
                      </a:r>
                      <a:endParaRPr lang="en-US" sz="1100" b="1" i="0" u="none" strike="noStrike" dirty="0">
                        <a:latin typeface="Arial"/>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mpd="sng">
                      <a:noFill/>
                    </a:lnB>
                  </a:tcPr>
                </a:tc>
                <a:extLst>
                  <a:ext uri="{0D108BD9-81ED-4DB2-BD59-A6C34878D82A}">
                    <a16:rowId xmlns:a16="http://schemas.microsoft.com/office/drawing/2014/main" val="10000"/>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Length [m]</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Arial"/>
                          <a:cs typeface="Arial"/>
                        </a:rPr>
                        <a:t>[120, 150, 180]</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Beam [m]</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Arial"/>
                          <a:cs typeface="Arial"/>
                        </a:rPr>
                        <a:t>[20, 25, 30]</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Depth [m]</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Arial"/>
                          <a:cs typeface="Arial"/>
                        </a:rPr>
                        <a:t>[8, 13]</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Installed Power [MW]</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[15, 25]</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Accommodation [persons]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[50, 250, 400]</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Main Crane [tons]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[0, 400, 800]</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Light well intervention tower [tons]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[0, 300, 600]</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err="1">
                          <a:ln>
                            <a:noFill/>
                          </a:ln>
                          <a:solidFill>
                            <a:schemeClr val="tx1"/>
                          </a:solidFill>
                          <a:effectLst/>
                          <a:latin typeface="Arial"/>
                          <a:ea typeface="Geneva" pitchFamily="-108" charset="0"/>
                          <a:cs typeface="Arial"/>
                        </a:rPr>
                        <a:t>Moonpool</a:t>
                      </a:r>
                      <a:endParaRPr kumimoji="0" lang="en-US" sz="1100" b="1" i="0" u="none" strike="noStrike" cap="none" normalizeH="0" baseline="0" dirty="0">
                        <a:ln>
                          <a:noFill/>
                        </a:ln>
                        <a:solidFill>
                          <a:schemeClr val="tx1"/>
                        </a:solidFill>
                        <a:effectLst/>
                        <a:latin typeface="Arial"/>
                        <a:ea typeface="Geneva" pitchFamily="-108" charset="0"/>
                        <a:cs typeface="Arial"/>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[no,</a:t>
                      </a:r>
                      <a:r>
                        <a:rPr lang="en-US" sz="1100" baseline="0" dirty="0">
                          <a:latin typeface="Arial"/>
                          <a:cs typeface="Arial"/>
                        </a:rPr>
                        <a:t> yes]</a:t>
                      </a:r>
                      <a:endParaRPr lang="en-US" sz="1100" dirty="0">
                        <a:latin typeface="Arial"/>
                        <a:cs typeface="Arial"/>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86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Fuel Type</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[MGO, Dual</a:t>
                      </a:r>
                      <a:r>
                        <a:rPr lang="en-US" sz="1100" baseline="0" dirty="0">
                          <a:latin typeface="Arial"/>
                          <a:cs typeface="Arial"/>
                        </a:rPr>
                        <a:t> Fuel]</a:t>
                      </a:r>
                      <a:endParaRPr lang="en-US" sz="1100" dirty="0">
                        <a:latin typeface="Arial"/>
                        <a:cs typeface="Arial"/>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754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Dynamic Positioning</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a:cs typeface="Arial"/>
                        </a:rPr>
                        <a:t>[no,</a:t>
                      </a:r>
                      <a:r>
                        <a:rPr lang="en-US" sz="1100" baseline="0" dirty="0">
                          <a:latin typeface="Arial"/>
                          <a:cs typeface="Arial"/>
                        </a:rPr>
                        <a:t> yes]</a:t>
                      </a:r>
                      <a:endParaRPr lang="en-US" sz="1100" dirty="0">
                        <a:latin typeface="Arial"/>
                        <a:cs typeface="Arial"/>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0170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Remotely operated vehicle</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a:cs typeface="Arial"/>
                        </a:rPr>
                        <a:t>[no,</a:t>
                      </a:r>
                      <a:r>
                        <a:rPr lang="en-US" sz="1100" baseline="0" dirty="0">
                          <a:latin typeface="Arial"/>
                          <a:cs typeface="Arial"/>
                        </a:rPr>
                        <a:t> yes]</a:t>
                      </a:r>
                      <a:endParaRPr lang="en-US" sz="1100" dirty="0">
                        <a:latin typeface="Arial"/>
                        <a:cs typeface="Arial"/>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Pipe-laying capability</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a:cs typeface="Arial"/>
                        </a:rPr>
                        <a:t>[no,</a:t>
                      </a:r>
                      <a:r>
                        <a:rPr lang="en-US" sz="1100" baseline="0" dirty="0">
                          <a:latin typeface="Arial"/>
                          <a:cs typeface="Arial"/>
                        </a:rPr>
                        <a:t> yes]</a:t>
                      </a:r>
                      <a:endParaRPr lang="en-US" sz="1100" dirty="0">
                        <a:latin typeface="Arial"/>
                        <a:cs typeface="Arial"/>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DFC Level</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[0,1,2,3]</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p:graphicFrame>
        <p:nvGraphicFramePr>
          <p:cNvPr id="13" name="Table 12">
            <a:extLst>
              <a:ext uri="{FF2B5EF4-FFF2-40B4-BE49-F238E27FC236}">
                <a16:creationId xmlns:a16="http://schemas.microsoft.com/office/drawing/2014/main" id="{B8E2E73B-DDE6-0C43-B955-3A2DA8A44DB9}"/>
              </a:ext>
            </a:extLst>
          </p:cNvPr>
          <p:cNvGraphicFramePr>
            <a:graphicFrameLocks noGrp="1"/>
          </p:cNvGraphicFramePr>
          <p:nvPr>
            <p:extLst>
              <p:ext uri="{D42A27DB-BD31-4B8C-83A1-F6EECF244321}">
                <p14:modId xmlns:p14="http://schemas.microsoft.com/office/powerpoint/2010/main" val="2828886252"/>
              </p:ext>
            </p:extLst>
          </p:nvPr>
        </p:nvGraphicFramePr>
        <p:xfrm>
          <a:off x="4887884" y="5091484"/>
          <a:ext cx="1761789" cy="1216660"/>
        </p:xfrm>
        <a:graphic>
          <a:graphicData uri="http://schemas.openxmlformats.org/drawingml/2006/table">
            <a:tbl>
              <a:tblPr firstRow="1" bandRow="1">
                <a:tableStyleId>{9DCAF9ED-07DC-4A11-8D7F-57B35C25682E}</a:tableStyleId>
              </a:tblPr>
              <a:tblGrid>
                <a:gridCol w="1761789">
                  <a:extLst>
                    <a:ext uri="{9D8B030D-6E8A-4147-A177-3AD203B41FA5}">
                      <a16:colId xmlns:a16="http://schemas.microsoft.com/office/drawing/2014/main" val="20000"/>
                    </a:ext>
                  </a:extLst>
                </a:gridCol>
              </a:tblGrid>
              <a:tr h="147177">
                <a:tc>
                  <a:txBody>
                    <a:bodyPr/>
                    <a:lstStyle/>
                    <a:p>
                      <a:pPr algn="l" fontAlgn="t"/>
                      <a:r>
                        <a:rPr lang="en-US" sz="1100" u="none" strike="noStrike" dirty="0"/>
                        <a:t>Performance Attribute</a:t>
                      </a:r>
                      <a:endParaRPr lang="en-US" sz="1100" b="1" i="0" u="none" strike="noStrike" dirty="0">
                        <a:latin typeface="Arial"/>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mpd="sng">
                      <a:noFill/>
                    </a:lnB>
                  </a:tcPr>
                </a:tc>
                <a:extLst>
                  <a:ext uri="{0D108BD9-81ED-4DB2-BD59-A6C34878D82A}">
                    <a16:rowId xmlns:a16="http://schemas.microsoft.com/office/drawing/2014/main" val="10000"/>
                  </a:ext>
                </a:extLst>
              </a:tr>
              <a:tr h="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Speed [knots]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Deck Area [m</a:t>
                      </a:r>
                      <a:r>
                        <a:rPr kumimoji="0" lang="en-US" sz="1100" b="1" i="0" u="none" strike="noStrike" cap="none" normalizeH="0" baseline="30000" dirty="0">
                          <a:ln>
                            <a:noFill/>
                          </a:ln>
                          <a:solidFill>
                            <a:schemeClr val="tx1"/>
                          </a:solidFill>
                          <a:effectLst/>
                          <a:latin typeface="Arial" charset="0"/>
                          <a:ea typeface="Geneva" pitchFamily="-108" charset="0"/>
                          <a:cs typeface="Geneva" pitchFamily="-108" charset="0"/>
                        </a:rPr>
                        <a:t>2</a:t>
                      </a: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Dead Weight [tons]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Eco-friendliness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TextBox 13">
            <a:extLst>
              <a:ext uri="{FF2B5EF4-FFF2-40B4-BE49-F238E27FC236}">
                <a16:creationId xmlns:a16="http://schemas.microsoft.com/office/drawing/2014/main" id="{93F12153-EFEC-8D4A-8602-DAA399CA784D}"/>
              </a:ext>
            </a:extLst>
          </p:cNvPr>
          <p:cNvSpPr txBox="1"/>
          <p:nvPr/>
        </p:nvSpPr>
        <p:spPr>
          <a:xfrm>
            <a:off x="4887885" y="4647627"/>
            <a:ext cx="3952788" cy="338553"/>
          </a:xfrm>
          <a:prstGeom prst="rect">
            <a:avLst/>
          </a:prstGeom>
          <a:solidFill>
            <a:schemeClr val="accent6">
              <a:lumMod val="75000"/>
            </a:schemeClr>
          </a:solidFill>
        </p:spPr>
        <p:txBody>
          <a:bodyPr wrap="square" rtlCol="0">
            <a:spAutoFit/>
          </a:bodyPr>
          <a:lstStyle/>
          <a:p>
            <a:pPr algn="ctr"/>
            <a:r>
              <a:rPr lang="en-US" sz="1600" b="1" dirty="0">
                <a:solidFill>
                  <a:schemeClr val="bg1"/>
                </a:solidFill>
              </a:rPr>
              <a:t>41,204 Design Alternatives</a:t>
            </a:r>
          </a:p>
        </p:txBody>
      </p:sp>
      <p:graphicFrame>
        <p:nvGraphicFramePr>
          <p:cNvPr id="15" name="Table 14">
            <a:extLst>
              <a:ext uri="{FF2B5EF4-FFF2-40B4-BE49-F238E27FC236}">
                <a16:creationId xmlns:a16="http://schemas.microsoft.com/office/drawing/2014/main" id="{B7B6509F-D827-0741-8490-6AFB10318D13}"/>
              </a:ext>
            </a:extLst>
          </p:cNvPr>
          <p:cNvGraphicFramePr>
            <a:graphicFrameLocks noGrp="1"/>
          </p:cNvGraphicFramePr>
          <p:nvPr>
            <p:extLst>
              <p:ext uri="{D42A27DB-BD31-4B8C-83A1-F6EECF244321}">
                <p14:modId xmlns:p14="http://schemas.microsoft.com/office/powerpoint/2010/main" val="1112592875"/>
              </p:ext>
            </p:extLst>
          </p:nvPr>
        </p:nvGraphicFramePr>
        <p:xfrm>
          <a:off x="6897926" y="5091484"/>
          <a:ext cx="1942747" cy="1216660"/>
        </p:xfrm>
        <a:graphic>
          <a:graphicData uri="http://schemas.openxmlformats.org/drawingml/2006/table">
            <a:tbl>
              <a:tblPr firstRow="1" bandRow="1">
                <a:tableStyleId>{9DCAF9ED-07DC-4A11-8D7F-57B35C25682E}</a:tableStyleId>
              </a:tblPr>
              <a:tblGrid>
                <a:gridCol w="1942747">
                  <a:extLst>
                    <a:ext uri="{9D8B030D-6E8A-4147-A177-3AD203B41FA5}">
                      <a16:colId xmlns:a16="http://schemas.microsoft.com/office/drawing/2014/main" val="20000"/>
                    </a:ext>
                  </a:extLst>
                </a:gridCol>
              </a:tblGrid>
              <a:tr h="147177">
                <a:tc>
                  <a:txBody>
                    <a:bodyPr/>
                    <a:lstStyle/>
                    <a:p>
                      <a:pPr algn="l" fontAlgn="t"/>
                      <a:r>
                        <a:rPr lang="en-US" sz="1100" u="none" strike="noStrike" dirty="0"/>
                        <a:t>Expense Attributes</a:t>
                      </a:r>
                      <a:endParaRPr lang="en-US" sz="1100" b="1" i="0" u="none" strike="noStrike" dirty="0">
                        <a:latin typeface="Arial"/>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mpd="sng">
                      <a:noFill/>
                    </a:lnB>
                  </a:tcPr>
                </a:tc>
                <a:extLst>
                  <a:ext uri="{0D108BD9-81ED-4DB2-BD59-A6C34878D82A}">
                    <a16:rowId xmlns:a16="http://schemas.microsoft.com/office/drawing/2014/main" val="10000"/>
                  </a:ext>
                </a:extLst>
              </a:tr>
              <a:tr h="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Acquisition Cost [$M]</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Operational Costs [$M/</a:t>
                      </a:r>
                      <a:r>
                        <a:rPr kumimoji="0" lang="en-US" sz="1100" b="1" i="0" u="none" strike="noStrike" cap="none" normalizeH="0" baseline="0" dirty="0" err="1">
                          <a:ln>
                            <a:noFill/>
                          </a:ln>
                          <a:solidFill>
                            <a:schemeClr val="tx1"/>
                          </a:solidFill>
                          <a:effectLst/>
                          <a:latin typeface="Arial" charset="0"/>
                          <a:ea typeface="Geneva" pitchFamily="-108" charset="0"/>
                          <a:cs typeface="Geneva" pitchFamily="-108" charset="0"/>
                        </a:rPr>
                        <a:t>yr</a:t>
                      </a: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Geneva" pitchFamily="-108" charset="0"/>
                        <a:cs typeface="Geneva" pitchFamily="-108"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Geneva" pitchFamily="-108" charset="0"/>
                        <a:cs typeface="Geneva" pitchFamily="-108"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783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EB5999-121E-204B-8D50-E4F590139E4F}"/>
              </a:ext>
            </a:extLst>
          </p:cNvPr>
          <p:cNvSpPr>
            <a:spLocks noGrp="1"/>
          </p:cNvSpPr>
          <p:nvPr>
            <p:ph type="sldNum" sz="quarter" idx="4"/>
          </p:nvPr>
        </p:nvSpPr>
        <p:spPr/>
        <p:txBody>
          <a:bodyPr/>
          <a:lstStyle/>
          <a:p>
            <a:fld id="{532E5815-A8B8-3248-99F0-470F41FB048B}" type="slidenum">
              <a:rPr lang="en-US" smtClean="0"/>
              <a:pPr/>
              <a:t>4</a:t>
            </a:fld>
            <a:endParaRPr lang="en-US" dirty="0"/>
          </a:p>
        </p:txBody>
      </p:sp>
      <p:sp>
        <p:nvSpPr>
          <p:cNvPr id="5" name="Title 4">
            <a:extLst>
              <a:ext uri="{FF2B5EF4-FFF2-40B4-BE49-F238E27FC236}">
                <a16:creationId xmlns:a16="http://schemas.microsoft.com/office/drawing/2014/main" id="{FC7200C8-7047-D44E-93E6-89764CB0E406}"/>
              </a:ext>
            </a:extLst>
          </p:cNvPr>
          <p:cNvSpPr>
            <a:spLocks noGrp="1"/>
          </p:cNvSpPr>
          <p:nvPr>
            <p:ph type="title"/>
          </p:nvPr>
        </p:nvSpPr>
        <p:spPr/>
        <p:txBody>
          <a:bodyPr/>
          <a:lstStyle/>
          <a:p>
            <a:r>
              <a:rPr lang="en-US" dirty="0"/>
              <a:t>Epoch-space Characterization</a:t>
            </a:r>
          </a:p>
        </p:txBody>
      </p:sp>
      <p:sp>
        <p:nvSpPr>
          <p:cNvPr id="6" name="Footer Placeholder 5">
            <a:extLst>
              <a:ext uri="{FF2B5EF4-FFF2-40B4-BE49-F238E27FC236}">
                <a16:creationId xmlns:a16="http://schemas.microsoft.com/office/drawing/2014/main" id="{502823DF-7F96-144F-BD15-0DBEA5BAEE64}"/>
              </a:ext>
            </a:extLst>
          </p:cNvPr>
          <p:cNvSpPr>
            <a:spLocks noGrp="1"/>
          </p:cNvSpPr>
          <p:nvPr>
            <p:ph type="ftr" sz="quarter" idx="12"/>
          </p:nvPr>
        </p:nvSpPr>
        <p:spPr/>
        <p:txBody>
          <a:bodyPr/>
          <a:lstStyle/>
          <a:p>
            <a:r>
              <a:rPr lang="en-US"/>
              <a:t>Draper Proprietary</a:t>
            </a:r>
          </a:p>
        </p:txBody>
      </p:sp>
      <p:sp>
        <p:nvSpPr>
          <p:cNvPr id="7" name="Content Placeholder 6">
            <a:extLst>
              <a:ext uri="{FF2B5EF4-FFF2-40B4-BE49-F238E27FC236}">
                <a16:creationId xmlns:a16="http://schemas.microsoft.com/office/drawing/2014/main" id="{79A556B5-9C50-8848-96D3-648B34280F4F}"/>
              </a:ext>
            </a:extLst>
          </p:cNvPr>
          <p:cNvSpPr>
            <a:spLocks noGrp="1"/>
          </p:cNvSpPr>
          <p:nvPr>
            <p:ph idx="1"/>
          </p:nvPr>
        </p:nvSpPr>
        <p:spPr>
          <a:xfrm>
            <a:off x="457388" y="1033172"/>
            <a:ext cx="5248944" cy="4016697"/>
          </a:xfrm>
        </p:spPr>
        <p:txBody>
          <a:bodyPr>
            <a:normAutofit/>
          </a:bodyPr>
          <a:lstStyle/>
          <a:p>
            <a:r>
              <a:rPr lang="en-US" sz="2000" b="1" dirty="0">
                <a:solidFill>
                  <a:schemeClr val="accent1"/>
                </a:solidFill>
              </a:rPr>
              <a:t>Scenario:</a:t>
            </a:r>
            <a:r>
              <a:rPr lang="en-US" sz="2000" dirty="0">
                <a:solidFill>
                  <a:schemeClr val="accent1"/>
                </a:solidFill>
              </a:rPr>
              <a:t> </a:t>
            </a:r>
            <a:r>
              <a:rPr lang="en-US" sz="2000" dirty="0"/>
              <a:t>A ship owner wants to target current and future contracts from customers with varying missions and preferences</a:t>
            </a:r>
          </a:p>
          <a:p>
            <a:r>
              <a:rPr lang="en-US" sz="2000" dirty="0"/>
              <a:t>Each of the 96 epochs defined by:</a:t>
            </a:r>
          </a:p>
          <a:p>
            <a:pPr lvl="1"/>
            <a:r>
              <a:rPr lang="en-US" sz="1550" dirty="0"/>
              <a:t>(12) Mission types</a:t>
            </a:r>
          </a:p>
          <a:p>
            <a:pPr lvl="1"/>
            <a:r>
              <a:rPr lang="en-US" sz="1550" dirty="0"/>
              <a:t>(2) Contract rate and type [spot/term]</a:t>
            </a:r>
          </a:p>
          <a:p>
            <a:pPr lvl="1"/>
            <a:r>
              <a:rPr lang="en-US" sz="1550" dirty="0"/>
              <a:t>(4) Operational Areas</a:t>
            </a:r>
          </a:p>
        </p:txBody>
      </p:sp>
      <p:sp>
        <p:nvSpPr>
          <p:cNvPr id="8" name="AutoShape 12">
            <a:extLst>
              <a:ext uri="{FF2B5EF4-FFF2-40B4-BE49-F238E27FC236}">
                <a16:creationId xmlns:a16="http://schemas.microsoft.com/office/drawing/2014/main" id="{4F84B31B-5C8D-E841-A9A6-05BD6B2A7233}"/>
              </a:ext>
            </a:extLst>
          </p:cNvPr>
          <p:cNvSpPr>
            <a:spLocks noChangeArrowheads="1"/>
          </p:cNvSpPr>
          <p:nvPr/>
        </p:nvSpPr>
        <p:spPr bwMode="auto">
          <a:xfrm>
            <a:off x="499577" y="3552998"/>
            <a:ext cx="4397245" cy="732106"/>
          </a:xfrm>
          <a:prstGeom prst="roundRect">
            <a:avLst>
              <a:gd name="adj" fmla="val 16667"/>
            </a:avLst>
          </a:prstGeom>
          <a:solidFill>
            <a:schemeClr val="accent2"/>
          </a:solidFill>
          <a:ln>
            <a:noFill/>
          </a:ln>
        </p:spPr>
        <p:txBody>
          <a:bodyPr lIns="91440" rIns="91440" anchor="ctr"/>
          <a:lstStyle/>
          <a:p>
            <a:pPr algn="ctr">
              <a:spcBef>
                <a:spcPct val="20000"/>
              </a:spcBef>
              <a:buFont typeface="Arial" pitchFamily="34" charset="0"/>
              <a:buNone/>
            </a:pPr>
            <a:r>
              <a:rPr lang="en-US" dirty="0">
                <a:solidFill>
                  <a:schemeClr val="bg1"/>
                </a:solidFill>
              </a:rPr>
              <a:t>Potential evaluation space: </a:t>
            </a:r>
            <a:br>
              <a:rPr lang="en-US" dirty="0">
                <a:solidFill>
                  <a:schemeClr val="bg1"/>
                </a:solidFill>
              </a:rPr>
            </a:br>
            <a:r>
              <a:rPr lang="en-US" dirty="0">
                <a:solidFill>
                  <a:schemeClr val="bg1"/>
                </a:solidFill>
              </a:rPr>
              <a:t>design x epoch ≈ 40K x 100 ≈ 4M </a:t>
            </a:r>
            <a:r>
              <a:rPr lang="en-US" dirty="0" err="1">
                <a:solidFill>
                  <a:schemeClr val="bg1"/>
                </a:solidFill>
              </a:rPr>
              <a:t>evals</a:t>
            </a:r>
            <a:endParaRPr lang="en-US" dirty="0">
              <a:solidFill>
                <a:schemeClr val="bg1"/>
              </a:solidFill>
            </a:endParaRPr>
          </a:p>
        </p:txBody>
      </p:sp>
      <p:sp>
        <p:nvSpPr>
          <p:cNvPr id="9" name="TextBox 8">
            <a:extLst>
              <a:ext uri="{FF2B5EF4-FFF2-40B4-BE49-F238E27FC236}">
                <a16:creationId xmlns:a16="http://schemas.microsoft.com/office/drawing/2014/main" id="{CB1F7CF1-362D-C242-8B7D-465D060FD39D}"/>
              </a:ext>
            </a:extLst>
          </p:cNvPr>
          <p:cNvSpPr txBox="1"/>
          <p:nvPr/>
        </p:nvSpPr>
        <p:spPr>
          <a:xfrm>
            <a:off x="454257" y="4454278"/>
            <a:ext cx="2982239" cy="1892826"/>
          </a:xfrm>
          <a:prstGeom prst="rect">
            <a:avLst/>
          </a:prstGeom>
          <a:noFill/>
        </p:spPr>
        <p:txBody>
          <a:bodyPr wrap="square" rtlCol="0">
            <a:spAutoFit/>
          </a:bodyPr>
          <a:lstStyle/>
          <a:p>
            <a:r>
              <a:rPr lang="en-US" sz="1300" b="1" dirty="0">
                <a:solidFill>
                  <a:schemeClr val="accent1">
                    <a:lumMod val="10000"/>
                  </a:schemeClr>
                </a:solidFill>
                <a:latin typeface="Arial" panose="020B0604020202020204" pitchFamily="34" charset="0"/>
                <a:cs typeface="Arial" panose="020B0604020202020204" pitchFamily="34" charset="0"/>
              </a:rPr>
              <a:t>Contract</a:t>
            </a:r>
          </a:p>
          <a:p>
            <a:r>
              <a:rPr lang="en-US" sz="1300" dirty="0">
                <a:solidFill>
                  <a:schemeClr val="accent1">
                    <a:lumMod val="10000"/>
                  </a:schemeClr>
                </a:solidFill>
                <a:latin typeface="Arial" panose="020B0604020202020204" pitchFamily="34" charset="0"/>
                <a:cs typeface="Arial" panose="020B0604020202020204" pitchFamily="34" charset="0"/>
              </a:rPr>
              <a:t>- Rate [</a:t>
            </a:r>
            <a:r>
              <a:rPr lang="en-US" sz="1300" dirty="0" err="1">
                <a:solidFill>
                  <a:schemeClr val="accent1">
                    <a:lumMod val="10000"/>
                  </a:schemeClr>
                </a:solidFill>
                <a:latin typeface="Arial" panose="020B0604020202020204" pitchFamily="34" charset="0"/>
                <a:cs typeface="Arial" panose="020B0604020202020204" pitchFamily="34" charset="0"/>
              </a:rPr>
              <a:t>kUSD</a:t>
            </a:r>
            <a:r>
              <a:rPr lang="en-US" sz="1300" dirty="0">
                <a:solidFill>
                  <a:schemeClr val="accent1">
                    <a:lumMod val="10000"/>
                  </a:schemeClr>
                </a:solidFill>
                <a:latin typeface="Arial" panose="020B0604020202020204" pitchFamily="34" charset="0"/>
                <a:cs typeface="Arial" panose="020B0604020202020204" pitchFamily="34" charset="0"/>
              </a:rPr>
              <a:t>/day]</a:t>
            </a:r>
          </a:p>
          <a:p>
            <a:r>
              <a:rPr lang="en-US" sz="1300" dirty="0">
                <a:solidFill>
                  <a:schemeClr val="accent1">
                    <a:lumMod val="10000"/>
                  </a:schemeClr>
                </a:solidFill>
                <a:latin typeface="Arial" panose="020B0604020202020204" pitchFamily="34" charset="0"/>
                <a:cs typeface="Arial" panose="020B0604020202020204" pitchFamily="34" charset="0"/>
              </a:rPr>
              <a:t>- Type [day rate/6 </a:t>
            </a:r>
            <a:r>
              <a:rPr lang="en-US" sz="1300" dirty="0" err="1">
                <a:solidFill>
                  <a:schemeClr val="accent1">
                    <a:lumMod val="10000"/>
                  </a:schemeClr>
                </a:solidFill>
                <a:latin typeface="Arial" panose="020B0604020202020204" pitchFamily="34" charset="0"/>
                <a:cs typeface="Arial" panose="020B0604020202020204" pitchFamily="34" charset="0"/>
              </a:rPr>
              <a:t>mos</a:t>
            </a:r>
            <a:r>
              <a:rPr lang="en-US" sz="1300" dirty="0">
                <a:solidFill>
                  <a:schemeClr val="accent1">
                    <a:lumMod val="10000"/>
                  </a:schemeClr>
                </a:solidFill>
                <a:latin typeface="Arial" panose="020B0604020202020204" pitchFamily="34" charset="0"/>
                <a:cs typeface="Arial" panose="020B0604020202020204" pitchFamily="34" charset="0"/>
              </a:rPr>
              <a:t> to 5 </a:t>
            </a:r>
            <a:r>
              <a:rPr lang="en-US" sz="1300" dirty="0" err="1">
                <a:solidFill>
                  <a:schemeClr val="accent1">
                    <a:lumMod val="10000"/>
                  </a:schemeClr>
                </a:solidFill>
                <a:latin typeface="Arial" panose="020B0604020202020204" pitchFamily="34" charset="0"/>
                <a:cs typeface="Arial" panose="020B0604020202020204" pitchFamily="34" charset="0"/>
              </a:rPr>
              <a:t>yrs</a:t>
            </a:r>
            <a:r>
              <a:rPr lang="en-US" sz="1300" dirty="0">
                <a:solidFill>
                  <a:schemeClr val="accent1">
                    <a:lumMod val="10000"/>
                  </a:schemeClr>
                </a:solidFill>
                <a:latin typeface="Arial" panose="020B0604020202020204" pitchFamily="34" charset="0"/>
                <a:cs typeface="Arial" panose="020B0604020202020204" pitchFamily="34" charset="0"/>
              </a:rPr>
              <a:t>]</a:t>
            </a:r>
          </a:p>
          <a:p>
            <a:r>
              <a:rPr lang="en-US" sz="1300" b="1" dirty="0">
                <a:solidFill>
                  <a:schemeClr val="accent1">
                    <a:lumMod val="10000"/>
                  </a:schemeClr>
                </a:solidFill>
                <a:latin typeface="Arial" panose="020B0604020202020204" pitchFamily="34" charset="0"/>
                <a:cs typeface="Arial" panose="020B0604020202020204" pitchFamily="34" charset="0"/>
              </a:rPr>
              <a:t>Mission requirements</a:t>
            </a:r>
          </a:p>
          <a:p>
            <a:pPr marL="630238" lvl="1" indent="-285750">
              <a:buFont typeface="Arial" panose="020B0604020202020204" pitchFamily="34" charset="0"/>
              <a:buChar char="•"/>
            </a:pPr>
            <a:r>
              <a:rPr lang="en-US" sz="1300" dirty="0">
                <a:solidFill>
                  <a:schemeClr val="accent1">
                    <a:lumMod val="10000"/>
                  </a:schemeClr>
                </a:solidFill>
                <a:latin typeface="Arial" panose="020B0604020202020204" pitchFamily="34" charset="0"/>
                <a:cs typeface="Arial" panose="020B0604020202020204" pitchFamily="34" charset="0"/>
              </a:rPr>
              <a:t>Light well int. [</a:t>
            </a:r>
            <a:r>
              <a:rPr lang="en-US" sz="1300" dirty="0" err="1">
                <a:solidFill>
                  <a:schemeClr val="accent1">
                    <a:lumMod val="10000"/>
                  </a:schemeClr>
                </a:solidFill>
                <a:latin typeface="Arial" panose="020B0604020202020204" pitchFamily="34" charset="0"/>
                <a:cs typeface="Arial" panose="020B0604020202020204" pitchFamily="34" charset="0"/>
              </a:rPr>
              <a:t>tonnes</a:t>
            </a:r>
            <a:r>
              <a:rPr lang="en-US" sz="1300" dirty="0">
                <a:solidFill>
                  <a:schemeClr val="accent1">
                    <a:lumMod val="10000"/>
                  </a:schemeClr>
                </a:solidFill>
                <a:latin typeface="Arial" panose="020B0604020202020204" pitchFamily="34" charset="0"/>
                <a:cs typeface="Arial" panose="020B0604020202020204" pitchFamily="34" charset="0"/>
              </a:rPr>
              <a:t>]</a:t>
            </a:r>
          </a:p>
          <a:p>
            <a:pPr marL="630238" lvl="1" indent="-285750">
              <a:buFont typeface="Arial" panose="020B0604020202020204" pitchFamily="34" charset="0"/>
              <a:buChar char="•"/>
            </a:pPr>
            <a:r>
              <a:rPr lang="en-US" sz="1300" dirty="0">
                <a:solidFill>
                  <a:schemeClr val="accent1">
                    <a:lumMod val="10000"/>
                  </a:schemeClr>
                </a:solidFill>
                <a:latin typeface="Arial" panose="020B0604020202020204" pitchFamily="34" charset="0"/>
                <a:cs typeface="Arial" panose="020B0604020202020204" pitchFamily="34" charset="0"/>
              </a:rPr>
              <a:t>Subsea module [</a:t>
            </a:r>
            <a:r>
              <a:rPr lang="en-US" sz="1300" dirty="0" err="1">
                <a:solidFill>
                  <a:schemeClr val="accent1">
                    <a:lumMod val="10000"/>
                  </a:schemeClr>
                </a:solidFill>
                <a:latin typeface="Arial" panose="020B0604020202020204" pitchFamily="34" charset="0"/>
                <a:cs typeface="Arial" panose="020B0604020202020204" pitchFamily="34" charset="0"/>
              </a:rPr>
              <a:t>tonnes</a:t>
            </a:r>
            <a:r>
              <a:rPr lang="en-US" sz="1300" dirty="0">
                <a:solidFill>
                  <a:schemeClr val="accent1">
                    <a:lumMod val="10000"/>
                  </a:schemeClr>
                </a:solidFill>
                <a:latin typeface="Arial" panose="020B0604020202020204" pitchFamily="34" charset="0"/>
                <a:cs typeface="Arial" panose="020B0604020202020204" pitchFamily="34" charset="0"/>
              </a:rPr>
              <a:t>]</a:t>
            </a:r>
          </a:p>
          <a:p>
            <a:pPr marL="630238" lvl="1" indent="-285750">
              <a:buFont typeface="Arial" panose="020B0604020202020204" pitchFamily="34" charset="0"/>
              <a:buChar char="•"/>
            </a:pPr>
            <a:r>
              <a:rPr lang="en-US" sz="1300" dirty="0">
                <a:solidFill>
                  <a:schemeClr val="accent1">
                    <a:lumMod val="10000"/>
                  </a:schemeClr>
                </a:solidFill>
                <a:latin typeface="Arial" panose="020B0604020202020204" pitchFamily="34" charset="0"/>
                <a:cs typeface="Arial" panose="020B0604020202020204" pitchFamily="34" charset="0"/>
              </a:rPr>
              <a:t>Accommodation [POB]</a:t>
            </a:r>
          </a:p>
          <a:p>
            <a:pPr marL="630238" lvl="1" indent="-285750">
              <a:buFont typeface="Arial" panose="020B0604020202020204" pitchFamily="34" charset="0"/>
              <a:buChar char="•"/>
            </a:pPr>
            <a:r>
              <a:rPr lang="en-US" sz="1300" dirty="0">
                <a:solidFill>
                  <a:schemeClr val="accent1">
                    <a:lumMod val="10000"/>
                  </a:schemeClr>
                </a:solidFill>
                <a:latin typeface="Arial" panose="020B0604020202020204" pitchFamily="34" charset="0"/>
                <a:cs typeface="Arial" panose="020B0604020202020204" pitchFamily="34" charset="0"/>
              </a:rPr>
              <a:t>Remotely operated vehicle</a:t>
            </a:r>
          </a:p>
          <a:p>
            <a:pPr marL="630238" lvl="1" indent="-285750">
              <a:buFont typeface="Arial" panose="020B0604020202020204" pitchFamily="34" charset="0"/>
              <a:buChar char="•"/>
            </a:pPr>
            <a:r>
              <a:rPr lang="en-US" sz="1300" dirty="0">
                <a:solidFill>
                  <a:schemeClr val="accent1">
                    <a:lumMod val="10000"/>
                  </a:schemeClr>
                </a:solidFill>
                <a:latin typeface="Arial" panose="020B0604020202020204" pitchFamily="34" charset="0"/>
                <a:cs typeface="Arial" panose="020B0604020202020204" pitchFamily="34" charset="0"/>
              </a:rPr>
              <a:t>Deck area [m</a:t>
            </a:r>
            <a:r>
              <a:rPr lang="en-US" sz="1300" baseline="30000" dirty="0">
                <a:solidFill>
                  <a:schemeClr val="accent1">
                    <a:lumMod val="10000"/>
                  </a:schemeClr>
                </a:solidFill>
                <a:latin typeface="Arial" panose="020B0604020202020204" pitchFamily="34" charset="0"/>
                <a:cs typeface="Arial" panose="020B0604020202020204" pitchFamily="34" charset="0"/>
              </a:rPr>
              <a:t>2</a:t>
            </a:r>
            <a:r>
              <a:rPr lang="en-US" sz="1300" dirty="0">
                <a:solidFill>
                  <a:schemeClr val="accent1">
                    <a:lumMod val="10000"/>
                  </a:schemeClr>
                </a:solidFill>
                <a:latin typeface="Arial" panose="020B0604020202020204" pitchFamily="34" charset="0"/>
                <a:cs typeface="Arial" panose="020B0604020202020204" pitchFamily="34" charset="0"/>
              </a:rPr>
              <a:t>]</a:t>
            </a:r>
          </a:p>
        </p:txBody>
      </p:sp>
      <p:pic>
        <p:nvPicPr>
          <p:cNvPr id="10" name="Picture 9">
            <a:extLst>
              <a:ext uri="{FF2B5EF4-FFF2-40B4-BE49-F238E27FC236}">
                <a16:creationId xmlns:a16="http://schemas.microsoft.com/office/drawing/2014/main" id="{AC593DDE-0336-FC43-AD99-6A7F4CAA7DA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384" r="22729"/>
          <a:stretch/>
        </p:blipFill>
        <p:spPr bwMode="auto">
          <a:xfrm>
            <a:off x="3464971" y="4520258"/>
            <a:ext cx="3138890" cy="1821177"/>
          </a:xfrm>
          <a:prstGeom prst="rect">
            <a:avLst/>
          </a:prstGeom>
          <a:noFill/>
        </p:spPr>
      </p:pic>
      <p:sp>
        <p:nvSpPr>
          <p:cNvPr id="11" name="TextBox 10">
            <a:extLst>
              <a:ext uri="{FF2B5EF4-FFF2-40B4-BE49-F238E27FC236}">
                <a16:creationId xmlns:a16="http://schemas.microsoft.com/office/drawing/2014/main" id="{EE382B79-A153-D343-9CC2-0067CCD1EAE0}"/>
              </a:ext>
            </a:extLst>
          </p:cNvPr>
          <p:cNvSpPr txBox="1"/>
          <p:nvPr/>
        </p:nvSpPr>
        <p:spPr>
          <a:xfrm>
            <a:off x="6670010" y="4454278"/>
            <a:ext cx="2034463" cy="1892826"/>
          </a:xfrm>
          <a:prstGeom prst="rect">
            <a:avLst/>
          </a:prstGeom>
          <a:noFill/>
        </p:spPr>
        <p:txBody>
          <a:bodyPr wrap="square" rtlCol="0">
            <a:spAutoFit/>
          </a:bodyPr>
          <a:lstStyle/>
          <a:p>
            <a:r>
              <a:rPr lang="en-US" sz="1300" b="1" dirty="0">
                <a:solidFill>
                  <a:schemeClr val="accent1">
                    <a:lumMod val="10000"/>
                  </a:schemeClr>
                </a:solidFill>
                <a:latin typeface="Arial" panose="020B0604020202020204" pitchFamily="34" charset="0"/>
                <a:cs typeface="Arial" panose="020B0604020202020204" pitchFamily="34" charset="0"/>
              </a:rPr>
              <a:t>Operational area</a:t>
            </a:r>
          </a:p>
          <a:p>
            <a:pPr>
              <a:buFontTx/>
              <a:buChar char="-"/>
            </a:pPr>
            <a:r>
              <a:rPr lang="en-US" sz="1300" dirty="0">
                <a:solidFill>
                  <a:schemeClr val="accent1">
                    <a:lumMod val="10000"/>
                  </a:schemeClr>
                </a:solidFill>
                <a:latin typeface="Arial" panose="020B0604020202020204" pitchFamily="34" charset="0"/>
                <a:cs typeface="Arial" panose="020B0604020202020204" pitchFamily="34" charset="0"/>
              </a:rPr>
              <a:t> Gulf of Mexico</a:t>
            </a:r>
          </a:p>
          <a:p>
            <a:pPr>
              <a:buFontTx/>
              <a:buChar char="-"/>
            </a:pPr>
            <a:r>
              <a:rPr lang="en-US" sz="1300" dirty="0">
                <a:solidFill>
                  <a:schemeClr val="accent1">
                    <a:lumMod val="10000"/>
                  </a:schemeClr>
                </a:solidFill>
                <a:latin typeface="Arial" panose="020B0604020202020204" pitchFamily="34" charset="0"/>
                <a:cs typeface="Arial" panose="020B0604020202020204" pitchFamily="34" charset="0"/>
              </a:rPr>
              <a:t> North Sea</a:t>
            </a:r>
          </a:p>
          <a:p>
            <a:pPr>
              <a:buFontTx/>
              <a:buChar char="-"/>
            </a:pPr>
            <a:r>
              <a:rPr lang="en-US" sz="1300" dirty="0">
                <a:solidFill>
                  <a:schemeClr val="accent1">
                    <a:lumMod val="10000"/>
                  </a:schemeClr>
                </a:solidFill>
                <a:latin typeface="Arial" panose="020B0604020202020204" pitchFamily="34" charset="0"/>
                <a:cs typeface="Arial" panose="020B0604020202020204" pitchFamily="34" charset="0"/>
              </a:rPr>
              <a:t> Brazil</a:t>
            </a:r>
          </a:p>
          <a:p>
            <a:pPr>
              <a:buFontTx/>
              <a:buChar char="-"/>
            </a:pPr>
            <a:r>
              <a:rPr lang="en-US" sz="1300" dirty="0">
                <a:solidFill>
                  <a:schemeClr val="accent1">
                    <a:lumMod val="10000"/>
                  </a:schemeClr>
                </a:solidFill>
                <a:latin typeface="Arial" panose="020B0604020202020204" pitchFamily="34" charset="0"/>
                <a:cs typeface="Arial" panose="020B0604020202020204" pitchFamily="34" charset="0"/>
              </a:rPr>
              <a:t> West Africa</a:t>
            </a:r>
          </a:p>
          <a:p>
            <a:endParaRPr lang="en-US" sz="1300" dirty="0">
              <a:solidFill>
                <a:schemeClr val="accent1">
                  <a:lumMod val="10000"/>
                </a:schemeClr>
              </a:solidFill>
              <a:latin typeface="Arial" panose="020B0604020202020204" pitchFamily="34" charset="0"/>
              <a:cs typeface="Arial" panose="020B0604020202020204" pitchFamily="34" charset="0"/>
            </a:endParaRPr>
          </a:p>
          <a:p>
            <a:r>
              <a:rPr lang="en-US" sz="1300" dirty="0">
                <a:solidFill>
                  <a:schemeClr val="accent1">
                    <a:lumMod val="10000"/>
                  </a:schemeClr>
                </a:solidFill>
                <a:latin typeface="Arial" panose="020B0604020202020204" pitchFamily="34" charset="0"/>
                <a:cs typeface="Arial" panose="020B0604020202020204" pitchFamily="34" charset="0"/>
              </a:rPr>
              <a:t>Area information</a:t>
            </a:r>
          </a:p>
          <a:p>
            <a:pPr>
              <a:buFontTx/>
              <a:buChar char="-"/>
            </a:pPr>
            <a:r>
              <a:rPr lang="en-US" sz="1300" dirty="0">
                <a:solidFill>
                  <a:schemeClr val="accent1">
                    <a:lumMod val="10000"/>
                  </a:schemeClr>
                </a:solidFill>
                <a:latin typeface="Arial" panose="020B0604020202020204" pitchFamily="34" charset="0"/>
                <a:cs typeface="Arial" panose="020B0604020202020204" pitchFamily="34" charset="0"/>
              </a:rPr>
              <a:t> Sea state (Hs) [</a:t>
            </a:r>
            <a:r>
              <a:rPr lang="en-US" sz="1300" dirty="0" err="1">
                <a:solidFill>
                  <a:schemeClr val="accent1">
                    <a:lumMod val="10000"/>
                  </a:schemeClr>
                </a:solidFill>
                <a:latin typeface="Arial" panose="020B0604020202020204" pitchFamily="34" charset="0"/>
                <a:cs typeface="Arial" panose="020B0604020202020204" pitchFamily="34" charset="0"/>
              </a:rPr>
              <a:t>m</a:t>
            </a:r>
            <a:r>
              <a:rPr lang="en-US" sz="1300" dirty="0">
                <a:solidFill>
                  <a:schemeClr val="accent1">
                    <a:lumMod val="10000"/>
                  </a:schemeClr>
                </a:solidFill>
                <a:latin typeface="Arial" panose="020B0604020202020204" pitchFamily="34" charset="0"/>
                <a:cs typeface="Arial" panose="020B0604020202020204" pitchFamily="34" charset="0"/>
              </a:rPr>
              <a:t>]</a:t>
            </a:r>
          </a:p>
          <a:p>
            <a:pPr>
              <a:buFontTx/>
              <a:buChar char="-"/>
            </a:pPr>
            <a:r>
              <a:rPr lang="en-US" sz="1300" dirty="0">
                <a:solidFill>
                  <a:schemeClr val="accent1">
                    <a:lumMod val="10000"/>
                  </a:schemeClr>
                </a:solidFill>
                <a:latin typeface="Arial" panose="020B0604020202020204" pitchFamily="34" charset="0"/>
                <a:cs typeface="Arial" panose="020B0604020202020204" pitchFamily="34" charset="0"/>
              </a:rPr>
              <a:t> Water depth [</a:t>
            </a:r>
            <a:r>
              <a:rPr lang="en-US" sz="1300" dirty="0" err="1">
                <a:solidFill>
                  <a:schemeClr val="accent1">
                    <a:lumMod val="10000"/>
                  </a:schemeClr>
                </a:solidFill>
                <a:latin typeface="Arial" panose="020B0604020202020204" pitchFamily="34" charset="0"/>
                <a:cs typeface="Arial" panose="020B0604020202020204" pitchFamily="34" charset="0"/>
              </a:rPr>
              <a:t>m</a:t>
            </a:r>
            <a:r>
              <a:rPr lang="en-US" sz="1300" dirty="0">
                <a:solidFill>
                  <a:schemeClr val="accent1">
                    <a:lumMod val="10000"/>
                  </a:schemeClr>
                </a:solidFill>
                <a:latin typeface="Arial" panose="020B0604020202020204" pitchFamily="34" charset="0"/>
                <a:cs typeface="Arial" panose="020B0604020202020204" pitchFamily="34" charset="0"/>
              </a:rPr>
              <a:t>]</a:t>
            </a:r>
          </a:p>
        </p:txBody>
      </p:sp>
      <p:graphicFrame>
        <p:nvGraphicFramePr>
          <p:cNvPr id="12" name="Table 11">
            <a:extLst>
              <a:ext uri="{FF2B5EF4-FFF2-40B4-BE49-F238E27FC236}">
                <a16:creationId xmlns:a16="http://schemas.microsoft.com/office/drawing/2014/main" id="{9FFC188E-E0A5-F247-A51C-3B866094E1B4}"/>
              </a:ext>
            </a:extLst>
          </p:cNvPr>
          <p:cNvGraphicFramePr>
            <a:graphicFrameLocks noGrp="1"/>
          </p:cNvGraphicFramePr>
          <p:nvPr>
            <p:extLst>
              <p:ext uri="{D42A27DB-BD31-4B8C-83A1-F6EECF244321}">
                <p14:modId xmlns:p14="http://schemas.microsoft.com/office/powerpoint/2010/main" val="298489370"/>
              </p:ext>
            </p:extLst>
          </p:nvPr>
        </p:nvGraphicFramePr>
        <p:xfrm>
          <a:off x="5820696" y="999766"/>
          <a:ext cx="2990390" cy="3335020"/>
        </p:xfrm>
        <a:graphic>
          <a:graphicData uri="http://schemas.openxmlformats.org/drawingml/2006/table">
            <a:tbl>
              <a:tblPr firstRow="1" bandRow="1">
                <a:tableStyleId>{9DCAF9ED-07DC-4A11-8D7F-57B35C25682E}</a:tableStyleId>
              </a:tblPr>
              <a:tblGrid>
                <a:gridCol w="2990390">
                  <a:extLst>
                    <a:ext uri="{9D8B030D-6E8A-4147-A177-3AD203B41FA5}">
                      <a16:colId xmlns:a16="http://schemas.microsoft.com/office/drawing/2014/main" val="20000"/>
                    </a:ext>
                  </a:extLst>
                </a:gridCol>
              </a:tblGrid>
              <a:tr h="147177">
                <a:tc>
                  <a:txBody>
                    <a:bodyPr/>
                    <a:lstStyle/>
                    <a:p>
                      <a:pPr algn="ctr" fontAlgn="t"/>
                      <a:r>
                        <a:rPr lang="en-US" sz="1400" u="none" strike="noStrike" dirty="0"/>
                        <a:t>12 Possible Missions</a:t>
                      </a:r>
                      <a:endParaRPr lang="en-US" sz="1400" b="1" i="0" u="none" strike="noStrike" dirty="0">
                        <a:latin typeface="Arial"/>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mpd="sng">
                      <a:noFill/>
                    </a:lnB>
                  </a:tcPr>
                </a:tc>
                <a:extLst>
                  <a:ext uri="{0D108BD9-81ED-4DB2-BD59-A6C34878D82A}">
                    <a16:rowId xmlns:a16="http://schemas.microsoft.com/office/drawing/2014/main" val="10000"/>
                  </a:ext>
                </a:extLst>
              </a:tr>
              <a:tr h="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Subsea installation &amp; Construction</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Inspection, maintenance and repair</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Light well intervention</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accommodation</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cable laying</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pipe laying</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platform supply</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Emergency response</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mining support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aquaculture support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Field decommission support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wind support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0732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C58E3A-9A76-DE48-AFE4-5C80042E08EB}"/>
              </a:ext>
            </a:extLst>
          </p:cNvPr>
          <p:cNvSpPr>
            <a:spLocks noGrp="1"/>
          </p:cNvSpPr>
          <p:nvPr>
            <p:ph type="sldNum" sz="quarter" idx="4"/>
          </p:nvPr>
        </p:nvSpPr>
        <p:spPr/>
        <p:txBody>
          <a:bodyPr/>
          <a:lstStyle/>
          <a:p>
            <a:fld id="{532E5815-A8B8-3248-99F0-470F41FB048B}" type="slidenum">
              <a:rPr lang="en-US" smtClean="0"/>
              <a:pPr/>
              <a:t>5</a:t>
            </a:fld>
            <a:endParaRPr lang="en-US" dirty="0"/>
          </a:p>
        </p:txBody>
      </p:sp>
      <p:sp>
        <p:nvSpPr>
          <p:cNvPr id="5" name="Title 4">
            <a:extLst>
              <a:ext uri="{FF2B5EF4-FFF2-40B4-BE49-F238E27FC236}">
                <a16:creationId xmlns:a16="http://schemas.microsoft.com/office/drawing/2014/main" id="{91D12B11-32EF-D941-8471-F9BFF4C8BB15}"/>
              </a:ext>
            </a:extLst>
          </p:cNvPr>
          <p:cNvSpPr>
            <a:spLocks noGrp="1"/>
          </p:cNvSpPr>
          <p:nvPr>
            <p:ph type="title"/>
          </p:nvPr>
        </p:nvSpPr>
        <p:spPr/>
        <p:txBody>
          <a:bodyPr/>
          <a:lstStyle/>
          <a:p>
            <a:r>
              <a:rPr lang="en-US" dirty="0"/>
              <a:t>Single Epoch Analysis</a:t>
            </a:r>
          </a:p>
        </p:txBody>
      </p:sp>
      <p:sp>
        <p:nvSpPr>
          <p:cNvPr id="6" name="Footer Placeholder 5">
            <a:extLst>
              <a:ext uri="{FF2B5EF4-FFF2-40B4-BE49-F238E27FC236}">
                <a16:creationId xmlns:a16="http://schemas.microsoft.com/office/drawing/2014/main" id="{4697DE34-E144-B94C-B166-9F7ED462EFC0}"/>
              </a:ext>
            </a:extLst>
          </p:cNvPr>
          <p:cNvSpPr>
            <a:spLocks noGrp="1"/>
          </p:cNvSpPr>
          <p:nvPr>
            <p:ph type="ftr" sz="quarter" idx="12"/>
          </p:nvPr>
        </p:nvSpPr>
        <p:spPr/>
        <p:txBody>
          <a:bodyPr/>
          <a:lstStyle/>
          <a:p>
            <a:r>
              <a:rPr lang="en-US"/>
              <a:t>Draper Proprietary</a:t>
            </a:r>
          </a:p>
        </p:txBody>
      </p:sp>
      <p:sp>
        <p:nvSpPr>
          <p:cNvPr id="7" name="Content Placeholder 6">
            <a:extLst>
              <a:ext uri="{FF2B5EF4-FFF2-40B4-BE49-F238E27FC236}">
                <a16:creationId xmlns:a16="http://schemas.microsoft.com/office/drawing/2014/main" id="{A078DAC4-9705-2244-A6F7-A44254D4AA11}"/>
              </a:ext>
            </a:extLst>
          </p:cNvPr>
          <p:cNvSpPr>
            <a:spLocks noGrp="1"/>
          </p:cNvSpPr>
          <p:nvPr>
            <p:ph idx="1"/>
          </p:nvPr>
        </p:nvSpPr>
        <p:spPr>
          <a:xfrm>
            <a:off x="457388" y="1033172"/>
            <a:ext cx="5248944" cy="4016697"/>
          </a:xfrm>
        </p:spPr>
        <p:txBody>
          <a:bodyPr>
            <a:normAutofit/>
          </a:bodyPr>
          <a:lstStyle/>
          <a:p>
            <a:r>
              <a:rPr lang="en-US" sz="2000" dirty="0"/>
              <a:t>Interactive scatterplot identical to previous case study</a:t>
            </a:r>
          </a:p>
          <a:p>
            <a:r>
              <a:rPr lang="en-US" sz="2000" dirty="0"/>
              <a:t>Some consideration made for scalability</a:t>
            </a:r>
          </a:p>
        </p:txBody>
      </p:sp>
      <p:sp>
        <p:nvSpPr>
          <p:cNvPr id="8" name="TextBox 7">
            <a:extLst>
              <a:ext uri="{FF2B5EF4-FFF2-40B4-BE49-F238E27FC236}">
                <a16:creationId xmlns:a16="http://schemas.microsoft.com/office/drawing/2014/main" id="{A0DFBC26-A2E7-1444-BAEE-D0821A65CEBB}"/>
              </a:ext>
            </a:extLst>
          </p:cNvPr>
          <p:cNvSpPr txBox="1"/>
          <p:nvPr/>
        </p:nvSpPr>
        <p:spPr>
          <a:xfrm>
            <a:off x="6473347" y="1907380"/>
            <a:ext cx="2089440" cy="338554"/>
          </a:xfrm>
          <a:prstGeom prst="rect">
            <a:avLst/>
          </a:prstGeom>
          <a:solidFill>
            <a:schemeClr val="accent2"/>
          </a:solidFill>
        </p:spPr>
        <p:txBody>
          <a:bodyPr wrap="square" rtlCol="0">
            <a:spAutoFit/>
          </a:bodyPr>
          <a:lstStyle/>
          <a:p>
            <a:pPr algn="ctr"/>
            <a:r>
              <a:rPr lang="en-US" sz="1600" b="1" dirty="0">
                <a:solidFill>
                  <a:schemeClr val="bg1"/>
                </a:solidFill>
              </a:rPr>
              <a:t>N= 41,204 designs</a:t>
            </a:r>
          </a:p>
        </p:txBody>
      </p:sp>
      <p:sp>
        <p:nvSpPr>
          <p:cNvPr id="9" name="Rectangle 8">
            <a:extLst>
              <a:ext uri="{FF2B5EF4-FFF2-40B4-BE49-F238E27FC236}">
                <a16:creationId xmlns:a16="http://schemas.microsoft.com/office/drawing/2014/main" id="{D0818178-7B81-964E-8CBE-564C4ACB639C}"/>
              </a:ext>
            </a:extLst>
          </p:cNvPr>
          <p:cNvSpPr/>
          <p:nvPr/>
        </p:nvSpPr>
        <p:spPr>
          <a:xfrm>
            <a:off x="6436160" y="1033172"/>
            <a:ext cx="2126627" cy="73866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sz="1400" dirty="0" err="1">
                <a:solidFill>
                  <a:srgbClr val="000000"/>
                </a:solidFill>
              </a:rPr>
              <a:t>Tradespace</a:t>
            </a:r>
            <a:r>
              <a:rPr lang="en-US" sz="1400" dirty="0">
                <a:solidFill>
                  <a:srgbClr val="000000"/>
                </a:solidFill>
              </a:rPr>
              <a:t> with color encoding mapped to fuel type</a:t>
            </a:r>
          </a:p>
        </p:txBody>
      </p:sp>
      <p:pic>
        <p:nvPicPr>
          <p:cNvPr id="10" name="Picture 9">
            <a:extLst>
              <a:ext uri="{FF2B5EF4-FFF2-40B4-BE49-F238E27FC236}">
                <a16:creationId xmlns:a16="http://schemas.microsoft.com/office/drawing/2014/main" id="{3C5D56D3-1342-BD45-B0CF-55A02BBE5820}"/>
              </a:ext>
            </a:extLst>
          </p:cNvPr>
          <p:cNvPicPr>
            <a:picLocks noChangeAspect="1"/>
          </p:cNvPicPr>
          <p:nvPr/>
        </p:nvPicPr>
        <p:blipFill>
          <a:blip r:embed="rId3"/>
          <a:srcRect t="46336" b="1113"/>
          <a:stretch>
            <a:fillRect/>
          </a:stretch>
        </p:blipFill>
        <p:spPr>
          <a:xfrm>
            <a:off x="2333536" y="4291648"/>
            <a:ext cx="5679350" cy="1916498"/>
          </a:xfrm>
          <a:prstGeom prst="rect">
            <a:avLst/>
          </a:prstGeom>
        </p:spPr>
      </p:pic>
      <p:sp>
        <p:nvSpPr>
          <p:cNvPr id="11" name="Rectangle 10">
            <a:extLst>
              <a:ext uri="{FF2B5EF4-FFF2-40B4-BE49-F238E27FC236}">
                <a16:creationId xmlns:a16="http://schemas.microsoft.com/office/drawing/2014/main" id="{F4594BA7-9D08-7545-8FC5-9959BBD36535}"/>
              </a:ext>
            </a:extLst>
          </p:cNvPr>
          <p:cNvSpPr/>
          <p:nvPr/>
        </p:nvSpPr>
        <p:spPr>
          <a:xfrm>
            <a:off x="4725638" y="6055402"/>
            <a:ext cx="271166" cy="193296"/>
          </a:xfrm>
          <a:prstGeom prst="rect">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22EB40F-8591-734B-9B51-22CB2540BEB4}"/>
              </a:ext>
            </a:extLst>
          </p:cNvPr>
          <p:cNvSpPr txBox="1"/>
          <p:nvPr/>
        </p:nvSpPr>
        <p:spPr>
          <a:xfrm>
            <a:off x="1200468" y="2706806"/>
            <a:ext cx="1133068" cy="338554"/>
          </a:xfrm>
          <a:prstGeom prst="rect">
            <a:avLst/>
          </a:prstGeom>
          <a:noFill/>
        </p:spPr>
        <p:txBody>
          <a:bodyPr wrap="square" rtlCol="0">
            <a:spAutoFit/>
          </a:bodyPr>
          <a:lstStyle/>
          <a:p>
            <a:r>
              <a:rPr lang="en-US" sz="1600" dirty="0"/>
              <a:t>Epoch = </a:t>
            </a:r>
            <a:r>
              <a:rPr lang="en-US" sz="1600" dirty="0" err="1"/>
              <a:t>i</a:t>
            </a:r>
            <a:endParaRPr lang="en-US" sz="1600" dirty="0"/>
          </a:p>
        </p:txBody>
      </p:sp>
      <p:pic>
        <p:nvPicPr>
          <p:cNvPr id="13" name="Picture 12">
            <a:extLst>
              <a:ext uri="{FF2B5EF4-FFF2-40B4-BE49-F238E27FC236}">
                <a16:creationId xmlns:a16="http://schemas.microsoft.com/office/drawing/2014/main" id="{D8490685-7265-C841-BBE8-FCD727DD5364}"/>
              </a:ext>
            </a:extLst>
          </p:cNvPr>
          <p:cNvPicPr>
            <a:picLocks noChangeAspect="1"/>
          </p:cNvPicPr>
          <p:nvPr/>
        </p:nvPicPr>
        <p:blipFill>
          <a:blip r:embed="rId3"/>
          <a:srcRect b="52941"/>
          <a:stretch>
            <a:fillRect/>
          </a:stretch>
        </p:blipFill>
        <p:spPr>
          <a:xfrm>
            <a:off x="2333536" y="2601777"/>
            <a:ext cx="5679350" cy="1716222"/>
          </a:xfrm>
          <a:prstGeom prst="rect">
            <a:avLst/>
          </a:prstGeom>
        </p:spPr>
      </p:pic>
      <p:sp>
        <p:nvSpPr>
          <p:cNvPr id="14" name="TextBox 13">
            <a:extLst>
              <a:ext uri="{FF2B5EF4-FFF2-40B4-BE49-F238E27FC236}">
                <a16:creationId xmlns:a16="http://schemas.microsoft.com/office/drawing/2014/main" id="{956576EF-8DEC-D843-8A75-57A5E2B32A5C}"/>
              </a:ext>
            </a:extLst>
          </p:cNvPr>
          <p:cNvSpPr txBox="1"/>
          <p:nvPr/>
        </p:nvSpPr>
        <p:spPr>
          <a:xfrm>
            <a:off x="537466" y="4067372"/>
            <a:ext cx="1847719" cy="307777"/>
          </a:xfrm>
          <a:prstGeom prst="rect">
            <a:avLst/>
          </a:prstGeom>
          <a:noFill/>
        </p:spPr>
        <p:txBody>
          <a:bodyPr wrap="square" rtlCol="0">
            <a:spAutoFit/>
          </a:bodyPr>
          <a:lstStyle/>
          <a:p>
            <a:pPr algn="ctr"/>
            <a:r>
              <a:rPr lang="en-US" sz="1400" dirty="0"/>
              <a:t>(This is 1 of 96 epochs)</a:t>
            </a:r>
          </a:p>
        </p:txBody>
      </p:sp>
    </p:spTree>
    <p:extLst>
      <p:ext uri="{BB962C8B-B14F-4D97-AF65-F5344CB8AC3E}">
        <p14:creationId xmlns:p14="http://schemas.microsoft.com/office/powerpoint/2010/main" val="335732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0B548E-DA4A-DF4B-BFCD-6771DEF5B356}"/>
              </a:ext>
            </a:extLst>
          </p:cNvPr>
          <p:cNvSpPr>
            <a:spLocks noGrp="1"/>
          </p:cNvSpPr>
          <p:nvPr>
            <p:ph type="sldNum" sz="quarter" idx="4"/>
          </p:nvPr>
        </p:nvSpPr>
        <p:spPr/>
        <p:txBody>
          <a:bodyPr/>
          <a:lstStyle/>
          <a:p>
            <a:fld id="{532E5815-A8B8-3248-99F0-470F41FB048B}" type="slidenum">
              <a:rPr lang="en-US" smtClean="0"/>
              <a:pPr/>
              <a:t>6</a:t>
            </a:fld>
            <a:endParaRPr lang="en-US" dirty="0"/>
          </a:p>
        </p:txBody>
      </p:sp>
      <p:sp>
        <p:nvSpPr>
          <p:cNvPr id="5" name="Title 4">
            <a:extLst>
              <a:ext uri="{FF2B5EF4-FFF2-40B4-BE49-F238E27FC236}">
                <a16:creationId xmlns:a16="http://schemas.microsoft.com/office/drawing/2014/main" id="{12C35BC3-C72A-8446-8AFC-668AFDCBCCC4}"/>
              </a:ext>
            </a:extLst>
          </p:cNvPr>
          <p:cNvSpPr>
            <a:spLocks noGrp="1"/>
          </p:cNvSpPr>
          <p:nvPr>
            <p:ph type="title"/>
          </p:nvPr>
        </p:nvSpPr>
        <p:spPr/>
        <p:txBody>
          <a:bodyPr/>
          <a:lstStyle/>
          <a:p>
            <a:r>
              <a:rPr lang="en-US" dirty="0"/>
              <a:t>Multi Epoch Analysis</a:t>
            </a:r>
          </a:p>
        </p:txBody>
      </p:sp>
      <p:sp>
        <p:nvSpPr>
          <p:cNvPr id="6" name="Footer Placeholder 5">
            <a:extLst>
              <a:ext uri="{FF2B5EF4-FFF2-40B4-BE49-F238E27FC236}">
                <a16:creationId xmlns:a16="http://schemas.microsoft.com/office/drawing/2014/main" id="{62EE6B40-A62D-3742-84E2-C11EA5854B3B}"/>
              </a:ext>
            </a:extLst>
          </p:cNvPr>
          <p:cNvSpPr>
            <a:spLocks noGrp="1"/>
          </p:cNvSpPr>
          <p:nvPr>
            <p:ph type="ftr" sz="quarter" idx="12"/>
          </p:nvPr>
        </p:nvSpPr>
        <p:spPr/>
        <p:txBody>
          <a:bodyPr/>
          <a:lstStyle/>
          <a:p>
            <a:r>
              <a:rPr lang="en-US"/>
              <a:t>Draper Proprietary</a:t>
            </a:r>
          </a:p>
        </p:txBody>
      </p:sp>
      <p:sp>
        <p:nvSpPr>
          <p:cNvPr id="7" name="Content Placeholder 6">
            <a:extLst>
              <a:ext uri="{FF2B5EF4-FFF2-40B4-BE49-F238E27FC236}">
                <a16:creationId xmlns:a16="http://schemas.microsoft.com/office/drawing/2014/main" id="{130CA0A3-6483-684A-92FF-8EC7A04983D8}"/>
              </a:ext>
            </a:extLst>
          </p:cNvPr>
          <p:cNvSpPr>
            <a:spLocks noGrp="1"/>
          </p:cNvSpPr>
          <p:nvPr>
            <p:ph idx="1"/>
          </p:nvPr>
        </p:nvSpPr>
        <p:spPr>
          <a:xfrm>
            <a:off x="241262" y="1033172"/>
            <a:ext cx="4297680" cy="1194639"/>
          </a:xfrm>
        </p:spPr>
        <p:txBody>
          <a:bodyPr>
            <a:normAutofit/>
          </a:bodyPr>
          <a:lstStyle/>
          <a:p>
            <a:r>
              <a:rPr lang="en-US" sz="2000" dirty="0"/>
              <a:t>Multi epoch analysis looks at design behavior across all 96 epochs (e.g. scenarios)</a:t>
            </a:r>
          </a:p>
        </p:txBody>
      </p:sp>
      <p:sp>
        <p:nvSpPr>
          <p:cNvPr id="8" name="Content Placeholder 6">
            <a:extLst>
              <a:ext uri="{FF2B5EF4-FFF2-40B4-BE49-F238E27FC236}">
                <a16:creationId xmlns:a16="http://schemas.microsoft.com/office/drawing/2014/main" id="{443D57A2-AFF0-F74E-958F-93AFA1D18FB7}"/>
              </a:ext>
            </a:extLst>
          </p:cNvPr>
          <p:cNvSpPr txBox="1">
            <a:spLocks/>
          </p:cNvSpPr>
          <p:nvPr/>
        </p:nvSpPr>
        <p:spPr>
          <a:xfrm>
            <a:off x="4597571" y="1033171"/>
            <a:ext cx="4297680" cy="1643527"/>
          </a:xfrm>
          <a:prstGeom prst="rect">
            <a:avLst/>
          </a:prstGeom>
        </p:spPr>
        <p:txBody>
          <a:bodyPr lIns="0">
            <a:normAutofit fontScale="85000" lnSpcReduction="20000"/>
          </a:bodyPr>
          <a:lstStyle>
            <a:lvl1pPr marL="214313" indent="-214313" algn="l" defTabSz="342900" rtl="0" eaLnBrk="1" latinLnBrk="0" hangingPunct="1">
              <a:lnSpc>
                <a:spcPct val="100000"/>
              </a:lnSpc>
              <a:spcBef>
                <a:spcPts val="600"/>
              </a:spcBef>
              <a:buClr>
                <a:schemeClr val="accent1"/>
              </a:buClr>
              <a:buFont typeface="Arial" panose="020B0604020202020204" pitchFamily="34" charset="0"/>
              <a:buChar char="•"/>
              <a:defRPr sz="1800" kern="1200" baseline="0">
                <a:solidFill>
                  <a:schemeClr val="tx1"/>
                </a:solidFill>
                <a:latin typeface="Arial"/>
                <a:ea typeface="+mn-ea"/>
                <a:cs typeface="+mn-cs"/>
              </a:defRPr>
            </a:lvl1pPr>
            <a:lvl2pPr marL="685800" indent="-342900" algn="l" defTabSz="342900" rtl="0" eaLnBrk="1" latinLnBrk="0" hangingPunct="1">
              <a:lnSpc>
                <a:spcPct val="100000"/>
              </a:lnSpc>
              <a:spcBef>
                <a:spcPct val="20000"/>
              </a:spcBef>
              <a:buClr>
                <a:schemeClr val="accent1"/>
              </a:buClr>
              <a:buFont typeface="Arial" panose="020B0604020202020204" pitchFamily="34" charset="0"/>
              <a:buChar char="‒"/>
              <a:defRPr sz="1350" kern="1200" baseline="0">
                <a:solidFill>
                  <a:schemeClr val="tx1"/>
                </a:solidFill>
                <a:latin typeface="+mn-lt"/>
                <a:ea typeface="+mn-ea"/>
                <a:cs typeface="+mn-cs"/>
              </a:defRPr>
            </a:lvl2pPr>
            <a:lvl3pPr marL="942975" indent="-257175" algn="l" defTabSz="342900" rtl="0" eaLnBrk="1" latinLnBrk="0" hangingPunct="1">
              <a:lnSpc>
                <a:spcPct val="100000"/>
              </a:lnSpc>
              <a:spcBef>
                <a:spcPct val="200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1028700" indent="0" algn="l" defTabSz="342900" rtl="0" eaLnBrk="1" latinLnBrk="0" hangingPunct="1">
              <a:spcBef>
                <a:spcPct val="20000"/>
              </a:spcBef>
              <a:buFontTx/>
              <a:buNone/>
              <a:defRPr sz="1500" kern="1200">
                <a:solidFill>
                  <a:schemeClr val="tx1"/>
                </a:solidFill>
                <a:latin typeface="+mn-lt"/>
                <a:ea typeface="+mn-ea"/>
                <a:cs typeface="+mn-cs"/>
              </a:defRPr>
            </a:lvl4pPr>
            <a:lvl5pPr marL="1371600" indent="0" algn="l" defTabSz="342900" rtl="0" eaLnBrk="1" latinLnBrk="0" hangingPunct="1">
              <a:spcBef>
                <a:spcPct val="20000"/>
              </a:spcBef>
              <a:buFontTx/>
              <a:buNone/>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nSpc>
                <a:spcPct val="120000"/>
              </a:lnSpc>
            </a:pPr>
            <a:r>
              <a:rPr lang="en-US" sz="2400" dirty="0"/>
              <a:t>Combination of online analytical processing (OLAP) and binned aggregation techniques used for more sophisticated interactive applications</a:t>
            </a:r>
          </a:p>
          <a:p>
            <a:endParaRPr lang="en-US" sz="2000" dirty="0"/>
          </a:p>
          <a:p>
            <a:endParaRPr lang="en-US" sz="2000" dirty="0"/>
          </a:p>
        </p:txBody>
      </p:sp>
      <p:pic>
        <p:nvPicPr>
          <p:cNvPr id="9" name="Picture 8" descr="Screen Shot 2017-05-13 at 5.38.42 AM.png">
            <a:extLst>
              <a:ext uri="{FF2B5EF4-FFF2-40B4-BE49-F238E27FC236}">
                <a16:creationId xmlns:a16="http://schemas.microsoft.com/office/drawing/2014/main" id="{CB035238-1601-E843-920D-401E6B888EC8}"/>
              </a:ext>
            </a:extLst>
          </p:cNvPr>
          <p:cNvPicPr>
            <a:picLocks noChangeAspect="1"/>
          </p:cNvPicPr>
          <p:nvPr/>
        </p:nvPicPr>
        <p:blipFill>
          <a:blip r:embed="rId3"/>
          <a:stretch>
            <a:fillRect/>
          </a:stretch>
        </p:blipFill>
        <p:spPr>
          <a:xfrm>
            <a:off x="2070164" y="3054970"/>
            <a:ext cx="5169255" cy="2898648"/>
          </a:xfrm>
          <a:prstGeom prst="rect">
            <a:avLst/>
          </a:prstGeom>
        </p:spPr>
      </p:pic>
      <p:sp>
        <p:nvSpPr>
          <p:cNvPr id="10" name="TextBox 9">
            <a:extLst>
              <a:ext uri="{FF2B5EF4-FFF2-40B4-BE49-F238E27FC236}">
                <a16:creationId xmlns:a16="http://schemas.microsoft.com/office/drawing/2014/main" id="{C1F47977-EF83-F540-9083-8EB419B54F2E}"/>
              </a:ext>
            </a:extLst>
          </p:cNvPr>
          <p:cNvSpPr txBox="1"/>
          <p:nvPr/>
        </p:nvSpPr>
        <p:spPr>
          <a:xfrm>
            <a:off x="7549898" y="4810353"/>
            <a:ext cx="1544102" cy="646331"/>
          </a:xfrm>
          <a:prstGeom prst="rect">
            <a:avLst/>
          </a:prstGeom>
          <a:noFill/>
        </p:spPr>
        <p:txBody>
          <a:bodyPr wrap="square" rtlCol="0">
            <a:spAutoFit/>
          </a:bodyPr>
          <a:lstStyle/>
          <a:p>
            <a:r>
              <a:rPr lang="en-US" sz="1200" dirty="0"/>
              <a:t>Filtered subset of designs based on epoch performance</a:t>
            </a:r>
          </a:p>
        </p:txBody>
      </p:sp>
      <p:sp>
        <p:nvSpPr>
          <p:cNvPr id="11" name="Right Brace 10">
            <a:extLst>
              <a:ext uri="{FF2B5EF4-FFF2-40B4-BE49-F238E27FC236}">
                <a16:creationId xmlns:a16="http://schemas.microsoft.com/office/drawing/2014/main" id="{859B65F4-699D-344D-ADD1-399ACE7646DB}"/>
              </a:ext>
            </a:extLst>
          </p:cNvPr>
          <p:cNvSpPr/>
          <p:nvPr/>
        </p:nvSpPr>
        <p:spPr bwMode="auto">
          <a:xfrm>
            <a:off x="7304031" y="4462006"/>
            <a:ext cx="203297" cy="1371600"/>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2" name="TextBox 11">
            <a:extLst>
              <a:ext uri="{FF2B5EF4-FFF2-40B4-BE49-F238E27FC236}">
                <a16:creationId xmlns:a16="http://schemas.microsoft.com/office/drawing/2014/main" id="{B166E524-6AE0-0649-8656-7E496EF92C84}"/>
              </a:ext>
            </a:extLst>
          </p:cNvPr>
          <p:cNvSpPr txBox="1"/>
          <p:nvPr/>
        </p:nvSpPr>
        <p:spPr>
          <a:xfrm>
            <a:off x="7599898" y="3050212"/>
            <a:ext cx="1544102" cy="646331"/>
          </a:xfrm>
          <a:prstGeom prst="rect">
            <a:avLst/>
          </a:prstGeom>
          <a:noFill/>
        </p:spPr>
        <p:txBody>
          <a:bodyPr wrap="square" rtlCol="0">
            <a:spAutoFit/>
          </a:bodyPr>
          <a:lstStyle/>
          <a:p>
            <a:r>
              <a:rPr lang="en-US" sz="1200" dirty="0"/>
              <a:t>Details on demand reveal info on “problem epochs”</a:t>
            </a:r>
          </a:p>
        </p:txBody>
      </p:sp>
      <p:sp>
        <p:nvSpPr>
          <p:cNvPr id="13" name="Right Brace 12">
            <a:extLst>
              <a:ext uri="{FF2B5EF4-FFF2-40B4-BE49-F238E27FC236}">
                <a16:creationId xmlns:a16="http://schemas.microsoft.com/office/drawing/2014/main" id="{CD24ABDA-A71D-5341-A1CD-8E3AA60BC610}"/>
              </a:ext>
            </a:extLst>
          </p:cNvPr>
          <p:cNvSpPr/>
          <p:nvPr/>
        </p:nvSpPr>
        <p:spPr bwMode="auto">
          <a:xfrm>
            <a:off x="7304031" y="3242806"/>
            <a:ext cx="203297" cy="1005840"/>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4" name="TextBox 13">
            <a:extLst>
              <a:ext uri="{FF2B5EF4-FFF2-40B4-BE49-F238E27FC236}">
                <a16:creationId xmlns:a16="http://schemas.microsoft.com/office/drawing/2014/main" id="{E67ED08D-8B96-B845-8185-421981116E61}"/>
              </a:ext>
            </a:extLst>
          </p:cNvPr>
          <p:cNvSpPr txBox="1"/>
          <p:nvPr/>
        </p:nvSpPr>
        <p:spPr>
          <a:xfrm>
            <a:off x="7599898" y="3786552"/>
            <a:ext cx="1544102" cy="646331"/>
          </a:xfrm>
          <a:prstGeom prst="rect">
            <a:avLst/>
          </a:prstGeom>
          <a:noFill/>
        </p:spPr>
        <p:txBody>
          <a:bodyPr wrap="square" rtlCol="0">
            <a:spAutoFit/>
          </a:bodyPr>
          <a:lstStyle/>
          <a:p>
            <a:r>
              <a:rPr lang="en-US" sz="1200" dirty="0"/>
              <a:t>Allows comparison changeability strategies</a:t>
            </a:r>
          </a:p>
        </p:txBody>
      </p:sp>
      <p:sp>
        <p:nvSpPr>
          <p:cNvPr id="15" name="TextBox 14">
            <a:extLst>
              <a:ext uri="{FF2B5EF4-FFF2-40B4-BE49-F238E27FC236}">
                <a16:creationId xmlns:a16="http://schemas.microsoft.com/office/drawing/2014/main" id="{2457FED2-B8CB-5848-9D51-9E4BF269B3B4}"/>
              </a:ext>
            </a:extLst>
          </p:cNvPr>
          <p:cNvSpPr txBox="1"/>
          <p:nvPr/>
        </p:nvSpPr>
        <p:spPr>
          <a:xfrm>
            <a:off x="3823746" y="5923615"/>
            <a:ext cx="2966440" cy="600164"/>
          </a:xfrm>
          <a:prstGeom prst="rect">
            <a:avLst/>
          </a:prstGeom>
          <a:noFill/>
        </p:spPr>
        <p:txBody>
          <a:bodyPr wrap="square" rtlCol="0">
            <a:spAutoFit/>
          </a:bodyPr>
          <a:lstStyle/>
          <a:p>
            <a:r>
              <a:rPr lang="en-US" sz="1100" dirty="0"/>
              <a:t>Few designs satisfy more than 50% of epochs for this optimality threshold and strategy</a:t>
            </a:r>
          </a:p>
        </p:txBody>
      </p:sp>
      <p:cxnSp>
        <p:nvCxnSpPr>
          <p:cNvPr id="16" name="Straight Arrow Connector 15">
            <a:extLst>
              <a:ext uri="{FF2B5EF4-FFF2-40B4-BE49-F238E27FC236}">
                <a16:creationId xmlns:a16="http://schemas.microsoft.com/office/drawing/2014/main" id="{12A24E46-3281-EB4F-BCE4-ECA1934C81EC}"/>
              </a:ext>
            </a:extLst>
          </p:cNvPr>
          <p:cNvCxnSpPr/>
          <p:nvPr/>
        </p:nvCxnSpPr>
        <p:spPr bwMode="auto">
          <a:xfrm rot="16200000" flipV="1">
            <a:off x="4584930" y="5849196"/>
            <a:ext cx="172042" cy="138396"/>
          </a:xfrm>
          <a:prstGeom prst="straightConnector1">
            <a:avLst/>
          </a:prstGeom>
          <a:solidFill>
            <a:schemeClr val="accent1"/>
          </a:solidFill>
          <a:ln w="19050" cap="flat" cmpd="sng" algn="ctr">
            <a:solidFill>
              <a:schemeClr val="tx1"/>
            </a:solidFill>
            <a:prstDash val="solid"/>
            <a:round/>
            <a:headEnd type="none" w="sm" len="sm"/>
            <a:tailEnd type="arrow"/>
          </a:ln>
          <a:effectLst/>
        </p:spPr>
      </p:cxnSp>
      <p:sp>
        <p:nvSpPr>
          <p:cNvPr id="17" name="TextBox 16">
            <a:extLst>
              <a:ext uri="{FF2B5EF4-FFF2-40B4-BE49-F238E27FC236}">
                <a16:creationId xmlns:a16="http://schemas.microsoft.com/office/drawing/2014/main" id="{2272750C-E6C8-084E-B3E1-F8B2C6AA4237}"/>
              </a:ext>
            </a:extLst>
          </p:cNvPr>
          <p:cNvSpPr txBox="1"/>
          <p:nvPr/>
        </p:nvSpPr>
        <p:spPr>
          <a:xfrm>
            <a:off x="50000" y="3315168"/>
            <a:ext cx="1871615" cy="646331"/>
          </a:xfrm>
          <a:prstGeom prst="rect">
            <a:avLst/>
          </a:prstGeom>
          <a:solidFill>
            <a:schemeClr val="accent2"/>
          </a:solidFill>
        </p:spPr>
        <p:txBody>
          <a:bodyPr wrap="square" rtlCol="0">
            <a:spAutoFit/>
          </a:bodyPr>
          <a:lstStyle/>
          <a:p>
            <a:pPr algn="ctr"/>
            <a:r>
              <a:rPr lang="en-US" sz="1200" dirty="0">
                <a:solidFill>
                  <a:schemeClr val="bg1"/>
                </a:solidFill>
              </a:rPr>
              <a:t>Aggregate performance across 4 million design-epoch pairs</a:t>
            </a:r>
          </a:p>
        </p:txBody>
      </p:sp>
      <p:sp>
        <p:nvSpPr>
          <p:cNvPr id="18" name="TextBox 17">
            <a:extLst>
              <a:ext uri="{FF2B5EF4-FFF2-40B4-BE49-F238E27FC236}">
                <a16:creationId xmlns:a16="http://schemas.microsoft.com/office/drawing/2014/main" id="{7189ECF0-454F-0B4D-ABA9-B79657B04993}"/>
              </a:ext>
            </a:extLst>
          </p:cNvPr>
          <p:cNvSpPr txBox="1"/>
          <p:nvPr/>
        </p:nvSpPr>
        <p:spPr>
          <a:xfrm>
            <a:off x="50000" y="4277683"/>
            <a:ext cx="1871615" cy="461665"/>
          </a:xfrm>
          <a:prstGeom prst="rect">
            <a:avLst/>
          </a:prstGeom>
          <a:solidFill>
            <a:schemeClr val="accent2"/>
          </a:solidFill>
        </p:spPr>
        <p:txBody>
          <a:bodyPr wrap="square" rtlCol="0">
            <a:spAutoFit/>
          </a:bodyPr>
          <a:lstStyle/>
          <a:p>
            <a:pPr algn="ctr"/>
            <a:r>
              <a:rPr lang="en-US" sz="1200" dirty="0">
                <a:solidFill>
                  <a:schemeClr val="bg1"/>
                </a:solidFill>
              </a:rPr>
              <a:t>3 changeability strategies considered</a:t>
            </a:r>
          </a:p>
        </p:txBody>
      </p:sp>
      <p:sp>
        <p:nvSpPr>
          <p:cNvPr id="19" name="TextBox 18">
            <a:extLst>
              <a:ext uri="{FF2B5EF4-FFF2-40B4-BE49-F238E27FC236}">
                <a16:creationId xmlns:a16="http://schemas.microsoft.com/office/drawing/2014/main" id="{3B1CEECB-13F4-8F4D-8A8C-8831FB3A30D3}"/>
              </a:ext>
            </a:extLst>
          </p:cNvPr>
          <p:cNvSpPr txBox="1"/>
          <p:nvPr/>
        </p:nvSpPr>
        <p:spPr>
          <a:xfrm>
            <a:off x="198549" y="2593304"/>
            <a:ext cx="3305493" cy="307777"/>
          </a:xfrm>
          <a:prstGeom prst="rect">
            <a:avLst/>
          </a:prstGeom>
          <a:solidFill>
            <a:schemeClr val="accent2"/>
          </a:solidFill>
        </p:spPr>
        <p:txBody>
          <a:bodyPr wrap="square" rtlCol="0">
            <a:spAutoFit/>
          </a:bodyPr>
          <a:lstStyle/>
          <a:p>
            <a:pPr algn="ctr"/>
            <a:r>
              <a:rPr lang="en-US" sz="1400" u="sng" dirty="0">
                <a:solidFill>
                  <a:schemeClr val="bg1"/>
                </a:solidFill>
              </a:rPr>
              <a:t>Interactive Linked Bar/Row Charts</a:t>
            </a:r>
          </a:p>
        </p:txBody>
      </p:sp>
    </p:spTree>
    <p:extLst>
      <p:ext uri="{BB962C8B-B14F-4D97-AF65-F5344CB8AC3E}">
        <p14:creationId xmlns:p14="http://schemas.microsoft.com/office/powerpoint/2010/main" val="2101131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0B548E-DA4A-DF4B-BFCD-6771DEF5B356}"/>
              </a:ext>
            </a:extLst>
          </p:cNvPr>
          <p:cNvSpPr>
            <a:spLocks noGrp="1"/>
          </p:cNvSpPr>
          <p:nvPr>
            <p:ph type="sldNum" sz="quarter" idx="4"/>
          </p:nvPr>
        </p:nvSpPr>
        <p:spPr/>
        <p:txBody>
          <a:bodyPr/>
          <a:lstStyle/>
          <a:p>
            <a:fld id="{532E5815-A8B8-3248-99F0-470F41FB048B}" type="slidenum">
              <a:rPr lang="en-US" smtClean="0"/>
              <a:pPr/>
              <a:t>7</a:t>
            </a:fld>
            <a:endParaRPr lang="en-US" dirty="0"/>
          </a:p>
        </p:txBody>
      </p:sp>
      <p:sp>
        <p:nvSpPr>
          <p:cNvPr id="5" name="Title 4">
            <a:extLst>
              <a:ext uri="{FF2B5EF4-FFF2-40B4-BE49-F238E27FC236}">
                <a16:creationId xmlns:a16="http://schemas.microsoft.com/office/drawing/2014/main" id="{12C35BC3-C72A-8446-8AFC-668AFDCBCCC4}"/>
              </a:ext>
            </a:extLst>
          </p:cNvPr>
          <p:cNvSpPr>
            <a:spLocks noGrp="1"/>
          </p:cNvSpPr>
          <p:nvPr>
            <p:ph type="title"/>
          </p:nvPr>
        </p:nvSpPr>
        <p:spPr/>
        <p:txBody>
          <a:bodyPr/>
          <a:lstStyle/>
          <a:p>
            <a:r>
              <a:rPr lang="en-US" dirty="0"/>
              <a:t>Multi Epoch Analysis</a:t>
            </a:r>
          </a:p>
        </p:txBody>
      </p:sp>
      <p:sp>
        <p:nvSpPr>
          <p:cNvPr id="6" name="Footer Placeholder 5">
            <a:extLst>
              <a:ext uri="{FF2B5EF4-FFF2-40B4-BE49-F238E27FC236}">
                <a16:creationId xmlns:a16="http://schemas.microsoft.com/office/drawing/2014/main" id="{62EE6B40-A62D-3742-84E2-C11EA5854B3B}"/>
              </a:ext>
            </a:extLst>
          </p:cNvPr>
          <p:cNvSpPr>
            <a:spLocks noGrp="1"/>
          </p:cNvSpPr>
          <p:nvPr>
            <p:ph type="ftr" sz="quarter" idx="12"/>
          </p:nvPr>
        </p:nvSpPr>
        <p:spPr/>
        <p:txBody>
          <a:bodyPr/>
          <a:lstStyle/>
          <a:p>
            <a:r>
              <a:rPr lang="en-US"/>
              <a:t>Draper Proprietary</a:t>
            </a:r>
          </a:p>
        </p:txBody>
      </p:sp>
      <p:sp>
        <p:nvSpPr>
          <p:cNvPr id="7" name="Content Placeholder 6">
            <a:extLst>
              <a:ext uri="{FF2B5EF4-FFF2-40B4-BE49-F238E27FC236}">
                <a16:creationId xmlns:a16="http://schemas.microsoft.com/office/drawing/2014/main" id="{130CA0A3-6483-684A-92FF-8EC7A04983D8}"/>
              </a:ext>
            </a:extLst>
          </p:cNvPr>
          <p:cNvSpPr>
            <a:spLocks noGrp="1"/>
          </p:cNvSpPr>
          <p:nvPr>
            <p:ph idx="1"/>
          </p:nvPr>
        </p:nvSpPr>
        <p:spPr>
          <a:xfrm>
            <a:off x="241262" y="1033172"/>
            <a:ext cx="4297680" cy="1194639"/>
          </a:xfrm>
        </p:spPr>
        <p:txBody>
          <a:bodyPr>
            <a:normAutofit/>
          </a:bodyPr>
          <a:lstStyle/>
          <a:p>
            <a:r>
              <a:rPr lang="en-US" sz="2000" dirty="0"/>
              <a:t>Multi epoch analysis looks at design behavior across all 96 epochs (e.g. scenarios)</a:t>
            </a:r>
          </a:p>
        </p:txBody>
      </p:sp>
      <p:sp>
        <p:nvSpPr>
          <p:cNvPr id="8" name="Content Placeholder 6">
            <a:extLst>
              <a:ext uri="{FF2B5EF4-FFF2-40B4-BE49-F238E27FC236}">
                <a16:creationId xmlns:a16="http://schemas.microsoft.com/office/drawing/2014/main" id="{443D57A2-AFF0-F74E-958F-93AFA1D18FB7}"/>
              </a:ext>
            </a:extLst>
          </p:cNvPr>
          <p:cNvSpPr txBox="1">
            <a:spLocks/>
          </p:cNvSpPr>
          <p:nvPr/>
        </p:nvSpPr>
        <p:spPr>
          <a:xfrm>
            <a:off x="4597571" y="1033171"/>
            <a:ext cx="4297680" cy="1643527"/>
          </a:xfrm>
          <a:prstGeom prst="rect">
            <a:avLst/>
          </a:prstGeom>
        </p:spPr>
        <p:txBody>
          <a:bodyPr lIns="0">
            <a:normAutofit fontScale="85000" lnSpcReduction="20000"/>
          </a:bodyPr>
          <a:lstStyle>
            <a:lvl1pPr marL="214313" indent="-214313" algn="l" defTabSz="342900" rtl="0" eaLnBrk="1" latinLnBrk="0" hangingPunct="1">
              <a:lnSpc>
                <a:spcPct val="100000"/>
              </a:lnSpc>
              <a:spcBef>
                <a:spcPts val="600"/>
              </a:spcBef>
              <a:buClr>
                <a:schemeClr val="accent1"/>
              </a:buClr>
              <a:buFont typeface="Arial" panose="020B0604020202020204" pitchFamily="34" charset="0"/>
              <a:buChar char="•"/>
              <a:defRPr sz="1800" kern="1200" baseline="0">
                <a:solidFill>
                  <a:schemeClr val="tx1"/>
                </a:solidFill>
                <a:latin typeface="Arial"/>
                <a:ea typeface="+mn-ea"/>
                <a:cs typeface="+mn-cs"/>
              </a:defRPr>
            </a:lvl1pPr>
            <a:lvl2pPr marL="685800" indent="-342900" algn="l" defTabSz="342900" rtl="0" eaLnBrk="1" latinLnBrk="0" hangingPunct="1">
              <a:lnSpc>
                <a:spcPct val="100000"/>
              </a:lnSpc>
              <a:spcBef>
                <a:spcPct val="20000"/>
              </a:spcBef>
              <a:buClr>
                <a:schemeClr val="accent1"/>
              </a:buClr>
              <a:buFont typeface="Arial" panose="020B0604020202020204" pitchFamily="34" charset="0"/>
              <a:buChar char="‒"/>
              <a:defRPr sz="1350" kern="1200" baseline="0">
                <a:solidFill>
                  <a:schemeClr val="tx1"/>
                </a:solidFill>
                <a:latin typeface="+mn-lt"/>
                <a:ea typeface="+mn-ea"/>
                <a:cs typeface="+mn-cs"/>
              </a:defRPr>
            </a:lvl2pPr>
            <a:lvl3pPr marL="942975" indent="-257175" algn="l" defTabSz="342900" rtl="0" eaLnBrk="1" latinLnBrk="0" hangingPunct="1">
              <a:lnSpc>
                <a:spcPct val="100000"/>
              </a:lnSpc>
              <a:spcBef>
                <a:spcPct val="200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1028700" indent="0" algn="l" defTabSz="342900" rtl="0" eaLnBrk="1" latinLnBrk="0" hangingPunct="1">
              <a:spcBef>
                <a:spcPct val="20000"/>
              </a:spcBef>
              <a:buFontTx/>
              <a:buNone/>
              <a:defRPr sz="1500" kern="1200">
                <a:solidFill>
                  <a:schemeClr val="tx1"/>
                </a:solidFill>
                <a:latin typeface="+mn-lt"/>
                <a:ea typeface="+mn-ea"/>
                <a:cs typeface="+mn-cs"/>
              </a:defRPr>
            </a:lvl4pPr>
            <a:lvl5pPr marL="1371600" indent="0" algn="l" defTabSz="342900" rtl="0" eaLnBrk="1" latinLnBrk="0" hangingPunct="1">
              <a:spcBef>
                <a:spcPct val="20000"/>
              </a:spcBef>
              <a:buFontTx/>
              <a:buNone/>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nSpc>
                <a:spcPct val="120000"/>
              </a:lnSpc>
            </a:pPr>
            <a:r>
              <a:rPr lang="en-US" sz="2400" dirty="0"/>
              <a:t>Combination of online analytical processing (OLAP) and binned aggregation techniques used for more sophisticated interactive applications</a:t>
            </a:r>
          </a:p>
          <a:p>
            <a:endParaRPr lang="en-US" sz="2000" dirty="0"/>
          </a:p>
          <a:p>
            <a:endParaRPr lang="en-US" sz="2000" dirty="0"/>
          </a:p>
        </p:txBody>
      </p:sp>
      <p:sp>
        <p:nvSpPr>
          <p:cNvPr id="19" name="TextBox 18">
            <a:extLst>
              <a:ext uri="{FF2B5EF4-FFF2-40B4-BE49-F238E27FC236}">
                <a16:creationId xmlns:a16="http://schemas.microsoft.com/office/drawing/2014/main" id="{3B1CEECB-13F4-8F4D-8A8C-8831FB3A30D3}"/>
              </a:ext>
            </a:extLst>
          </p:cNvPr>
          <p:cNvSpPr txBox="1"/>
          <p:nvPr/>
        </p:nvSpPr>
        <p:spPr>
          <a:xfrm>
            <a:off x="198549" y="2593304"/>
            <a:ext cx="3305493" cy="307777"/>
          </a:xfrm>
          <a:prstGeom prst="rect">
            <a:avLst/>
          </a:prstGeom>
          <a:solidFill>
            <a:schemeClr val="accent2"/>
          </a:solidFill>
        </p:spPr>
        <p:txBody>
          <a:bodyPr wrap="square" rtlCol="0">
            <a:spAutoFit/>
          </a:bodyPr>
          <a:lstStyle/>
          <a:p>
            <a:pPr algn="ctr"/>
            <a:r>
              <a:rPr lang="en-US" sz="1400" u="sng" dirty="0">
                <a:solidFill>
                  <a:schemeClr val="bg1"/>
                </a:solidFill>
              </a:rPr>
              <a:t>Interactive Linked Bar/Row Charts</a:t>
            </a:r>
          </a:p>
        </p:txBody>
      </p:sp>
      <p:pic>
        <p:nvPicPr>
          <p:cNvPr id="30" name="Picture 29" descr="Screen Shot 2017-05-13 at 5.37.41 AM.png">
            <a:extLst>
              <a:ext uri="{FF2B5EF4-FFF2-40B4-BE49-F238E27FC236}">
                <a16:creationId xmlns:a16="http://schemas.microsoft.com/office/drawing/2014/main" id="{6804A595-4C40-3442-BC9B-D38DE0DF1C20}"/>
              </a:ext>
            </a:extLst>
          </p:cNvPr>
          <p:cNvPicPr>
            <a:picLocks noChangeAspect="1"/>
          </p:cNvPicPr>
          <p:nvPr/>
        </p:nvPicPr>
        <p:blipFill>
          <a:blip r:embed="rId3"/>
          <a:stretch>
            <a:fillRect/>
          </a:stretch>
        </p:blipFill>
        <p:spPr>
          <a:xfrm>
            <a:off x="2094046" y="3054970"/>
            <a:ext cx="5116661" cy="2898648"/>
          </a:xfrm>
          <a:prstGeom prst="rect">
            <a:avLst/>
          </a:prstGeom>
        </p:spPr>
      </p:pic>
      <p:sp>
        <p:nvSpPr>
          <p:cNvPr id="31" name="TextBox 30">
            <a:extLst>
              <a:ext uri="{FF2B5EF4-FFF2-40B4-BE49-F238E27FC236}">
                <a16:creationId xmlns:a16="http://schemas.microsoft.com/office/drawing/2014/main" id="{3F8F915F-A5A8-B544-9762-841CE0C3DCFF}"/>
              </a:ext>
            </a:extLst>
          </p:cNvPr>
          <p:cNvSpPr txBox="1"/>
          <p:nvPr/>
        </p:nvSpPr>
        <p:spPr>
          <a:xfrm>
            <a:off x="7549898" y="4810353"/>
            <a:ext cx="1544102" cy="646331"/>
          </a:xfrm>
          <a:prstGeom prst="rect">
            <a:avLst/>
          </a:prstGeom>
          <a:noFill/>
        </p:spPr>
        <p:txBody>
          <a:bodyPr wrap="square" rtlCol="0">
            <a:spAutoFit/>
          </a:bodyPr>
          <a:lstStyle/>
          <a:p>
            <a:r>
              <a:rPr lang="en-US" sz="1200" dirty="0"/>
              <a:t>Filtered subset of designs based on epoch performance</a:t>
            </a:r>
          </a:p>
        </p:txBody>
      </p:sp>
      <p:sp>
        <p:nvSpPr>
          <p:cNvPr id="32" name="Right Brace 31">
            <a:extLst>
              <a:ext uri="{FF2B5EF4-FFF2-40B4-BE49-F238E27FC236}">
                <a16:creationId xmlns:a16="http://schemas.microsoft.com/office/drawing/2014/main" id="{F29C45C4-431C-FE46-AE5C-69C05414A02B}"/>
              </a:ext>
            </a:extLst>
          </p:cNvPr>
          <p:cNvSpPr/>
          <p:nvPr/>
        </p:nvSpPr>
        <p:spPr bwMode="auto">
          <a:xfrm>
            <a:off x="7304031" y="4462006"/>
            <a:ext cx="203297" cy="1371600"/>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33" name="Right Brace 32">
            <a:extLst>
              <a:ext uri="{FF2B5EF4-FFF2-40B4-BE49-F238E27FC236}">
                <a16:creationId xmlns:a16="http://schemas.microsoft.com/office/drawing/2014/main" id="{44CCBB18-FCF6-EF46-B3A7-20F3AE6E8E6D}"/>
              </a:ext>
            </a:extLst>
          </p:cNvPr>
          <p:cNvSpPr/>
          <p:nvPr/>
        </p:nvSpPr>
        <p:spPr bwMode="auto">
          <a:xfrm>
            <a:off x="7304031" y="3242806"/>
            <a:ext cx="203297" cy="1005840"/>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34" name="TextBox 33">
            <a:extLst>
              <a:ext uri="{FF2B5EF4-FFF2-40B4-BE49-F238E27FC236}">
                <a16:creationId xmlns:a16="http://schemas.microsoft.com/office/drawing/2014/main" id="{AAA08737-9145-5644-8BDC-8FA312B5098B}"/>
              </a:ext>
            </a:extLst>
          </p:cNvPr>
          <p:cNvSpPr txBox="1"/>
          <p:nvPr/>
        </p:nvSpPr>
        <p:spPr>
          <a:xfrm>
            <a:off x="3823746" y="6003623"/>
            <a:ext cx="2966440" cy="430887"/>
          </a:xfrm>
          <a:prstGeom prst="rect">
            <a:avLst/>
          </a:prstGeom>
          <a:noFill/>
        </p:spPr>
        <p:txBody>
          <a:bodyPr wrap="square" rtlCol="0">
            <a:spAutoFit/>
          </a:bodyPr>
          <a:lstStyle/>
          <a:p>
            <a:r>
              <a:rPr lang="en-US" sz="1100" dirty="0"/>
              <a:t>Relax optimality threshold</a:t>
            </a:r>
          </a:p>
          <a:p>
            <a:r>
              <a:rPr lang="en-US" sz="1100" dirty="0"/>
              <a:t>Filter for designs that satisfy most epochs</a:t>
            </a:r>
          </a:p>
        </p:txBody>
      </p:sp>
      <p:cxnSp>
        <p:nvCxnSpPr>
          <p:cNvPr id="35" name="Straight Arrow Connector 34">
            <a:extLst>
              <a:ext uri="{FF2B5EF4-FFF2-40B4-BE49-F238E27FC236}">
                <a16:creationId xmlns:a16="http://schemas.microsoft.com/office/drawing/2014/main" id="{BEAEFD71-5ACB-D542-89FA-C10B9ED59247}"/>
              </a:ext>
            </a:extLst>
          </p:cNvPr>
          <p:cNvCxnSpPr/>
          <p:nvPr/>
        </p:nvCxnSpPr>
        <p:spPr bwMode="auto">
          <a:xfrm rot="16200000" flipV="1">
            <a:off x="4069317" y="5471187"/>
            <a:ext cx="673234" cy="391638"/>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36" name="Straight Arrow Connector 35">
            <a:extLst>
              <a:ext uri="{FF2B5EF4-FFF2-40B4-BE49-F238E27FC236}">
                <a16:creationId xmlns:a16="http://schemas.microsoft.com/office/drawing/2014/main" id="{2CB3FAE5-56DD-F047-B532-E42487E3A7DB}"/>
              </a:ext>
            </a:extLst>
          </p:cNvPr>
          <p:cNvCxnSpPr/>
          <p:nvPr/>
        </p:nvCxnSpPr>
        <p:spPr bwMode="auto">
          <a:xfrm rot="5400000" flipH="1" flipV="1">
            <a:off x="4725530" y="5849019"/>
            <a:ext cx="170016" cy="139190"/>
          </a:xfrm>
          <a:prstGeom prst="straightConnector1">
            <a:avLst/>
          </a:prstGeom>
          <a:solidFill>
            <a:schemeClr val="accent1"/>
          </a:solidFill>
          <a:ln w="19050" cap="flat" cmpd="sng" algn="ctr">
            <a:solidFill>
              <a:schemeClr val="tx1"/>
            </a:solidFill>
            <a:prstDash val="solid"/>
            <a:round/>
            <a:headEnd type="none" w="sm" len="sm"/>
            <a:tailEnd type="arrow"/>
          </a:ln>
          <a:effectLst/>
        </p:spPr>
      </p:cxnSp>
      <p:sp>
        <p:nvSpPr>
          <p:cNvPr id="37" name="Rectangle 36">
            <a:extLst>
              <a:ext uri="{FF2B5EF4-FFF2-40B4-BE49-F238E27FC236}">
                <a16:creationId xmlns:a16="http://schemas.microsoft.com/office/drawing/2014/main" id="{F67CA028-BB8F-D345-BF6A-5BA4FD0A8934}"/>
              </a:ext>
            </a:extLst>
          </p:cNvPr>
          <p:cNvSpPr/>
          <p:nvPr/>
        </p:nvSpPr>
        <p:spPr bwMode="auto">
          <a:xfrm>
            <a:off x="2060164" y="3202800"/>
            <a:ext cx="1753582" cy="869490"/>
          </a:xfrm>
          <a:prstGeom prst="rect">
            <a:avLst/>
          </a:prstGeom>
          <a:noFill/>
          <a:ln w="19050" cap="flat" cmpd="sng" algn="ctr">
            <a:solidFill>
              <a:srgbClr val="FF0000">
                <a:alpha val="50000"/>
              </a:srgbClr>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38" name="TextBox 37">
            <a:extLst>
              <a:ext uri="{FF2B5EF4-FFF2-40B4-BE49-F238E27FC236}">
                <a16:creationId xmlns:a16="http://schemas.microsoft.com/office/drawing/2014/main" id="{C72E8C39-B9B6-C84E-9967-F87F237D8DD1}"/>
              </a:ext>
            </a:extLst>
          </p:cNvPr>
          <p:cNvSpPr txBox="1"/>
          <p:nvPr/>
        </p:nvSpPr>
        <p:spPr>
          <a:xfrm>
            <a:off x="60000" y="3172799"/>
            <a:ext cx="1791296" cy="830997"/>
          </a:xfrm>
          <a:prstGeom prst="rect">
            <a:avLst/>
          </a:prstGeom>
          <a:noFill/>
        </p:spPr>
        <p:txBody>
          <a:bodyPr wrap="square" rtlCol="0">
            <a:spAutoFit/>
          </a:bodyPr>
          <a:lstStyle/>
          <a:p>
            <a:r>
              <a:rPr lang="en-US" sz="1200" dirty="0"/>
              <a:t>Satisfactory designs trend towards ones with larger deck area and stability</a:t>
            </a:r>
          </a:p>
        </p:txBody>
      </p:sp>
      <p:cxnSp>
        <p:nvCxnSpPr>
          <p:cNvPr id="39" name="Straight Arrow Connector 38">
            <a:extLst>
              <a:ext uri="{FF2B5EF4-FFF2-40B4-BE49-F238E27FC236}">
                <a16:creationId xmlns:a16="http://schemas.microsoft.com/office/drawing/2014/main" id="{C402E6C7-FE7B-6640-8D04-244DD8EBCDE2}"/>
              </a:ext>
            </a:extLst>
          </p:cNvPr>
          <p:cNvCxnSpPr/>
          <p:nvPr/>
        </p:nvCxnSpPr>
        <p:spPr bwMode="auto">
          <a:xfrm>
            <a:off x="1711296" y="3600261"/>
            <a:ext cx="268868" cy="1588"/>
          </a:xfrm>
          <a:prstGeom prst="straightConnector1">
            <a:avLst/>
          </a:prstGeom>
          <a:solidFill>
            <a:schemeClr val="accent1"/>
          </a:solidFill>
          <a:ln w="19050" cap="flat" cmpd="sng" algn="ctr">
            <a:solidFill>
              <a:srgbClr val="FF0000"/>
            </a:solidFill>
            <a:prstDash val="solid"/>
            <a:round/>
            <a:headEnd type="none" w="sm" len="sm"/>
            <a:tailEnd type="arrow"/>
          </a:ln>
          <a:effectLst/>
        </p:spPr>
      </p:cxnSp>
      <p:sp>
        <p:nvSpPr>
          <p:cNvPr id="40" name="TextBox 39">
            <a:extLst>
              <a:ext uri="{FF2B5EF4-FFF2-40B4-BE49-F238E27FC236}">
                <a16:creationId xmlns:a16="http://schemas.microsoft.com/office/drawing/2014/main" id="{A1260BA8-9E4A-F341-8F25-B015BCE30514}"/>
              </a:ext>
            </a:extLst>
          </p:cNvPr>
          <p:cNvSpPr txBox="1"/>
          <p:nvPr/>
        </p:nvSpPr>
        <p:spPr>
          <a:xfrm>
            <a:off x="7599898" y="3050212"/>
            <a:ext cx="1544102" cy="646331"/>
          </a:xfrm>
          <a:prstGeom prst="rect">
            <a:avLst/>
          </a:prstGeom>
          <a:noFill/>
        </p:spPr>
        <p:txBody>
          <a:bodyPr wrap="square" rtlCol="0">
            <a:spAutoFit/>
          </a:bodyPr>
          <a:lstStyle/>
          <a:p>
            <a:r>
              <a:rPr lang="en-US" sz="1200" dirty="0"/>
              <a:t>Details on demand reveal info on “problem epochs”</a:t>
            </a:r>
          </a:p>
        </p:txBody>
      </p:sp>
      <p:sp>
        <p:nvSpPr>
          <p:cNvPr id="41" name="TextBox 40">
            <a:extLst>
              <a:ext uri="{FF2B5EF4-FFF2-40B4-BE49-F238E27FC236}">
                <a16:creationId xmlns:a16="http://schemas.microsoft.com/office/drawing/2014/main" id="{1021BA41-4AC0-3740-B22C-B5E2AB3A9E29}"/>
              </a:ext>
            </a:extLst>
          </p:cNvPr>
          <p:cNvSpPr txBox="1"/>
          <p:nvPr/>
        </p:nvSpPr>
        <p:spPr>
          <a:xfrm>
            <a:off x="7599898" y="3786552"/>
            <a:ext cx="1544102" cy="646331"/>
          </a:xfrm>
          <a:prstGeom prst="rect">
            <a:avLst/>
          </a:prstGeom>
          <a:noFill/>
        </p:spPr>
        <p:txBody>
          <a:bodyPr wrap="square" rtlCol="0">
            <a:spAutoFit/>
          </a:bodyPr>
          <a:lstStyle/>
          <a:p>
            <a:r>
              <a:rPr lang="en-US" sz="1200" dirty="0"/>
              <a:t>Allows comparison changeability strategies</a:t>
            </a:r>
          </a:p>
        </p:txBody>
      </p:sp>
    </p:spTree>
    <p:extLst>
      <p:ext uri="{BB962C8B-B14F-4D97-AF65-F5344CB8AC3E}">
        <p14:creationId xmlns:p14="http://schemas.microsoft.com/office/powerpoint/2010/main" val="3205001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EB5999-121E-204B-8D50-E4F590139E4F}"/>
              </a:ext>
            </a:extLst>
          </p:cNvPr>
          <p:cNvSpPr>
            <a:spLocks noGrp="1"/>
          </p:cNvSpPr>
          <p:nvPr>
            <p:ph type="sldNum" sz="quarter" idx="4"/>
          </p:nvPr>
        </p:nvSpPr>
        <p:spPr/>
        <p:txBody>
          <a:bodyPr/>
          <a:lstStyle/>
          <a:p>
            <a:fld id="{532E5815-A8B8-3248-99F0-470F41FB048B}" type="slidenum">
              <a:rPr lang="en-US" smtClean="0"/>
              <a:pPr/>
              <a:t>8</a:t>
            </a:fld>
            <a:endParaRPr lang="en-US" dirty="0"/>
          </a:p>
        </p:txBody>
      </p:sp>
      <p:sp>
        <p:nvSpPr>
          <p:cNvPr id="5" name="Title 4">
            <a:extLst>
              <a:ext uri="{FF2B5EF4-FFF2-40B4-BE49-F238E27FC236}">
                <a16:creationId xmlns:a16="http://schemas.microsoft.com/office/drawing/2014/main" id="{FC7200C8-7047-D44E-93E6-89764CB0E406}"/>
              </a:ext>
            </a:extLst>
          </p:cNvPr>
          <p:cNvSpPr>
            <a:spLocks noGrp="1"/>
          </p:cNvSpPr>
          <p:nvPr>
            <p:ph type="title"/>
          </p:nvPr>
        </p:nvSpPr>
        <p:spPr/>
        <p:txBody>
          <a:bodyPr/>
          <a:lstStyle/>
          <a:p>
            <a:r>
              <a:rPr lang="en-US" dirty="0"/>
              <a:t>Era Analysis</a:t>
            </a:r>
          </a:p>
        </p:txBody>
      </p:sp>
      <p:sp>
        <p:nvSpPr>
          <p:cNvPr id="6" name="Footer Placeholder 5">
            <a:extLst>
              <a:ext uri="{FF2B5EF4-FFF2-40B4-BE49-F238E27FC236}">
                <a16:creationId xmlns:a16="http://schemas.microsoft.com/office/drawing/2014/main" id="{502823DF-7F96-144F-BD15-0DBEA5BAEE64}"/>
              </a:ext>
            </a:extLst>
          </p:cNvPr>
          <p:cNvSpPr>
            <a:spLocks noGrp="1"/>
          </p:cNvSpPr>
          <p:nvPr>
            <p:ph type="ftr" sz="quarter" idx="12"/>
          </p:nvPr>
        </p:nvSpPr>
        <p:spPr/>
        <p:txBody>
          <a:bodyPr/>
          <a:lstStyle/>
          <a:p>
            <a:r>
              <a:rPr lang="en-US"/>
              <a:t>Draper Proprietary</a:t>
            </a:r>
          </a:p>
        </p:txBody>
      </p:sp>
      <p:sp>
        <p:nvSpPr>
          <p:cNvPr id="7" name="Content Placeholder 6">
            <a:extLst>
              <a:ext uri="{FF2B5EF4-FFF2-40B4-BE49-F238E27FC236}">
                <a16:creationId xmlns:a16="http://schemas.microsoft.com/office/drawing/2014/main" id="{79A556B5-9C50-8848-96D3-648B34280F4F}"/>
              </a:ext>
            </a:extLst>
          </p:cNvPr>
          <p:cNvSpPr>
            <a:spLocks noGrp="1"/>
          </p:cNvSpPr>
          <p:nvPr>
            <p:ph idx="1"/>
          </p:nvPr>
        </p:nvSpPr>
        <p:spPr>
          <a:xfrm>
            <a:off x="457388" y="1033172"/>
            <a:ext cx="4114800" cy="2508050"/>
          </a:xfrm>
        </p:spPr>
        <p:txBody>
          <a:bodyPr>
            <a:normAutofit/>
          </a:bodyPr>
          <a:lstStyle/>
          <a:p>
            <a:r>
              <a:rPr lang="en-US" sz="2000" dirty="0"/>
              <a:t>Goal is to evaluate value of design-strategy pairs for sequences of future epochs</a:t>
            </a:r>
          </a:p>
          <a:p>
            <a:r>
              <a:rPr lang="en-US" sz="2000" dirty="0"/>
              <a:t>A strategy defines how change options will be used to sustain value (e.g. maximize utility or efficiency)</a:t>
            </a:r>
          </a:p>
        </p:txBody>
      </p:sp>
      <p:sp>
        <p:nvSpPr>
          <p:cNvPr id="13" name="Content Placeholder 6">
            <a:extLst>
              <a:ext uri="{FF2B5EF4-FFF2-40B4-BE49-F238E27FC236}">
                <a16:creationId xmlns:a16="http://schemas.microsoft.com/office/drawing/2014/main" id="{61E2C1A0-D24F-2148-8A66-69B0827071E2}"/>
              </a:ext>
            </a:extLst>
          </p:cNvPr>
          <p:cNvSpPr txBox="1">
            <a:spLocks/>
          </p:cNvSpPr>
          <p:nvPr/>
        </p:nvSpPr>
        <p:spPr>
          <a:xfrm>
            <a:off x="4667415" y="1033172"/>
            <a:ext cx="4114800" cy="2508050"/>
          </a:xfrm>
          <a:prstGeom prst="rect">
            <a:avLst/>
          </a:prstGeom>
        </p:spPr>
        <p:txBody>
          <a:bodyPr lIns="0">
            <a:normAutofit/>
          </a:bodyPr>
          <a:lstStyle>
            <a:lvl1pPr marL="214313" indent="-214313" algn="l" defTabSz="342900" rtl="0" eaLnBrk="1" latinLnBrk="0" hangingPunct="1">
              <a:lnSpc>
                <a:spcPct val="100000"/>
              </a:lnSpc>
              <a:spcBef>
                <a:spcPts val="600"/>
              </a:spcBef>
              <a:buClr>
                <a:schemeClr val="accent1"/>
              </a:buClr>
              <a:buFont typeface="Arial" panose="020B0604020202020204" pitchFamily="34" charset="0"/>
              <a:buChar char="•"/>
              <a:defRPr sz="1800" kern="1200" baseline="0">
                <a:solidFill>
                  <a:schemeClr val="tx1"/>
                </a:solidFill>
                <a:latin typeface="Arial"/>
                <a:ea typeface="+mn-ea"/>
                <a:cs typeface="+mn-cs"/>
              </a:defRPr>
            </a:lvl1pPr>
            <a:lvl2pPr marL="685800" indent="-342900" algn="l" defTabSz="342900" rtl="0" eaLnBrk="1" latinLnBrk="0" hangingPunct="1">
              <a:lnSpc>
                <a:spcPct val="100000"/>
              </a:lnSpc>
              <a:spcBef>
                <a:spcPct val="20000"/>
              </a:spcBef>
              <a:buClr>
                <a:schemeClr val="accent1"/>
              </a:buClr>
              <a:buFont typeface="Arial" panose="020B0604020202020204" pitchFamily="34" charset="0"/>
              <a:buChar char="‒"/>
              <a:defRPr sz="1350" kern="1200" baseline="0">
                <a:solidFill>
                  <a:schemeClr val="tx1"/>
                </a:solidFill>
                <a:latin typeface="+mn-lt"/>
                <a:ea typeface="+mn-ea"/>
                <a:cs typeface="+mn-cs"/>
              </a:defRPr>
            </a:lvl2pPr>
            <a:lvl3pPr marL="942975" indent="-257175" algn="l" defTabSz="342900" rtl="0" eaLnBrk="1" latinLnBrk="0" hangingPunct="1">
              <a:lnSpc>
                <a:spcPct val="100000"/>
              </a:lnSpc>
              <a:spcBef>
                <a:spcPct val="200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1028700" indent="0" algn="l" defTabSz="342900" rtl="0" eaLnBrk="1" latinLnBrk="0" hangingPunct="1">
              <a:spcBef>
                <a:spcPct val="20000"/>
              </a:spcBef>
              <a:buFontTx/>
              <a:buNone/>
              <a:defRPr sz="1500" kern="1200">
                <a:solidFill>
                  <a:schemeClr val="tx1"/>
                </a:solidFill>
                <a:latin typeface="+mn-lt"/>
                <a:ea typeface="+mn-ea"/>
                <a:cs typeface="+mn-cs"/>
              </a:defRPr>
            </a:lvl4pPr>
            <a:lvl5pPr marL="1371600" indent="0" algn="l" defTabSz="342900" rtl="0" eaLnBrk="1" latinLnBrk="0" hangingPunct="1">
              <a:spcBef>
                <a:spcPct val="20000"/>
              </a:spcBef>
              <a:buFontTx/>
              <a:buNone/>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sz="2000" dirty="0"/>
              <a:t>Coordinated visualization for interactive filtering based on 5 era-level metrics that evaluate temporal aspects of value delivery</a:t>
            </a:r>
          </a:p>
        </p:txBody>
      </p:sp>
      <p:sp>
        <p:nvSpPr>
          <p:cNvPr id="14" name="Right Brace 13">
            <a:extLst>
              <a:ext uri="{FF2B5EF4-FFF2-40B4-BE49-F238E27FC236}">
                <a16:creationId xmlns:a16="http://schemas.microsoft.com/office/drawing/2014/main" id="{4DE350FC-2342-1B46-8179-B56E9CFD4E86}"/>
              </a:ext>
            </a:extLst>
          </p:cNvPr>
          <p:cNvSpPr/>
          <p:nvPr/>
        </p:nvSpPr>
        <p:spPr bwMode="auto">
          <a:xfrm rot="16200000">
            <a:off x="4453594" y="3220323"/>
            <a:ext cx="203297" cy="1162525"/>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5" name="TextBox 14">
            <a:extLst>
              <a:ext uri="{FF2B5EF4-FFF2-40B4-BE49-F238E27FC236}">
                <a16:creationId xmlns:a16="http://schemas.microsoft.com/office/drawing/2014/main" id="{AA8CAD1B-4E57-F544-9B34-7447ECE95310}"/>
              </a:ext>
            </a:extLst>
          </p:cNvPr>
          <p:cNvSpPr txBox="1"/>
          <p:nvPr/>
        </p:nvSpPr>
        <p:spPr>
          <a:xfrm>
            <a:off x="4190671" y="3422937"/>
            <a:ext cx="945834" cy="276999"/>
          </a:xfrm>
          <a:prstGeom prst="rect">
            <a:avLst/>
          </a:prstGeom>
          <a:noFill/>
        </p:spPr>
        <p:txBody>
          <a:bodyPr wrap="square" rtlCol="0">
            <a:spAutoFit/>
          </a:bodyPr>
          <a:lstStyle/>
          <a:p>
            <a:r>
              <a:rPr lang="en-US" sz="1200" dirty="0"/>
              <a:t>Filters</a:t>
            </a:r>
          </a:p>
        </p:txBody>
      </p:sp>
      <p:sp>
        <p:nvSpPr>
          <p:cNvPr id="16" name="TextBox 15">
            <a:extLst>
              <a:ext uri="{FF2B5EF4-FFF2-40B4-BE49-F238E27FC236}">
                <a16:creationId xmlns:a16="http://schemas.microsoft.com/office/drawing/2014/main" id="{F600D620-0317-FB45-BC0D-AC3CA3E8FACE}"/>
              </a:ext>
            </a:extLst>
          </p:cNvPr>
          <p:cNvSpPr txBox="1"/>
          <p:nvPr/>
        </p:nvSpPr>
        <p:spPr>
          <a:xfrm>
            <a:off x="5242908" y="3238271"/>
            <a:ext cx="2134687" cy="461665"/>
          </a:xfrm>
          <a:prstGeom prst="rect">
            <a:avLst/>
          </a:prstGeom>
          <a:noFill/>
        </p:spPr>
        <p:txBody>
          <a:bodyPr wrap="square" rtlCol="0">
            <a:spAutoFit/>
          </a:bodyPr>
          <a:lstStyle/>
          <a:p>
            <a:r>
              <a:rPr lang="en-US" sz="1200" dirty="0"/>
              <a:t>Filtered subset of designs based on era performance</a:t>
            </a:r>
          </a:p>
        </p:txBody>
      </p:sp>
      <p:sp>
        <p:nvSpPr>
          <p:cNvPr id="17" name="TextBox 16">
            <a:extLst>
              <a:ext uri="{FF2B5EF4-FFF2-40B4-BE49-F238E27FC236}">
                <a16:creationId xmlns:a16="http://schemas.microsoft.com/office/drawing/2014/main" id="{637AEDEA-AEFD-1E4B-8391-89D2E122F122}"/>
              </a:ext>
            </a:extLst>
          </p:cNvPr>
          <p:cNvSpPr txBox="1"/>
          <p:nvPr/>
        </p:nvSpPr>
        <p:spPr>
          <a:xfrm>
            <a:off x="5301752" y="2824434"/>
            <a:ext cx="3553249" cy="307777"/>
          </a:xfrm>
          <a:prstGeom prst="rect">
            <a:avLst/>
          </a:prstGeom>
          <a:solidFill>
            <a:schemeClr val="accent2"/>
          </a:solidFill>
        </p:spPr>
        <p:txBody>
          <a:bodyPr wrap="square" rtlCol="0">
            <a:spAutoFit/>
          </a:bodyPr>
          <a:lstStyle/>
          <a:p>
            <a:pPr algn="ctr"/>
            <a:r>
              <a:rPr lang="en-US" sz="1400" b="1" u="sng" dirty="0">
                <a:solidFill>
                  <a:schemeClr val="bg1"/>
                </a:solidFill>
              </a:rPr>
              <a:t>Interactive Time Series with Filtering</a:t>
            </a:r>
          </a:p>
        </p:txBody>
      </p:sp>
      <p:pic>
        <p:nvPicPr>
          <p:cNvPr id="18" name="picture">
            <a:extLst>
              <a:ext uri="{FF2B5EF4-FFF2-40B4-BE49-F238E27FC236}">
                <a16:creationId xmlns:a16="http://schemas.microsoft.com/office/drawing/2014/main" id="{6ED66413-14E9-284A-AF22-89AEC2CC901D}"/>
              </a:ext>
            </a:extLst>
          </p:cNvPr>
          <p:cNvPicPr/>
          <p:nvPr/>
        </p:nvPicPr>
        <p:blipFill>
          <a:blip r:embed="rId3"/>
          <a:stretch>
            <a:fillRect/>
          </a:stretch>
        </p:blipFill>
        <p:spPr>
          <a:xfrm>
            <a:off x="1134777" y="3963489"/>
            <a:ext cx="5943600" cy="2308528"/>
          </a:xfrm>
          <a:prstGeom prst="rect">
            <a:avLst/>
          </a:prstGeom>
        </p:spPr>
      </p:pic>
      <p:sp>
        <p:nvSpPr>
          <p:cNvPr id="19" name="Right Brace 18">
            <a:extLst>
              <a:ext uri="{FF2B5EF4-FFF2-40B4-BE49-F238E27FC236}">
                <a16:creationId xmlns:a16="http://schemas.microsoft.com/office/drawing/2014/main" id="{BE29A572-87EF-754C-9476-35D6BCA071B8}"/>
              </a:ext>
            </a:extLst>
          </p:cNvPr>
          <p:cNvSpPr/>
          <p:nvPr/>
        </p:nvSpPr>
        <p:spPr bwMode="auto">
          <a:xfrm rot="16200000">
            <a:off x="6109804" y="3222318"/>
            <a:ext cx="203297" cy="1162525"/>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20" name="Right Brace 19">
            <a:extLst>
              <a:ext uri="{FF2B5EF4-FFF2-40B4-BE49-F238E27FC236}">
                <a16:creationId xmlns:a16="http://schemas.microsoft.com/office/drawing/2014/main" id="{A3112711-55D0-6748-9C76-CE5C58117386}"/>
              </a:ext>
            </a:extLst>
          </p:cNvPr>
          <p:cNvSpPr/>
          <p:nvPr/>
        </p:nvSpPr>
        <p:spPr bwMode="auto">
          <a:xfrm rot="10800000">
            <a:off x="746215" y="4355529"/>
            <a:ext cx="203297" cy="1600200"/>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21" name="TextBox 20">
            <a:extLst>
              <a:ext uri="{FF2B5EF4-FFF2-40B4-BE49-F238E27FC236}">
                <a16:creationId xmlns:a16="http://schemas.microsoft.com/office/drawing/2014/main" id="{D05326E6-8477-7D43-BD15-6713EFACC921}"/>
              </a:ext>
            </a:extLst>
          </p:cNvPr>
          <p:cNvSpPr txBox="1"/>
          <p:nvPr/>
        </p:nvSpPr>
        <p:spPr>
          <a:xfrm>
            <a:off x="1424860" y="3434251"/>
            <a:ext cx="2299382" cy="276999"/>
          </a:xfrm>
          <a:prstGeom prst="rect">
            <a:avLst/>
          </a:prstGeom>
          <a:noFill/>
        </p:spPr>
        <p:txBody>
          <a:bodyPr wrap="square" rtlCol="0">
            <a:spAutoFit/>
          </a:bodyPr>
          <a:lstStyle/>
          <a:p>
            <a:r>
              <a:rPr lang="en-US" sz="1200" dirty="0"/>
              <a:t>Efficiency, MAU, Cash Flows</a:t>
            </a:r>
          </a:p>
        </p:txBody>
      </p:sp>
      <p:sp>
        <p:nvSpPr>
          <p:cNvPr id="22" name="Right Brace 21">
            <a:extLst>
              <a:ext uri="{FF2B5EF4-FFF2-40B4-BE49-F238E27FC236}">
                <a16:creationId xmlns:a16="http://schemas.microsoft.com/office/drawing/2014/main" id="{BC5B2DB7-A6D6-254E-9503-457480E25FCB}"/>
              </a:ext>
            </a:extLst>
          </p:cNvPr>
          <p:cNvSpPr/>
          <p:nvPr/>
        </p:nvSpPr>
        <p:spPr bwMode="auto">
          <a:xfrm rot="16200000">
            <a:off x="2634332" y="3222319"/>
            <a:ext cx="203297" cy="1162525"/>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23" name="TextBox 22">
            <a:extLst>
              <a:ext uri="{FF2B5EF4-FFF2-40B4-BE49-F238E27FC236}">
                <a16:creationId xmlns:a16="http://schemas.microsoft.com/office/drawing/2014/main" id="{54830B4E-134A-D14A-B7FF-14762A8F7184}"/>
              </a:ext>
            </a:extLst>
          </p:cNvPr>
          <p:cNvSpPr txBox="1"/>
          <p:nvPr/>
        </p:nvSpPr>
        <p:spPr>
          <a:xfrm rot="16200000">
            <a:off x="-444549" y="5005777"/>
            <a:ext cx="1988661" cy="276999"/>
          </a:xfrm>
          <a:prstGeom prst="rect">
            <a:avLst/>
          </a:prstGeom>
          <a:noFill/>
        </p:spPr>
        <p:txBody>
          <a:bodyPr wrap="square" rtlCol="0">
            <a:spAutoFit/>
          </a:bodyPr>
          <a:lstStyle/>
          <a:p>
            <a:pPr algn="ctr"/>
            <a:r>
              <a:rPr lang="en-US" sz="1200" dirty="0"/>
              <a:t>Designs, Strategies, Eras</a:t>
            </a:r>
          </a:p>
        </p:txBody>
      </p:sp>
      <p:sp>
        <p:nvSpPr>
          <p:cNvPr id="24" name="TextBox 23">
            <a:extLst>
              <a:ext uri="{FF2B5EF4-FFF2-40B4-BE49-F238E27FC236}">
                <a16:creationId xmlns:a16="http://schemas.microsoft.com/office/drawing/2014/main" id="{855140A3-EEDC-B348-8884-0812D189DF15}"/>
              </a:ext>
            </a:extLst>
          </p:cNvPr>
          <p:cNvSpPr txBox="1"/>
          <p:nvPr/>
        </p:nvSpPr>
        <p:spPr>
          <a:xfrm>
            <a:off x="7158377" y="4179949"/>
            <a:ext cx="1902331" cy="830997"/>
          </a:xfrm>
          <a:prstGeom prst="rect">
            <a:avLst/>
          </a:prstGeom>
          <a:solidFill>
            <a:schemeClr val="accent2"/>
          </a:solidFill>
        </p:spPr>
        <p:txBody>
          <a:bodyPr wrap="square" rtlCol="0">
            <a:spAutoFit/>
          </a:bodyPr>
          <a:lstStyle/>
          <a:p>
            <a:pPr algn="ctr"/>
            <a:r>
              <a:rPr lang="en-US" sz="1200" dirty="0">
                <a:solidFill>
                  <a:schemeClr val="bg1"/>
                </a:solidFill>
              </a:rPr>
              <a:t>40K design points x 20 </a:t>
            </a:r>
            <a:r>
              <a:rPr lang="en-US" sz="1200" dirty="0" err="1">
                <a:solidFill>
                  <a:schemeClr val="bg1"/>
                </a:solidFill>
              </a:rPr>
              <a:t>yr</a:t>
            </a:r>
            <a:r>
              <a:rPr lang="en-US" sz="1200" dirty="0">
                <a:solidFill>
                  <a:schemeClr val="bg1"/>
                </a:solidFill>
              </a:rPr>
              <a:t> eras </a:t>
            </a:r>
            <a:br>
              <a:rPr lang="en-US" sz="1200" dirty="0">
                <a:solidFill>
                  <a:schemeClr val="bg1"/>
                </a:solidFill>
              </a:rPr>
            </a:br>
            <a:r>
              <a:rPr lang="en-US" sz="1200" dirty="0">
                <a:solidFill>
                  <a:schemeClr val="bg1"/>
                </a:solidFill>
              </a:rPr>
              <a:t>(6 </a:t>
            </a:r>
            <a:r>
              <a:rPr lang="en-US" sz="1200" dirty="0" err="1">
                <a:solidFill>
                  <a:schemeClr val="bg1"/>
                </a:solidFill>
              </a:rPr>
              <a:t>mos</a:t>
            </a:r>
            <a:r>
              <a:rPr lang="en-US" sz="1200" dirty="0">
                <a:solidFill>
                  <a:schemeClr val="bg1"/>
                </a:solidFill>
              </a:rPr>
              <a:t> time step) = 1.6M data points per Era</a:t>
            </a:r>
          </a:p>
        </p:txBody>
      </p:sp>
      <p:sp>
        <p:nvSpPr>
          <p:cNvPr id="25" name="TextBox 24">
            <a:extLst>
              <a:ext uri="{FF2B5EF4-FFF2-40B4-BE49-F238E27FC236}">
                <a16:creationId xmlns:a16="http://schemas.microsoft.com/office/drawing/2014/main" id="{228E8E44-0351-9145-8EBB-9354A172719A}"/>
              </a:ext>
            </a:extLst>
          </p:cNvPr>
          <p:cNvSpPr txBox="1"/>
          <p:nvPr/>
        </p:nvSpPr>
        <p:spPr>
          <a:xfrm>
            <a:off x="7158377" y="5322998"/>
            <a:ext cx="1902331" cy="646331"/>
          </a:xfrm>
          <a:prstGeom prst="rect">
            <a:avLst/>
          </a:prstGeom>
          <a:solidFill>
            <a:schemeClr val="accent2"/>
          </a:solidFill>
        </p:spPr>
        <p:txBody>
          <a:bodyPr wrap="square" rtlCol="0">
            <a:spAutoFit/>
          </a:bodyPr>
          <a:lstStyle/>
          <a:p>
            <a:pPr algn="ctr"/>
            <a:r>
              <a:rPr lang="en-US" sz="1200" dirty="0">
                <a:solidFill>
                  <a:schemeClr val="bg1"/>
                </a:solidFill>
              </a:rPr>
              <a:t>~20M data points across all 6 eras and 2 strategies</a:t>
            </a:r>
          </a:p>
        </p:txBody>
      </p:sp>
    </p:spTree>
    <p:extLst>
      <p:ext uri="{BB962C8B-B14F-4D97-AF65-F5344CB8AC3E}">
        <p14:creationId xmlns:p14="http://schemas.microsoft.com/office/powerpoint/2010/main" val="407795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2743722"/>
            <a:ext cx="9143999" cy="1143000"/>
          </a:xfrm>
        </p:spPr>
        <p:txBody>
          <a:bodyPr/>
          <a:lstStyle/>
          <a:p>
            <a:pPr algn="ctr"/>
            <a:r>
              <a:rPr lang="en-US"/>
              <a:t>Questions?</a:t>
            </a:r>
          </a:p>
        </p:txBody>
      </p:sp>
      <p:sp>
        <p:nvSpPr>
          <p:cNvPr id="4" name="Slide Number Placeholder 3"/>
          <p:cNvSpPr>
            <a:spLocks noGrp="1"/>
          </p:cNvSpPr>
          <p:nvPr>
            <p:ph type="sldNum" sz="quarter" idx="4"/>
          </p:nvPr>
        </p:nvSpPr>
        <p:spPr/>
        <p:txBody>
          <a:bodyPr/>
          <a:lstStyle/>
          <a:p>
            <a:fld id="{532E5815-A8B8-3248-99F0-470F41FB048B}" type="slidenum">
              <a:rPr lang="en-US" smtClean="0"/>
              <a:pPr/>
              <a:t>9</a:t>
            </a:fld>
            <a:endParaRPr lang="en-US" dirty="0"/>
          </a:p>
        </p:txBody>
      </p:sp>
      <p:sp>
        <p:nvSpPr>
          <p:cNvPr id="6" name="Footer Placeholder 5"/>
          <p:cNvSpPr>
            <a:spLocks noGrp="1"/>
          </p:cNvSpPr>
          <p:nvPr>
            <p:ph type="ftr" sz="quarter" idx="11"/>
          </p:nvPr>
        </p:nvSpPr>
        <p:spPr/>
        <p:txBody>
          <a:bodyPr/>
          <a:lstStyle/>
          <a:p>
            <a:r>
              <a:rPr lang="en-US"/>
              <a:t>Draper Proprietary</a:t>
            </a:r>
          </a:p>
        </p:txBody>
      </p:sp>
    </p:spTree>
    <p:extLst>
      <p:ext uri="{BB962C8B-B14F-4D97-AF65-F5344CB8AC3E}">
        <p14:creationId xmlns:p14="http://schemas.microsoft.com/office/powerpoint/2010/main" val="1232202027"/>
      </p:ext>
    </p:extLst>
  </p:cSld>
  <p:clrMapOvr>
    <a:masterClrMapping/>
  </p:clrMapOvr>
</p:sld>
</file>

<file path=ppt/theme/theme1.xml><?xml version="1.0" encoding="utf-8"?>
<a:theme xmlns:a="http://schemas.openxmlformats.org/drawingml/2006/main" name="Office Theme">
  <a:themeElements>
    <a:clrScheme name="Draper">
      <a:dk1>
        <a:sysClr val="windowText" lastClr="000000"/>
      </a:dk1>
      <a:lt1>
        <a:sysClr val="window" lastClr="FFFFFF"/>
      </a:lt1>
      <a:dk2>
        <a:srgbClr val="1F497D"/>
      </a:dk2>
      <a:lt2>
        <a:srgbClr val="EEECE1"/>
      </a:lt2>
      <a:accent1>
        <a:srgbClr val="F04B23"/>
      </a:accent1>
      <a:accent2>
        <a:srgbClr val="252C6A"/>
      </a:accent2>
      <a:accent3>
        <a:srgbClr val="C1D42F"/>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 id="{1C4886CC-099F-B142-A13A-B0873A262BDB}" vid="{3D9B27E9-071B-5343-B946-DD3706074E81}"/>
    </a:ext>
  </a:extLst>
</a:theme>
</file>

<file path=ppt/theme/theme2.xml><?xml version="1.0" encoding="utf-8"?>
<a:theme xmlns:a="http://schemas.openxmlformats.org/drawingml/2006/main" name="1_Blank Presentation">
  <a:themeElements>
    <a:clrScheme name="Custom 2">
      <a:dk1>
        <a:srgbClr val="000000"/>
      </a:dk1>
      <a:lt1>
        <a:srgbClr val="FFFFFF"/>
      </a:lt1>
      <a:dk2>
        <a:srgbClr val="000000"/>
      </a:dk2>
      <a:lt2>
        <a:srgbClr val="808080"/>
      </a:lt2>
      <a:accent1>
        <a:srgbClr val="377F85"/>
      </a:accent1>
      <a:accent2>
        <a:srgbClr val="333399"/>
      </a:accent2>
      <a:accent3>
        <a:srgbClr val="FFFFFF"/>
      </a:accent3>
      <a:accent4>
        <a:srgbClr val="000000"/>
      </a:accent4>
      <a:accent5>
        <a:srgbClr val="9CCFD4"/>
      </a:accent5>
      <a:accent6>
        <a:srgbClr val="2D2D8A"/>
      </a:accent6>
      <a:hlink>
        <a:srgbClr val="009999"/>
      </a:hlink>
      <a:folHlink>
        <a:srgbClr val="99CC00"/>
      </a:folHlink>
    </a:clrScheme>
    <a:fontScheme name="1_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 id="{1C4886CC-099F-B142-A13A-B0873A262BDB}" vid="{DB75FE28-DDF5-E247-B399-111B2A56DA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46424440-69aa-4682-b769-c2511fcb5529"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6B47749F5E68D4BAC810F966733BDC3" ma:contentTypeVersion="1" ma:contentTypeDescription="Create a new document." ma:contentTypeScope="" ma:versionID="136ff38b037b56826c36cdfe57d058f5">
  <xsd:schema xmlns:xsd="http://www.w3.org/2001/XMLSchema" xmlns:xs="http://www.w3.org/2001/XMLSchema" xmlns:p="http://schemas.microsoft.com/office/2006/metadata/properties" xmlns:ns1="http://schemas.microsoft.com/sharepoint/v3" targetNamespace="http://schemas.microsoft.com/office/2006/metadata/properties" ma:root="true" ma:fieldsID="cc78123de96b97442debd94a35cc208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F1215F-7B7E-4295-9D3A-BA1C446FD769}">
  <ds:schemaRefs>
    <ds:schemaRef ds:uri="Microsoft.SharePoint.Taxonomy.ContentTypeSync"/>
  </ds:schemaRefs>
</ds:datastoreItem>
</file>

<file path=customXml/itemProps2.xml><?xml version="1.0" encoding="utf-8"?>
<ds:datastoreItem xmlns:ds="http://schemas.openxmlformats.org/officeDocument/2006/customXml" ds:itemID="{018A19A8-A66C-4E56-88F9-2F3A31276031}">
  <ds:schemaRefs>
    <ds:schemaRef ds:uri="http://schemas.microsoft.com/sharepoint/v3"/>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52A1EDC6-3F20-4632-9677-A50A65CF61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6DD6FB1-DC88-44F3-B556-26338B6957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Draper</Template>
  <TotalTime>76627</TotalTime>
  <Words>3187</Words>
  <Application>Microsoft Macintosh PowerPoint</Application>
  <PresentationFormat>On-screen Show (4:3)</PresentationFormat>
  <Paragraphs>250</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ＭＳ Ｐゴシック</vt:lpstr>
      <vt:lpstr>Arial</vt:lpstr>
      <vt:lpstr>Calibri</vt:lpstr>
      <vt:lpstr>Geneva</vt:lpstr>
      <vt:lpstr>Utopia-Regular</vt:lpstr>
      <vt:lpstr>Wingdings</vt:lpstr>
      <vt:lpstr>Office Theme</vt:lpstr>
      <vt:lpstr>1_Blank Presentation</vt:lpstr>
      <vt:lpstr>Tradespace Exploration (TSE) Commercial Ship Case Study</vt:lpstr>
      <vt:lpstr>Commercial Offshore Ships</vt:lpstr>
      <vt:lpstr>Overview of Commercial Ship Case</vt:lpstr>
      <vt:lpstr>Epoch-space Characterization</vt:lpstr>
      <vt:lpstr>Single Epoch Analysis</vt:lpstr>
      <vt:lpstr>Multi Epoch Analysis</vt:lpstr>
      <vt:lpstr>Multi Epoch Analysis</vt:lpstr>
      <vt:lpstr>Era Analysis</vt:lpstr>
      <vt:lpstr>Questions?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Microsoft Office User</dc:creator>
  <cp:lastModifiedBy>Microsoft Office User</cp:lastModifiedBy>
  <cp:revision>417</cp:revision>
  <cp:lastPrinted>2018-05-09T11:12:31Z</cp:lastPrinted>
  <dcterms:created xsi:type="dcterms:W3CDTF">2018-01-02T18:36:02Z</dcterms:created>
  <dcterms:modified xsi:type="dcterms:W3CDTF">2018-06-02T00:36:58Z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0x010100F6B47749F5E68D4BAC810F966733BDC3</vt:lpwstr>
  </property>
</Properties>
</file>