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 id="2147483688" r:id="rId6"/>
  </p:sldMasterIdLst>
  <p:notesMasterIdLst>
    <p:notesMasterId r:id="rId22"/>
  </p:notesMasterIdLst>
  <p:handoutMasterIdLst>
    <p:handoutMasterId r:id="rId23"/>
  </p:handoutMasterIdLst>
  <p:sldIdLst>
    <p:sldId id="256" r:id="rId7"/>
    <p:sldId id="478" r:id="rId8"/>
    <p:sldId id="458" r:id="rId9"/>
    <p:sldId id="434" r:id="rId10"/>
    <p:sldId id="472" r:id="rId11"/>
    <p:sldId id="459" r:id="rId12"/>
    <p:sldId id="460" r:id="rId13"/>
    <p:sldId id="479" r:id="rId14"/>
    <p:sldId id="481" r:id="rId15"/>
    <p:sldId id="482" r:id="rId16"/>
    <p:sldId id="477" r:id="rId17"/>
    <p:sldId id="461" r:id="rId18"/>
    <p:sldId id="462" r:id="rId19"/>
    <p:sldId id="464" r:id="rId20"/>
    <p:sldId id="471" r:id="rId21"/>
  </p:sldIdLst>
  <p:sldSz cx="9144000" cy="6858000" type="screen4x3"/>
  <p:notesSz cx="7026275" cy="93122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AB49C9A-668E-6940-B5CF-1179DB4E17C0}">
          <p14:sldIdLst>
            <p14:sldId id="256"/>
            <p14:sldId id="478"/>
            <p14:sldId id="458"/>
            <p14:sldId id="434"/>
            <p14:sldId id="472"/>
            <p14:sldId id="459"/>
            <p14:sldId id="460"/>
            <p14:sldId id="479"/>
          </p14:sldIdLst>
        </p14:section>
        <p14:section name="Live Demo" id="{DE8DCE0A-C690-594A-B58A-2C45D88BB53C}">
          <p14:sldIdLst>
            <p14:sldId id="481"/>
            <p14:sldId id="482"/>
          </p14:sldIdLst>
        </p14:section>
        <p14:section name="Backup" id="{0378268B-CF05-4D40-B628-638C366BA240}">
          <p14:sldIdLst>
            <p14:sldId id="477"/>
            <p14:sldId id="461"/>
            <p14:sldId id="462"/>
            <p14:sldId id="464"/>
            <p14:sldId id="471"/>
          </p14:sldIdLst>
        </p14:section>
        <p14:section name="Scratch" id="{3118B077-B624-BC4D-887C-F16AA24B6FE6}">
          <p14:sldIdLst/>
        </p14:section>
      </p14:sectionLst>
    </p:ext>
    <p:ext uri="{EFAFB233-063F-42B5-8137-9DF3F51BA10A}">
      <p15:sldGuideLst xmlns:p15="http://schemas.microsoft.com/office/powerpoint/2012/main">
        <p15:guide id="1" orient="horz" userDrawn="1">
          <p15:clr>
            <a:srgbClr val="A4A3A4"/>
          </p15:clr>
        </p15:guide>
        <p15:guide id="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612"/>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16" autoAdjust="0"/>
    <p:restoredTop sz="74351" autoAdjust="0"/>
  </p:normalViewPr>
  <p:slideViewPr>
    <p:cSldViewPr snapToGrid="0" snapToObjects="1" showGuides="1">
      <p:cViewPr>
        <p:scale>
          <a:sx n="103" d="100"/>
          <a:sy n="103" d="100"/>
        </p:scale>
        <p:origin x="1024" y="528"/>
      </p:cViewPr>
      <p:guideLst>
        <p:guide orient="horz"/>
        <p:guide/>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4719" cy="465614"/>
          </a:xfrm>
          <a:prstGeom prst="rect">
            <a:avLst/>
          </a:prstGeom>
        </p:spPr>
        <p:txBody>
          <a:bodyPr vert="horz" lIns="93360" tIns="46680" rIns="93360" bIns="46680" rtlCol="0"/>
          <a:lstStyle>
            <a:lvl1pPr algn="l">
              <a:defRPr sz="1200"/>
            </a:lvl1pPr>
          </a:lstStyle>
          <a:p>
            <a:endParaRPr lang="en-US"/>
          </a:p>
        </p:txBody>
      </p:sp>
      <p:sp>
        <p:nvSpPr>
          <p:cNvPr id="3" name="Date Placeholder 2"/>
          <p:cNvSpPr>
            <a:spLocks noGrp="1"/>
          </p:cNvSpPr>
          <p:nvPr>
            <p:ph type="dt" sz="quarter" idx="1"/>
          </p:nvPr>
        </p:nvSpPr>
        <p:spPr>
          <a:xfrm>
            <a:off x="3979930" y="0"/>
            <a:ext cx="3044719" cy="465614"/>
          </a:xfrm>
          <a:prstGeom prst="rect">
            <a:avLst/>
          </a:prstGeom>
        </p:spPr>
        <p:txBody>
          <a:bodyPr vert="horz" lIns="93360" tIns="46680" rIns="93360" bIns="46680" rtlCol="0"/>
          <a:lstStyle>
            <a:lvl1pPr algn="r">
              <a:defRPr sz="1200"/>
            </a:lvl1pPr>
          </a:lstStyle>
          <a:p>
            <a:fld id="{6EB18F7D-B5A0-614E-AF44-0854AA31EDCF}" type="datetimeFigureOut">
              <a:rPr lang="en-US" smtClean="0"/>
              <a:t>6/3/18</a:t>
            </a:fld>
            <a:endParaRPr lang="en-US"/>
          </a:p>
        </p:txBody>
      </p:sp>
      <p:sp>
        <p:nvSpPr>
          <p:cNvPr id="4" name="Footer Placeholder 3"/>
          <p:cNvSpPr>
            <a:spLocks noGrp="1"/>
          </p:cNvSpPr>
          <p:nvPr>
            <p:ph type="ftr" sz="quarter" idx="2"/>
          </p:nvPr>
        </p:nvSpPr>
        <p:spPr>
          <a:xfrm>
            <a:off x="0" y="8845045"/>
            <a:ext cx="3044719" cy="465614"/>
          </a:xfrm>
          <a:prstGeom prst="rect">
            <a:avLst/>
          </a:prstGeom>
        </p:spPr>
        <p:txBody>
          <a:bodyPr vert="horz" lIns="93360" tIns="46680" rIns="93360" bIns="46680" rtlCol="0" anchor="b"/>
          <a:lstStyle>
            <a:lvl1pPr algn="l">
              <a:defRPr sz="1200"/>
            </a:lvl1pPr>
          </a:lstStyle>
          <a:p>
            <a:endParaRPr lang="en-US"/>
          </a:p>
        </p:txBody>
      </p:sp>
      <p:sp>
        <p:nvSpPr>
          <p:cNvPr id="5" name="Slide Number Placeholder 4"/>
          <p:cNvSpPr>
            <a:spLocks noGrp="1"/>
          </p:cNvSpPr>
          <p:nvPr>
            <p:ph type="sldNum" sz="quarter" idx="3"/>
          </p:nvPr>
        </p:nvSpPr>
        <p:spPr>
          <a:xfrm>
            <a:off x="3979930" y="8845045"/>
            <a:ext cx="3044719" cy="465614"/>
          </a:xfrm>
          <a:prstGeom prst="rect">
            <a:avLst/>
          </a:prstGeom>
        </p:spPr>
        <p:txBody>
          <a:bodyPr vert="horz" lIns="93360" tIns="46680" rIns="93360" bIns="46680" rtlCol="0" anchor="b"/>
          <a:lstStyle>
            <a:lvl1pPr algn="r">
              <a:defRPr sz="1200"/>
            </a:lvl1pPr>
          </a:lstStyle>
          <a:p>
            <a:fld id="{3D888E39-6E85-4B4B-BB6E-4676B8261379}" type="slidenum">
              <a:rPr lang="en-US" smtClean="0"/>
              <a:t>‹#›</a:t>
            </a:fld>
            <a:endParaRPr lang="en-US"/>
          </a:p>
        </p:txBody>
      </p:sp>
    </p:spTree>
    <p:extLst>
      <p:ext uri="{BB962C8B-B14F-4D97-AF65-F5344CB8AC3E}">
        <p14:creationId xmlns:p14="http://schemas.microsoft.com/office/powerpoint/2010/main" val="22619762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4719" cy="465614"/>
          </a:xfrm>
          <a:prstGeom prst="rect">
            <a:avLst/>
          </a:prstGeom>
        </p:spPr>
        <p:txBody>
          <a:bodyPr vert="horz" lIns="93360" tIns="46680" rIns="93360" bIns="46680" rtlCol="0"/>
          <a:lstStyle>
            <a:lvl1pPr algn="l">
              <a:defRPr sz="1200"/>
            </a:lvl1pPr>
          </a:lstStyle>
          <a:p>
            <a:endParaRPr lang="en-US"/>
          </a:p>
        </p:txBody>
      </p:sp>
      <p:sp>
        <p:nvSpPr>
          <p:cNvPr id="3" name="Date Placeholder 2"/>
          <p:cNvSpPr>
            <a:spLocks noGrp="1"/>
          </p:cNvSpPr>
          <p:nvPr>
            <p:ph type="dt" idx="1"/>
          </p:nvPr>
        </p:nvSpPr>
        <p:spPr>
          <a:xfrm>
            <a:off x="3979930" y="0"/>
            <a:ext cx="3044719" cy="465614"/>
          </a:xfrm>
          <a:prstGeom prst="rect">
            <a:avLst/>
          </a:prstGeom>
        </p:spPr>
        <p:txBody>
          <a:bodyPr vert="horz" lIns="93360" tIns="46680" rIns="93360" bIns="46680" rtlCol="0"/>
          <a:lstStyle>
            <a:lvl1pPr algn="r">
              <a:defRPr sz="1200"/>
            </a:lvl1pPr>
          </a:lstStyle>
          <a:p>
            <a:fld id="{7B2DAEF5-6F48-DE45-86FC-403FD29D9918}" type="datetimeFigureOut">
              <a:rPr lang="en-US" smtClean="0"/>
              <a:t>6/3/18</a:t>
            </a:fld>
            <a:endParaRPr lang="en-US"/>
          </a:p>
        </p:txBody>
      </p:sp>
      <p:sp>
        <p:nvSpPr>
          <p:cNvPr id="4" name="Slide Image Placeholder 3"/>
          <p:cNvSpPr>
            <a:spLocks noGrp="1" noRot="1" noChangeAspect="1"/>
          </p:cNvSpPr>
          <p:nvPr>
            <p:ph type="sldImg" idx="2"/>
          </p:nvPr>
        </p:nvSpPr>
        <p:spPr>
          <a:xfrm>
            <a:off x="1184275" y="698500"/>
            <a:ext cx="4657725" cy="3492500"/>
          </a:xfrm>
          <a:prstGeom prst="rect">
            <a:avLst/>
          </a:prstGeom>
          <a:noFill/>
          <a:ln w="12700">
            <a:solidFill>
              <a:prstClr val="black"/>
            </a:solidFill>
          </a:ln>
        </p:spPr>
        <p:txBody>
          <a:bodyPr vert="horz" lIns="93360" tIns="46680" rIns="93360" bIns="46680" rtlCol="0" anchor="ctr"/>
          <a:lstStyle/>
          <a:p>
            <a:endParaRPr lang="en-US"/>
          </a:p>
        </p:txBody>
      </p:sp>
      <p:sp>
        <p:nvSpPr>
          <p:cNvPr id="5" name="Notes Placeholder 4"/>
          <p:cNvSpPr>
            <a:spLocks noGrp="1"/>
          </p:cNvSpPr>
          <p:nvPr>
            <p:ph type="body" sz="quarter" idx="3"/>
          </p:nvPr>
        </p:nvSpPr>
        <p:spPr>
          <a:xfrm>
            <a:off x="702628" y="4423331"/>
            <a:ext cx="5621020" cy="4190524"/>
          </a:xfrm>
          <a:prstGeom prst="rect">
            <a:avLst/>
          </a:prstGeom>
        </p:spPr>
        <p:txBody>
          <a:bodyPr vert="horz" lIns="93360" tIns="46680" rIns="93360" bIns="4668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5045"/>
            <a:ext cx="3044719" cy="465614"/>
          </a:xfrm>
          <a:prstGeom prst="rect">
            <a:avLst/>
          </a:prstGeom>
        </p:spPr>
        <p:txBody>
          <a:bodyPr vert="horz" lIns="93360" tIns="46680" rIns="93360" bIns="46680" rtlCol="0" anchor="b"/>
          <a:lstStyle>
            <a:lvl1pPr algn="l">
              <a:defRPr sz="1200"/>
            </a:lvl1pPr>
          </a:lstStyle>
          <a:p>
            <a:endParaRPr lang="en-US"/>
          </a:p>
        </p:txBody>
      </p:sp>
      <p:sp>
        <p:nvSpPr>
          <p:cNvPr id="7" name="Slide Number Placeholder 6"/>
          <p:cNvSpPr>
            <a:spLocks noGrp="1"/>
          </p:cNvSpPr>
          <p:nvPr>
            <p:ph type="sldNum" sz="quarter" idx="5"/>
          </p:nvPr>
        </p:nvSpPr>
        <p:spPr>
          <a:xfrm>
            <a:off x="3979930" y="8845045"/>
            <a:ext cx="3044719" cy="465614"/>
          </a:xfrm>
          <a:prstGeom prst="rect">
            <a:avLst/>
          </a:prstGeom>
        </p:spPr>
        <p:txBody>
          <a:bodyPr vert="horz" lIns="93360" tIns="46680" rIns="93360" bIns="46680" rtlCol="0" anchor="b"/>
          <a:lstStyle>
            <a:lvl1pPr algn="r">
              <a:defRPr sz="1200"/>
            </a:lvl1pPr>
          </a:lstStyle>
          <a:p>
            <a:fld id="{1EC4FD03-CECA-8449-BA4B-A5FC8586C838}" type="slidenum">
              <a:rPr lang="en-US" smtClean="0"/>
              <a:t>‹#›</a:t>
            </a:fld>
            <a:endParaRPr lang="en-US"/>
          </a:p>
        </p:txBody>
      </p:sp>
    </p:spTree>
    <p:extLst>
      <p:ext uri="{BB962C8B-B14F-4D97-AF65-F5344CB8AC3E}">
        <p14:creationId xmlns:p14="http://schemas.microsoft.com/office/powerpoint/2010/main" val="388026670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7725" cy="34925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EC4FD03-CECA-8449-BA4B-A5FC8586C838}" type="slidenum">
              <a:rPr lang="en-US" smtClean="0"/>
              <a:t>1</a:t>
            </a:fld>
            <a:endParaRPr lang="en-US" dirty="0"/>
          </a:p>
        </p:txBody>
      </p:sp>
    </p:spTree>
    <p:extLst>
      <p:ext uri="{BB962C8B-B14F-4D97-AF65-F5344CB8AC3E}">
        <p14:creationId xmlns:p14="http://schemas.microsoft.com/office/powerpoint/2010/main" val="2650046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dirty="0"/>
              <a:t>The single</a:t>
            </a:r>
            <a:r>
              <a:rPr lang="en-US" sz="1200" b="0" baseline="0" dirty="0"/>
              <a:t> epoch analysis visualization was identical for this case study and reinforced many of the points derived from the previous case study.</a:t>
            </a:r>
          </a:p>
          <a:p>
            <a:pPr marL="228600" indent="-228600">
              <a:buAutoNum type="arabicPeriod"/>
            </a:pPr>
            <a:r>
              <a:rPr lang="en-US" sz="1200" b="0" baseline="0" dirty="0"/>
              <a:t>Working with the folks from NTNU, this application helped uncover a lot of interesting details which revealed insights regarding the embedded assumptions of some of their legacy models which, in turn, helped us refine them, improve the analysis, and identify some interesting insights.</a:t>
            </a:r>
          </a:p>
          <a:p>
            <a:pPr marL="228600" indent="-228600">
              <a:buAutoNum type="arabicPeriod"/>
            </a:pPr>
            <a:r>
              <a:rPr lang="en-US" sz="1200" b="0" baseline="0" dirty="0"/>
              <a:t>One example shown here, where color encoding is mapped to the fuel type design variable, shows how you can find out through visual exploration that the </a:t>
            </a:r>
            <a:r>
              <a:rPr lang="en-US" sz="1200" b="0" baseline="0" dirty="0" err="1"/>
              <a:t>tradespace</a:t>
            </a:r>
            <a:r>
              <a:rPr lang="en-US" sz="1200" b="0" baseline="0" dirty="0"/>
              <a:t> actually stratifies by that variable.  This is the kind of insight you wouldn’t necessarily be able to discover without interacting with the data.  (In fact, the Norwegians had not specifically noticed this behavior in their attempt to apply the prior RSC framework)</a:t>
            </a:r>
          </a:p>
          <a:p>
            <a:pPr marL="228600" indent="-228600">
              <a:buNone/>
            </a:pPr>
            <a:endParaRPr lang="en-US" sz="1200" b="0" baseline="0" dirty="0"/>
          </a:p>
          <a:p>
            <a:pPr marL="228600" indent="-228600">
              <a:buNone/>
            </a:pPr>
            <a:r>
              <a:rPr lang="en-US" sz="1200" b="0" baseline="0" dirty="0"/>
              <a:t>----</a:t>
            </a:r>
            <a:endParaRPr lang="en-US" sz="1200" b="0" dirty="0"/>
          </a:p>
          <a:p>
            <a:pPr marL="228600" indent="-228600">
              <a:buNone/>
            </a:pPr>
            <a:endParaRPr lang="en-US" sz="1200" b="1" dirty="0"/>
          </a:p>
          <a:p>
            <a:pPr marL="228600" indent="-228600">
              <a:buNone/>
            </a:pPr>
            <a:r>
              <a:rPr lang="en-US" sz="1200" b="1" dirty="0"/>
              <a:t>Scatter-plot color</a:t>
            </a:r>
            <a:r>
              <a:rPr lang="en-US" sz="1200" b="1" baseline="0" dirty="0"/>
              <a:t> coded by “Fuel-type” design variable</a:t>
            </a:r>
            <a:endParaRPr lang="en-US" sz="1200" b="1" dirty="0"/>
          </a:p>
          <a:p>
            <a:pPr marL="228600" indent="-228600">
              <a:buNone/>
            </a:pPr>
            <a:endParaRPr lang="en-US" sz="1200" dirty="0"/>
          </a:p>
          <a:p>
            <a:pPr marL="228600" indent="-228600">
              <a:buAutoNum type="arabicPeriod"/>
            </a:pPr>
            <a:r>
              <a:rPr lang="en-US" sz="1200" dirty="0"/>
              <a:t>The first</a:t>
            </a:r>
            <a:r>
              <a:rPr lang="en-US" sz="1200" baseline="0" dirty="0"/>
              <a:t> analysis step in IEEA, </a:t>
            </a:r>
            <a:r>
              <a:rPr lang="en-US" sz="1200" dirty="0"/>
              <a:t>Single epoch analysis, is equivalent</a:t>
            </a:r>
            <a:r>
              <a:rPr lang="en-US" sz="1200" baseline="0" dirty="0"/>
              <a:t> to traditional </a:t>
            </a:r>
            <a:r>
              <a:rPr lang="en-US" sz="1200" baseline="0" dirty="0" err="1"/>
              <a:t>tradespace</a:t>
            </a:r>
            <a:r>
              <a:rPr lang="en-US" sz="1200" baseline="0" dirty="0"/>
              <a:t> exploration.</a:t>
            </a:r>
            <a:endParaRPr lang="en-US" sz="1200" dirty="0"/>
          </a:p>
          <a:p>
            <a:pPr marL="228600" indent="-228600">
              <a:buAutoNum type="arabicPeriod"/>
            </a:pPr>
            <a:r>
              <a:rPr lang="en-US" sz="1200" dirty="0"/>
              <a:t>Large numbers of design candidates are </a:t>
            </a:r>
            <a:r>
              <a:rPr lang="en-US" sz="1200" baseline="0" dirty="0"/>
              <a:t>enumerated using </a:t>
            </a:r>
            <a:r>
              <a:rPr lang="en-US" sz="1200" dirty="0"/>
              <a:t>parameterized system</a:t>
            </a:r>
            <a:r>
              <a:rPr lang="en-US" sz="1200" baseline="0" dirty="0"/>
              <a:t> models.</a:t>
            </a:r>
          </a:p>
          <a:p>
            <a:pPr marL="228600" indent="-228600">
              <a:buAutoNum type="arabicPeriod"/>
            </a:pPr>
            <a:r>
              <a:rPr lang="en-US" sz="1200" baseline="0" dirty="0"/>
              <a:t>In this screenshot from the interactive application, cost vs utility for each design candidate is shown in the scatter plot and the user can interactively explore and control the representation of the other data dimensions including design and performance variables using the parallel coordinates</a:t>
            </a:r>
          </a:p>
          <a:p>
            <a:pPr marL="228600" indent="-228600">
              <a:buAutoNum type="arabicPeriod"/>
            </a:pPr>
            <a:r>
              <a:rPr lang="en-US" sz="1200" baseline="0" dirty="0"/>
              <a:t>The goal is often to identify designs that are near Pareto efficient in terms of both the benefit and cost they provide.  </a:t>
            </a:r>
            <a:r>
              <a:rPr lang="en-US" sz="1200" baseline="0" dirty="0" err="1"/>
              <a:t>Closesness</a:t>
            </a:r>
            <a:r>
              <a:rPr lang="en-US" sz="1200" baseline="0" dirty="0"/>
              <a:t> to the Pareto Front is operationalized through the FPN metric.</a:t>
            </a:r>
          </a:p>
          <a:p>
            <a:pPr marL="228600" indent="-228600">
              <a:buAutoNum type="arabicPeriod"/>
            </a:pPr>
            <a:r>
              <a:rPr lang="en-US" sz="1200" baseline="0" dirty="0"/>
              <a:t>We could do this automatically by computing the FPN for each design and optimizing for both an FPN and cost constraint, but then a decision-maker would lose information about the underlying connections to design and performance variables.</a:t>
            </a:r>
          </a:p>
          <a:p>
            <a:pPr marL="228600" indent="-228600">
              <a:buAutoNum type="arabicPeriod"/>
            </a:pPr>
            <a:r>
              <a:rPr lang="en-US" sz="1200" baseline="0" dirty="0"/>
              <a:t>Interactive visualizations like this one can be seen as a means for achieving better situational awareness during the decision-making process</a:t>
            </a:r>
          </a:p>
          <a:p>
            <a:pPr marL="228600" indent="-228600">
              <a:buAutoNum type="arabicPeriod"/>
            </a:pPr>
            <a:endParaRPr lang="en-US" sz="1200" baseline="0" dirty="0"/>
          </a:p>
          <a:p>
            <a:pPr marL="228600" marR="0" indent="-228600" algn="l" defTabSz="457200" rtl="0" eaLnBrk="1" fontAlgn="auto" latinLnBrk="0" hangingPunct="1">
              <a:lnSpc>
                <a:spcPct val="100000"/>
              </a:lnSpc>
              <a:spcBef>
                <a:spcPts val="0"/>
              </a:spcBef>
              <a:spcAft>
                <a:spcPts val="0"/>
              </a:spcAft>
              <a:buClrTx/>
              <a:buSzTx/>
              <a:buFontTx/>
              <a:buNone/>
              <a:tabLst/>
              <a:defRPr/>
            </a:pPr>
            <a:r>
              <a:rPr lang="en-US" sz="1200" i="1" dirty="0"/>
              <a:t>Figure 3 illustrates the </a:t>
            </a:r>
            <a:r>
              <a:rPr lang="en-US" sz="1200" i="1" dirty="0" err="1"/>
              <a:t>tradespace</a:t>
            </a:r>
            <a:r>
              <a:rPr lang="en-US" sz="1200" i="1" dirty="0"/>
              <a:t> for the offshore ship design base case, that is the targeted contract with no technical requirements. Hence, at this initial stage, one can focus on understanding the dynamics of the underlying system. In this particular case study, the MAU only comprise one utility function, that is eco-friendliness, even though the figure indicates a multi-attribute utility function on a general basis. The interactive filtering can aid in visualizing the exploration process of understanding the relative significance of individual design variables, as illustrated. For instance, filtering by beam and length, one can see that relatively slender ships tend to contribute to low FPN values. However, this again makes a design less stable in the water, which restricts the possibilities of retrofitting heavy equipment on deck without intervening with the main hull. Further, one can directly see the trade-offs of adding DFC levels, as design points shift right in the </a:t>
            </a:r>
            <a:r>
              <a:rPr lang="en-US" sz="1200" i="1" dirty="0" err="1"/>
              <a:t>tradespace</a:t>
            </a:r>
            <a:r>
              <a:rPr lang="en-US" sz="1200" i="1" dirty="0"/>
              <a:t> with increasing DFC due to increased cost.</a:t>
            </a:r>
            <a:endParaRPr lang="en-US" dirty="0"/>
          </a:p>
        </p:txBody>
      </p:sp>
      <p:sp>
        <p:nvSpPr>
          <p:cNvPr id="4" name="Slide Number Placeholder 3"/>
          <p:cNvSpPr>
            <a:spLocks noGrp="1"/>
          </p:cNvSpPr>
          <p:nvPr>
            <p:ph type="sldNum" sz="quarter" idx="10"/>
          </p:nvPr>
        </p:nvSpPr>
        <p:spPr/>
        <p:txBody>
          <a:bodyPr/>
          <a:lstStyle/>
          <a:p>
            <a:fld id="{1EC4FD03-CECA-8449-BA4B-A5FC8586C838}" type="slidenum">
              <a:rPr lang="en-US" smtClean="0"/>
              <a:t>12</a:t>
            </a:fld>
            <a:endParaRPr lang="en-US"/>
          </a:p>
        </p:txBody>
      </p:sp>
    </p:spTree>
    <p:extLst>
      <p:ext uri="{BB962C8B-B14F-4D97-AF65-F5344CB8AC3E}">
        <p14:creationId xmlns:p14="http://schemas.microsoft.com/office/powerpoint/2010/main" val="2470869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aseline="0" dirty="0"/>
              <a:t>Just as with the space tug example though, multi-epoch analysis is where we can start to better understand the behavior of designs across various alternative futures</a:t>
            </a:r>
          </a:p>
          <a:p>
            <a:pPr marL="228600" indent="-228600">
              <a:buAutoNum type="arabicPeriod"/>
            </a:pPr>
            <a:r>
              <a:rPr lang="en-US" sz="1200" baseline="0" dirty="0"/>
              <a:t>In this case it was just a lot more data, the study examines 4 million design-epoch pairs as well as 3 changeability strategies which is obviously a lot of data.</a:t>
            </a:r>
          </a:p>
          <a:p>
            <a:pPr marL="228600" indent="-228600">
              <a:buAutoNum type="arabicPeriod"/>
            </a:pPr>
            <a:r>
              <a:rPr lang="en-US" sz="1200" baseline="0" dirty="0"/>
              <a:t>The actual appearance of interactive tool is pretty much the same as with the space tug case even though there is a lot more data driving the display </a:t>
            </a:r>
          </a:p>
          <a:p>
            <a:pPr marL="228600" indent="-228600">
              <a:buAutoNum type="arabicPeriod"/>
            </a:pPr>
            <a:r>
              <a:rPr lang="en-US" sz="1200" baseline="0" dirty="0"/>
              <a:t>This is because it is still all presented in a compact way, aggregated using OLAP, to keep interactive latency low and communicate information efficiently.</a:t>
            </a:r>
          </a:p>
          <a:p>
            <a:pPr marL="228600" indent="-228600">
              <a:buAutoNum type="arabicPeriod"/>
            </a:pPr>
            <a:r>
              <a:rPr lang="en-US" sz="1200" baseline="0" dirty="0"/>
              <a:t>One example observation that can be made at this level of analysis is the very few designs </a:t>
            </a:r>
            <a:r>
              <a:rPr lang="en-US" sz="1200" dirty="0"/>
              <a:t>satisfy more than half of epochs for this optimality threshold and strategy</a:t>
            </a:r>
            <a:endParaRPr lang="en-US" sz="1200" baseline="0" dirty="0"/>
          </a:p>
          <a:p>
            <a:pPr marL="228600" indent="-228600">
              <a:buNone/>
            </a:pPr>
            <a:endParaRPr lang="en-US" sz="1200" i="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i="1"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i="1" dirty="0"/>
              <a:t>An offshore ship may be seen as a movable flexible platform that can carry equipment that enables the ship to take on contracts of various types. The size of the platform may also change through, for example, elongation, but at a higher cost and duration, compared to more traditional equipment retrofits on deck. Single and multi-era analyses using interactive visualizations as shown in Figure 6 can aid in the assessment of different classes of changeability for the offshore design case.  For brevity, this analysis is not discussed in this paper, but the interested reader is referred to previous demonstrations in prior case studies using IEEA [4] for further details.</a:t>
            </a:r>
            <a:endParaRPr lang="en-US" dirty="0"/>
          </a:p>
        </p:txBody>
      </p:sp>
      <p:sp>
        <p:nvSpPr>
          <p:cNvPr id="4" name="Slide Number Placeholder 3"/>
          <p:cNvSpPr>
            <a:spLocks noGrp="1"/>
          </p:cNvSpPr>
          <p:nvPr>
            <p:ph type="sldNum" sz="quarter" idx="10"/>
          </p:nvPr>
        </p:nvSpPr>
        <p:spPr/>
        <p:txBody>
          <a:bodyPr/>
          <a:lstStyle/>
          <a:p>
            <a:fld id="{1EC4FD03-CECA-8449-BA4B-A5FC8586C838}" type="slidenum">
              <a:rPr lang="en-US" smtClean="0"/>
              <a:t>13</a:t>
            </a:fld>
            <a:endParaRPr lang="en-US"/>
          </a:p>
        </p:txBody>
      </p:sp>
    </p:spTree>
    <p:extLst>
      <p:ext uri="{BB962C8B-B14F-4D97-AF65-F5344CB8AC3E}">
        <p14:creationId xmlns:p14="http://schemas.microsoft.com/office/powerpoint/2010/main" val="2720260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aseline="0" dirty="0"/>
              <a:t>But if I relax the constraint on optimality (in other words the allowable distance from the Pareto front that I’m willing to accept) and then filter for designs that satisfy most of the epochs (in other words a high Pareto trace)…</a:t>
            </a:r>
          </a:p>
          <a:p>
            <a:pPr marL="228600" indent="-228600">
              <a:buAutoNum type="arabicPeriod"/>
            </a:pPr>
            <a:r>
              <a:rPr lang="en-US" sz="1200" baseline="0" dirty="0"/>
              <a:t>You see something interesting, the ships that do well tend to have a larger length, beam and depth…and if we dig into the details a little more we can show these designs to have larger deck areas and better stability across a lot more sea conditions.</a:t>
            </a:r>
          </a:p>
          <a:p>
            <a:pPr marL="228600" indent="-228600">
              <a:buAutoNum type="arabicPeriod"/>
            </a:pPr>
            <a:r>
              <a:rPr lang="en-US" sz="1200" baseline="0" dirty="0"/>
              <a:t>This means when alternative futures occur these ships can use change options to swap out their deck equipment, but don’t require modifications to their hulls which can be costly and time consuming to execute.</a:t>
            </a:r>
          </a:p>
          <a:p>
            <a:pPr marL="228600" indent="-228600">
              <a:buAutoNum type="arabicPeriod"/>
            </a:pPr>
            <a:r>
              <a:rPr lang="en-US" sz="1200" baseline="0" dirty="0"/>
              <a:t>This observation ties back to the “good” example of the Cygnus that I mentioned earlier.</a:t>
            </a:r>
          </a:p>
          <a:p>
            <a:pPr marL="228600" indent="-228600">
              <a:buAutoNum type="arabicPeriod"/>
            </a:pPr>
            <a:r>
              <a:rPr lang="en-US" sz="1200" baseline="0" dirty="0"/>
              <a:t>The Cygnus </a:t>
            </a:r>
            <a:r>
              <a:rPr lang="en-US" sz="1200" i="0" baseline="0" dirty="0"/>
              <a:t>had a lot of open deck area because it was essentially a cargo vessel, and its hull characteristics tended to make it stable and thus adaptable when the future played out in a way other than expected.</a:t>
            </a:r>
          </a:p>
          <a:p>
            <a:pPr marL="228600" indent="-228600">
              <a:buAutoNum type="arabicPeriod"/>
            </a:pPr>
            <a:r>
              <a:rPr lang="en-US" sz="1200" i="0" baseline="0" dirty="0"/>
              <a:t>This is just one example that reinforces how interesting insights can be observed using IEEA tools when coupled with SME’s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i="1"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i="1" dirty="0"/>
              <a:t>----</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i="1"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i="1" dirty="0"/>
              <a:t>An offshore ship may be seen as a movable flexible platform that can carry equipment that enables the ship to take on contracts of various types. The size of the platform may also change through, for example, elongation, but at a higher cost and duration, compared to more traditional equipment retrofits on deck. Single and multi-era analyses using interactive visualizations as shown in Figure 6 can aid in the assessment of different classes of changeability for the offshore design case.  For brevity, this analysis is not discussed in this paper, but the interested reader is referred to previous demonstrations in prior case studies using IEEA [4] for further details.</a:t>
            </a:r>
            <a:endParaRPr lang="en-US" dirty="0"/>
          </a:p>
        </p:txBody>
      </p:sp>
      <p:sp>
        <p:nvSpPr>
          <p:cNvPr id="4" name="Slide Number Placeholder 3"/>
          <p:cNvSpPr>
            <a:spLocks noGrp="1"/>
          </p:cNvSpPr>
          <p:nvPr>
            <p:ph type="sldNum" sz="quarter" idx="10"/>
          </p:nvPr>
        </p:nvSpPr>
        <p:spPr/>
        <p:txBody>
          <a:bodyPr/>
          <a:lstStyle/>
          <a:p>
            <a:fld id="{1EC4FD03-CECA-8449-BA4B-A5FC8586C838}" type="slidenum">
              <a:rPr lang="en-US" smtClean="0"/>
              <a:t>14</a:t>
            </a:fld>
            <a:endParaRPr lang="en-US"/>
          </a:p>
        </p:txBody>
      </p:sp>
    </p:spTree>
    <p:extLst>
      <p:ext uri="{BB962C8B-B14F-4D97-AF65-F5344CB8AC3E}">
        <p14:creationId xmlns:p14="http://schemas.microsoft.com/office/powerpoint/2010/main" val="40086106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i="0" dirty="0"/>
              <a:t>I</a:t>
            </a:r>
            <a:r>
              <a:rPr lang="en-US" sz="1200" i="0" baseline="0" dirty="0"/>
              <a:t> don’t want take up a lot more time on this example, but I did want to make one last, quick comment about the era-level analysis performed on the ship case study </a:t>
            </a:r>
          </a:p>
          <a:p>
            <a:pPr marL="228600" indent="-228600">
              <a:buAutoNum type="arabicPeriod"/>
            </a:pPr>
            <a:r>
              <a:rPr lang="en-US" sz="1200" i="0" baseline="0" dirty="0"/>
              <a:t>Because it examined progressions of epochs over an assumed 20 year ship lifespan it ended up having an underlying database with 20 million records in it, but it is still essentially the same interactive application as was applied to the space tug case study (</a:t>
            </a:r>
            <a:r>
              <a:rPr lang="en-US" sz="1200" i="0" strike="sngStrike" baseline="0" dirty="0"/>
              <a:t>which scales well because OLAP is used for data aggregation</a:t>
            </a:r>
            <a:r>
              <a:rPr lang="en-US" sz="1200" i="0" baseline="0" dirty="0"/>
              <a:t>).</a:t>
            </a:r>
          </a:p>
          <a:p>
            <a:pPr marL="228600" indent="-228600">
              <a:buAutoNum type="arabicPeriod"/>
            </a:pPr>
            <a:r>
              <a:rPr lang="en-US" sz="1200" i="0" baseline="0" dirty="0"/>
              <a:t>This again just emphasizes the scalability and generalizability of the IEEA framework and tools.</a:t>
            </a:r>
            <a:endParaRPr lang="en-US" sz="1200" i="0" dirty="0"/>
          </a:p>
          <a:p>
            <a:pPr marL="0" indent="0">
              <a:buNone/>
            </a:pPr>
            <a:endParaRPr lang="en-US" sz="1200" i="1" dirty="0"/>
          </a:p>
          <a:p>
            <a:pPr marL="0" indent="0">
              <a:buNone/>
            </a:pPr>
            <a:endParaRPr lang="en-US" sz="1200" i="1" dirty="0"/>
          </a:p>
          <a:p>
            <a:pPr marL="0" indent="0">
              <a:buNone/>
            </a:pPr>
            <a:r>
              <a:rPr lang="en-US" sz="1200" i="1" dirty="0"/>
              <a:t>Three narrative scenarios are considered in this case study. In two of the eras the ship gets the targeted five-year contract initially, and experiences a relatively strong market the rest of the assumed 20-year lifetime. In the third era, the ship does not get the targeted contract due to a market collapse.</a:t>
            </a:r>
          </a:p>
          <a:p>
            <a:pPr marL="228600" indent="-228600">
              <a:buAutoNum type="arabicPeriod"/>
            </a:pPr>
            <a:endParaRPr lang="en-US" sz="1200" dirty="0"/>
          </a:p>
          <a:p>
            <a:pPr marL="228600" indent="-228600">
              <a:buAutoNum type="arabicPeriod"/>
            </a:pPr>
            <a:r>
              <a:rPr lang="en-US" sz="1200" dirty="0"/>
              <a:t>The goal of single-era</a:t>
            </a:r>
            <a:r>
              <a:rPr lang="en-US" sz="1200" baseline="0" dirty="0"/>
              <a:t> analysis is to analyze design-strategy pairs over a single unfolding sequence of epochs.</a:t>
            </a:r>
          </a:p>
          <a:p>
            <a:pPr marL="228600" indent="-228600">
              <a:buAutoNum type="arabicPeriod"/>
            </a:pPr>
            <a:r>
              <a:rPr lang="en-US" sz="1200" baseline="0" dirty="0"/>
              <a:t>This type of analysis is very useful, for instance, if a subject matter expert has narratively defined a likely future scenario which you want to evaluate.</a:t>
            </a:r>
          </a:p>
          <a:p>
            <a:pPr marL="228600" indent="-228600">
              <a:buAutoNum type="arabicPeriod"/>
            </a:pPr>
            <a:r>
              <a:rPr lang="en-US" sz="1200" baseline="0" dirty="0"/>
              <a:t>For this case study and as part of the broader research on IEEA, several interactive visualizations have been developed to extract insights from single era analysis</a:t>
            </a:r>
          </a:p>
          <a:p>
            <a:pPr marL="228600" lvl="0" indent="-228600">
              <a:buAutoNum type="arabicPeriod"/>
            </a:pPr>
            <a:r>
              <a:rPr lang="en-US" sz="1200" baseline="0" dirty="0"/>
              <a:t>The one shown here uses coordinated visualizations to filter a set of design-strategy pairs to identify interesting candidates (could inform that certain designs or strategies are preferable)</a:t>
            </a:r>
            <a:endParaRPr lang="en-US" sz="1200" dirty="0"/>
          </a:p>
        </p:txBody>
      </p:sp>
      <p:sp>
        <p:nvSpPr>
          <p:cNvPr id="4" name="Slide Number Placeholder 3"/>
          <p:cNvSpPr>
            <a:spLocks noGrp="1"/>
          </p:cNvSpPr>
          <p:nvPr>
            <p:ph type="sldNum" sz="quarter" idx="10"/>
          </p:nvPr>
        </p:nvSpPr>
        <p:spPr/>
        <p:txBody>
          <a:bodyPr/>
          <a:lstStyle/>
          <a:p>
            <a:fld id="{1EC4FD03-CECA-8449-BA4B-A5FC8586C838}" type="slidenum">
              <a:rPr lang="en-US" smtClean="0"/>
              <a:t>15</a:t>
            </a:fld>
            <a:endParaRPr lang="en-US"/>
          </a:p>
        </p:txBody>
      </p:sp>
    </p:spTree>
    <p:extLst>
      <p:ext uri="{BB962C8B-B14F-4D97-AF65-F5344CB8AC3E}">
        <p14:creationId xmlns:p14="http://schemas.microsoft.com/office/powerpoint/2010/main" val="848580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Overview:</a:t>
            </a:r>
          </a:p>
          <a:p>
            <a:pPr marL="0" indent="0">
              <a:buNone/>
            </a:pPr>
            <a:r>
              <a:rPr lang="en-US" sz="1200" dirty="0"/>
              <a:t>1.  This slide provides the technical case for </a:t>
            </a:r>
            <a:r>
              <a:rPr lang="en-US" sz="1200" dirty="0" err="1"/>
              <a:t>tradespace</a:t>
            </a:r>
            <a:r>
              <a:rPr lang="en-US" sz="1200" dirty="0"/>
              <a:t> exploration at a notional level.</a:t>
            </a:r>
          </a:p>
          <a:p>
            <a:pPr marL="228600" indent="-228600">
              <a:buAutoNum type="arabicPeriod"/>
            </a:pPr>
            <a:endParaRPr lang="en-US" sz="1200" dirty="0"/>
          </a:p>
          <a:p>
            <a:pPr marL="228600" indent="-228600">
              <a:buAutoNum type="arabicPeriod"/>
            </a:pPr>
            <a:r>
              <a:rPr lang="en-US" sz="1200" dirty="0"/>
              <a:t>TSE problems have </a:t>
            </a:r>
            <a:r>
              <a:rPr lang="en-US" sz="1200" b="1" dirty="0"/>
              <a:t>multiple competing goals</a:t>
            </a:r>
          </a:p>
          <a:p>
            <a:pPr marL="228600" indent="-228600">
              <a:buAutoNum type="arabicPeriod"/>
            </a:pPr>
            <a:r>
              <a:rPr lang="en-US" sz="1200" dirty="0"/>
              <a:t>They are </a:t>
            </a:r>
            <a:r>
              <a:rPr lang="en-US" sz="1200" b="1" dirty="0"/>
              <a:t>widely varied </a:t>
            </a:r>
            <a:r>
              <a:rPr lang="en-US" sz="1200" dirty="0"/>
              <a:t>in scope and application</a:t>
            </a:r>
          </a:p>
          <a:p>
            <a:pPr marL="228600" indent="-228600">
              <a:buAutoNum type="arabicPeriod"/>
            </a:pPr>
            <a:r>
              <a:rPr lang="en-US" sz="1200" dirty="0"/>
              <a:t>Frequently applied during </a:t>
            </a:r>
            <a:r>
              <a:rPr lang="en-US" sz="1200" b="1" dirty="0"/>
              <a:t>conceptual design</a:t>
            </a:r>
            <a:r>
              <a:rPr lang="en-US" sz="1200" dirty="0"/>
              <a:t>, but </a:t>
            </a:r>
            <a:r>
              <a:rPr lang="en-US" sz="1200" b="1" dirty="0"/>
              <a:t>applicable to all lifecycle stages</a:t>
            </a:r>
          </a:p>
          <a:p>
            <a:endParaRPr lang="en-US" baseline="0" dirty="0"/>
          </a:p>
          <a:p>
            <a:pPr marL="228600" indent="-228600">
              <a:buAutoNum type="arabicPeriod"/>
            </a:pPr>
            <a:r>
              <a:rPr lang="en-US" sz="1200" dirty="0"/>
              <a:t>Provide </a:t>
            </a:r>
            <a:r>
              <a:rPr lang="en-US" sz="1200" b="1" dirty="0"/>
              <a:t>quantifiable</a:t>
            </a:r>
            <a:r>
              <a:rPr lang="en-US" sz="1200" dirty="0"/>
              <a:t> decision-making that is </a:t>
            </a:r>
            <a:r>
              <a:rPr lang="en-US" sz="1200" b="1" dirty="0"/>
              <a:t>traceable</a:t>
            </a:r>
          </a:p>
          <a:p>
            <a:pPr marL="228600" indent="-228600">
              <a:buAutoNum type="arabicPeriod"/>
            </a:pPr>
            <a:r>
              <a:rPr lang="en-US" sz="1200" dirty="0"/>
              <a:t>reduce uncertainty through increased upfront modeling</a:t>
            </a:r>
          </a:p>
          <a:p>
            <a:pPr marL="228600" indent="-228600">
              <a:buAutoNum type="arabicPeriod"/>
            </a:pPr>
            <a:r>
              <a:rPr lang="en-US" sz="1200" dirty="0"/>
              <a:t>Make decisions when there is higher management leverage and lower commitments</a:t>
            </a:r>
          </a:p>
          <a:p>
            <a:pPr marL="228600" indent="-228600">
              <a:buAutoNum type="arabicPeriod"/>
            </a:pPr>
            <a:endParaRPr lang="en-US" sz="1200" dirty="0"/>
          </a:p>
          <a:p>
            <a:pPr marL="228600" indent="-228600">
              <a:buAutoNum type="arabicPeriod"/>
            </a:pPr>
            <a:r>
              <a:rPr lang="en-US" sz="1200" dirty="0"/>
              <a:t>Applied during all stages of the system lifecycle, but most frequently during early-stage concept development</a:t>
            </a:r>
          </a:p>
          <a:p>
            <a:pPr marL="228600" marR="0" lvl="0" indent="-228600" algn="l" defTabSz="457200" rtl="0" eaLnBrk="1" fontAlgn="auto" latinLnBrk="0" hangingPunct="1">
              <a:lnSpc>
                <a:spcPct val="100000"/>
              </a:lnSpc>
              <a:spcBef>
                <a:spcPts val="0"/>
              </a:spcBef>
              <a:spcAft>
                <a:spcPts val="0"/>
              </a:spcAft>
              <a:buClrTx/>
              <a:buSzTx/>
              <a:buFontTx/>
              <a:buAutoNum type="arabicPeriod"/>
              <a:tabLst/>
              <a:defRPr/>
            </a:pPr>
            <a:endParaRPr lang="en-US" sz="120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Shifts development of knowledge and key insight to when changes are easiest and least expensive</a:t>
            </a:r>
            <a:endParaRPr lang="en-US" sz="1050" dirty="0"/>
          </a:p>
          <a:p>
            <a:pPr marL="228600" indent="-228600">
              <a:buAutoNum type="arabicPeriod"/>
            </a:pPr>
            <a:endParaRPr lang="en-US" sz="1200" dirty="0"/>
          </a:p>
          <a:p>
            <a:pPr marL="228600" indent="-228600">
              <a:buAutoNum type="arabicPeriod"/>
            </a:pPr>
            <a:endParaRPr lang="en-US" sz="1200" dirty="0"/>
          </a:p>
          <a:p>
            <a:endParaRPr lang="en-US" baseline="0" dirty="0"/>
          </a:p>
        </p:txBody>
      </p:sp>
      <p:sp>
        <p:nvSpPr>
          <p:cNvPr id="4" name="Slide Number Placeholder 3"/>
          <p:cNvSpPr>
            <a:spLocks noGrp="1"/>
          </p:cNvSpPr>
          <p:nvPr>
            <p:ph type="sldNum" sz="quarter" idx="10"/>
          </p:nvPr>
        </p:nvSpPr>
        <p:spPr/>
        <p:txBody>
          <a:bodyPr/>
          <a:lstStyle/>
          <a:p>
            <a:fld id="{1EC4FD03-CECA-8449-BA4B-A5FC8586C838}" type="slidenum">
              <a:rPr lang="en-US" smtClean="0"/>
              <a:t>2</a:t>
            </a:fld>
            <a:endParaRPr lang="en-US"/>
          </a:p>
        </p:txBody>
      </p:sp>
    </p:spTree>
    <p:extLst>
      <p:ext uri="{BB962C8B-B14F-4D97-AF65-F5344CB8AC3E}">
        <p14:creationId xmlns:p14="http://schemas.microsoft.com/office/powerpoint/2010/main" val="808815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a:t>The commercial offshore ship case study was developed in collaboration with </a:t>
            </a:r>
            <a:r>
              <a:rPr lang="en-US" baseline="0"/>
              <a:t>MIT and SME’s </a:t>
            </a:r>
            <a:r>
              <a:rPr lang="en-US" baseline="0" dirty="0"/>
              <a:t>from NTNU.  The study focuses on the design of large ships that are primarily for applications like servicing offshore oil platforms, laying undersea cables, etc.</a:t>
            </a:r>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dirty="0"/>
              <a:t>These ships have long development times and service lives which make them susceptible to future uncertainty</a:t>
            </a:r>
            <a:r>
              <a:rPr lang="en-US" baseline="0" dirty="0"/>
              <a:t>, but this means they are exactly the type of </a:t>
            </a:r>
            <a:r>
              <a:rPr lang="en-US" dirty="0"/>
              <a:t>design problem that is well-suited for IEEA.</a:t>
            </a:r>
            <a:endParaRPr lang="en-US" baseline="0" dirty="0"/>
          </a:p>
          <a:p>
            <a:pPr marL="228600" indent="-228600">
              <a:buAutoNum type="arabicPeriod"/>
            </a:pPr>
            <a:r>
              <a:rPr lang="en-US" baseline="0" dirty="0"/>
              <a:t>Volatility in prices in world oil markets has motivated ship-builders to reexamine the way they design these multi-function ships and shown here are two recent examples of when things did and did not go well.</a:t>
            </a:r>
          </a:p>
          <a:p>
            <a:pPr marL="228600" indent="-228600">
              <a:buAutoNum type="arabicPeriod"/>
            </a:pPr>
            <a:r>
              <a:rPr lang="en-US" baseline="0" dirty="0"/>
              <a:t>The first example is the </a:t>
            </a:r>
            <a:r>
              <a:rPr lang="nb-NO" sz="1200" baseline="0" dirty="0" err="1"/>
              <a:t>Seafarer</a:t>
            </a:r>
            <a:r>
              <a:rPr lang="nb-NO" sz="1200" baseline="0" dirty="0"/>
              <a:t> </a:t>
            </a:r>
            <a:r>
              <a:rPr lang="nb-NO" sz="1200" baseline="0" dirty="0" err="1"/>
              <a:t>which</a:t>
            </a:r>
            <a:r>
              <a:rPr lang="nb-NO" sz="1200" baseline="0" dirty="0"/>
              <a:t> </a:t>
            </a:r>
            <a:r>
              <a:rPr lang="nb-NO" sz="1200" baseline="0" dirty="0" err="1"/>
              <a:t>was</a:t>
            </a:r>
            <a:r>
              <a:rPr lang="nb-NO" sz="1200" baseline="0" dirty="0"/>
              <a:t> </a:t>
            </a:r>
            <a:r>
              <a:rPr lang="nb-NO" sz="1200" baseline="0" dirty="0" err="1"/>
              <a:t>built</a:t>
            </a:r>
            <a:r>
              <a:rPr lang="nb-NO" sz="1200" baseline="0" dirty="0"/>
              <a:t> as a </a:t>
            </a:r>
            <a:r>
              <a:rPr lang="nb-NO" sz="1200" baseline="0" dirty="0" err="1"/>
              <a:t>very</a:t>
            </a:r>
            <a:r>
              <a:rPr lang="nb-NO" sz="1200" baseline="0" dirty="0"/>
              <a:t> </a:t>
            </a:r>
            <a:r>
              <a:rPr lang="nb-NO" sz="1200" baseline="0" dirty="0" err="1"/>
              <a:t>large</a:t>
            </a:r>
            <a:r>
              <a:rPr lang="nb-NO" sz="1200" baseline="0" dirty="0"/>
              <a:t> </a:t>
            </a:r>
            <a:r>
              <a:rPr lang="nb-NO" sz="1200" baseline="0" dirty="0" err="1"/>
              <a:t>multi-mission</a:t>
            </a:r>
            <a:r>
              <a:rPr lang="nb-NO" sz="1200" baseline="0" dirty="0"/>
              <a:t> </a:t>
            </a:r>
            <a:r>
              <a:rPr lang="nb-NO" sz="1200" baseline="0" dirty="0" err="1"/>
              <a:t>ship</a:t>
            </a:r>
            <a:r>
              <a:rPr lang="nb-NO" sz="1200" baseline="0" dirty="0"/>
              <a:t>, </a:t>
            </a:r>
            <a:r>
              <a:rPr lang="nb-NO" sz="1200" baseline="0" dirty="0" err="1"/>
              <a:t>but</a:t>
            </a:r>
            <a:r>
              <a:rPr lang="nb-NO" sz="1200" baseline="0" dirty="0"/>
              <a:t> by </a:t>
            </a:r>
            <a:r>
              <a:rPr lang="nb-NO" sz="1200" baseline="0" dirty="0" err="1"/>
              <a:t>the</a:t>
            </a:r>
            <a:r>
              <a:rPr lang="nb-NO" sz="1200" baseline="0" dirty="0"/>
              <a:t> time it </a:t>
            </a:r>
            <a:r>
              <a:rPr lang="nb-NO" sz="1200" baseline="0" dirty="0" err="1"/>
              <a:t>entered</a:t>
            </a:r>
            <a:r>
              <a:rPr lang="nb-NO" sz="1200" baseline="0" dirty="0"/>
              <a:t> service, </a:t>
            </a:r>
            <a:r>
              <a:rPr lang="nb-NO" sz="1200" baseline="0" dirty="0" err="1"/>
              <a:t>oil</a:t>
            </a:r>
            <a:r>
              <a:rPr lang="nb-NO" sz="1200" baseline="0" dirty="0"/>
              <a:t> </a:t>
            </a:r>
            <a:r>
              <a:rPr lang="nb-NO" sz="1200" baseline="0" dirty="0" err="1"/>
              <a:t>prices</a:t>
            </a:r>
            <a:r>
              <a:rPr lang="nb-NO" sz="1200" baseline="0" dirty="0"/>
              <a:t> </a:t>
            </a:r>
            <a:r>
              <a:rPr lang="nb-NO" sz="1200" baseline="0" dirty="0" err="1"/>
              <a:t>had</a:t>
            </a:r>
            <a:r>
              <a:rPr lang="nb-NO" sz="1200" baseline="0" dirty="0"/>
              <a:t> </a:t>
            </a:r>
            <a:r>
              <a:rPr lang="nb-NO" sz="1200" baseline="0" dirty="0" err="1"/>
              <a:t>collapsed</a:t>
            </a:r>
            <a:r>
              <a:rPr lang="nb-NO" sz="1200" baseline="0" dirty="0"/>
              <a:t> and it </a:t>
            </a:r>
            <a:r>
              <a:rPr lang="nb-NO" sz="1200" baseline="0" dirty="0" err="1"/>
              <a:t>went</a:t>
            </a:r>
            <a:r>
              <a:rPr lang="nb-NO" sz="1200" baseline="0" dirty="0"/>
              <a:t> </a:t>
            </a:r>
            <a:r>
              <a:rPr lang="nb-NO" sz="1200" baseline="0" dirty="0" err="1"/>
              <a:t>without</a:t>
            </a:r>
            <a:r>
              <a:rPr lang="nb-NO" sz="1200" baseline="0" dirty="0"/>
              <a:t> a </a:t>
            </a:r>
            <a:r>
              <a:rPr lang="nb-NO" sz="1200" baseline="0" dirty="0" err="1"/>
              <a:t>contract</a:t>
            </a:r>
            <a:r>
              <a:rPr lang="nb-NO" sz="1200" baseline="0" dirty="0"/>
              <a:t> for over a </a:t>
            </a:r>
            <a:r>
              <a:rPr lang="nb-NO" sz="1200" baseline="0" dirty="0" err="1"/>
              <a:t>year</a:t>
            </a:r>
            <a:r>
              <a:rPr lang="nb-NO" sz="1200" baseline="0" dirty="0"/>
              <a:t>.</a:t>
            </a:r>
          </a:p>
          <a:p>
            <a:pPr marL="685800" lvl="1" indent="-228600">
              <a:buAutoNum type="alphaLcPeriod" startAt="2"/>
            </a:pPr>
            <a:r>
              <a:rPr lang="nb-NO" baseline="0" dirty="0" err="1"/>
              <a:t>Because</a:t>
            </a:r>
            <a:r>
              <a:rPr lang="nb-NO" baseline="0" dirty="0"/>
              <a:t> it </a:t>
            </a:r>
            <a:r>
              <a:rPr lang="nb-NO" baseline="0" dirty="0" err="1"/>
              <a:t>was</a:t>
            </a:r>
            <a:r>
              <a:rPr lang="nb-NO" baseline="0" dirty="0"/>
              <a:t> </a:t>
            </a:r>
            <a:r>
              <a:rPr lang="nb-NO" baseline="0" dirty="0" err="1"/>
              <a:t>big</a:t>
            </a:r>
            <a:r>
              <a:rPr lang="nb-NO" baseline="0" dirty="0"/>
              <a:t> and </a:t>
            </a:r>
            <a:r>
              <a:rPr lang="nb-NO" baseline="0" dirty="0" err="1"/>
              <a:t>multi-functional</a:t>
            </a:r>
            <a:r>
              <a:rPr lang="nb-NO" baseline="0" dirty="0"/>
              <a:t> it </a:t>
            </a:r>
            <a:r>
              <a:rPr lang="nb-NO" baseline="0" dirty="0" err="1"/>
              <a:t>was</a:t>
            </a:r>
            <a:r>
              <a:rPr lang="nb-NO" baseline="0" dirty="0"/>
              <a:t> </a:t>
            </a:r>
            <a:r>
              <a:rPr lang="nb-NO" baseline="0" dirty="0" err="1"/>
              <a:t>expensive</a:t>
            </a:r>
            <a:r>
              <a:rPr lang="nb-NO" baseline="0" dirty="0"/>
              <a:t> to </a:t>
            </a:r>
            <a:r>
              <a:rPr lang="nb-NO" baseline="0" dirty="0" err="1"/>
              <a:t>operate</a:t>
            </a:r>
            <a:r>
              <a:rPr lang="nb-NO" baseline="0" dirty="0"/>
              <a:t>, and </a:t>
            </a:r>
            <a:r>
              <a:rPr lang="nb-NO" baseline="0" dirty="0" err="1"/>
              <a:t>oil</a:t>
            </a:r>
            <a:r>
              <a:rPr lang="nb-NO" baseline="0" dirty="0"/>
              <a:t> </a:t>
            </a:r>
            <a:r>
              <a:rPr lang="nb-NO" baseline="0" dirty="0" err="1"/>
              <a:t>was</a:t>
            </a:r>
            <a:r>
              <a:rPr lang="nb-NO" baseline="0" dirty="0"/>
              <a:t> </a:t>
            </a:r>
            <a:r>
              <a:rPr lang="nb-NO" baseline="0" dirty="0" err="1"/>
              <a:t>now</a:t>
            </a:r>
            <a:r>
              <a:rPr lang="nb-NO" baseline="0" dirty="0"/>
              <a:t> less profitable so </a:t>
            </a:r>
            <a:r>
              <a:rPr lang="nb-NO" baseline="0" dirty="0" err="1"/>
              <a:t>they</a:t>
            </a:r>
            <a:r>
              <a:rPr lang="nb-NO" baseline="0" dirty="0"/>
              <a:t> </a:t>
            </a:r>
            <a:r>
              <a:rPr lang="nb-NO" baseline="0" dirty="0" err="1"/>
              <a:t>started</a:t>
            </a:r>
            <a:r>
              <a:rPr lang="nb-NO" baseline="0" dirty="0"/>
              <a:t> </a:t>
            </a:r>
            <a:r>
              <a:rPr lang="nb-NO" baseline="0" dirty="0" err="1"/>
              <a:t>refering</a:t>
            </a:r>
            <a:r>
              <a:rPr lang="nb-NO" baseline="0" dirty="0"/>
              <a:t> to it as a ”</a:t>
            </a:r>
            <a:r>
              <a:rPr lang="nb-NO" baseline="0" dirty="0" err="1"/>
              <a:t>multi-useless</a:t>
            </a:r>
            <a:r>
              <a:rPr lang="nb-NO" baseline="0" dirty="0"/>
              <a:t>” </a:t>
            </a:r>
            <a:r>
              <a:rPr lang="nb-NO" baseline="0" dirty="0" err="1"/>
              <a:t>ship</a:t>
            </a:r>
            <a:endParaRPr lang="nb-NO" baseline="0" dirty="0"/>
          </a:p>
          <a:p>
            <a:pPr marL="228600" lvl="0" indent="-228600">
              <a:buAutoNum type="arabicPeriod"/>
            </a:pPr>
            <a:r>
              <a:rPr lang="nb-NO" baseline="0" dirty="0"/>
              <a:t>The </a:t>
            </a:r>
            <a:r>
              <a:rPr lang="nb-NO" baseline="0" dirty="0" err="1"/>
              <a:t>second</a:t>
            </a:r>
            <a:r>
              <a:rPr lang="nb-NO" baseline="0" dirty="0"/>
              <a:t> </a:t>
            </a:r>
            <a:r>
              <a:rPr lang="nb-NO" baseline="0" dirty="0" err="1"/>
              <a:t>example</a:t>
            </a:r>
            <a:r>
              <a:rPr lang="nb-NO" baseline="0" dirty="0"/>
              <a:t> </a:t>
            </a:r>
            <a:r>
              <a:rPr lang="nb-NO" baseline="0" dirty="0" err="1"/>
              <a:t>here</a:t>
            </a:r>
            <a:r>
              <a:rPr lang="nb-NO" baseline="0" dirty="0"/>
              <a:t>, </a:t>
            </a:r>
            <a:r>
              <a:rPr lang="nb-NO" baseline="0" dirty="0" err="1"/>
              <a:t>the</a:t>
            </a:r>
            <a:r>
              <a:rPr lang="nb-NO" baseline="0" dirty="0"/>
              <a:t> </a:t>
            </a:r>
            <a:r>
              <a:rPr lang="nb-NO" baseline="0" dirty="0" err="1"/>
              <a:t>Cygnus</a:t>
            </a:r>
            <a:r>
              <a:rPr lang="nb-NO" baseline="0" dirty="0"/>
              <a:t>, </a:t>
            </a:r>
            <a:r>
              <a:rPr lang="nb-NO" baseline="0" dirty="0" err="1"/>
              <a:t>tells</a:t>
            </a:r>
            <a:r>
              <a:rPr lang="nb-NO" baseline="0" dirty="0"/>
              <a:t> </a:t>
            </a:r>
            <a:r>
              <a:rPr lang="nb-NO" baseline="0" dirty="0" err="1"/>
              <a:t>the</a:t>
            </a:r>
            <a:r>
              <a:rPr lang="nb-NO" baseline="0" dirty="0"/>
              <a:t> </a:t>
            </a:r>
            <a:r>
              <a:rPr lang="nb-NO" baseline="0" dirty="0" err="1"/>
              <a:t>opposite</a:t>
            </a:r>
            <a:r>
              <a:rPr lang="nb-NO" baseline="0" dirty="0"/>
              <a:t> story.</a:t>
            </a:r>
            <a:r>
              <a:rPr lang="en-US" sz="1200" dirty="0"/>
              <a:t>   It was originally developed as an offshore supply vessel, but after delivery it was immediately converted to a wind power service vessel</a:t>
            </a:r>
            <a:r>
              <a:rPr lang="en-US" sz="1200" baseline="0" dirty="0"/>
              <a:t> to remain useful and profitable.</a:t>
            </a:r>
          </a:p>
          <a:p>
            <a:pPr marL="228600" lvl="0" indent="-228600">
              <a:buAutoNum type="arabicPeriod"/>
            </a:pPr>
            <a:r>
              <a:rPr lang="en-US" sz="1200" baseline="0" dirty="0"/>
              <a:t>Since I’ve already covered a the space tug case study in some detail I’m just going to walk through a brief overview of this case to show how the IEEA framework can be generalized and scaled to examine it. </a:t>
            </a:r>
          </a:p>
          <a:p>
            <a:pPr marL="228600" lvl="0" indent="-228600">
              <a:buNone/>
            </a:pPr>
            <a:endParaRPr lang="en-US" baseline="0" dirty="0"/>
          </a:p>
          <a:p>
            <a:pPr marL="228600" indent="-228600">
              <a:buAutoNum type="arabicPeriod"/>
            </a:pPr>
            <a:endParaRPr lang="en-US" baseline="0" dirty="0"/>
          </a:p>
          <a:p>
            <a:pPr marL="228600" indent="-228600">
              <a:buNone/>
            </a:pPr>
            <a:endParaRPr lang="en-US" dirty="0"/>
          </a:p>
          <a:p>
            <a:pPr marL="228600" indent="-228600">
              <a:buNone/>
            </a:pPr>
            <a:r>
              <a:rPr lang="en-US" b="1" dirty="0"/>
              <a:t>Notes:</a:t>
            </a:r>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nb-NO" sz="1200" baseline="0" dirty="0"/>
              <a:t>The </a:t>
            </a:r>
            <a:r>
              <a:rPr lang="nb-NO" sz="1200" baseline="0" dirty="0" err="1"/>
              <a:t>Seafarer</a:t>
            </a:r>
            <a:r>
              <a:rPr lang="nb-NO" sz="1200" baseline="0" dirty="0"/>
              <a:t> is a Super </a:t>
            </a:r>
            <a:r>
              <a:rPr lang="nb-NO" sz="1200" baseline="0" dirty="0" err="1"/>
              <a:t>advanced</a:t>
            </a:r>
            <a:r>
              <a:rPr lang="nb-NO" sz="1200" baseline="0" dirty="0"/>
              <a:t> and </a:t>
            </a:r>
            <a:r>
              <a:rPr lang="nb-NO" sz="1200" baseline="0" dirty="0" err="1"/>
              <a:t>expensive</a:t>
            </a:r>
            <a:r>
              <a:rPr lang="nb-NO" sz="1200" baseline="0" dirty="0"/>
              <a:t> </a:t>
            </a:r>
            <a:r>
              <a:rPr lang="nb-NO" sz="1200" baseline="0" dirty="0" err="1"/>
              <a:t>ship</a:t>
            </a:r>
            <a:r>
              <a:rPr lang="nb-NO" sz="1200" baseline="0" dirty="0"/>
              <a:t> </a:t>
            </a:r>
            <a:r>
              <a:rPr lang="nb-NO" sz="1200" baseline="0" dirty="0" err="1"/>
              <a:t>that</a:t>
            </a:r>
            <a:r>
              <a:rPr lang="nb-NO" sz="1200" baseline="0" dirty="0"/>
              <a:t>, a</a:t>
            </a:r>
            <a:r>
              <a:rPr lang="nb-NO" sz="1200" dirty="0"/>
              <a:t>s</a:t>
            </a:r>
            <a:r>
              <a:rPr lang="nb-NO" sz="1200" baseline="0" dirty="0"/>
              <a:t> </a:t>
            </a:r>
            <a:r>
              <a:rPr lang="nb-NO" sz="1200" baseline="0" dirty="0" err="1"/>
              <a:t>of</a:t>
            </a:r>
            <a:r>
              <a:rPr lang="nb-NO" sz="1200" baseline="0" dirty="0"/>
              <a:t> 2015 </a:t>
            </a:r>
            <a:r>
              <a:rPr lang="nb-NO" sz="1200" baseline="0" dirty="0" err="1"/>
              <a:t>had</a:t>
            </a:r>
            <a:r>
              <a:rPr lang="nb-NO" sz="1200" baseline="0" dirty="0"/>
              <a:t> </a:t>
            </a:r>
            <a:r>
              <a:rPr lang="nb-NO" sz="1200" baseline="0" dirty="0" err="1"/>
              <a:t>been</a:t>
            </a:r>
            <a:r>
              <a:rPr lang="nb-NO" sz="1200" baseline="0" dirty="0"/>
              <a:t> </a:t>
            </a:r>
            <a:r>
              <a:rPr lang="nb-NO" sz="1200" baseline="0" dirty="0" err="1"/>
              <a:t>without</a:t>
            </a:r>
            <a:r>
              <a:rPr lang="nb-NO" sz="1200" baseline="0" dirty="0"/>
              <a:t> a </a:t>
            </a:r>
            <a:r>
              <a:rPr lang="nb-NO" sz="1200" baseline="0" dirty="0" err="1"/>
              <a:t>contract</a:t>
            </a:r>
            <a:r>
              <a:rPr lang="nb-NO" sz="1200" baseline="0" dirty="0"/>
              <a:t> for </a:t>
            </a:r>
            <a:r>
              <a:rPr lang="nb-NO" sz="1200" baseline="0" dirty="0" err="1"/>
              <a:t>one</a:t>
            </a:r>
            <a:r>
              <a:rPr lang="nb-NO" sz="1200" baseline="0" dirty="0"/>
              <a:t> </a:t>
            </a:r>
            <a:r>
              <a:rPr lang="nb-NO" sz="1200" baseline="0" dirty="0" err="1"/>
              <a:t>year</a:t>
            </a:r>
            <a:r>
              <a:rPr lang="nb-NO" sz="1200" baseline="0" dirty="0"/>
              <a:t>.</a:t>
            </a:r>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sz="1200" dirty="0"/>
              <a:t>With the recent collapse of the oil prices and offshore markets, we have the case of </a:t>
            </a:r>
            <a:r>
              <a:rPr lang="en-US" sz="1200" dirty="0" err="1"/>
              <a:t>Vestland</a:t>
            </a:r>
            <a:r>
              <a:rPr lang="en-US" sz="1200" dirty="0"/>
              <a:t> Cygnus.</a:t>
            </a:r>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sz="1200" dirty="0" err="1"/>
              <a:t>Vestland</a:t>
            </a:r>
            <a:r>
              <a:rPr lang="en-US" sz="1200" dirty="0"/>
              <a:t> Cygnus was originally delivered as an offshore supply vessel in 2015, but was immediately after delivery converted to a wind power service vessel.</a:t>
            </a:r>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sz="1200" dirty="0"/>
              <a:t>This case illustrates the relevance of the proposed research topic.</a:t>
            </a:r>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endParaRPr lang="en-US" sz="1200" dirty="0"/>
          </a:p>
          <a:p>
            <a:pPr marL="228600" marR="0" indent="-228600" algn="l" defTabSz="457200" rtl="0" eaLnBrk="1" fontAlgn="auto" latinLnBrk="0" hangingPunct="1">
              <a:lnSpc>
                <a:spcPct val="100000"/>
              </a:lnSpc>
              <a:spcBef>
                <a:spcPts val="0"/>
              </a:spcBef>
              <a:spcAft>
                <a:spcPts val="0"/>
              </a:spcAft>
              <a:buClrTx/>
              <a:buSzTx/>
              <a:buFontTx/>
              <a:buNone/>
              <a:tabLst/>
              <a:defRPr/>
            </a:pPr>
            <a:r>
              <a:rPr lang="en-US" sz="1200" b="1" dirty="0"/>
              <a:t>Notes on scalability</a:t>
            </a:r>
          </a:p>
          <a:p>
            <a:r>
              <a:rPr lang="en-US" sz="1200" dirty="0">
                <a:solidFill>
                  <a:srgbClr val="FF0000"/>
                </a:solidFill>
              </a:rPr>
              <a:t>Issues related to scalability can derive from four primary aspects depending on the nature of a particular case study [72]: </a:t>
            </a:r>
          </a:p>
          <a:p>
            <a:pPr marL="514350" indent="-514350">
              <a:buAutoNum type="arabicPeriod"/>
            </a:pPr>
            <a:r>
              <a:rPr lang="en-US" sz="1200" dirty="0">
                <a:solidFill>
                  <a:srgbClr val="FF0000"/>
                </a:solidFill>
              </a:rPr>
              <a:t>Amount of data</a:t>
            </a:r>
          </a:p>
          <a:p>
            <a:pPr marL="514350" indent="-514350">
              <a:buAutoNum type="arabicPeriod"/>
            </a:pPr>
            <a:r>
              <a:rPr lang="en-US" sz="1200" dirty="0">
                <a:solidFill>
                  <a:srgbClr val="FF0000"/>
                </a:solidFill>
              </a:rPr>
              <a:t>Dimensionality of data</a:t>
            </a:r>
          </a:p>
          <a:p>
            <a:pPr marL="514350" indent="-514350">
              <a:buAutoNum type="arabicPeriod"/>
            </a:pPr>
            <a:r>
              <a:rPr lang="en-US" sz="1200" dirty="0">
                <a:solidFill>
                  <a:srgbClr val="FF0000"/>
                </a:solidFill>
              </a:rPr>
              <a:t>Complexity of data</a:t>
            </a:r>
          </a:p>
          <a:p>
            <a:pPr marL="514350" indent="-514350">
              <a:buAutoNum type="arabicPeriod"/>
            </a:pPr>
            <a:r>
              <a:rPr lang="en-US" sz="1200" dirty="0">
                <a:solidFill>
                  <a:srgbClr val="FF0000"/>
                </a:solidFill>
              </a:rPr>
              <a:t>Dynamic data</a:t>
            </a:r>
            <a:endParaRPr lang="en-US" dirty="0"/>
          </a:p>
        </p:txBody>
      </p:sp>
      <p:sp>
        <p:nvSpPr>
          <p:cNvPr id="4" name="Slide Number Placeholder 3"/>
          <p:cNvSpPr>
            <a:spLocks noGrp="1"/>
          </p:cNvSpPr>
          <p:nvPr>
            <p:ph type="sldNum" sz="quarter" idx="10"/>
          </p:nvPr>
        </p:nvSpPr>
        <p:spPr/>
        <p:txBody>
          <a:bodyPr/>
          <a:lstStyle/>
          <a:p>
            <a:fld id="{1EC4FD03-CECA-8449-BA4B-A5FC8586C838}" type="slidenum">
              <a:rPr lang="en-US" smtClean="0"/>
              <a:t>3</a:t>
            </a:fld>
            <a:endParaRPr lang="en-US"/>
          </a:p>
        </p:txBody>
      </p:sp>
    </p:spTree>
    <p:extLst>
      <p:ext uri="{BB962C8B-B14F-4D97-AF65-F5344CB8AC3E}">
        <p14:creationId xmlns:p14="http://schemas.microsoft.com/office/powerpoint/2010/main" val="891296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4FD03-CECA-8449-BA4B-A5FC8586C838}" type="slidenum">
              <a:rPr lang="en-US" smtClean="0"/>
              <a:t>4</a:t>
            </a:fld>
            <a:endParaRPr lang="en-US"/>
          </a:p>
        </p:txBody>
      </p:sp>
    </p:spTree>
    <p:extLst>
      <p:ext uri="{BB962C8B-B14F-4D97-AF65-F5344CB8AC3E}">
        <p14:creationId xmlns:p14="http://schemas.microsoft.com/office/powerpoint/2010/main" val="3174378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endParaRPr lang="en-US" dirty="0"/>
          </a:p>
        </p:txBody>
      </p:sp>
      <p:sp>
        <p:nvSpPr>
          <p:cNvPr id="4" name="Slide Number Placeholder 3"/>
          <p:cNvSpPr>
            <a:spLocks noGrp="1"/>
          </p:cNvSpPr>
          <p:nvPr>
            <p:ph type="sldNum" sz="quarter" idx="10"/>
          </p:nvPr>
        </p:nvSpPr>
        <p:spPr/>
        <p:txBody>
          <a:bodyPr/>
          <a:lstStyle/>
          <a:p>
            <a:fld id="{1EC4FD03-CECA-8449-BA4B-A5FC8586C838}" type="slidenum">
              <a:rPr lang="en-US" smtClean="0"/>
              <a:t>5</a:t>
            </a:fld>
            <a:endParaRPr lang="en-US"/>
          </a:p>
        </p:txBody>
      </p:sp>
    </p:spTree>
    <p:extLst>
      <p:ext uri="{BB962C8B-B14F-4D97-AF65-F5344CB8AC3E}">
        <p14:creationId xmlns:p14="http://schemas.microsoft.com/office/powerpoint/2010/main" val="928248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sz="1200" i="0" baseline="0" dirty="0"/>
              <a:t>Following the first 5 processes from IEEA, the ship case study can be conceptualized in very much the same way as the space tug case…by defining key design variable, modeling their mapping to system performance and expense attributes, then enumerating the design space.</a:t>
            </a:r>
          </a:p>
          <a:p>
            <a:pPr marL="342900" indent="-342900">
              <a:buAutoNum type="arabicPeriod"/>
            </a:pPr>
            <a:r>
              <a:rPr lang="en-US" sz="1200" i="0" baseline="0" dirty="0"/>
              <a:t>The key difference here is that the design space and epoch spaces for this case study were much larger.  This case considered over 40K design alternatives compared to space tug which had 386.</a:t>
            </a:r>
          </a:p>
          <a:p>
            <a:pPr marL="342900" indent="-342900">
              <a:buNone/>
            </a:pPr>
            <a:endParaRPr lang="en-US" sz="1200" i="0" baseline="0" dirty="0"/>
          </a:p>
          <a:p>
            <a:pPr marL="342900" lvl="0" indent="-342900">
              <a:buNone/>
            </a:pPr>
            <a:r>
              <a:rPr lang="en-US" sz="1200" b="1" i="0" baseline="0" dirty="0"/>
              <a:t>Notes:</a:t>
            </a:r>
          </a:p>
          <a:p>
            <a:pPr marL="342900" lvl="0" indent="-342900">
              <a:buNone/>
            </a:pPr>
            <a:endParaRPr lang="en-US" sz="1200" i="0" baseline="0" dirty="0"/>
          </a:p>
          <a:p>
            <a:pPr marL="342900" lvl="0" indent="-342900">
              <a:buNone/>
            </a:pPr>
            <a:r>
              <a:rPr lang="en-US" sz="1200" i="0" baseline="0" dirty="0"/>
              <a:t>Goal is to ensure profitability and eco-friendliness.</a:t>
            </a:r>
          </a:p>
          <a:p>
            <a:pPr marL="0" indent="0">
              <a:buNone/>
            </a:pPr>
            <a:endParaRPr lang="en-US" sz="1200" i="1" baseline="0" dirty="0"/>
          </a:p>
          <a:p>
            <a:pPr marL="0" indent="0">
              <a:buNone/>
            </a:pPr>
            <a:r>
              <a:rPr lang="en-US" sz="1200" i="1" baseline="0" dirty="0"/>
              <a:t>Offshore ships, in contrast to traditional deep-sea cargo ships, are designed to provide special operational services typically related to the offshore oil and gas industry. This group of ships comprises platform supply vessels (PSV), inspection maintenance and repair (IMR) and offshore construction vessels (OCV), to mention a few. A recent period of high oil prices and deep sea petroleum discoveries has spurred the development of offshore oil and gas fields. Thus, there has been a growing need for offshore services, including well maintenance and intervention services with light, </a:t>
            </a:r>
            <a:r>
              <a:rPr lang="en-US" sz="1200" i="1" baseline="0" dirty="0" err="1"/>
              <a:t>riserless</a:t>
            </a:r>
            <a:r>
              <a:rPr lang="en-US" sz="1200" i="1" baseline="0" dirty="0"/>
              <a:t> technologies. OCVs have taken an increasingly large part in the development of these, in particular for the marginal fields, due to their price competitiveness. Additionally, the Deepwater Horizon oil spill in 2010 in the Gulf of Mexico has changed some of the focus for the offshore shipowners towards being able to provide various </a:t>
            </a:r>
            <a:r>
              <a:rPr lang="en-US" sz="1200" i="1" baseline="0" dirty="0" err="1"/>
              <a:t>deepwater</a:t>
            </a:r>
            <a:r>
              <a:rPr lang="en-US" sz="1200" i="1" baseline="0" dirty="0"/>
              <a:t> emergency and rescue operations. This strong market period has characteristically driven the design of offshore ships towards multifunctional, gold-plated and expensive solutions [12]. However, the recent oil price collapse of 2014 has had a significant impact on the offshore markets, rendering many of these multifunctional ships less competitive against cheaper, specialized ships. The current situation in the offshore industry serves as a good example of the importance of focusing on value robustness and operational flexibility as key factors for success in a highly volatile maritime industry [13,14]. </a:t>
            </a:r>
          </a:p>
          <a:p>
            <a:pPr marL="0" indent="0">
              <a:buNone/>
            </a:pPr>
            <a:endParaRPr lang="en-US" sz="1200" i="1" baseline="0" dirty="0"/>
          </a:p>
          <a:p>
            <a:pPr marL="0" indent="0">
              <a:buNone/>
            </a:pPr>
            <a:r>
              <a:rPr lang="en-US" sz="1200" i="1" baseline="0" dirty="0"/>
              <a:t>Offshore ships are usually built either for a specific long-term contract or on speculation. A long-term contract may last 5-10 years, and these ships are often specialized for the particular mission. Ships built on speculation tend to be more multifunctional, to be able to take on different contracts. If these ships do not get any lucrative long-term contracts, they are often offered in the spot market to take on various short-term contracts. If a ship does not get a contract, it is idle for short periods or laid up over longer periods.</a:t>
            </a:r>
          </a:p>
          <a:p>
            <a:pPr marL="0" indent="0">
              <a:buNone/>
            </a:pPr>
            <a:endParaRPr lang="en-US" sz="1200" i="1" baseline="0" dirty="0"/>
          </a:p>
          <a:p>
            <a:pPr marL="0" indent="0">
              <a:buNone/>
            </a:pPr>
            <a:r>
              <a:rPr lang="en-US" sz="1200" i="1" baseline="0" dirty="0"/>
              <a:t>For the offshore ship, the various key performance indicators are estimated based on simple relations from the design variables, including speed, deck area, dead weight, acquisition cost and operational costs. Designs that violate the technical requirements in an epoch are rendered infeasible. </a:t>
            </a:r>
            <a:endParaRPr lang="en-US" dirty="0"/>
          </a:p>
        </p:txBody>
      </p:sp>
      <p:sp>
        <p:nvSpPr>
          <p:cNvPr id="4" name="Slide Number Placeholder 3"/>
          <p:cNvSpPr>
            <a:spLocks noGrp="1"/>
          </p:cNvSpPr>
          <p:nvPr>
            <p:ph type="sldNum" sz="quarter" idx="10"/>
          </p:nvPr>
        </p:nvSpPr>
        <p:spPr/>
        <p:txBody>
          <a:bodyPr/>
          <a:lstStyle/>
          <a:p>
            <a:fld id="{1EC4FD03-CECA-8449-BA4B-A5FC8586C838}" type="slidenum">
              <a:rPr lang="en-US" smtClean="0"/>
              <a:t>6</a:t>
            </a:fld>
            <a:endParaRPr lang="en-US"/>
          </a:p>
        </p:txBody>
      </p:sp>
    </p:spTree>
    <p:extLst>
      <p:ext uri="{BB962C8B-B14F-4D97-AF65-F5344CB8AC3E}">
        <p14:creationId xmlns:p14="http://schemas.microsoft.com/office/powerpoint/2010/main" val="3582948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sz="1200" dirty="0"/>
              <a:t>A similar story with</a:t>
            </a:r>
            <a:r>
              <a:rPr lang="en-US" sz="1200" baseline="0" dirty="0"/>
              <a:t> data scale is seen when we look at the epoch space</a:t>
            </a:r>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sz="1200" baseline="0" dirty="0"/>
              <a:t>The key exogenous uncertainties that impact ship operations and how much value they deliver to stakeholders are the mission, contract type and operational area</a:t>
            </a:r>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sz="1200" baseline="0" dirty="0"/>
              <a:t>Enumerating the combinations of these 3 factors results in 96 possible epochs.</a:t>
            </a:r>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sz="1200" strike="sngStrike" baseline="0" dirty="0"/>
              <a:t>To consider the different </a:t>
            </a:r>
            <a:r>
              <a:rPr lang="en-US" sz="1200" b="1" strike="sngStrike" baseline="0" dirty="0"/>
              <a:t>missions, contract types and areas of operation </a:t>
            </a:r>
            <a:r>
              <a:rPr lang="en-US" sz="1200" strike="sngStrike" baseline="0" dirty="0"/>
              <a:t>required the enumeration of 96 epochs</a:t>
            </a:r>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sz="1200" baseline="0" dirty="0"/>
              <a:t>This means the number of design-epoch pairs was around 4 million.  Much larger then the 6,000 or so for the space tug case.</a:t>
            </a:r>
            <a:endParaRPr lang="en-US" dirty="0"/>
          </a:p>
        </p:txBody>
      </p:sp>
      <p:sp>
        <p:nvSpPr>
          <p:cNvPr id="4" name="Slide Number Placeholder 3"/>
          <p:cNvSpPr>
            <a:spLocks noGrp="1"/>
          </p:cNvSpPr>
          <p:nvPr>
            <p:ph type="sldNum" sz="quarter" idx="10"/>
          </p:nvPr>
        </p:nvSpPr>
        <p:spPr/>
        <p:txBody>
          <a:bodyPr/>
          <a:lstStyle/>
          <a:p>
            <a:fld id="{1EC4FD03-CECA-8449-BA4B-A5FC8586C838}" type="slidenum">
              <a:rPr lang="en-US" smtClean="0"/>
              <a:t>7</a:t>
            </a:fld>
            <a:endParaRPr lang="en-US"/>
          </a:p>
        </p:txBody>
      </p:sp>
    </p:spTree>
    <p:extLst>
      <p:ext uri="{BB962C8B-B14F-4D97-AF65-F5344CB8AC3E}">
        <p14:creationId xmlns:p14="http://schemas.microsoft.com/office/powerpoint/2010/main" val="1041225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1EC4FD03-CECA-8449-BA4B-A5FC8586C838}" type="slidenum">
              <a:rPr lang="en-US" smtClean="0"/>
              <a:t>9</a:t>
            </a:fld>
            <a:endParaRPr lang="en-US"/>
          </a:p>
        </p:txBody>
      </p:sp>
    </p:spTree>
    <p:extLst>
      <p:ext uri="{BB962C8B-B14F-4D97-AF65-F5344CB8AC3E}">
        <p14:creationId xmlns:p14="http://schemas.microsoft.com/office/powerpoint/2010/main" val="2952009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1EC4FD03-CECA-8449-BA4B-A5FC8586C838}" type="slidenum">
              <a:rPr lang="en-US" smtClean="0"/>
              <a:t>10</a:t>
            </a:fld>
            <a:endParaRPr lang="en-US"/>
          </a:p>
        </p:txBody>
      </p:sp>
    </p:spTree>
    <p:extLst>
      <p:ext uri="{BB962C8B-B14F-4D97-AF65-F5344CB8AC3E}">
        <p14:creationId xmlns:p14="http://schemas.microsoft.com/office/powerpoint/2010/main" val="32445410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920751" y="2944006"/>
            <a:ext cx="7302500" cy="627613"/>
          </a:xfrm>
        </p:spPr>
        <p:txBody>
          <a:bodyPr lIns="0" anchor="t">
            <a:normAutofit/>
          </a:bodyPr>
          <a:lstStyle>
            <a:lvl1pPr algn="l">
              <a:defRPr sz="2625" b="1" cap="none">
                <a:solidFill>
                  <a:schemeClr val="tx1"/>
                </a:solidFill>
                <a:latin typeface="Arial"/>
              </a:defRPr>
            </a:lvl1pPr>
          </a:lstStyle>
          <a:p>
            <a:r>
              <a:rPr lang="en-US" dirty="0"/>
              <a:t>Title Header 1</a:t>
            </a:r>
          </a:p>
        </p:txBody>
      </p:sp>
      <p:sp>
        <p:nvSpPr>
          <p:cNvPr id="11" name="Text Placeholder 2"/>
          <p:cNvSpPr>
            <a:spLocks noGrp="1"/>
          </p:cNvSpPr>
          <p:nvPr>
            <p:ph type="body" idx="1"/>
          </p:nvPr>
        </p:nvSpPr>
        <p:spPr>
          <a:xfrm>
            <a:off x="920751" y="3561500"/>
            <a:ext cx="7302500" cy="684756"/>
          </a:xfrm>
          <a:prstGeom prst="rect">
            <a:avLst/>
          </a:prstGeom>
        </p:spPr>
        <p:txBody>
          <a:bodyPr lIns="0" anchor="t" anchorCtr="0">
            <a:normAutofit/>
          </a:bodyPr>
          <a:lstStyle>
            <a:lvl1pPr marL="0" indent="0">
              <a:buNone/>
              <a:defRPr sz="1350">
                <a:solidFill>
                  <a:schemeClr val="tx1"/>
                </a:solidFill>
                <a:latin typeface="Aria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pic>
        <p:nvPicPr>
          <p:cNvPr id="4" name="Picture 3" descr="Orange A on white.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670307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30672" y="59898"/>
            <a:ext cx="7766050" cy="1143000"/>
          </a:xfrm>
        </p:spPr>
        <p:txBody>
          <a:bodyPr lIns="0">
            <a:normAutofit/>
          </a:bodyPr>
          <a:lstStyle>
            <a:lvl1pPr algn="l">
              <a:defRPr sz="2625" b="1" i="0">
                <a:latin typeface="Arial"/>
              </a:defRPr>
            </a:lvl1pPr>
          </a:lstStyle>
          <a:p>
            <a:r>
              <a:rPr lang="en-US" dirty="0"/>
              <a:t>Title Only</a:t>
            </a:r>
          </a:p>
        </p:txBody>
      </p:sp>
      <p:cxnSp>
        <p:nvCxnSpPr>
          <p:cNvPr id="5" name="Straight Connector 4"/>
          <p:cNvCxnSpPr/>
          <p:nvPr userDrawn="1"/>
        </p:nvCxnSpPr>
        <p:spPr>
          <a:xfrm>
            <a:off x="8009466" y="5950796"/>
            <a:ext cx="1135888" cy="0"/>
          </a:xfrm>
          <a:prstGeom prst="line">
            <a:avLst/>
          </a:prstGeom>
          <a:ln w="12700">
            <a:solidFill>
              <a:srgbClr val="FF4612"/>
            </a:solidFill>
          </a:ln>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4"/>
          </p:nvPr>
        </p:nvSpPr>
        <p:spPr>
          <a:xfrm>
            <a:off x="7881409" y="6344939"/>
            <a:ext cx="466725" cy="365125"/>
          </a:xfrm>
          <a:prstGeom prst="rect">
            <a:avLst/>
          </a:prstGeom>
        </p:spPr>
        <p:txBody>
          <a:bodyPr bIns="0"/>
          <a:lstStyle>
            <a:lvl1pPr algn="r">
              <a:defRPr sz="900" b="1" i="0"/>
            </a:lvl1pPr>
          </a:lstStyle>
          <a:p>
            <a:fld id="{532E5815-A8B8-3248-99F0-470F41FB048B}" type="slidenum">
              <a:rPr lang="en-US" smtClean="0"/>
              <a:pPr/>
              <a:t>‹#›</a:t>
            </a:fld>
            <a:endParaRPr lang="en-US" dirty="0"/>
          </a:p>
        </p:txBody>
      </p:sp>
      <p:sp>
        <p:nvSpPr>
          <p:cNvPr id="4" name="Footer Placeholder 3"/>
          <p:cNvSpPr>
            <a:spLocks noGrp="1"/>
          </p:cNvSpPr>
          <p:nvPr>
            <p:ph type="ftr" sz="quarter" idx="11"/>
          </p:nvPr>
        </p:nvSpPr>
        <p:spPr/>
        <p:txBody>
          <a:bodyPr/>
          <a:lstStyle/>
          <a:p>
            <a:r>
              <a:rPr lang="en-US"/>
              <a:t>Draper Proprietary</a:t>
            </a:r>
          </a:p>
        </p:txBody>
      </p:sp>
      <p:cxnSp>
        <p:nvCxnSpPr>
          <p:cNvPr id="10" name="Straight Connector 9"/>
          <p:cNvCxnSpPr/>
          <p:nvPr userDrawn="1"/>
        </p:nvCxnSpPr>
        <p:spPr>
          <a:xfrm>
            <a:off x="0" y="962704"/>
            <a:ext cx="1849468" cy="0"/>
          </a:xfrm>
          <a:prstGeom prst="line">
            <a:avLst/>
          </a:prstGeom>
          <a:ln w="12700">
            <a:solidFill>
              <a:srgbClr val="FF4612"/>
            </a:solidFill>
          </a:ln>
          <a:effectLst/>
        </p:spPr>
        <p:style>
          <a:lnRef idx="2">
            <a:schemeClr val="accent1"/>
          </a:lnRef>
          <a:fillRef idx="0">
            <a:schemeClr val="accent1"/>
          </a:fillRef>
          <a:effectRef idx="1">
            <a:schemeClr val="accent1"/>
          </a:effectRef>
          <a:fontRef idx="minor">
            <a:schemeClr val="tx1"/>
          </a:fontRef>
        </p:style>
      </p:cxnSp>
      <p:grpSp>
        <p:nvGrpSpPr>
          <p:cNvPr id="8" name="Group 7"/>
          <p:cNvGrpSpPr/>
          <p:nvPr userDrawn="1"/>
        </p:nvGrpSpPr>
        <p:grpSpPr>
          <a:xfrm>
            <a:off x="920751" y="6361574"/>
            <a:ext cx="1146175" cy="135779"/>
            <a:chOff x="920750" y="6361572"/>
            <a:chExt cx="1146175" cy="135779"/>
          </a:xfrm>
        </p:grpSpPr>
        <p:sp>
          <p:nvSpPr>
            <p:cNvPr id="11" name="Freeform 6"/>
            <p:cNvSpPr>
              <a:spLocks noEditPoints="1"/>
            </p:cNvSpPr>
            <p:nvPr userDrawn="1"/>
          </p:nvSpPr>
          <p:spPr bwMode="auto">
            <a:xfrm>
              <a:off x="920750" y="6361572"/>
              <a:ext cx="119882" cy="135779"/>
            </a:xfrm>
            <a:custGeom>
              <a:avLst/>
              <a:gdLst>
                <a:gd name="T0" fmla="*/ 124 w 460"/>
                <a:gd name="T1" fmla="*/ 106 h 521"/>
                <a:gd name="T2" fmla="*/ 124 w 460"/>
                <a:gd name="T3" fmla="*/ 415 h 521"/>
                <a:gd name="T4" fmla="*/ 260 w 460"/>
                <a:gd name="T5" fmla="*/ 415 h 521"/>
                <a:gd name="T6" fmla="*/ 286 w 460"/>
                <a:gd name="T7" fmla="*/ 414 h 521"/>
                <a:gd name="T8" fmla="*/ 306 w 460"/>
                <a:gd name="T9" fmla="*/ 408 h 521"/>
                <a:gd name="T10" fmla="*/ 320 w 460"/>
                <a:gd name="T11" fmla="*/ 400 h 521"/>
                <a:gd name="T12" fmla="*/ 330 w 460"/>
                <a:gd name="T13" fmla="*/ 385 h 521"/>
                <a:gd name="T14" fmla="*/ 336 w 460"/>
                <a:gd name="T15" fmla="*/ 368 h 521"/>
                <a:gd name="T16" fmla="*/ 337 w 460"/>
                <a:gd name="T17" fmla="*/ 346 h 521"/>
                <a:gd name="T18" fmla="*/ 337 w 460"/>
                <a:gd name="T19" fmla="*/ 176 h 521"/>
                <a:gd name="T20" fmla="*/ 336 w 460"/>
                <a:gd name="T21" fmla="*/ 154 h 521"/>
                <a:gd name="T22" fmla="*/ 330 w 460"/>
                <a:gd name="T23" fmla="*/ 136 h 521"/>
                <a:gd name="T24" fmla="*/ 320 w 460"/>
                <a:gd name="T25" fmla="*/ 123 h 521"/>
                <a:gd name="T26" fmla="*/ 306 w 460"/>
                <a:gd name="T27" fmla="*/ 113 h 521"/>
                <a:gd name="T28" fmla="*/ 286 w 460"/>
                <a:gd name="T29" fmla="*/ 107 h 521"/>
                <a:gd name="T30" fmla="*/ 260 w 460"/>
                <a:gd name="T31" fmla="*/ 106 h 521"/>
                <a:gd name="T32" fmla="*/ 124 w 460"/>
                <a:gd name="T33" fmla="*/ 106 h 521"/>
                <a:gd name="T34" fmla="*/ 0 w 460"/>
                <a:gd name="T35" fmla="*/ 0 h 521"/>
                <a:gd name="T36" fmla="*/ 268 w 460"/>
                <a:gd name="T37" fmla="*/ 0 h 521"/>
                <a:gd name="T38" fmla="*/ 307 w 460"/>
                <a:gd name="T39" fmla="*/ 1 h 521"/>
                <a:gd name="T40" fmla="*/ 342 w 460"/>
                <a:gd name="T41" fmla="*/ 7 h 521"/>
                <a:gd name="T42" fmla="*/ 370 w 460"/>
                <a:gd name="T43" fmla="*/ 16 h 521"/>
                <a:gd name="T44" fmla="*/ 394 w 460"/>
                <a:gd name="T45" fmla="*/ 27 h 521"/>
                <a:gd name="T46" fmla="*/ 414 w 460"/>
                <a:gd name="T47" fmla="*/ 43 h 521"/>
                <a:gd name="T48" fmla="*/ 430 w 460"/>
                <a:gd name="T49" fmla="*/ 60 h 521"/>
                <a:gd name="T50" fmla="*/ 441 w 460"/>
                <a:gd name="T51" fmla="*/ 79 h 521"/>
                <a:gd name="T52" fmla="*/ 450 w 460"/>
                <a:gd name="T53" fmla="*/ 101 h 521"/>
                <a:gd name="T54" fmla="*/ 456 w 460"/>
                <a:gd name="T55" fmla="*/ 124 h 521"/>
                <a:gd name="T56" fmla="*/ 459 w 460"/>
                <a:gd name="T57" fmla="*/ 150 h 521"/>
                <a:gd name="T58" fmla="*/ 460 w 460"/>
                <a:gd name="T59" fmla="*/ 177 h 521"/>
                <a:gd name="T60" fmla="*/ 460 w 460"/>
                <a:gd name="T61" fmla="*/ 346 h 521"/>
                <a:gd name="T62" fmla="*/ 459 w 460"/>
                <a:gd name="T63" fmla="*/ 371 h 521"/>
                <a:gd name="T64" fmla="*/ 456 w 460"/>
                <a:gd name="T65" fmla="*/ 397 h 521"/>
                <a:gd name="T66" fmla="*/ 450 w 460"/>
                <a:gd name="T67" fmla="*/ 421 h 521"/>
                <a:gd name="T68" fmla="*/ 441 w 460"/>
                <a:gd name="T69" fmla="*/ 443 h 521"/>
                <a:gd name="T70" fmla="*/ 430 w 460"/>
                <a:gd name="T71" fmla="*/ 461 h 521"/>
                <a:gd name="T72" fmla="*/ 414 w 460"/>
                <a:gd name="T73" fmla="*/ 480 h 521"/>
                <a:gd name="T74" fmla="*/ 394 w 460"/>
                <a:gd name="T75" fmla="*/ 494 h 521"/>
                <a:gd name="T76" fmla="*/ 370 w 460"/>
                <a:gd name="T77" fmla="*/ 505 h 521"/>
                <a:gd name="T78" fmla="*/ 342 w 460"/>
                <a:gd name="T79" fmla="*/ 514 h 521"/>
                <a:gd name="T80" fmla="*/ 307 w 460"/>
                <a:gd name="T81" fmla="*/ 520 h 521"/>
                <a:gd name="T82" fmla="*/ 268 w 460"/>
                <a:gd name="T83" fmla="*/ 521 h 521"/>
                <a:gd name="T84" fmla="*/ 0 w 460"/>
                <a:gd name="T85" fmla="*/ 521 h 521"/>
                <a:gd name="T86" fmla="*/ 0 w 460"/>
                <a:gd name="T87"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0" h="521">
                  <a:moveTo>
                    <a:pt x="124" y="106"/>
                  </a:moveTo>
                  <a:lnTo>
                    <a:pt x="124" y="415"/>
                  </a:lnTo>
                  <a:lnTo>
                    <a:pt x="260" y="415"/>
                  </a:lnTo>
                  <a:lnTo>
                    <a:pt x="286" y="414"/>
                  </a:lnTo>
                  <a:lnTo>
                    <a:pt x="306" y="408"/>
                  </a:lnTo>
                  <a:lnTo>
                    <a:pt x="320" y="400"/>
                  </a:lnTo>
                  <a:lnTo>
                    <a:pt x="330" y="385"/>
                  </a:lnTo>
                  <a:lnTo>
                    <a:pt x="336" y="368"/>
                  </a:lnTo>
                  <a:lnTo>
                    <a:pt x="337" y="346"/>
                  </a:lnTo>
                  <a:lnTo>
                    <a:pt x="337" y="176"/>
                  </a:lnTo>
                  <a:lnTo>
                    <a:pt x="336" y="154"/>
                  </a:lnTo>
                  <a:lnTo>
                    <a:pt x="330" y="136"/>
                  </a:lnTo>
                  <a:lnTo>
                    <a:pt x="320" y="123"/>
                  </a:lnTo>
                  <a:lnTo>
                    <a:pt x="306" y="113"/>
                  </a:lnTo>
                  <a:lnTo>
                    <a:pt x="286" y="107"/>
                  </a:lnTo>
                  <a:lnTo>
                    <a:pt x="260" y="106"/>
                  </a:lnTo>
                  <a:lnTo>
                    <a:pt x="124" y="106"/>
                  </a:lnTo>
                  <a:close/>
                  <a:moveTo>
                    <a:pt x="0" y="0"/>
                  </a:moveTo>
                  <a:lnTo>
                    <a:pt x="268" y="0"/>
                  </a:lnTo>
                  <a:lnTo>
                    <a:pt x="307" y="1"/>
                  </a:lnTo>
                  <a:lnTo>
                    <a:pt x="342" y="7"/>
                  </a:lnTo>
                  <a:lnTo>
                    <a:pt x="370" y="16"/>
                  </a:lnTo>
                  <a:lnTo>
                    <a:pt x="394" y="27"/>
                  </a:lnTo>
                  <a:lnTo>
                    <a:pt x="414" y="43"/>
                  </a:lnTo>
                  <a:lnTo>
                    <a:pt x="430" y="60"/>
                  </a:lnTo>
                  <a:lnTo>
                    <a:pt x="441" y="79"/>
                  </a:lnTo>
                  <a:lnTo>
                    <a:pt x="450" y="101"/>
                  </a:lnTo>
                  <a:lnTo>
                    <a:pt x="456" y="124"/>
                  </a:lnTo>
                  <a:lnTo>
                    <a:pt x="459" y="150"/>
                  </a:lnTo>
                  <a:lnTo>
                    <a:pt x="460" y="177"/>
                  </a:lnTo>
                  <a:lnTo>
                    <a:pt x="460" y="346"/>
                  </a:lnTo>
                  <a:lnTo>
                    <a:pt x="459" y="371"/>
                  </a:lnTo>
                  <a:lnTo>
                    <a:pt x="456" y="397"/>
                  </a:lnTo>
                  <a:lnTo>
                    <a:pt x="450" y="421"/>
                  </a:lnTo>
                  <a:lnTo>
                    <a:pt x="441" y="443"/>
                  </a:lnTo>
                  <a:lnTo>
                    <a:pt x="430" y="461"/>
                  </a:lnTo>
                  <a:lnTo>
                    <a:pt x="414" y="480"/>
                  </a:lnTo>
                  <a:lnTo>
                    <a:pt x="394" y="494"/>
                  </a:lnTo>
                  <a:lnTo>
                    <a:pt x="370" y="505"/>
                  </a:lnTo>
                  <a:lnTo>
                    <a:pt x="342" y="514"/>
                  </a:lnTo>
                  <a:lnTo>
                    <a:pt x="307" y="520"/>
                  </a:lnTo>
                  <a:lnTo>
                    <a:pt x="268"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2" name="Freeform 7"/>
            <p:cNvSpPr>
              <a:spLocks noEditPoints="1"/>
            </p:cNvSpPr>
            <p:nvPr userDrawn="1"/>
          </p:nvSpPr>
          <p:spPr bwMode="auto">
            <a:xfrm>
              <a:off x="1128980" y="6361572"/>
              <a:ext cx="133694" cy="135779"/>
            </a:xfrm>
            <a:custGeom>
              <a:avLst/>
              <a:gdLst>
                <a:gd name="T0" fmla="*/ 126 w 513"/>
                <a:gd name="T1" fmla="*/ 101 h 521"/>
                <a:gd name="T2" fmla="*/ 126 w 513"/>
                <a:gd name="T3" fmla="*/ 270 h 521"/>
                <a:gd name="T4" fmla="*/ 277 w 513"/>
                <a:gd name="T5" fmla="*/ 270 h 521"/>
                <a:gd name="T6" fmla="*/ 298 w 513"/>
                <a:gd name="T7" fmla="*/ 268 h 521"/>
                <a:gd name="T8" fmla="*/ 314 w 513"/>
                <a:gd name="T9" fmla="*/ 264 h 521"/>
                <a:gd name="T10" fmla="*/ 327 w 513"/>
                <a:gd name="T11" fmla="*/ 256 h 521"/>
                <a:gd name="T12" fmla="*/ 335 w 513"/>
                <a:gd name="T13" fmla="*/ 246 h 521"/>
                <a:gd name="T14" fmla="*/ 339 w 513"/>
                <a:gd name="T15" fmla="*/ 231 h 521"/>
                <a:gd name="T16" fmla="*/ 341 w 513"/>
                <a:gd name="T17" fmla="*/ 214 h 521"/>
                <a:gd name="T18" fmla="*/ 341 w 513"/>
                <a:gd name="T19" fmla="*/ 153 h 521"/>
                <a:gd name="T20" fmla="*/ 339 w 513"/>
                <a:gd name="T21" fmla="*/ 133 h 521"/>
                <a:gd name="T22" fmla="*/ 332 w 513"/>
                <a:gd name="T23" fmla="*/ 119 h 521"/>
                <a:gd name="T24" fmla="*/ 321 w 513"/>
                <a:gd name="T25" fmla="*/ 109 h 521"/>
                <a:gd name="T26" fmla="*/ 304 w 513"/>
                <a:gd name="T27" fmla="*/ 103 h 521"/>
                <a:gd name="T28" fmla="*/ 281 w 513"/>
                <a:gd name="T29" fmla="*/ 101 h 521"/>
                <a:gd name="T30" fmla="*/ 126 w 513"/>
                <a:gd name="T31" fmla="*/ 101 h 521"/>
                <a:gd name="T32" fmla="*/ 0 w 513"/>
                <a:gd name="T33" fmla="*/ 0 h 521"/>
                <a:gd name="T34" fmla="*/ 280 w 513"/>
                <a:gd name="T35" fmla="*/ 0 h 521"/>
                <a:gd name="T36" fmla="*/ 322 w 513"/>
                <a:gd name="T37" fmla="*/ 1 h 521"/>
                <a:gd name="T38" fmla="*/ 358 w 513"/>
                <a:gd name="T39" fmla="*/ 9 h 521"/>
                <a:gd name="T40" fmla="*/ 388 w 513"/>
                <a:gd name="T41" fmla="*/ 17 h 521"/>
                <a:gd name="T42" fmla="*/ 412 w 513"/>
                <a:gd name="T43" fmla="*/ 31 h 521"/>
                <a:gd name="T44" fmla="*/ 431 w 513"/>
                <a:gd name="T45" fmla="*/ 47 h 521"/>
                <a:gd name="T46" fmla="*/ 445 w 513"/>
                <a:gd name="T47" fmla="*/ 67 h 521"/>
                <a:gd name="T48" fmla="*/ 455 w 513"/>
                <a:gd name="T49" fmla="*/ 91 h 521"/>
                <a:gd name="T50" fmla="*/ 461 w 513"/>
                <a:gd name="T51" fmla="*/ 117 h 521"/>
                <a:gd name="T52" fmla="*/ 462 w 513"/>
                <a:gd name="T53" fmla="*/ 147 h 521"/>
                <a:gd name="T54" fmla="*/ 462 w 513"/>
                <a:gd name="T55" fmla="*/ 221 h 521"/>
                <a:gd name="T56" fmla="*/ 461 w 513"/>
                <a:gd name="T57" fmla="*/ 254 h 521"/>
                <a:gd name="T58" fmla="*/ 453 w 513"/>
                <a:gd name="T59" fmla="*/ 281 h 521"/>
                <a:gd name="T60" fmla="*/ 441 w 513"/>
                <a:gd name="T61" fmla="*/ 306 h 521"/>
                <a:gd name="T62" fmla="*/ 421 w 513"/>
                <a:gd name="T63" fmla="*/ 326 h 521"/>
                <a:gd name="T64" fmla="*/ 394 w 513"/>
                <a:gd name="T65" fmla="*/ 344 h 521"/>
                <a:gd name="T66" fmla="*/ 513 w 513"/>
                <a:gd name="T67" fmla="*/ 521 h 521"/>
                <a:gd name="T68" fmla="*/ 372 w 513"/>
                <a:gd name="T69" fmla="*/ 521 h 521"/>
                <a:gd name="T70" fmla="*/ 270 w 513"/>
                <a:gd name="T71" fmla="*/ 368 h 521"/>
                <a:gd name="T72" fmla="*/ 126 w 513"/>
                <a:gd name="T73" fmla="*/ 368 h 521"/>
                <a:gd name="T74" fmla="*/ 126 w 513"/>
                <a:gd name="T75" fmla="*/ 521 h 521"/>
                <a:gd name="T76" fmla="*/ 0 w 513"/>
                <a:gd name="T77" fmla="*/ 521 h 521"/>
                <a:gd name="T78" fmla="*/ 0 w 513"/>
                <a:gd name="T7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3" h="521">
                  <a:moveTo>
                    <a:pt x="126" y="101"/>
                  </a:moveTo>
                  <a:lnTo>
                    <a:pt x="126" y="270"/>
                  </a:lnTo>
                  <a:lnTo>
                    <a:pt x="277" y="270"/>
                  </a:lnTo>
                  <a:lnTo>
                    <a:pt x="298" y="268"/>
                  </a:lnTo>
                  <a:lnTo>
                    <a:pt x="314" y="264"/>
                  </a:lnTo>
                  <a:lnTo>
                    <a:pt x="327" y="256"/>
                  </a:lnTo>
                  <a:lnTo>
                    <a:pt x="335" y="246"/>
                  </a:lnTo>
                  <a:lnTo>
                    <a:pt x="339" y="231"/>
                  </a:lnTo>
                  <a:lnTo>
                    <a:pt x="341" y="214"/>
                  </a:lnTo>
                  <a:lnTo>
                    <a:pt x="341" y="153"/>
                  </a:lnTo>
                  <a:lnTo>
                    <a:pt x="339" y="133"/>
                  </a:lnTo>
                  <a:lnTo>
                    <a:pt x="332" y="119"/>
                  </a:lnTo>
                  <a:lnTo>
                    <a:pt x="321" y="109"/>
                  </a:lnTo>
                  <a:lnTo>
                    <a:pt x="304" y="103"/>
                  </a:lnTo>
                  <a:lnTo>
                    <a:pt x="281" y="101"/>
                  </a:lnTo>
                  <a:lnTo>
                    <a:pt x="126" y="101"/>
                  </a:lnTo>
                  <a:close/>
                  <a:moveTo>
                    <a:pt x="0" y="0"/>
                  </a:moveTo>
                  <a:lnTo>
                    <a:pt x="280" y="0"/>
                  </a:lnTo>
                  <a:lnTo>
                    <a:pt x="322" y="1"/>
                  </a:lnTo>
                  <a:lnTo>
                    <a:pt x="358" y="9"/>
                  </a:lnTo>
                  <a:lnTo>
                    <a:pt x="388" y="17"/>
                  </a:lnTo>
                  <a:lnTo>
                    <a:pt x="412" y="31"/>
                  </a:lnTo>
                  <a:lnTo>
                    <a:pt x="431" y="47"/>
                  </a:lnTo>
                  <a:lnTo>
                    <a:pt x="445" y="67"/>
                  </a:lnTo>
                  <a:lnTo>
                    <a:pt x="455" y="91"/>
                  </a:lnTo>
                  <a:lnTo>
                    <a:pt x="461" y="117"/>
                  </a:lnTo>
                  <a:lnTo>
                    <a:pt x="462" y="147"/>
                  </a:lnTo>
                  <a:lnTo>
                    <a:pt x="462" y="221"/>
                  </a:lnTo>
                  <a:lnTo>
                    <a:pt x="461" y="254"/>
                  </a:lnTo>
                  <a:lnTo>
                    <a:pt x="453" y="281"/>
                  </a:lnTo>
                  <a:lnTo>
                    <a:pt x="441" y="306"/>
                  </a:lnTo>
                  <a:lnTo>
                    <a:pt x="421" y="326"/>
                  </a:lnTo>
                  <a:lnTo>
                    <a:pt x="394" y="344"/>
                  </a:lnTo>
                  <a:lnTo>
                    <a:pt x="513" y="521"/>
                  </a:lnTo>
                  <a:lnTo>
                    <a:pt x="372" y="521"/>
                  </a:lnTo>
                  <a:lnTo>
                    <a:pt x="270" y="368"/>
                  </a:lnTo>
                  <a:lnTo>
                    <a:pt x="126" y="368"/>
                  </a:lnTo>
                  <a:lnTo>
                    <a:pt x="126"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3" name="Freeform 8"/>
            <p:cNvSpPr>
              <a:spLocks/>
            </p:cNvSpPr>
            <p:nvPr userDrawn="1"/>
          </p:nvSpPr>
          <p:spPr bwMode="auto">
            <a:xfrm>
              <a:off x="1333039" y="6361572"/>
              <a:ext cx="144379" cy="135779"/>
            </a:xfrm>
            <a:custGeom>
              <a:avLst/>
              <a:gdLst>
                <a:gd name="T0" fmla="*/ 199 w 554"/>
                <a:gd name="T1" fmla="*/ 0 h 521"/>
                <a:gd name="T2" fmla="*/ 355 w 554"/>
                <a:gd name="T3" fmla="*/ 0 h 521"/>
                <a:gd name="T4" fmla="*/ 554 w 554"/>
                <a:gd name="T5" fmla="*/ 521 h 521"/>
                <a:gd name="T6" fmla="*/ 429 w 554"/>
                <a:gd name="T7" fmla="*/ 521 h 521"/>
                <a:gd name="T8" fmla="*/ 276 w 554"/>
                <a:gd name="T9" fmla="*/ 111 h 521"/>
                <a:gd name="T10" fmla="*/ 125 w 554"/>
                <a:gd name="T11" fmla="*/ 521 h 521"/>
                <a:gd name="T12" fmla="*/ 0 w 554"/>
                <a:gd name="T13" fmla="*/ 521 h 521"/>
                <a:gd name="T14" fmla="*/ 199 w 554"/>
                <a:gd name="T15" fmla="*/ 0 h 5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4" h="521">
                  <a:moveTo>
                    <a:pt x="199" y="0"/>
                  </a:moveTo>
                  <a:lnTo>
                    <a:pt x="355" y="0"/>
                  </a:lnTo>
                  <a:lnTo>
                    <a:pt x="554" y="521"/>
                  </a:lnTo>
                  <a:lnTo>
                    <a:pt x="429" y="521"/>
                  </a:lnTo>
                  <a:lnTo>
                    <a:pt x="276" y="111"/>
                  </a:lnTo>
                  <a:lnTo>
                    <a:pt x="125" y="521"/>
                  </a:lnTo>
                  <a:lnTo>
                    <a:pt x="0" y="521"/>
                  </a:lnTo>
                  <a:lnTo>
                    <a:pt x="199" y="0"/>
                  </a:lnTo>
                  <a:close/>
                </a:path>
              </a:pathLst>
            </a:custGeom>
            <a:solidFill>
              <a:srgbClr val="FF2302"/>
            </a:solidFill>
            <a:ln w="0">
              <a:solidFill>
                <a:srgbClr val="FF2302"/>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4" name="Freeform 9"/>
            <p:cNvSpPr>
              <a:spLocks noEditPoints="1"/>
            </p:cNvSpPr>
            <p:nvPr userDrawn="1"/>
          </p:nvSpPr>
          <p:spPr bwMode="auto">
            <a:xfrm>
              <a:off x="1550390" y="6361572"/>
              <a:ext cx="118318" cy="135779"/>
            </a:xfrm>
            <a:custGeom>
              <a:avLst/>
              <a:gdLst>
                <a:gd name="T0" fmla="*/ 125 w 454"/>
                <a:gd name="T1" fmla="*/ 101 h 521"/>
                <a:gd name="T2" fmla="*/ 125 w 454"/>
                <a:gd name="T3" fmla="*/ 274 h 521"/>
                <a:gd name="T4" fmla="*/ 268 w 454"/>
                <a:gd name="T5" fmla="*/ 274 h 521"/>
                <a:gd name="T6" fmla="*/ 292 w 454"/>
                <a:gd name="T7" fmla="*/ 271 h 521"/>
                <a:gd name="T8" fmla="*/ 310 w 454"/>
                <a:gd name="T9" fmla="*/ 266 h 521"/>
                <a:gd name="T10" fmla="*/ 322 w 454"/>
                <a:gd name="T11" fmla="*/ 256 h 521"/>
                <a:gd name="T12" fmla="*/ 329 w 454"/>
                <a:gd name="T13" fmla="*/ 240 h 521"/>
                <a:gd name="T14" fmla="*/ 332 w 454"/>
                <a:gd name="T15" fmla="*/ 221 h 521"/>
                <a:gd name="T16" fmla="*/ 332 w 454"/>
                <a:gd name="T17" fmla="*/ 153 h 521"/>
                <a:gd name="T18" fmla="*/ 329 w 454"/>
                <a:gd name="T19" fmla="*/ 134 h 521"/>
                <a:gd name="T20" fmla="*/ 322 w 454"/>
                <a:gd name="T21" fmla="*/ 120 h 521"/>
                <a:gd name="T22" fmla="*/ 310 w 454"/>
                <a:gd name="T23" fmla="*/ 109 h 521"/>
                <a:gd name="T24" fmla="*/ 292 w 454"/>
                <a:gd name="T25" fmla="*/ 103 h 521"/>
                <a:gd name="T26" fmla="*/ 268 w 454"/>
                <a:gd name="T27" fmla="*/ 101 h 521"/>
                <a:gd name="T28" fmla="*/ 125 w 454"/>
                <a:gd name="T29" fmla="*/ 101 h 521"/>
                <a:gd name="T30" fmla="*/ 0 w 454"/>
                <a:gd name="T31" fmla="*/ 0 h 521"/>
                <a:gd name="T32" fmla="*/ 272 w 454"/>
                <a:gd name="T33" fmla="*/ 0 h 521"/>
                <a:gd name="T34" fmla="*/ 315 w 454"/>
                <a:gd name="T35" fmla="*/ 1 h 521"/>
                <a:gd name="T36" fmla="*/ 350 w 454"/>
                <a:gd name="T37" fmla="*/ 9 h 521"/>
                <a:gd name="T38" fmla="*/ 380 w 454"/>
                <a:gd name="T39" fmla="*/ 17 h 521"/>
                <a:gd name="T40" fmla="*/ 404 w 454"/>
                <a:gd name="T41" fmla="*/ 31 h 521"/>
                <a:gd name="T42" fmla="*/ 424 w 454"/>
                <a:gd name="T43" fmla="*/ 47 h 521"/>
                <a:gd name="T44" fmla="*/ 437 w 454"/>
                <a:gd name="T45" fmla="*/ 67 h 521"/>
                <a:gd name="T46" fmla="*/ 447 w 454"/>
                <a:gd name="T47" fmla="*/ 91 h 521"/>
                <a:gd name="T48" fmla="*/ 453 w 454"/>
                <a:gd name="T49" fmla="*/ 117 h 521"/>
                <a:gd name="T50" fmla="*/ 454 w 454"/>
                <a:gd name="T51" fmla="*/ 147 h 521"/>
                <a:gd name="T52" fmla="*/ 454 w 454"/>
                <a:gd name="T53" fmla="*/ 227 h 521"/>
                <a:gd name="T54" fmla="*/ 453 w 454"/>
                <a:gd name="T55" fmla="*/ 256 h 521"/>
                <a:gd name="T56" fmla="*/ 446 w 454"/>
                <a:gd name="T57" fmla="*/ 283 h 521"/>
                <a:gd name="T58" fmla="*/ 436 w 454"/>
                <a:gd name="T59" fmla="*/ 307 h 521"/>
                <a:gd name="T60" fmla="*/ 422 w 454"/>
                <a:gd name="T61" fmla="*/ 327 h 521"/>
                <a:gd name="T62" fmla="*/ 402 w 454"/>
                <a:gd name="T63" fmla="*/ 344 h 521"/>
                <a:gd name="T64" fmla="*/ 376 w 454"/>
                <a:gd name="T65" fmla="*/ 357 h 521"/>
                <a:gd name="T66" fmla="*/ 346 w 454"/>
                <a:gd name="T67" fmla="*/ 367 h 521"/>
                <a:gd name="T68" fmla="*/ 309 w 454"/>
                <a:gd name="T69" fmla="*/ 373 h 521"/>
                <a:gd name="T70" fmla="*/ 266 w 454"/>
                <a:gd name="T71" fmla="*/ 374 h 521"/>
                <a:gd name="T72" fmla="*/ 125 w 454"/>
                <a:gd name="T73" fmla="*/ 374 h 521"/>
                <a:gd name="T74" fmla="*/ 125 w 454"/>
                <a:gd name="T75" fmla="*/ 521 h 521"/>
                <a:gd name="T76" fmla="*/ 0 w 454"/>
                <a:gd name="T77" fmla="*/ 521 h 521"/>
                <a:gd name="T78" fmla="*/ 0 w 454"/>
                <a:gd name="T7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4" h="521">
                  <a:moveTo>
                    <a:pt x="125" y="101"/>
                  </a:moveTo>
                  <a:lnTo>
                    <a:pt x="125" y="274"/>
                  </a:lnTo>
                  <a:lnTo>
                    <a:pt x="268" y="274"/>
                  </a:lnTo>
                  <a:lnTo>
                    <a:pt x="292" y="271"/>
                  </a:lnTo>
                  <a:lnTo>
                    <a:pt x="310" y="266"/>
                  </a:lnTo>
                  <a:lnTo>
                    <a:pt x="322" y="256"/>
                  </a:lnTo>
                  <a:lnTo>
                    <a:pt x="329" y="240"/>
                  </a:lnTo>
                  <a:lnTo>
                    <a:pt x="332" y="221"/>
                  </a:lnTo>
                  <a:lnTo>
                    <a:pt x="332" y="153"/>
                  </a:lnTo>
                  <a:lnTo>
                    <a:pt x="329" y="134"/>
                  </a:lnTo>
                  <a:lnTo>
                    <a:pt x="322" y="120"/>
                  </a:lnTo>
                  <a:lnTo>
                    <a:pt x="310" y="109"/>
                  </a:lnTo>
                  <a:lnTo>
                    <a:pt x="292" y="103"/>
                  </a:lnTo>
                  <a:lnTo>
                    <a:pt x="268" y="101"/>
                  </a:lnTo>
                  <a:lnTo>
                    <a:pt x="125" y="101"/>
                  </a:lnTo>
                  <a:close/>
                  <a:moveTo>
                    <a:pt x="0" y="0"/>
                  </a:moveTo>
                  <a:lnTo>
                    <a:pt x="272" y="0"/>
                  </a:lnTo>
                  <a:lnTo>
                    <a:pt x="315" y="1"/>
                  </a:lnTo>
                  <a:lnTo>
                    <a:pt x="350" y="9"/>
                  </a:lnTo>
                  <a:lnTo>
                    <a:pt x="380" y="17"/>
                  </a:lnTo>
                  <a:lnTo>
                    <a:pt x="404" y="31"/>
                  </a:lnTo>
                  <a:lnTo>
                    <a:pt x="424" y="47"/>
                  </a:lnTo>
                  <a:lnTo>
                    <a:pt x="437" y="67"/>
                  </a:lnTo>
                  <a:lnTo>
                    <a:pt x="447" y="91"/>
                  </a:lnTo>
                  <a:lnTo>
                    <a:pt x="453" y="117"/>
                  </a:lnTo>
                  <a:lnTo>
                    <a:pt x="454" y="147"/>
                  </a:lnTo>
                  <a:lnTo>
                    <a:pt x="454" y="227"/>
                  </a:lnTo>
                  <a:lnTo>
                    <a:pt x="453" y="256"/>
                  </a:lnTo>
                  <a:lnTo>
                    <a:pt x="446" y="283"/>
                  </a:lnTo>
                  <a:lnTo>
                    <a:pt x="436" y="307"/>
                  </a:lnTo>
                  <a:lnTo>
                    <a:pt x="422" y="327"/>
                  </a:lnTo>
                  <a:lnTo>
                    <a:pt x="402" y="344"/>
                  </a:lnTo>
                  <a:lnTo>
                    <a:pt x="376" y="357"/>
                  </a:lnTo>
                  <a:lnTo>
                    <a:pt x="346" y="367"/>
                  </a:lnTo>
                  <a:lnTo>
                    <a:pt x="309" y="373"/>
                  </a:lnTo>
                  <a:lnTo>
                    <a:pt x="266" y="374"/>
                  </a:lnTo>
                  <a:lnTo>
                    <a:pt x="125" y="374"/>
                  </a:lnTo>
                  <a:lnTo>
                    <a:pt x="125"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5" name="Freeform 10"/>
            <p:cNvSpPr>
              <a:spLocks/>
            </p:cNvSpPr>
            <p:nvPr userDrawn="1"/>
          </p:nvSpPr>
          <p:spPr bwMode="auto">
            <a:xfrm>
              <a:off x="1747674" y="6361572"/>
              <a:ext cx="104245" cy="135779"/>
            </a:xfrm>
            <a:custGeom>
              <a:avLst/>
              <a:gdLst>
                <a:gd name="T0" fmla="*/ 0 w 400"/>
                <a:gd name="T1" fmla="*/ 0 h 521"/>
                <a:gd name="T2" fmla="*/ 400 w 400"/>
                <a:gd name="T3" fmla="*/ 0 h 521"/>
                <a:gd name="T4" fmla="*/ 400 w 400"/>
                <a:gd name="T5" fmla="*/ 103 h 521"/>
                <a:gd name="T6" fmla="*/ 124 w 400"/>
                <a:gd name="T7" fmla="*/ 103 h 521"/>
                <a:gd name="T8" fmla="*/ 124 w 400"/>
                <a:gd name="T9" fmla="*/ 204 h 521"/>
                <a:gd name="T10" fmla="*/ 382 w 400"/>
                <a:gd name="T11" fmla="*/ 204 h 521"/>
                <a:gd name="T12" fmla="*/ 382 w 400"/>
                <a:gd name="T13" fmla="*/ 307 h 521"/>
                <a:gd name="T14" fmla="*/ 124 w 400"/>
                <a:gd name="T15" fmla="*/ 307 h 521"/>
                <a:gd name="T16" fmla="*/ 124 w 400"/>
                <a:gd name="T17" fmla="*/ 420 h 521"/>
                <a:gd name="T18" fmla="*/ 400 w 400"/>
                <a:gd name="T19" fmla="*/ 420 h 521"/>
                <a:gd name="T20" fmla="*/ 400 w 400"/>
                <a:gd name="T21" fmla="*/ 521 h 521"/>
                <a:gd name="T22" fmla="*/ 0 w 400"/>
                <a:gd name="T23" fmla="*/ 521 h 521"/>
                <a:gd name="T24" fmla="*/ 0 w 400"/>
                <a:gd name="T25"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0" h="521">
                  <a:moveTo>
                    <a:pt x="0" y="0"/>
                  </a:moveTo>
                  <a:lnTo>
                    <a:pt x="400" y="0"/>
                  </a:lnTo>
                  <a:lnTo>
                    <a:pt x="400" y="103"/>
                  </a:lnTo>
                  <a:lnTo>
                    <a:pt x="124" y="103"/>
                  </a:lnTo>
                  <a:lnTo>
                    <a:pt x="124" y="204"/>
                  </a:lnTo>
                  <a:lnTo>
                    <a:pt x="382" y="204"/>
                  </a:lnTo>
                  <a:lnTo>
                    <a:pt x="382" y="307"/>
                  </a:lnTo>
                  <a:lnTo>
                    <a:pt x="124" y="307"/>
                  </a:lnTo>
                  <a:lnTo>
                    <a:pt x="124" y="420"/>
                  </a:lnTo>
                  <a:lnTo>
                    <a:pt x="400" y="420"/>
                  </a:lnTo>
                  <a:lnTo>
                    <a:pt x="400"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6" name="Freeform 11"/>
            <p:cNvSpPr>
              <a:spLocks noEditPoints="1"/>
            </p:cNvSpPr>
            <p:nvPr userDrawn="1"/>
          </p:nvSpPr>
          <p:spPr bwMode="auto">
            <a:xfrm>
              <a:off x="1933752" y="6361572"/>
              <a:ext cx="133173" cy="135779"/>
            </a:xfrm>
            <a:custGeom>
              <a:avLst/>
              <a:gdLst>
                <a:gd name="T0" fmla="*/ 124 w 511"/>
                <a:gd name="T1" fmla="*/ 101 h 521"/>
                <a:gd name="T2" fmla="*/ 124 w 511"/>
                <a:gd name="T3" fmla="*/ 270 h 521"/>
                <a:gd name="T4" fmla="*/ 276 w 511"/>
                <a:gd name="T5" fmla="*/ 270 h 521"/>
                <a:gd name="T6" fmla="*/ 296 w 511"/>
                <a:gd name="T7" fmla="*/ 268 h 521"/>
                <a:gd name="T8" fmla="*/ 313 w 511"/>
                <a:gd name="T9" fmla="*/ 264 h 521"/>
                <a:gd name="T10" fmla="*/ 325 w 511"/>
                <a:gd name="T11" fmla="*/ 256 h 521"/>
                <a:gd name="T12" fmla="*/ 333 w 511"/>
                <a:gd name="T13" fmla="*/ 246 h 521"/>
                <a:gd name="T14" fmla="*/ 338 w 511"/>
                <a:gd name="T15" fmla="*/ 231 h 521"/>
                <a:gd name="T16" fmla="*/ 339 w 511"/>
                <a:gd name="T17" fmla="*/ 214 h 521"/>
                <a:gd name="T18" fmla="*/ 339 w 511"/>
                <a:gd name="T19" fmla="*/ 153 h 521"/>
                <a:gd name="T20" fmla="*/ 338 w 511"/>
                <a:gd name="T21" fmla="*/ 133 h 521"/>
                <a:gd name="T22" fmla="*/ 330 w 511"/>
                <a:gd name="T23" fmla="*/ 119 h 521"/>
                <a:gd name="T24" fmla="*/ 319 w 511"/>
                <a:gd name="T25" fmla="*/ 109 h 521"/>
                <a:gd name="T26" fmla="*/ 302 w 511"/>
                <a:gd name="T27" fmla="*/ 103 h 521"/>
                <a:gd name="T28" fmla="*/ 279 w 511"/>
                <a:gd name="T29" fmla="*/ 101 h 521"/>
                <a:gd name="T30" fmla="*/ 124 w 511"/>
                <a:gd name="T31" fmla="*/ 101 h 521"/>
                <a:gd name="T32" fmla="*/ 0 w 511"/>
                <a:gd name="T33" fmla="*/ 0 h 521"/>
                <a:gd name="T34" fmla="*/ 279 w 511"/>
                <a:gd name="T35" fmla="*/ 0 h 521"/>
                <a:gd name="T36" fmla="*/ 320 w 511"/>
                <a:gd name="T37" fmla="*/ 1 h 521"/>
                <a:gd name="T38" fmla="*/ 358 w 511"/>
                <a:gd name="T39" fmla="*/ 9 h 521"/>
                <a:gd name="T40" fmla="*/ 387 w 511"/>
                <a:gd name="T41" fmla="*/ 17 h 521"/>
                <a:gd name="T42" fmla="*/ 412 w 511"/>
                <a:gd name="T43" fmla="*/ 31 h 521"/>
                <a:gd name="T44" fmla="*/ 430 w 511"/>
                <a:gd name="T45" fmla="*/ 47 h 521"/>
                <a:gd name="T46" fmla="*/ 444 w 511"/>
                <a:gd name="T47" fmla="*/ 67 h 521"/>
                <a:gd name="T48" fmla="*/ 453 w 511"/>
                <a:gd name="T49" fmla="*/ 91 h 521"/>
                <a:gd name="T50" fmla="*/ 459 w 511"/>
                <a:gd name="T51" fmla="*/ 117 h 521"/>
                <a:gd name="T52" fmla="*/ 460 w 511"/>
                <a:gd name="T53" fmla="*/ 147 h 521"/>
                <a:gd name="T54" fmla="*/ 460 w 511"/>
                <a:gd name="T55" fmla="*/ 221 h 521"/>
                <a:gd name="T56" fmla="*/ 459 w 511"/>
                <a:gd name="T57" fmla="*/ 254 h 521"/>
                <a:gd name="T58" fmla="*/ 452 w 511"/>
                <a:gd name="T59" fmla="*/ 281 h 521"/>
                <a:gd name="T60" fmla="*/ 439 w 511"/>
                <a:gd name="T61" fmla="*/ 306 h 521"/>
                <a:gd name="T62" fmla="*/ 419 w 511"/>
                <a:gd name="T63" fmla="*/ 326 h 521"/>
                <a:gd name="T64" fmla="*/ 392 w 511"/>
                <a:gd name="T65" fmla="*/ 344 h 521"/>
                <a:gd name="T66" fmla="*/ 511 w 511"/>
                <a:gd name="T67" fmla="*/ 521 h 521"/>
                <a:gd name="T68" fmla="*/ 370 w 511"/>
                <a:gd name="T69" fmla="*/ 521 h 521"/>
                <a:gd name="T70" fmla="*/ 269 w 511"/>
                <a:gd name="T71" fmla="*/ 368 h 521"/>
                <a:gd name="T72" fmla="*/ 124 w 511"/>
                <a:gd name="T73" fmla="*/ 368 h 521"/>
                <a:gd name="T74" fmla="*/ 124 w 511"/>
                <a:gd name="T75" fmla="*/ 521 h 521"/>
                <a:gd name="T76" fmla="*/ 0 w 511"/>
                <a:gd name="T77" fmla="*/ 521 h 521"/>
                <a:gd name="T78" fmla="*/ 0 w 511"/>
                <a:gd name="T7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1" h="521">
                  <a:moveTo>
                    <a:pt x="124" y="101"/>
                  </a:moveTo>
                  <a:lnTo>
                    <a:pt x="124" y="270"/>
                  </a:lnTo>
                  <a:lnTo>
                    <a:pt x="276" y="270"/>
                  </a:lnTo>
                  <a:lnTo>
                    <a:pt x="296" y="268"/>
                  </a:lnTo>
                  <a:lnTo>
                    <a:pt x="313" y="264"/>
                  </a:lnTo>
                  <a:lnTo>
                    <a:pt x="325" y="256"/>
                  </a:lnTo>
                  <a:lnTo>
                    <a:pt x="333" y="246"/>
                  </a:lnTo>
                  <a:lnTo>
                    <a:pt x="338" y="231"/>
                  </a:lnTo>
                  <a:lnTo>
                    <a:pt x="339" y="214"/>
                  </a:lnTo>
                  <a:lnTo>
                    <a:pt x="339" y="153"/>
                  </a:lnTo>
                  <a:lnTo>
                    <a:pt x="338" y="133"/>
                  </a:lnTo>
                  <a:lnTo>
                    <a:pt x="330" y="119"/>
                  </a:lnTo>
                  <a:lnTo>
                    <a:pt x="319" y="109"/>
                  </a:lnTo>
                  <a:lnTo>
                    <a:pt x="302" y="103"/>
                  </a:lnTo>
                  <a:lnTo>
                    <a:pt x="279" y="101"/>
                  </a:lnTo>
                  <a:lnTo>
                    <a:pt x="124" y="101"/>
                  </a:lnTo>
                  <a:close/>
                  <a:moveTo>
                    <a:pt x="0" y="0"/>
                  </a:moveTo>
                  <a:lnTo>
                    <a:pt x="279" y="0"/>
                  </a:lnTo>
                  <a:lnTo>
                    <a:pt x="320" y="1"/>
                  </a:lnTo>
                  <a:lnTo>
                    <a:pt x="358" y="9"/>
                  </a:lnTo>
                  <a:lnTo>
                    <a:pt x="387" y="17"/>
                  </a:lnTo>
                  <a:lnTo>
                    <a:pt x="412" y="31"/>
                  </a:lnTo>
                  <a:lnTo>
                    <a:pt x="430" y="47"/>
                  </a:lnTo>
                  <a:lnTo>
                    <a:pt x="444" y="67"/>
                  </a:lnTo>
                  <a:lnTo>
                    <a:pt x="453" y="91"/>
                  </a:lnTo>
                  <a:lnTo>
                    <a:pt x="459" y="117"/>
                  </a:lnTo>
                  <a:lnTo>
                    <a:pt x="460" y="147"/>
                  </a:lnTo>
                  <a:lnTo>
                    <a:pt x="460" y="221"/>
                  </a:lnTo>
                  <a:lnTo>
                    <a:pt x="459" y="254"/>
                  </a:lnTo>
                  <a:lnTo>
                    <a:pt x="452" y="281"/>
                  </a:lnTo>
                  <a:lnTo>
                    <a:pt x="439" y="306"/>
                  </a:lnTo>
                  <a:lnTo>
                    <a:pt x="419" y="326"/>
                  </a:lnTo>
                  <a:lnTo>
                    <a:pt x="392" y="344"/>
                  </a:lnTo>
                  <a:lnTo>
                    <a:pt x="511" y="521"/>
                  </a:lnTo>
                  <a:lnTo>
                    <a:pt x="370" y="521"/>
                  </a:lnTo>
                  <a:lnTo>
                    <a:pt x="269" y="368"/>
                  </a:lnTo>
                  <a:lnTo>
                    <a:pt x="124" y="368"/>
                  </a:lnTo>
                  <a:lnTo>
                    <a:pt x="124"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grpSp>
    </p:spTree>
    <p:extLst>
      <p:ext uri="{BB962C8B-B14F-4D97-AF65-F5344CB8AC3E}">
        <p14:creationId xmlns:p14="http://schemas.microsoft.com/office/powerpoint/2010/main" val="3327369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30672" y="59898"/>
            <a:ext cx="7766050" cy="1143000"/>
          </a:xfrm>
        </p:spPr>
        <p:txBody>
          <a:bodyPr lIns="0">
            <a:normAutofit/>
          </a:bodyPr>
          <a:lstStyle>
            <a:lvl1pPr algn="l">
              <a:defRPr sz="2625" b="1" i="0">
                <a:latin typeface="Arial"/>
              </a:defRPr>
            </a:lvl1pPr>
          </a:lstStyle>
          <a:p>
            <a:r>
              <a:rPr lang="en-US" dirty="0"/>
              <a:t>Title Only</a:t>
            </a:r>
          </a:p>
        </p:txBody>
      </p:sp>
      <p:cxnSp>
        <p:nvCxnSpPr>
          <p:cNvPr id="5" name="Straight Connector 4"/>
          <p:cNvCxnSpPr/>
          <p:nvPr userDrawn="1"/>
        </p:nvCxnSpPr>
        <p:spPr>
          <a:xfrm>
            <a:off x="8009466" y="5950796"/>
            <a:ext cx="1135888" cy="0"/>
          </a:xfrm>
          <a:prstGeom prst="line">
            <a:avLst/>
          </a:prstGeom>
          <a:ln w="12700">
            <a:solidFill>
              <a:srgbClr val="FF4612"/>
            </a:solidFill>
          </a:ln>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4"/>
          </p:nvPr>
        </p:nvSpPr>
        <p:spPr>
          <a:xfrm>
            <a:off x="7881409" y="6344939"/>
            <a:ext cx="466725" cy="365125"/>
          </a:xfrm>
          <a:prstGeom prst="rect">
            <a:avLst/>
          </a:prstGeom>
        </p:spPr>
        <p:txBody>
          <a:bodyPr bIns="0"/>
          <a:lstStyle>
            <a:lvl1pPr algn="r">
              <a:defRPr sz="900" b="1" i="0"/>
            </a:lvl1pPr>
          </a:lstStyle>
          <a:p>
            <a:fld id="{532E5815-A8B8-3248-99F0-470F41FB048B}" type="slidenum">
              <a:rPr lang="en-US" smtClean="0"/>
              <a:pPr/>
              <a:t>‹#›</a:t>
            </a:fld>
            <a:endParaRPr lang="en-US" dirty="0"/>
          </a:p>
        </p:txBody>
      </p:sp>
      <p:sp>
        <p:nvSpPr>
          <p:cNvPr id="4" name="Footer Placeholder 3"/>
          <p:cNvSpPr>
            <a:spLocks noGrp="1"/>
          </p:cNvSpPr>
          <p:nvPr>
            <p:ph type="ftr" sz="quarter" idx="11"/>
          </p:nvPr>
        </p:nvSpPr>
        <p:spPr/>
        <p:txBody>
          <a:bodyPr/>
          <a:lstStyle/>
          <a:p>
            <a:r>
              <a:rPr lang="en-US"/>
              <a:t>Draper Proprietary</a:t>
            </a:r>
          </a:p>
        </p:txBody>
      </p:sp>
      <p:cxnSp>
        <p:nvCxnSpPr>
          <p:cNvPr id="10" name="Straight Connector 9"/>
          <p:cNvCxnSpPr/>
          <p:nvPr userDrawn="1"/>
        </p:nvCxnSpPr>
        <p:spPr>
          <a:xfrm>
            <a:off x="0" y="962704"/>
            <a:ext cx="1849468" cy="0"/>
          </a:xfrm>
          <a:prstGeom prst="line">
            <a:avLst/>
          </a:prstGeom>
          <a:ln w="12700">
            <a:solidFill>
              <a:srgbClr val="FF4612"/>
            </a:solidFill>
          </a:ln>
          <a:effectLst/>
        </p:spPr>
        <p:style>
          <a:lnRef idx="2">
            <a:schemeClr val="accent1"/>
          </a:lnRef>
          <a:fillRef idx="0">
            <a:schemeClr val="accent1"/>
          </a:fillRef>
          <a:effectRef idx="1">
            <a:schemeClr val="accent1"/>
          </a:effectRef>
          <a:fontRef idx="minor">
            <a:schemeClr val="tx1"/>
          </a:fontRef>
        </p:style>
      </p:cxnSp>
      <p:grpSp>
        <p:nvGrpSpPr>
          <p:cNvPr id="8" name="Group 7"/>
          <p:cNvGrpSpPr/>
          <p:nvPr userDrawn="1"/>
        </p:nvGrpSpPr>
        <p:grpSpPr>
          <a:xfrm>
            <a:off x="920751" y="6361574"/>
            <a:ext cx="1146175" cy="135779"/>
            <a:chOff x="920750" y="6361572"/>
            <a:chExt cx="1146175" cy="135779"/>
          </a:xfrm>
        </p:grpSpPr>
        <p:sp>
          <p:nvSpPr>
            <p:cNvPr id="11" name="Freeform 6"/>
            <p:cNvSpPr>
              <a:spLocks noEditPoints="1"/>
            </p:cNvSpPr>
            <p:nvPr userDrawn="1"/>
          </p:nvSpPr>
          <p:spPr bwMode="auto">
            <a:xfrm>
              <a:off x="920750" y="6361572"/>
              <a:ext cx="119882" cy="135779"/>
            </a:xfrm>
            <a:custGeom>
              <a:avLst/>
              <a:gdLst>
                <a:gd name="T0" fmla="*/ 124 w 460"/>
                <a:gd name="T1" fmla="*/ 106 h 521"/>
                <a:gd name="T2" fmla="*/ 124 w 460"/>
                <a:gd name="T3" fmla="*/ 415 h 521"/>
                <a:gd name="T4" fmla="*/ 260 w 460"/>
                <a:gd name="T5" fmla="*/ 415 h 521"/>
                <a:gd name="T6" fmla="*/ 286 w 460"/>
                <a:gd name="T7" fmla="*/ 414 h 521"/>
                <a:gd name="T8" fmla="*/ 306 w 460"/>
                <a:gd name="T9" fmla="*/ 408 h 521"/>
                <a:gd name="T10" fmla="*/ 320 w 460"/>
                <a:gd name="T11" fmla="*/ 400 h 521"/>
                <a:gd name="T12" fmla="*/ 330 w 460"/>
                <a:gd name="T13" fmla="*/ 385 h 521"/>
                <a:gd name="T14" fmla="*/ 336 w 460"/>
                <a:gd name="T15" fmla="*/ 368 h 521"/>
                <a:gd name="T16" fmla="*/ 337 w 460"/>
                <a:gd name="T17" fmla="*/ 346 h 521"/>
                <a:gd name="T18" fmla="*/ 337 w 460"/>
                <a:gd name="T19" fmla="*/ 176 h 521"/>
                <a:gd name="T20" fmla="*/ 336 w 460"/>
                <a:gd name="T21" fmla="*/ 154 h 521"/>
                <a:gd name="T22" fmla="*/ 330 w 460"/>
                <a:gd name="T23" fmla="*/ 136 h 521"/>
                <a:gd name="T24" fmla="*/ 320 w 460"/>
                <a:gd name="T25" fmla="*/ 123 h 521"/>
                <a:gd name="T26" fmla="*/ 306 w 460"/>
                <a:gd name="T27" fmla="*/ 113 h 521"/>
                <a:gd name="T28" fmla="*/ 286 w 460"/>
                <a:gd name="T29" fmla="*/ 107 h 521"/>
                <a:gd name="T30" fmla="*/ 260 w 460"/>
                <a:gd name="T31" fmla="*/ 106 h 521"/>
                <a:gd name="T32" fmla="*/ 124 w 460"/>
                <a:gd name="T33" fmla="*/ 106 h 521"/>
                <a:gd name="T34" fmla="*/ 0 w 460"/>
                <a:gd name="T35" fmla="*/ 0 h 521"/>
                <a:gd name="T36" fmla="*/ 268 w 460"/>
                <a:gd name="T37" fmla="*/ 0 h 521"/>
                <a:gd name="T38" fmla="*/ 307 w 460"/>
                <a:gd name="T39" fmla="*/ 1 h 521"/>
                <a:gd name="T40" fmla="*/ 342 w 460"/>
                <a:gd name="T41" fmla="*/ 7 h 521"/>
                <a:gd name="T42" fmla="*/ 370 w 460"/>
                <a:gd name="T43" fmla="*/ 16 h 521"/>
                <a:gd name="T44" fmla="*/ 394 w 460"/>
                <a:gd name="T45" fmla="*/ 27 h 521"/>
                <a:gd name="T46" fmla="*/ 414 w 460"/>
                <a:gd name="T47" fmla="*/ 43 h 521"/>
                <a:gd name="T48" fmla="*/ 430 w 460"/>
                <a:gd name="T49" fmla="*/ 60 h 521"/>
                <a:gd name="T50" fmla="*/ 441 w 460"/>
                <a:gd name="T51" fmla="*/ 79 h 521"/>
                <a:gd name="T52" fmla="*/ 450 w 460"/>
                <a:gd name="T53" fmla="*/ 101 h 521"/>
                <a:gd name="T54" fmla="*/ 456 w 460"/>
                <a:gd name="T55" fmla="*/ 124 h 521"/>
                <a:gd name="T56" fmla="*/ 459 w 460"/>
                <a:gd name="T57" fmla="*/ 150 h 521"/>
                <a:gd name="T58" fmla="*/ 460 w 460"/>
                <a:gd name="T59" fmla="*/ 177 h 521"/>
                <a:gd name="T60" fmla="*/ 460 w 460"/>
                <a:gd name="T61" fmla="*/ 346 h 521"/>
                <a:gd name="T62" fmla="*/ 459 w 460"/>
                <a:gd name="T63" fmla="*/ 371 h 521"/>
                <a:gd name="T64" fmla="*/ 456 w 460"/>
                <a:gd name="T65" fmla="*/ 397 h 521"/>
                <a:gd name="T66" fmla="*/ 450 w 460"/>
                <a:gd name="T67" fmla="*/ 421 h 521"/>
                <a:gd name="T68" fmla="*/ 441 w 460"/>
                <a:gd name="T69" fmla="*/ 443 h 521"/>
                <a:gd name="T70" fmla="*/ 430 w 460"/>
                <a:gd name="T71" fmla="*/ 461 h 521"/>
                <a:gd name="T72" fmla="*/ 414 w 460"/>
                <a:gd name="T73" fmla="*/ 480 h 521"/>
                <a:gd name="T74" fmla="*/ 394 w 460"/>
                <a:gd name="T75" fmla="*/ 494 h 521"/>
                <a:gd name="T76" fmla="*/ 370 w 460"/>
                <a:gd name="T77" fmla="*/ 505 h 521"/>
                <a:gd name="T78" fmla="*/ 342 w 460"/>
                <a:gd name="T79" fmla="*/ 514 h 521"/>
                <a:gd name="T80" fmla="*/ 307 w 460"/>
                <a:gd name="T81" fmla="*/ 520 h 521"/>
                <a:gd name="T82" fmla="*/ 268 w 460"/>
                <a:gd name="T83" fmla="*/ 521 h 521"/>
                <a:gd name="T84" fmla="*/ 0 w 460"/>
                <a:gd name="T85" fmla="*/ 521 h 521"/>
                <a:gd name="T86" fmla="*/ 0 w 460"/>
                <a:gd name="T87"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0" h="521">
                  <a:moveTo>
                    <a:pt x="124" y="106"/>
                  </a:moveTo>
                  <a:lnTo>
                    <a:pt x="124" y="415"/>
                  </a:lnTo>
                  <a:lnTo>
                    <a:pt x="260" y="415"/>
                  </a:lnTo>
                  <a:lnTo>
                    <a:pt x="286" y="414"/>
                  </a:lnTo>
                  <a:lnTo>
                    <a:pt x="306" y="408"/>
                  </a:lnTo>
                  <a:lnTo>
                    <a:pt x="320" y="400"/>
                  </a:lnTo>
                  <a:lnTo>
                    <a:pt x="330" y="385"/>
                  </a:lnTo>
                  <a:lnTo>
                    <a:pt x="336" y="368"/>
                  </a:lnTo>
                  <a:lnTo>
                    <a:pt x="337" y="346"/>
                  </a:lnTo>
                  <a:lnTo>
                    <a:pt x="337" y="176"/>
                  </a:lnTo>
                  <a:lnTo>
                    <a:pt x="336" y="154"/>
                  </a:lnTo>
                  <a:lnTo>
                    <a:pt x="330" y="136"/>
                  </a:lnTo>
                  <a:lnTo>
                    <a:pt x="320" y="123"/>
                  </a:lnTo>
                  <a:lnTo>
                    <a:pt x="306" y="113"/>
                  </a:lnTo>
                  <a:lnTo>
                    <a:pt x="286" y="107"/>
                  </a:lnTo>
                  <a:lnTo>
                    <a:pt x="260" y="106"/>
                  </a:lnTo>
                  <a:lnTo>
                    <a:pt x="124" y="106"/>
                  </a:lnTo>
                  <a:close/>
                  <a:moveTo>
                    <a:pt x="0" y="0"/>
                  </a:moveTo>
                  <a:lnTo>
                    <a:pt x="268" y="0"/>
                  </a:lnTo>
                  <a:lnTo>
                    <a:pt x="307" y="1"/>
                  </a:lnTo>
                  <a:lnTo>
                    <a:pt x="342" y="7"/>
                  </a:lnTo>
                  <a:lnTo>
                    <a:pt x="370" y="16"/>
                  </a:lnTo>
                  <a:lnTo>
                    <a:pt x="394" y="27"/>
                  </a:lnTo>
                  <a:lnTo>
                    <a:pt x="414" y="43"/>
                  </a:lnTo>
                  <a:lnTo>
                    <a:pt x="430" y="60"/>
                  </a:lnTo>
                  <a:lnTo>
                    <a:pt x="441" y="79"/>
                  </a:lnTo>
                  <a:lnTo>
                    <a:pt x="450" y="101"/>
                  </a:lnTo>
                  <a:lnTo>
                    <a:pt x="456" y="124"/>
                  </a:lnTo>
                  <a:lnTo>
                    <a:pt x="459" y="150"/>
                  </a:lnTo>
                  <a:lnTo>
                    <a:pt x="460" y="177"/>
                  </a:lnTo>
                  <a:lnTo>
                    <a:pt x="460" y="346"/>
                  </a:lnTo>
                  <a:lnTo>
                    <a:pt x="459" y="371"/>
                  </a:lnTo>
                  <a:lnTo>
                    <a:pt x="456" y="397"/>
                  </a:lnTo>
                  <a:lnTo>
                    <a:pt x="450" y="421"/>
                  </a:lnTo>
                  <a:lnTo>
                    <a:pt x="441" y="443"/>
                  </a:lnTo>
                  <a:lnTo>
                    <a:pt x="430" y="461"/>
                  </a:lnTo>
                  <a:lnTo>
                    <a:pt x="414" y="480"/>
                  </a:lnTo>
                  <a:lnTo>
                    <a:pt x="394" y="494"/>
                  </a:lnTo>
                  <a:lnTo>
                    <a:pt x="370" y="505"/>
                  </a:lnTo>
                  <a:lnTo>
                    <a:pt x="342" y="514"/>
                  </a:lnTo>
                  <a:lnTo>
                    <a:pt x="307" y="520"/>
                  </a:lnTo>
                  <a:lnTo>
                    <a:pt x="268"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2" name="Freeform 7"/>
            <p:cNvSpPr>
              <a:spLocks noEditPoints="1"/>
            </p:cNvSpPr>
            <p:nvPr userDrawn="1"/>
          </p:nvSpPr>
          <p:spPr bwMode="auto">
            <a:xfrm>
              <a:off x="1128980" y="6361572"/>
              <a:ext cx="133694" cy="135779"/>
            </a:xfrm>
            <a:custGeom>
              <a:avLst/>
              <a:gdLst>
                <a:gd name="T0" fmla="*/ 126 w 513"/>
                <a:gd name="T1" fmla="*/ 101 h 521"/>
                <a:gd name="T2" fmla="*/ 126 w 513"/>
                <a:gd name="T3" fmla="*/ 270 h 521"/>
                <a:gd name="T4" fmla="*/ 277 w 513"/>
                <a:gd name="T5" fmla="*/ 270 h 521"/>
                <a:gd name="T6" fmla="*/ 298 w 513"/>
                <a:gd name="T7" fmla="*/ 268 h 521"/>
                <a:gd name="T8" fmla="*/ 314 w 513"/>
                <a:gd name="T9" fmla="*/ 264 h 521"/>
                <a:gd name="T10" fmla="*/ 327 w 513"/>
                <a:gd name="T11" fmla="*/ 256 h 521"/>
                <a:gd name="T12" fmla="*/ 335 w 513"/>
                <a:gd name="T13" fmla="*/ 246 h 521"/>
                <a:gd name="T14" fmla="*/ 339 w 513"/>
                <a:gd name="T15" fmla="*/ 231 h 521"/>
                <a:gd name="T16" fmla="*/ 341 w 513"/>
                <a:gd name="T17" fmla="*/ 214 h 521"/>
                <a:gd name="T18" fmla="*/ 341 w 513"/>
                <a:gd name="T19" fmla="*/ 153 h 521"/>
                <a:gd name="T20" fmla="*/ 339 w 513"/>
                <a:gd name="T21" fmla="*/ 133 h 521"/>
                <a:gd name="T22" fmla="*/ 332 w 513"/>
                <a:gd name="T23" fmla="*/ 119 h 521"/>
                <a:gd name="T24" fmla="*/ 321 w 513"/>
                <a:gd name="T25" fmla="*/ 109 h 521"/>
                <a:gd name="T26" fmla="*/ 304 w 513"/>
                <a:gd name="T27" fmla="*/ 103 h 521"/>
                <a:gd name="T28" fmla="*/ 281 w 513"/>
                <a:gd name="T29" fmla="*/ 101 h 521"/>
                <a:gd name="T30" fmla="*/ 126 w 513"/>
                <a:gd name="T31" fmla="*/ 101 h 521"/>
                <a:gd name="T32" fmla="*/ 0 w 513"/>
                <a:gd name="T33" fmla="*/ 0 h 521"/>
                <a:gd name="T34" fmla="*/ 280 w 513"/>
                <a:gd name="T35" fmla="*/ 0 h 521"/>
                <a:gd name="T36" fmla="*/ 322 w 513"/>
                <a:gd name="T37" fmla="*/ 1 h 521"/>
                <a:gd name="T38" fmla="*/ 358 w 513"/>
                <a:gd name="T39" fmla="*/ 9 h 521"/>
                <a:gd name="T40" fmla="*/ 388 w 513"/>
                <a:gd name="T41" fmla="*/ 17 h 521"/>
                <a:gd name="T42" fmla="*/ 412 w 513"/>
                <a:gd name="T43" fmla="*/ 31 h 521"/>
                <a:gd name="T44" fmla="*/ 431 w 513"/>
                <a:gd name="T45" fmla="*/ 47 h 521"/>
                <a:gd name="T46" fmla="*/ 445 w 513"/>
                <a:gd name="T47" fmla="*/ 67 h 521"/>
                <a:gd name="T48" fmla="*/ 455 w 513"/>
                <a:gd name="T49" fmla="*/ 91 h 521"/>
                <a:gd name="T50" fmla="*/ 461 w 513"/>
                <a:gd name="T51" fmla="*/ 117 h 521"/>
                <a:gd name="T52" fmla="*/ 462 w 513"/>
                <a:gd name="T53" fmla="*/ 147 h 521"/>
                <a:gd name="T54" fmla="*/ 462 w 513"/>
                <a:gd name="T55" fmla="*/ 221 h 521"/>
                <a:gd name="T56" fmla="*/ 461 w 513"/>
                <a:gd name="T57" fmla="*/ 254 h 521"/>
                <a:gd name="T58" fmla="*/ 453 w 513"/>
                <a:gd name="T59" fmla="*/ 281 h 521"/>
                <a:gd name="T60" fmla="*/ 441 w 513"/>
                <a:gd name="T61" fmla="*/ 306 h 521"/>
                <a:gd name="T62" fmla="*/ 421 w 513"/>
                <a:gd name="T63" fmla="*/ 326 h 521"/>
                <a:gd name="T64" fmla="*/ 394 w 513"/>
                <a:gd name="T65" fmla="*/ 344 h 521"/>
                <a:gd name="T66" fmla="*/ 513 w 513"/>
                <a:gd name="T67" fmla="*/ 521 h 521"/>
                <a:gd name="T68" fmla="*/ 372 w 513"/>
                <a:gd name="T69" fmla="*/ 521 h 521"/>
                <a:gd name="T70" fmla="*/ 270 w 513"/>
                <a:gd name="T71" fmla="*/ 368 h 521"/>
                <a:gd name="T72" fmla="*/ 126 w 513"/>
                <a:gd name="T73" fmla="*/ 368 h 521"/>
                <a:gd name="T74" fmla="*/ 126 w 513"/>
                <a:gd name="T75" fmla="*/ 521 h 521"/>
                <a:gd name="T76" fmla="*/ 0 w 513"/>
                <a:gd name="T77" fmla="*/ 521 h 521"/>
                <a:gd name="T78" fmla="*/ 0 w 513"/>
                <a:gd name="T7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3" h="521">
                  <a:moveTo>
                    <a:pt x="126" y="101"/>
                  </a:moveTo>
                  <a:lnTo>
                    <a:pt x="126" y="270"/>
                  </a:lnTo>
                  <a:lnTo>
                    <a:pt x="277" y="270"/>
                  </a:lnTo>
                  <a:lnTo>
                    <a:pt x="298" y="268"/>
                  </a:lnTo>
                  <a:lnTo>
                    <a:pt x="314" y="264"/>
                  </a:lnTo>
                  <a:lnTo>
                    <a:pt x="327" y="256"/>
                  </a:lnTo>
                  <a:lnTo>
                    <a:pt x="335" y="246"/>
                  </a:lnTo>
                  <a:lnTo>
                    <a:pt x="339" y="231"/>
                  </a:lnTo>
                  <a:lnTo>
                    <a:pt x="341" y="214"/>
                  </a:lnTo>
                  <a:lnTo>
                    <a:pt x="341" y="153"/>
                  </a:lnTo>
                  <a:lnTo>
                    <a:pt x="339" y="133"/>
                  </a:lnTo>
                  <a:lnTo>
                    <a:pt x="332" y="119"/>
                  </a:lnTo>
                  <a:lnTo>
                    <a:pt x="321" y="109"/>
                  </a:lnTo>
                  <a:lnTo>
                    <a:pt x="304" y="103"/>
                  </a:lnTo>
                  <a:lnTo>
                    <a:pt x="281" y="101"/>
                  </a:lnTo>
                  <a:lnTo>
                    <a:pt x="126" y="101"/>
                  </a:lnTo>
                  <a:close/>
                  <a:moveTo>
                    <a:pt x="0" y="0"/>
                  </a:moveTo>
                  <a:lnTo>
                    <a:pt x="280" y="0"/>
                  </a:lnTo>
                  <a:lnTo>
                    <a:pt x="322" y="1"/>
                  </a:lnTo>
                  <a:lnTo>
                    <a:pt x="358" y="9"/>
                  </a:lnTo>
                  <a:lnTo>
                    <a:pt x="388" y="17"/>
                  </a:lnTo>
                  <a:lnTo>
                    <a:pt x="412" y="31"/>
                  </a:lnTo>
                  <a:lnTo>
                    <a:pt x="431" y="47"/>
                  </a:lnTo>
                  <a:lnTo>
                    <a:pt x="445" y="67"/>
                  </a:lnTo>
                  <a:lnTo>
                    <a:pt x="455" y="91"/>
                  </a:lnTo>
                  <a:lnTo>
                    <a:pt x="461" y="117"/>
                  </a:lnTo>
                  <a:lnTo>
                    <a:pt x="462" y="147"/>
                  </a:lnTo>
                  <a:lnTo>
                    <a:pt x="462" y="221"/>
                  </a:lnTo>
                  <a:lnTo>
                    <a:pt x="461" y="254"/>
                  </a:lnTo>
                  <a:lnTo>
                    <a:pt x="453" y="281"/>
                  </a:lnTo>
                  <a:lnTo>
                    <a:pt x="441" y="306"/>
                  </a:lnTo>
                  <a:lnTo>
                    <a:pt x="421" y="326"/>
                  </a:lnTo>
                  <a:lnTo>
                    <a:pt x="394" y="344"/>
                  </a:lnTo>
                  <a:lnTo>
                    <a:pt x="513" y="521"/>
                  </a:lnTo>
                  <a:lnTo>
                    <a:pt x="372" y="521"/>
                  </a:lnTo>
                  <a:lnTo>
                    <a:pt x="270" y="368"/>
                  </a:lnTo>
                  <a:lnTo>
                    <a:pt x="126" y="368"/>
                  </a:lnTo>
                  <a:lnTo>
                    <a:pt x="126"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3" name="Freeform 8"/>
            <p:cNvSpPr>
              <a:spLocks/>
            </p:cNvSpPr>
            <p:nvPr userDrawn="1"/>
          </p:nvSpPr>
          <p:spPr bwMode="auto">
            <a:xfrm>
              <a:off x="1333039" y="6361572"/>
              <a:ext cx="144379" cy="135779"/>
            </a:xfrm>
            <a:custGeom>
              <a:avLst/>
              <a:gdLst>
                <a:gd name="T0" fmla="*/ 199 w 554"/>
                <a:gd name="T1" fmla="*/ 0 h 521"/>
                <a:gd name="T2" fmla="*/ 355 w 554"/>
                <a:gd name="T3" fmla="*/ 0 h 521"/>
                <a:gd name="T4" fmla="*/ 554 w 554"/>
                <a:gd name="T5" fmla="*/ 521 h 521"/>
                <a:gd name="T6" fmla="*/ 429 w 554"/>
                <a:gd name="T7" fmla="*/ 521 h 521"/>
                <a:gd name="T8" fmla="*/ 276 w 554"/>
                <a:gd name="T9" fmla="*/ 111 h 521"/>
                <a:gd name="T10" fmla="*/ 125 w 554"/>
                <a:gd name="T11" fmla="*/ 521 h 521"/>
                <a:gd name="T12" fmla="*/ 0 w 554"/>
                <a:gd name="T13" fmla="*/ 521 h 521"/>
                <a:gd name="T14" fmla="*/ 199 w 554"/>
                <a:gd name="T15" fmla="*/ 0 h 5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4" h="521">
                  <a:moveTo>
                    <a:pt x="199" y="0"/>
                  </a:moveTo>
                  <a:lnTo>
                    <a:pt x="355" y="0"/>
                  </a:lnTo>
                  <a:lnTo>
                    <a:pt x="554" y="521"/>
                  </a:lnTo>
                  <a:lnTo>
                    <a:pt x="429" y="521"/>
                  </a:lnTo>
                  <a:lnTo>
                    <a:pt x="276" y="111"/>
                  </a:lnTo>
                  <a:lnTo>
                    <a:pt x="125" y="521"/>
                  </a:lnTo>
                  <a:lnTo>
                    <a:pt x="0" y="521"/>
                  </a:lnTo>
                  <a:lnTo>
                    <a:pt x="199" y="0"/>
                  </a:lnTo>
                  <a:close/>
                </a:path>
              </a:pathLst>
            </a:custGeom>
            <a:solidFill>
              <a:srgbClr val="FF2302"/>
            </a:solidFill>
            <a:ln w="0">
              <a:solidFill>
                <a:srgbClr val="FF2302"/>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4" name="Freeform 9"/>
            <p:cNvSpPr>
              <a:spLocks noEditPoints="1"/>
            </p:cNvSpPr>
            <p:nvPr userDrawn="1"/>
          </p:nvSpPr>
          <p:spPr bwMode="auto">
            <a:xfrm>
              <a:off x="1550390" y="6361572"/>
              <a:ext cx="118318" cy="135779"/>
            </a:xfrm>
            <a:custGeom>
              <a:avLst/>
              <a:gdLst>
                <a:gd name="T0" fmla="*/ 125 w 454"/>
                <a:gd name="T1" fmla="*/ 101 h 521"/>
                <a:gd name="T2" fmla="*/ 125 w 454"/>
                <a:gd name="T3" fmla="*/ 274 h 521"/>
                <a:gd name="T4" fmla="*/ 268 w 454"/>
                <a:gd name="T5" fmla="*/ 274 h 521"/>
                <a:gd name="T6" fmla="*/ 292 w 454"/>
                <a:gd name="T7" fmla="*/ 271 h 521"/>
                <a:gd name="T8" fmla="*/ 310 w 454"/>
                <a:gd name="T9" fmla="*/ 266 h 521"/>
                <a:gd name="T10" fmla="*/ 322 w 454"/>
                <a:gd name="T11" fmla="*/ 256 h 521"/>
                <a:gd name="T12" fmla="*/ 329 w 454"/>
                <a:gd name="T13" fmla="*/ 240 h 521"/>
                <a:gd name="T14" fmla="*/ 332 w 454"/>
                <a:gd name="T15" fmla="*/ 221 h 521"/>
                <a:gd name="T16" fmla="*/ 332 w 454"/>
                <a:gd name="T17" fmla="*/ 153 h 521"/>
                <a:gd name="T18" fmla="*/ 329 w 454"/>
                <a:gd name="T19" fmla="*/ 134 h 521"/>
                <a:gd name="T20" fmla="*/ 322 w 454"/>
                <a:gd name="T21" fmla="*/ 120 h 521"/>
                <a:gd name="T22" fmla="*/ 310 w 454"/>
                <a:gd name="T23" fmla="*/ 109 h 521"/>
                <a:gd name="T24" fmla="*/ 292 w 454"/>
                <a:gd name="T25" fmla="*/ 103 h 521"/>
                <a:gd name="T26" fmla="*/ 268 w 454"/>
                <a:gd name="T27" fmla="*/ 101 h 521"/>
                <a:gd name="T28" fmla="*/ 125 w 454"/>
                <a:gd name="T29" fmla="*/ 101 h 521"/>
                <a:gd name="T30" fmla="*/ 0 w 454"/>
                <a:gd name="T31" fmla="*/ 0 h 521"/>
                <a:gd name="T32" fmla="*/ 272 w 454"/>
                <a:gd name="T33" fmla="*/ 0 h 521"/>
                <a:gd name="T34" fmla="*/ 315 w 454"/>
                <a:gd name="T35" fmla="*/ 1 h 521"/>
                <a:gd name="T36" fmla="*/ 350 w 454"/>
                <a:gd name="T37" fmla="*/ 9 h 521"/>
                <a:gd name="T38" fmla="*/ 380 w 454"/>
                <a:gd name="T39" fmla="*/ 17 h 521"/>
                <a:gd name="T40" fmla="*/ 404 w 454"/>
                <a:gd name="T41" fmla="*/ 31 h 521"/>
                <a:gd name="T42" fmla="*/ 424 w 454"/>
                <a:gd name="T43" fmla="*/ 47 h 521"/>
                <a:gd name="T44" fmla="*/ 437 w 454"/>
                <a:gd name="T45" fmla="*/ 67 h 521"/>
                <a:gd name="T46" fmla="*/ 447 w 454"/>
                <a:gd name="T47" fmla="*/ 91 h 521"/>
                <a:gd name="T48" fmla="*/ 453 w 454"/>
                <a:gd name="T49" fmla="*/ 117 h 521"/>
                <a:gd name="T50" fmla="*/ 454 w 454"/>
                <a:gd name="T51" fmla="*/ 147 h 521"/>
                <a:gd name="T52" fmla="*/ 454 w 454"/>
                <a:gd name="T53" fmla="*/ 227 h 521"/>
                <a:gd name="T54" fmla="*/ 453 w 454"/>
                <a:gd name="T55" fmla="*/ 256 h 521"/>
                <a:gd name="T56" fmla="*/ 446 w 454"/>
                <a:gd name="T57" fmla="*/ 283 h 521"/>
                <a:gd name="T58" fmla="*/ 436 w 454"/>
                <a:gd name="T59" fmla="*/ 307 h 521"/>
                <a:gd name="T60" fmla="*/ 422 w 454"/>
                <a:gd name="T61" fmla="*/ 327 h 521"/>
                <a:gd name="T62" fmla="*/ 402 w 454"/>
                <a:gd name="T63" fmla="*/ 344 h 521"/>
                <a:gd name="T64" fmla="*/ 376 w 454"/>
                <a:gd name="T65" fmla="*/ 357 h 521"/>
                <a:gd name="T66" fmla="*/ 346 w 454"/>
                <a:gd name="T67" fmla="*/ 367 h 521"/>
                <a:gd name="T68" fmla="*/ 309 w 454"/>
                <a:gd name="T69" fmla="*/ 373 h 521"/>
                <a:gd name="T70" fmla="*/ 266 w 454"/>
                <a:gd name="T71" fmla="*/ 374 h 521"/>
                <a:gd name="T72" fmla="*/ 125 w 454"/>
                <a:gd name="T73" fmla="*/ 374 h 521"/>
                <a:gd name="T74" fmla="*/ 125 w 454"/>
                <a:gd name="T75" fmla="*/ 521 h 521"/>
                <a:gd name="T76" fmla="*/ 0 w 454"/>
                <a:gd name="T77" fmla="*/ 521 h 521"/>
                <a:gd name="T78" fmla="*/ 0 w 454"/>
                <a:gd name="T7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4" h="521">
                  <a:moveTo>
                    <a:pt x="125" y="101"/>
                  </a:moveTo>
                  <a:lnTo>
                    <a:pt x="125" y="274"/>
                  </a:lnTo>
                  <a:lnTo>
                    <a:pt x="268" y="274"/>
                  </a:lnTo>
                  <a:lnTo>
                    <a:pt x="292" y="271"/>
                  </a:lnTo>
                  <a:lnTo>
                    <a:pt x="310" y="266"/>
                  </a:lnTo>
                  <a:lnTo>
                    <a:pt x="322" y="256"/>
                  </a:lnTo>
                  <a:lnTo>
                    <a:pt x="329" y="240"/>
                  </a:lnTo>
                  <a:lnTo>
                    <a:pt x="332" y="221"/>
                  </a:lnTo>
                  <a:lnTo>
                    <a:pt x="332" y="153"/>
                  </a:lnTo>
                  <a:lnTo>
                    <a:pt x="329" y="134"/>
                  </a:lnTo>
                  <a:lnTo>
                    <a:pt x="322" y="120"/>
                  </a:lnTo>
                  <a:lnTo>
                    <a:pt x="310" y="109"/>
                  </a:lnTo>
                  <a:lnTo>
                    <a:pt x="292" y="103"/>
                  </a:lnTo>
                  <a:lnTo>
                    <a:pt x="268" y="101"/>
                  </a:lnTo>
                  <a:lnTo>
                    <a:pt x="125" y="101"/>
                  </a:lnTo>
                  <a:close/>
                  <a:moveTo>
                    <a:pt x="0" y="0"/>
                  </a:moveTo>
                  <a:lnTo>
                    <a:pt x="272" y="0"/>
                  </a:lnTo>
                  <a:lnTo>
                    <a:pt x="315" y="1"/>
                  </a:lnTo>
                  <a:lnTo>
                    <a:pt x="350" y="9"/>
                  </a:lnTo>
                  <a:lnTo>
                    <a:pt x="380" y="17"/>
                  </a:lnTo>
                  <a:lnTo>
                    <a:pt x="404" y="31"/>
                  </a:lnTo>
                  <a:lnTo>
                    <a:pt x="424" y="47"/>
                  </a:lnTo>
                  <a:lnTo>
                    <a:pt x="437" y="67"/>
                  </a:lnTo>
                  <a:lnTo>
                    <a:pt x="447" y="91"/>
                  </a:lnTo>
                  <a:lnTo>
                    <a:pt x="453" y="117"/>
                  </a:lnTo>
                  <a:lnTo>
                    <a:pt x="454" y="147"/>
                  </a:lnTo>
                  <a:lnTo>
                    <a:pt x="454" y="227"/>
                  </a:lnTo>
                  <a:lnTo>
                    <a:pt x="453" y="256"/>
                  </a:lnTo>
                  <a:lnTo>
                    <a:pt x="446" y="283"/>
                  </a:lnTo>
                  <a:lnTo>
                    <a:pt x="436" y="307"/>
                  </a:lnTo>
                  <a:lnTo>
                    <a:pt x="422" y="327"/>
                  </a:lnTo>
                  <a:lnTo>
                    <a:pt x="402" y="344"/>
                  </a:lnTo>
                  <a:lnTo>
                    <a:pt x="376" y="357"/>
                  </a:lnTo>
                  <a:lnTo>
                    <a:pt x="346" y="367"/>
                  </a:lnTo>
                  <a:lnTo>
                    <a:pt x="309" y="373"/>
                  </a:lnTo>
                  <a:lnTo>
                    <a:pt x="266" y="374"/>
                  </a:lnTo>
                  <a:lnTo>
                    <a:pt x="125" y="374"/>
                  </a:lnTo>
                  <a:lnTo>
                    <a:pt x="125"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5" name="Freeform 10"/>
            <p:cNvSpPr>
              <a:spLocks/>
            </p:cNvSpPr>
            <p:nvPr userDrawn="1"/>
          </p:nvSpPr>
          <p:spPr bwMode="auto">
            <a:xfrm>
              <a:off x="1747674" y="6361572"/>
              <a:ext cx="104245" cy="135779"/>
            </a:xfrm>
            <a:custGeom>
              <a:avLst/>
              <a:gdLst>
                <a:gd name="T0" fmla="*/ 0 w 400"/>
                <a:gd name="T1" fmla="*/ 0 h 521"/>
                <a:gd name="T2" fmla="*/ 400 w 400"/>
                <a:gd name="T3" fmla="*/ 0 h 521"/>
                <a:gd name="T4" fmla="*/ 400 w 400"/>
                <a:gd name="T5" fmla="*/ 103 h 521"/>
                <a:gd name="T6" fmla="*/ 124 w 400"/>
                <a:gd name="T7" fmla="*/ 103 h 521"/>
                <a:gd name="T8" fmla="*/ 124 w 400"/>
                <a:gd name="T9" fmla="*/ 204 h 521"/>
                <a:gd name="T10" fmla="*/ 382 w 400"/>
                <a:gd name="T11" fmla="*/ 204 h 521"/>
                <a:gd name="T12" fmla="*/ 382 w 400"/>
                <a:gd name="T13" fmla="*/ 307 h 521"/>
                <a:gd name="T14" fmla="*/ 124 w 400"/>
                <a:gd name="T15" fmla="*/ 307 h 521"/>
                <a:gd name="T16" fmla="*/ 124 w 400"/>
                <a:gd name="T17" fmla="*/ 420 h 521"/>
                <a:gd name="T18" fmla="*/ 400 w 400"/>
                <a:gd name="T19" fmla="*/ 420 h 521"/>
                <a:gd name="T20" fmla="*/ 400 w 400"/>
                <a:gd name="T21" fmla="*/ 521 h 521"/>
                <a:gd name="T22" fmla="*/ 0 w 400"/>
                <a:gd name="T23" fmla="*/ 521 h 521"/>
                <a:gd name="T24" fmla="*/ 0 w 400"/>
                <a:gd name="T25"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0" h="521">
                  <a:moveTo>
                    <a:pt x="0" y="0"/>
                  </a:moveTo>
                  <a:lnTo>
                    <a:pt x="400" y="0"/>
                  </a:lnTo>
                  <a:lnTo>
                    <a:pt x="400" y="103"/>
                  </a:lnTo>
                  <a:lnTo>
                    <a:pt x="124" y="103"/>
                  </a:lnTo>
                  <a:lnTo>
                    <a:pt x="124" y="204"/>
                  </a:lnTo>
                  <a:lnTo>
                    <a:pt x="382" y="204"/>
                  </a:lnTo>
                  <a:lnTo>
                    <a:pt x="382" y="307"/>
                  </a:lnTo>
                  <a:lnTo>
                    <a:pt x="124" y="307"/>
                  </a:lnTo>
                  <a:lnTo>
                    <a:pt x="124" y="420"/>
                  </a:lnTo>
                  <a:lnTo>
                    <a:pt x="400" y="420"/>
                  </a:lnTo>
                  <a:lnTo>
                    <a:pt x="400"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6" name="Freeform 11"/>
            <p:cNvSpPr>
              <a:spLocks noEditPoints="1"/>
            </p:cNvSpPr>
            <p:nvPr userDrawn="1"/>
          </p:nvSpPr>
          <p:spPr bwMode="auto">
            <a:xfrm>
              <a:off x="1933752" y="6361572"/>
              <a:ext cx="133173" cy="135779"/>
            </a:xfrm>
            <a:custGeom>
              <a:avLst/>
              <a:gdLst>
                <a:gd name="T0" fmla="*/ 124 w 511"/>
                <a:gd name="T1" fmla="*/ 101 h 521"/>
                <a:gd name="T2" fmla="*/ 124 w 511"/>
                <a:gd name="T3" fmla="*/ 270 h 521"/>
                <a:gd name="T4" fmla="*/ 276 w 511"/>
                <a:gd name="T5" fmla="*/ 270 h 521"/>
                <a:gd name="T6" fmla="*/ 296 w 511"/>
                <a:gd name="T7" fmla="*/ 268 h 521"/>
                <a:gd name="T8" fmla="*/ 313 w 511"/>
                <a:gd name="T9" fmla="*/ 264 h 521"/>
                <a:gd name="T10" fmla="*/ 325 w 511"/>
                <a:gd name="T11" fmla="*/ 256 h 521"/>
                <a:gd name="T12" fmla="*/ 333 w 511"/>
                <a:gd name="T13" fmla="*/ 246 h 521"/>
                <a:gd name="T14" fmla="*/ 338 w 511"/>
                <a:gd name="T15" fmla="*/ 231 h 521"/>
                <a:gd name="T16" fmla="*/ 339 w 511"/>
                <a:gd name="T17" fmla="*/ 214 h 521"/>
                <a:gd name="T18" fmla="*/ 339 w 511"/>
                <a:gd name="T19" fmla="*/ 153 h 521"/>
                <a:gd name="T20" fmla="*/ 338 w 511"/>
                <a:gd name="T21" fmla="*/ 133 h 521"/>
                <a:gd name="T22" fmla="*/ 330 w 511"/>
                <a:gd name="T23" fmla="*/ 119 h 521"/>
                <a:gd name="T24" fmla="*/ 319 w 511"/>
                <a:gd name="T25" fmla="*/ 109 h 521"/>
                <a:gd name="T26" fmla="*/ 302 w 511"/>
                <a:gd name="T27" fmla="*/ 103 h 521"/>
                <a:gd name="T28" fmla="*/ 279 w 511"/>
                <a:gd name="T29" fmla="*/ 101 h 521"/>
                <a:gd name="T30" fmla="*/ 124 w 511"/>
                <a:gd name="T31" fmla="*/ 101 h 521"/>
                <a:gd name="T32" fmla="*/ 0 w 511"/>
                <a:gd name="T33" fmla="*/ 0 h 521"/>
                <a:gd name="T34" fmla="*/ 279 w 511"/>
                <a:gd name="T35" fmla="*/ 0 h 521"/>
                <a:gd name="T36" fmla="*/ 320 w 511"/>
                <a:gd name="T37" fmla="*/ 1 h 521"/>
                <a:gd name="T38" fmla="*/ 358 w 511"/>
                <a:gd name="T39" fmla="*/ 9 h 521"/>
                <a:gd name="T40" fmla="*/ 387 w 511"/>
                <a:gd name="T41" fmla="*/ 17 h 521"/>
                <a:gd name="T42" fmla="*/ 412 w 511"/>
                <a:gd name="T43" fmla="*/ 31 h 521"/>
                <a:gd name="T44" fmla="*/ 430 w 511"/>
                <a:gd name="T45" fmla="*/ 47 h 521"/>
                <a:gd name="T46" fmla="*/ 444 w 511"/>
                <a:gd name="T47" fmla="*/ 67 h 521"/>
                <a:gd name="T48" fmla="*/ 453 w 511"/>
                <a:gd name="T49" fmla="*/ 91 h 521"/>
                <a:gd name="T50" fmla="*/ 459 w 511"/>
                <a:gd name="T51" fmla="*/ 117 h 521"/>
                <a:gd name="T52" fmla="*/ 460 w 511"/>
                <a:gd name="T53" fmla="*/ 147 h 521"/>
                <a:gd name="T54" fmla="*/ 460 w 511"/>
                <a:gd name="T55" fmla="*/ 221 h 521"/>
                <a:gd name="T56" fmla="*/ 459 w 511"/>
                <a:gd name="T57" fmla="*/ 254 h 521"/>
                <a:gd name="T58" fmla="*/ 452 w 511"/>
                <a:gd name="T59" fmla="*/ 281 h 521"/>
                <a:gd name="T60" fmla="*/ 439 w 511"/>
                <a:gd name="T61" fmla="*/ 306 h 521"/>
                <a:gd name="T62" fmla="*/ 419 w 511"/>
                <a:gd name="T63" fmla="*/ 326 h 521"/>
                <a:gd name="T64" fmla="*/ 392 w 511"/>
                <a:gd name="T65" fmla="*/ 344 h 521"/>
                <a:gd name="T66" fmla="*/ 511 w 511"/>
                <a:gd name="T67" fmla="*/ 521 h 521"/>
                <a:gd name="T68" fmla="*/ 370 w 511"/>
                <a:gd name="T69" fmla="*/ 521 h 521"/>
                <a:gd name="T70" fmla="*/ 269 w 511"/>
                <a:gd name="T71" fmla="*/ 368 h 521"/>
                <a:gd name="T72" fmla="*/ 124 w 511"/>
                <a:gd name="T73" fmla="*/ 368 h 521"/>
                <a:gd name="T74" fmla="*/ 124 w 511"/>
                <a:gd name="T75" fmla="*/ 521 h 521"/>
                <a:gd name="T76" fmla="*/ 0 w 511"/>
                <a:gd name="T77" fmla="*/ 521 h 521"/>
                <a:gd name="T78" fmla="*/ 0 w 511"/>
                <a:gd name="T7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1" h="521">
                  <a:moveTo>
                    <a:pt x="124" y="101"/>
                  </a:moveTo>
                  <a:lnTo>
                    <a:pt x="124" y="270"/>
                  </a:lnTo>
                  <a:lnTo>
                    <a:pt x="276" y="270"/>
                  </a:lnTo>
                  <a:lnTo>
                    <a:pt x="296" y="268"/>
                  </a:lnTo>
                  <a:lnTo>
                    <a:pt x="313" y="264"/>
                  </a:lnTo>
                  <a:lnTo>
                    <a:pt x="325" y="256"/>
                  </a:lnTo>
                  <a:lnTo>
                    <a:pt x="333" y="246"/>
                  </a:lnTo>
                  <a:lnTo>
                    <a:pt x="338" y="231"/>
                  </a:lnTo>
                  <a:lnTo>
                    <a:pt x="339" y="214"/>
                  </a:lnTo>
                  <a:lnTo>
                    <a:pt x="339" y="153"/>
                  </a:lnTo>
                  <a:lnTo>
                    <a:pt x="338" y="133"/>
                  </a:lnTo>
                  <a:lnTo>
                    <a:pt x="330" y="119"/>
                  </a:lnTo>
                  <a:lnTo>
                    <a:pt x="319" y="109"/>
                  </a:lnTo>
                  <a:lnTo>
                    <a:pt x="302" y="103"/>
                  </a:lnTo>
                  <a:lnTo>
                    <a:pt x="279" y="101"/>
                  </a:lnTo>
                  <a:lnTo>
                    <a:pt x="124" y="101"/>
                  </a:lnTo>
                  <a:close/>
                  <a:moveTo>
                    <a:pt x="0" y="0"/>
                  </a:moveTo>
                  <a:lnTo>
                    <a:pt x="279" y="0"/>
                  </a:lnTo>
                  <a:lnTo>
                    <a:pt x="320" y="1"/>
                  </a:lnTo>
                  <a:lnTo>
                    <a:pt x="358" y="9"/>
                  </a:lnTo>
                  <a:lnTo>
                    <a:pt x="387" y="17"/>
                  </a:lnTo>
                  <a:lnTo>
                    <a:pt x="412" y="31"/>
                  </a:lnTo>
                  <a:lnTo>
                    <a:pt x="430" y="47"/>
                  </a:lnTo>
                  <a:lnTo>
                    <a:pt x="444" y="67"/>
                  </a:lnTo>
                  <a:lnTo>
                    <a:pt x="453" y="91"/>
                  </a:lnTo>
                  <a:lnTo>
                    <a:pt x="459" y="117"/>
                  </a:lnTo>
                  <a:lnTo>
                    <a:pt x="460" y="147"/>
                  </a:lnTo>
                  <a:lnTo>
                    <a:pt x="460" y="221"/>
                  </a:lnTo>
                  <a:lnTo>
                    <a:pt x="459" y="254"/>
                  </a:lnTo>
                  <a:lnTo>
                    <a:pt x="452" y="281"/>
                  </a:lnTo>
                  <a:lnTo>
                    <a:pt x="439" y="306"/>
                  </a:lnTo>
                  <a:lnTo>
                    <a:pt x="419" y="326"/>
                  </a:lnTo>
                  <a:lnTo>
                    <a:pt x="392" y="344"/>
                  </a:lnTo>
                  <a:lnTo>
                    <a:pt x="511" y="521"/>
                  </a:lnTo>
                  <a:lnTo>
                    <a:pt x="370" y="521"/>
                  </a:lnTo>
                  <a:lnTo>
                    <a:pt x="269" y="368"/>
                  </a:lnTo>
                  <a:lnTo>
                    <a:pt x="124" y="368"/>
                  </a:lnTo>
                  <a:lnTo>
                    <a:pt x="124"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grpSp>
    </p:spTree>
    <p:extLst>
      <p:ext uri="{BB962C8B-B14F-4D97-AF65-F5344CB8AC3E}">
        <p14:creationId xmlns:p14="http://schemas.microsoft.com/office/powerpoint/2010/main" val="42296343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Picture">
    <p:spTree>
      <p:nvGrpSpPr>
        <p:cNvPr id="1" name=""/>
        <p:cNvGrpSpPr/>
        <p:nvPr/>
      </p:nvGrpSpPr>
      <p:grpSpPr>
        <a:xfrm>
          <a:off x="0" y="0"/>
          <a:ext cx="0" cy="0"/>
          <a:chOff x="0" y="0"/>
          <a:chExt cx="0" cy="0"/>
        </a:xfrm>
      </p:grpSpPr>
      <p:sp>
        <p:nvSpPr>
          <p:cNvPr id="3" name="Content Placeholder 2"/>
          <p:cNvSpPr>
            <a:spLocks noGrp="1"/>
          </p:cNvSpPr>
          <p:nvPr>
            <p:ph idx="1"/>
          </p:nvPr>
        </p:nvSpPr>
        <p:spPr>
          <a:xfrm>
            <a:off x="920752" y="2425416"/>
            <a:ext cx="2965449" cy="3552052"/>
          </a:xfrm>
          <a:prstGeom prst="rect">
            <a:avLst/>
          </a:prstGeom>
        </p:spPr>
        <p:txBody>
          <a:bodyPr lIns="0">
            <a:normAutofit/>
          </a:bodyPr>
          <a:lstStyle>
            <a:lvl1pPr marL="0" indent="0">
              <a:lnSpc>
                <a:spcPts val="1440"/>
              </a:lnSpc>
              <a:spcBef>
                <a:spcPts val="600"/>
              </a:spcBef>
              <a:buFontTx/>
              <a:buNone/>
              <a:defRPr sz="1200" baseline="0">
                <a:latin typeface="Aria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5" name="Picture Placeholder 4"/>
          <p:cNvSpPr>
            <a:spLocks noGrp="1"/>
          </p:cNvSpPr>
          <p:nvPr>
            <p:ph type="pic" sz="quarter" idx="10"/>
          </p:nvPr>
        </p:nvSpPr>
        <p:spPr>
          <a:xfrm>
            <a:off x="4419600" y="1643592"/>
            <a:ext cx="4724400" cy="3571875"/>
          </a:xfrm>
          <a:prstGeom prst="rect">
            <a:avLst/>
          </a:prstGeom>
        </p:spPr>
        <p:txBody>
          <a:bodyPr vert="horz" anchor="ctr" anchorCtr="1"/>
          <a:lstStyle>
            <a:lvl1pPr marL="0" indent="0">
              <a:buFontTx/>
              <a:buNone/>
              <a:defRPr sz="1500"/>
            </a:lvl1pPr>
          </a:lstStyle>
          <a:p>
            <a:r>
              <a:rPr lang="en-US"/>
              <a:t>Drag picture to placeholder or click icon to add</a:t>
            </a:r>
            <a:endParaRPr lang="en-US" dirty="0"/>
          </a:p>
        </p:txBody>
      </p:sp>
      <p:sp>
        <p:nvSpPr>
          <p:cNvPr id="7" name="Slide Number Placeholder 5"/>
          <p:cNvSpPr>
            <a:spLocks noGrp="1"/>
          </p:cNvSpPr>
          <p:nvPr>
            <p:ph type="sldNum" sz="quarter" idx="4"/>
          </p:nvPr>
        </p:nvSpPr>
        <p:spPr>
          <a:xfrm>
            <a:off x="7881409" y="6344939"/>
            <a:ext cx="466725" cy="365125"/>
          </a:xfrm>
          <a:prstGeom prst="rect">
            <a:avLst/>
          </a:prstGeom>
        </p:spPr>
        <p:txBody>
          <a:bodyPr bIns="0"/>
          <a:lstStyle>
            <a:lvl1pPr algn="r">
              <a:defRPr sz="900" b="1" i="0"/>
            </a:lvl1pPr>
          </a:lstStyle>
          <a:p>
            <a:fld id="{532E5815-A8B8-3248-99F0-470F41FB048B}" type="slidenum">
              <a:rPr lang="en-US" smtClean="0"/>
              <a:pPr/>
              <a:t>‹#›</a:t>
            </a:fld>
            <a:endParaRPr lang="en-US" dirty="0"/>
          </a:p>
        </p:txBody>
      </p:sp>
      <p:sp>
        <p:nvSpPr>
          <p:cNvPr id="10" name="Title 1"/>
          <p:cNvSpPr>
            <a:spLocks noGrp="1"/>
          </p:cNvSpPr>
          <p:nvPr>
            <p:ph type="title" hasCustomPrompt="1"/>
          </p:nvPr>
        </p:nvSpPr>
        <p:spPr>
          <a:xfrm>
            <a:off x="930672" y="47198"/>
            <a:ext cx="7766050" cy="1143000"/>
          </a:xfrm>
        </p:spPr>
        <p:txBody>
          <a:bodyPr lIns="0">
            <a:normAutofit/>
          </a:bodyPr>
          <a:lstStyle>
            <a:lvl1pPr algn="l">
              <a:defRPr sz="2625" b="1" i="0">
                <a:latin typeface="Arial"/>
              </a:defRPr>
            </a:lvl1pPr>
          </a:lstStyle>
          <a:p>
            <a:r>
              <a:rPr lang="en-US" dirty="0"/>
              <a:t>Content with Picture</a:t>
            </a:r>
          </a:p>
        </p:txBody>
      </p:sp>
      <p:sp>
        <p:nvSpPr>
          <p:cNvPr id="4" name="Footer Placeholder 3"/>
          <p:cNvSpPr>
            <a:spLocks noGrp="1"/>
          </p:cNvSpPr>
          <p:nvPr>
            <p:ph type="ftr" sz="quarter" idx="12"/>
          </p:nvPr>
        </p:nvSpPr>
        <p:spPr/>
        <p:txBody>
          <a:bodyPr/>
          <a:lstStyle/>
          <a:p>
            <a:r>
              <a:rPr lang="en-US"/>
              <a:t>Draper Proprietary</a:t>
            </a:r>
          </a:p>
        </p:txBody>
      </p:sp>
      <p:cxnSp>
        <p:nvCxnSpPr>
          <p:cNvPr id="12" name="Straight Connector 11"/>
          <p:cNvCxnSpPr/>
          <p:nvPr userDrawn="1"/>
        </p:nvCxnSpPr>
        <p:spPr>
          <a:xfrm>
            <a:off x="0" y="962704"/>
            <a:ext cx="1849468" cy="0"/>
          </a:xfrm>
          <a:prstGeom prst="line">
            <a:avLst/>
          </a:prstGeom>
          <a:ln w="12700">
            <a:solidFill>
              <a:srgbClr val="FF4612"/>
            </a:solidFill>
          </a:ln>
          <a:effectLst/>
        </p:spPr>
        <p:style>
          <a:lnRef idx="2">
            <a:schemeClr val="accent1"/>
          </a:lnRef>
          <a:fillRef idx="0">
            <a:schemeClr val="accent1"/>
          </a:fillRef>
          <a:effectRef idx="1">
            <a:schemeClr val="accent1"/>
          </a:effectRef>
          <a:fontRef idx="minor">
            <a:schemeClr val="tx1"/>
          </a:fontRef>
        </p:style>
      </p:cxnSp>
      <p:grpSp>
        <p:nvGrpSpPr>
          <p:cNvPr id="11" name="Group 10"/>
          <p:cNvGrpSpPr/>
          <p:nvPr userDrawn="1"/>
        </p:nvGrpSpPr>
        <p:grpSpPr>
          <a:xfrm>
            <a:off x="920751" y="6361574"/>
            <a:ext cx="1146175" cy="135779"/>
            <a:chOff x="920750" y="6361572"/>
            <a:chExt cx="1146175" cy="135779"/>
          </a:xfrm>
        </p:grpSpPr>
        <p:sp>
          <p:nvSpPr>
            <p:cNvPr id="13" name="Freeform 6"/>
            <p:cNvSpPr>
              <a:spLocks noEditPoints="1"/>
            </p:cNvSpPr>
            <p:nvPr userDrawn="1"/>
          </p:nvSpPr>
          <p:spPr bwMode="auto">
            <a:xfrm>
              <a:off x="920750" y="6361572"/>
              <a:ext cx="119882" cy="135779"/>
            </a:xfrm>
            <a:custGeom>
              <a:avLst/>
              <a:gdLst>
                <a:gd name="T0" fmla="*/ 124 w 460"/>
                <a:gd name="T1" fmla="*/ 106 h 521"/>
                <a:gd name="T2" fmla="*/ 124 w 460"/>
                <a:gd name="T3" fmla="*/ 415 h 521"/>
                <a:gd name="T4" fmla="*/ 260 w 460"/>
                <a:gd name="T5" fmla="*/ 415 h 521"/>
                <a:gd name="T6" fmla="*/ 286 w 460"/>
                <a:gd name="T7" fmla="*/ 414 h 521"/>
                <a:gd name="T8" fmla="*/ 306 w 460"/>
                <a:gd name="T9" fmla="*/ 408 h 521"/>
                <a:gd name="T10" fmla="*/ 320 w 460"/>
                <a:gd name="T11" fmla="*/ 400 h 521"/>
                <a:gd name="T12" fmla="*/ 330 w 460"/>
                <a:gd name="T13" fmla="*/ 385 h 521"/>
                <a:gd name="T14" fmla="*/ 336 w 460"/>
                <a:gd name="T15" fmla="*/ 368 h 521"/>
                <a:gd name="T16" fmla="*/ 337 w 460"/>
                <a:gd name="T17" fmla="*/ 346 h 521"/>
                <a:gd name="T18" fmla="*/ 337 w 460"/>
                <a:gd name="T19" fmla="*/ 176 h 521"/>
                <a:gd name="T20" fmla="*/ 336 w 460"/>
                <a:gd name="T21" fmla="*/ 154 h 521"/>
                <a:gd name="T22" fmla="*/ 330 w 460"/>
                <a:gd name="T23" fmla="*/ 136 h 521"/>
                <a:gd name="T24" fmla="*/ 320 w 460"/>
                <a:gd name="T25" fmla="*/ 123 h 521"/>
                <a:gd name="T26" fmla="*/ 306 w 460"/>
                <a:gd name="T27" fmla="*/ 113 h 521"/>
                <a:gd name="T28" fmla="*/ 286 w 460"/>
                <a:gd name="T29" fmla="*/ 107 h 521"/>
                <a:gd name="T30" fmla="*/ 260 w 460"/>
                <a:gd name="T31" fmla="*/ 106 h 521"/>
                <a:gd name="T32" fmla="*/ 124 w 460"/>
                <a:gd name="T33" fmla="*/ 106 h 521"/>
                <a:gd name="T34" fmla="*/ 0 w 460"/>
                <a:gd name="T35" fmla="*/ 0 h 521"/>
                <a:gd name="T36" fmla="*/ 268 w 460"/>
                <a:gd name="T37" fmla="*/ 0 h 521"/>
                <a:gd name="T38" fmla="*/ 307 w 460"/>
                <a:gd name="T39" fmla="*/ 1 h 521"/>
                <a:gd name="T40" fmla="*/ 342 w 460"/>
                <a:gd name="T41" fmla="*/ 7 h 521"/>
                <a:gd name="T42" fmla="*/ 370 w 460"/>
                <a:gd name="T43" fmla="*/ 16 h 521"/>
                <a:gd name="T44" fmla="*/ 394 w 460"/>
                <a:gd name="T45" fmla="*/ 27 h 521"/>
                <a:gd name="T46" fmla="*/ 414 w 460"/>
                <a:gd name="T47" fmla="*/ 43 h 521"/>
                <a:gd name="T48" fmla="*/ 430 w 460"/>
                <a:gd name="T49" fmla="*/ 60 h 521"/>
                <a:gd name="T50" fmla="*/ 441 w 460"/>
                <a:gd name="T51" fmla="*/ 79 h 521"/>
                <a:gd name="T52" fmla="*/ 450 w 460"/>
                <a:gd name="T53" fmla="*/ 101 h 521"/>
                <a:gd name="T54" fmla="*/ 456 w 460"/>
                <a:gd name="T55" fmla="*/ 124 h 521"/>
                <a:gd name="T56" fmla="*/ 459 w 460"/>
                <a:gd name="T57" fmla="*/ 150 h 521"/>
                <a:gd name="T58" fmla="*/ 460 w 460"/>
                <a:gd name="T59" fmla="*/ 177 h 521"/>
                <a:gd name="T60" fmla="*/ 460 w 460"/>
                <a:gd name="T61" fmla="*/ 346 h 521"/>
                <a:gd name="T62" fmla="*/ 459 w 460"/>
                <a:gd name="T63" fmla="*/ 371 h 521"/>
                <a:gd name="T64" fmla="*/ 456 w 460"/>
                <a:gd name="T65" fmla="*/ 397 h 521"/>
                <a:gd name="T66" fmla="*/ 450 w 460"/>
                <a:gd name="T67" fmla="*/ 421 h 521"/>
                <a:gd name="T68" fmla="*/ 441 w 460"/>
                <a:gd name="T69" fmla="*/ 443 h 521"/>
                <a:gd name="T70" fmla="*/ 430 w 460"/>
                <a:gd name="T71" fmla="*/ 461 h 521"/>
                <a:gd name="T72" fmla="*/ 414 w 460"/>
                <a:gd name="T73" fmla="*/ 480 h 521"/>
                <a:gd name="T74" fmla="*/ 394 w 460"/>
                <a:gd name="T75" fmla="*/ 494 h 521"/>
                <a:gd name="T76" fmla="*/ 370 w 460"/>
                <a:gd name="T77" fmla="*/ 505 h 521"/>
                <a:gd name="T78" fmla="*/ 342 w 460"/>
                <a:gd name="T79" fmla="*/ 514 h 521"/>
                <a:gd name="T80" fmla="*/ 307 w 460"/>
                <a:gd name="T81" fmla="*/ 520 h 521"/>
                <a:gd name="T82" fmla="*/ 268 w 460"/>
                <a:gd name="T83" fmla="*/ 521 h 521"/>
                <a:gd name="T84" fmla="*/ 0 w 460"/>
                <a:gd name="T85" fmla="*/ 521 h 521"/>
                <a:gd name="T86" fmla="*/ 0 w 460"/>
                <a:gd name="T87"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0" h="521">
                  <a:moveTo>
                    <a:pt x="124" y="106"/>
                  </a:moveTo>
                  <a:lnTo>
                    <a:pt x="124" y="415"/>
                  </a:lnTo>
                  <a:lnTo>
                    <a:pt x="260" y="415"/>
                  </a:lnTo>
                  <a:lnTo>
                    <a:pt x="286" y="414"/>
                  </a:lnTo>
                  <a:lnTo>
                    <a:pt x="306" y="408"/>
                  </a:lnTo>
                  <a:lnTo>
                    <a:pt x="320" y="400"/>
                  </a:lnTo>
                  <a:lnTo>
                    <a:pt x="330" y="385"/>
                  </a:lnTo>
                  <a:lnTo>
                    <a:pt x="336" y="368"/>
                  </a:lnTo>
                  <a:lnTo>
                    <a:pt x="337" y="346"/>
                  </a:lnTo>
                  <a:lnTo>
                    <a:pt x="337" y="176"/>
                  </a:lnTo>
                  <a:lnTo>
                    <a:pt x="336" y="154"/>
                  </a:lnTo>
                  <a:lnTo>
                    <a:pt x="330" y="136"/>
                  </a:lnTo>
                  <a:lnTo>
                    <a:pt x="320" y="123"/>
                  </a:lnTo>
                  <a:lnTo>
                    <a:pt x="306" y="113"/>
                  </a:lnTo>
                  <a:lnTo>
                    <a:pt x="286" y="107"/>
                  </a:lnTo>
                  <a:lnTo>
                    <a:pt x="260" y="106"/>
                  </a:lnTo>
                  <a:lnTo>
                    <a:pt x="124" y="106"/>
                  </a:lnTo>
                  <a:close/>
                  <a:moveTo>
                    <a:pt x="0" y="0"/>
                  </a:moveTo>
                  <a:lnTo>
                    <a:pt x="268" y="0"/>
                  </a:lnTo>
                  <a:lnTo>
                    <a:pt x="307" y="1"/>
                  </a:lnTo>
                  <a:lnTo>
                    <a:pt x="342" y="7"/>
                  </a:lnTo>
                  <a:lnTo>
                    <a:pt x="370" y="16"/>
                  </a:lnTo>
                  <a:lnTo>
                    <a:pt x="394" y="27"/>
                  </a:lnTo>
                  <a:lnTo>
                    <a:pt x="414" y="43"/>
                  </a:lnTo>
                  <a:lnTo>
                    <a:pt x="430" y="60"/>
                  </a:lnTo>
                  <a:lnTo>
                    <a:pt x="441" y="79"/>
                  </a:lnTo>
                  <a:lnTo>
                    <a:pt x="450" y="101"/>
                  </a:lnTo>
                  <a:lnTo>
                    <a:pt x="456" y="124"/>
                  </a:lnTo>
                  <a:lnTo>
                    <a:pt x="459" y="150"/>
                  </a:lnTo>
                  <a:lnTo>
                    <a:pt x="460" y="177"/>
                  </a:lnTo>
                  <a:lnTo>
                    <a:pt x="460" y="346"/>
                  </a:lnTo>
                  <a:lnTo>
                    <a:pt x="459" y="371"/>
                  </a:lnTo>
                  <a:lnTo>
                    <a:pt x="456" y="397"/>
                  </a:lnTo>
                  <a:lnTo>
                    <a:pt x="450" y="421"/>
                  </a:lnTo>
                  <a:lnTo>
                    <a:pt x="441" y="443"/>
                  </a:lnTo>
                  <a:lnTo>
                    <a:pt x="430" y="461"/>
                  </a:lnTo>
                  <a:lnTo>
                    <a:pt x="414" y="480"/>
                  </a:lnTo>
                  <a:lnTo>
                    <a:pt x="394" y="494"/>
                  </a:lnTo>
                  <a:lnTo>
                    <a:pt x="370" y="505"/>
                  </a:lnTo>
                  <a:lnTo>
                    <a:pt x="342" y="514"/>
                  </a:lnTo>
                  <a:lnTo>
                    <a:pt x="307" y="520"/>
                  </a:lnTo>
                  <a:lnTo>
                    <a:pt x="268"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4" name="Freeform 7"/>
            <p:cNvSpPr>
              <a:spLocks noEditPoints="1"/>
            </p:cNvSpPr>
            <p:nvPr userDrawn="1"/>
          </p:nvSpPr>
          <p:spPr bwMode="auto">
            <a:xfrm>
              <a:off x="1128980" y="6361572"/>
              <a:ext cx="133694" cy="135779"/>
            </a:xfrm>
            <a:custGeom>
              <a:avLst/>
              <a:gdLst>
                <a:gd name="T0" fmla="*/ 126 w 513"/>
                <a:gd name="T1" fmla="*/ 101 h 521"/>
                <a:gd name="T2" fmla="*/ 126 w 513"/>
                <a:gd name="T3" fmla="*/ 270 h 521"/>
                <a:gd name="T4" fmla="*/ 277 w 513"/>
                <a:gd name="T5" fmla="*/ 270 h 521"/>
                <a:gd name="T6" fmla="*/ 298 w 513"/>
                <a:gd name="T7" fmla="*/ 268 h 521"/>
                <a:gd name="T8" fmla="*/ 314 w 513"/>
                <a:gd name="T9" fmla="*/ 264 h 521"/>
                <a:gd name="T10" fmla="*/ 327 w 513"/>
                <a:gd name="T11" fmla="*/ 256 h 521"/>
                <a:gd name="T12" fmla="*/ 335 w 513"/>
                <a:gd name="T13" fmla="*/ 246 h 521"/>
                <a:gd name="T14" fmla="*/ 339 w 513"/>
                <a:gd name="T15" fmla="*/ 231 h 521"/>
                <a:gd name="T16" fmla="*/ 341 w 513"/>
                <a:gd name="T17" fmla="*/ 214 h 521"/>
                <a:gd name="T18" fmla="*/ 341 w 513"/>
                <a:gd name="T19" fmla="*/ 153 h 521"/>
                <a:gd name="T20" fmla="*/ 339 w 513"/>
                <a:gd name="T21" fmla="*/ 133 h 521"/>
                <a:gd name="T22" fmla="*/ 332 w 513"/>
                <a:gd name="T23" fmla="*/ 119 h 521"/>
                <a:gd name="T24" fmla="*/ 321 w 513"/>
                <a:gd name="T25" fmla="*/ 109 h 521"/>
                <a:gd name="T26" fmla="*/ 304 w 513"/>
                <a:gd name="T27" fmla="*/ 103 h 521"/>
                <a:gd name="T28" fmla="*/ 281 w 513"/>
                <a:gd name="T29" fmla="*/ 101 h 521"/>
                <a:gd name="T30" fmla="*/ 126 w 513"/>
                <a:gd name="T31" fmla="*/ 101 h 521"/>
                <a:gd name="T32" fmla="*/ 0 w 513"/>
                <a:gd name="T33" fmla="*/ 0 h 521"/>
                <a:gd name="T34" fmla="*/ 280 w 513"/>
                <a:gd name="T35" fmla="*/ 0 h 521"/>
                <a:gd name="T36" fmla="*/ 322 w 513"/>
                <a:gd name="T37" fmla="*/ 1 h 521"/>
                <a:gd name="T38" fmla="*/ 358 w 513"/>
                <a:gd name="T39" fmla="*/ 9 h 521"/>
                <a:gd name="T40" fmla="*/ 388 w 513"/>
                <a:gd name="T41" fmla="*/ 17 h 521"/>
                <a:gd name="T42" fmla="*/ 412 w 513"/>
                <a:gd name="T43" fmla="*/ 31 h 521"/>
                <a:gd name="T44" fmla="*/ 431 w 513"/>
                <a:gd name="T45" fmla="*/ 47 h 521"/>
                <a:gd name="T46" fmla="*/ 445 w 513"/>
                <a:gd name="T47" fmla="*/ 67 h 521"/>
                <a:gd name="T48" fmla="*/ 455 w 513"/>
                <a:gd name="T49" fmla="*/ 91 h 521"/>
                <a:gd name="T50" fmla="*/ 461 w 513"/>
                <a:gd name="T51" fmla="*/ 117 h 521"/>
                <a:gd name="T52" fmla="*/ 462 w 513"/>
                <a:gd name="T53" fmla="*/ 147 h 521"/>
                <a:gd name="T54" fmla="*/ 462 w 513"/>
                <a:gd name="T55" fmla="*/ 221 h 521"/>
                <a:gd name="T56" fmla="*/ 461 w 513"/>
                <a:gd name="T57" fmla="*/ 254 h 521"/>
                <a:gd name="T58" fmla="*/ 453 w 513"/>
                <a:gd name="T59" fmla="*/ 281 h 521"/>
                <a:gd name="T60" fmla="*/ 441 w 513"/>
                <a:gd name="T61" fmla="*/ 306 h 521"/>
                <a:gd name="T62" fmla="*/ 421 w 513"/>
                <a:gd name="T63" fmla="*/ 326 h 521"/>
                <a:gd name="T64" fmla="*/ 394 w 513"/>
                <a:gd name="T65" fmla="*/ 344 h 521"/>
                <a:gd name="T66" fmla="*/ 513 w 513"/>
                <a:gd name="T67" fmla="*/ 521 h 521"/>
                <a:gd name="T68" fmla="*/ 372 w 513"/>
                <a:gd name="T69" fmla="*/ 521 h 521"/>
                <a:gd name="T70" fmla="*/ 270 w 513"/>
                <a:gd name="T71" fmla="*/ 368 h 521"/>
                <a:gd name="T72" fmla="*/ 126 w 513"/>
                <a:gd name="T73" fmla="*/ 368 h 521"/>
                <a:gd name="T74" fmla="*/ 126 w 513"/>
                <a:gd name="T75" fmla="*/ 521 h 521"/>
                <a:gd name="T76" fmla="*/ 0 w 513"/>
                <a:gd name="T77" fmla="*/ 521 h 521"/>
                <a:gd name="T78" fmla="*/ 0 w 513"/>
                <a:gd name="T7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3" h="521">
                  <a:moveTo>
                    <a:pt x="126" y="101"/>
                  </a:moveTo>
                  <a:lnTo>
                    <a:pt x="126" y="270"/>
                  </a:lnTo>
                  <a:lnTo>
                    <a:pt x="277" y="270"/>
                  </a:lnTo>
                  <a:lnTo>
                    <a:pt x="298" y="268"/>
                  </a:lnTo>
                  <a:lnTo>
                    <a:pt x="314" y="264"/>
                  </a:lnTo>
                  <a:lnTo>
                    <a:pt x="327" y="256"/>
                  </a:lnTo>
                  <a:lnTo>
                    <a:pt x="335" y="246"/>
                  </a:lnTo>
                  <a:lnTo>
                    <a:pt x="339" y="231"/>
                  </a:lnTo>
                  <a:lnTo>
                    <a:pt x="341" y="214"/>
                  </a:lnTo>
                  <a:lnTo>
                    <a:pt x="341" y="153"/>
                  </a:lnTo>
                  <a:lnTo>
                    <a:pt x="339" y="133"/>
                  </a:lnTo>
                  <a:lnTo>
                    <a:pt x="332" y="119"/>
                  </a:lnTo>
                  <a:lnTo>
                    <a:pt x="321" y="109"/>
                  </a:lnTo>
                  <a:lnTo>
                    <a:pt x="304" y="103"/>
                  </a:lnTo>
                  <a:lnTo>
                    <a:pt x="281" y="101"/>
                  </a:lnTo>
                  <a:lnTo>
                    <a:pt x="126" y="101"/>
                  </a:lnTo>
                  <a:close/>
                  <a:moveTo>
                    <a:pt x="0" y="0"/>
                  </a:moveTo>
                  <a:lnTo>
                    <a:pt x="280" y="0"/>
                  </a:lnTo>
                  <a:lnTo>
                    <a:pt x="322" y="1"/>
                  </a:lnTo>
                  <a:lnTo>
                    <a:pt x="358" y="9"/>
                  </a:lnTo>
                  <a:lnTo>
                    <a:pt x="388" y="17"/>
                  </a:lnTo>
                  <a:lnTo>
                    <a:pt x="412" y="31"/>
                  </a:lnTo>
                  <a:lnTo>
                    <a:pt x="431" y="47"/>
                  </a:lnTo>
                  <a:lnTo>
                    <a:pt x="445" y="67"/>
                  </a:lnTo>
                  <a:lnTo>
                    <a:pt x="455" y="91"/>
                  </a:lnTo>
                  <a:lnTo>
                    <a:pt x="461" y="117"/>
                  </a:lnTo>
                  <a:lnTo>
                    <a:pt x="462" y="147"/>
                  </a:lnTo>
                  <a:lnTo>
                    <a:pt x="462" y="221"/>
                  </a:lnTo>
                  <a:lnTo>
                    <a:pt x="461" y="254"/>
                  </a:lnTo>
                  <a:lnTo>
                    <a:pt x="453" y="281"/>
                  </a:lnTo>
                  <a:lnTo>
                    <a:pt x="441" y="306"/>
                  </a:lnTo>
                  <a:lnTo>
                    <a:pt x="421" y="326"/>
                  </a:lnTo>
                  <a:lnTo>
                    <a:pt x="394" y="344"/>
                  </a:lnTo>
                  <a:lnTo>
                    <a:pt x="513" y="521"/>
                  </a:lnTo>
                  <a:lnTo>
                    <a:pt x="372" y="521"/>
                  </a:lnTo>
                  <a:lnTo>
                    <a:pt x="270" y="368"/>
                  </a:lnTo>
                  <a:lnTo>
                    <a:pt x="126" y="368"/>
                  </a:lnTo>
                  <a:lnTo>
                    <a:pt x="126"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5" name="Freeform 8"/>
            <p:cNvSpPr>
              <a:spLocks/>
            </p:cNvSpPr>
            <p:nvPr userDrawn="1"/>
          </p:nvSpPr>
          <p:spPr bwMode="auto">
            <a:xfrm>
              <a:off x="1333039" y="6361572"/>
              <a:ext cx="144379" cy="135779"/>
            </a:xfrm>
            <a:custGeom>
              <a:avLst/>
              <a:gdLst>
                <a:gd name="T0" fmla="*/ 199 w 554"/>
                <a:gd name="T1" fmla="*/ 0 h 521"/>
                <a:gd name="T2" fmla="*/ 355 w 554"/>
                <a:gd name="T3" fmla="*/ 0 h 521"/>
                <a:gd name="T4" fmla="*/ 554 w 554"/>
                <a:gd name="T5" fmla="*/ 521 h 521"/>
                <a:gd name="T6" fmla="*/ 429 w 554"/>
                <a:gd name="T7" fmla="*/ 521 h 521"/>
                <a:gd name="T8" fmla="*/ 276 w 554"/>
                <a:gd name="T9" fmla="*/ 111 h 521"/>
                <a:gd name="T10" fmla="*/ 125 w 554"/>
                <a:gd name="T11" fmla="*/ 521 h 521"/>
                <a:gd name="T12" fmla="*/ 0 w 554"/>
                <a:gd name="T13" fmla="*/ 521 h 521"/>
                <a:gd name="T14" fmla="*/ 199 w 554"/>
                <a:gd name="T15" fmla="*/ 0 h 5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4" h="521">
                  <a:moveTo>
                    <a:pt x="199" y="0"/>
                  </a:moveTo>
                  <a:lnTo>
                    <a:pt x="355" y="0"/>
                  </a:lnTo>
                  <a:lnTo>
                    <a:pt x="554" y="521"/>
                  </a:lnTo>
                  <a:lnTo>
                    <a:pt x="429" y="521"/>
                  </a:lnTo>
                  <a:lnTo>
                    <a:pt x="276" y="111"/>
                  </a:lnTo>
                  <a:lnTo>
                    <a:pt x="125" y="521"/>
                  </a:lnTo>
                  <a:lnTo>
                    <a:pt x="0" y="521"/>
                  </a:lnTo>
                  <a:lnTo>
                    <a:pt x="199" y="0"/>
                  </a:lnTo>
                  <a:close/>
                </a:path>
              </a:pathLst>
            </a:custGeom>
            <a:solidFill>
              <a:srgbClr val="FF2302"/>
            </a:solidFill>
            <a:ln w="0">
              <a:solidFill>
                <a:srgbClr val="FF2302"/>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6" name="Freeform 9"/>
            <p:cNvSpPr>
              <a:spLocks noEditPoints="1"/>
            </p:cNvSpPr>
            <p:nvPr userDrawn="1"/>
          </p:nvSpPr>
          <p:spPr bwMode="auto">
            <a:xfrm>
              <a:off x="1550390" y="6361572"/>
              <a:ext cx="118318" cy="135779"/>
            </a:xfrm>
            <a:custGeom>
              <a:avLst/>
              <a:gdLst>
                <a:gd name="T0" fmla="*/ 125 w 454"/>
                <a:gd name="T1" fmla="*/ 101 h 521"/>
                <a:gd name="T2" fmla="*/ 125 w 454"/>
                <a:gd name="T3" fmla="*/ 274 h 521"/>
                <a:gd name="T4" fmla="*/ 268 w 454"/>
                <a:gd name="T5" fmla="*/ 274 h 521"/>
                <a:gd name="T6" fmla="*/ 292 w 454"/>
                <a:gd name="T7" fmla="*/ 271 h 521"/>
                <a:gd name="T8" fmla="*/ 310 w 454"/>
                <a:gd name="T9" fmla="*/ 266 h 521"/>
                <a:gd name="T10" fmla="*/ 322 w 454"/>
                <a:gd name="T11" fmla="*/ 256 h 521"/>
                <a:gd name="T12" fmla="*/ 329 w 454"/>
                <a:gd name="T13" fmla="*/ 240 h 521"/>
                <a:gd name="T14" fmla="*/ 332 w 454"/>
                <a:gd name="T15" fmla="*/ 221 h 521"/>
                <a:gd name="T16" fmla="*/ 332 w 454"/>
                <a:gd name="T17" fmla="*/ 153 h 521"/>
                <a:gd name="T18" fmla="*/ 329 w 454"/>
                <a:gd name="T19" fmla="*/ 134 h 521"/>
                <a:gd name="T20" fmla="*/ 322 w 454"/>
                <a:gd name="T21" fmla="*/ 120 h 521"/>
                <a:gd name="T22" fmla="*/ 310 w 454"/>
                <a:gd name="T23" fmla="*/ 109 h 521"/>
                <a:gd name="T24" fmla="*/ 292 w 454"/>
                <a:gd name="T25" fmla="*/ 103 h 521"/>
                <a:gd name="T26" fmla="*/ 268 w 454"/>
                <a:gd name="T27" fmla="*/ 101 h 521"/>
                <a:gd name="T28" fmla="*/ 125 w 454"/>
                <a:gd name="T29" fmla="*/ 101 h 521"/>
                <a:gd name="T30" fmla="*/ 0 w 454"/>
                <a:gd name="T31" fmla="*/ 0 h 521"/>
                <a:gd name="T32" fmla="*/ 272 w 454"/>
                <a:gd name="T33" fmla="*/ 0 h 521"/>
                <a:gd name="T34" fmla="*/ 315 w 454"/>
                <a:gd name="T35" fmla="*/ 1 h 521"/>
                <a:gd name="T36" fmla="*/ 350 w 454"/>
                <a:gd name="T37" fmla="*/ 9 h 521"/>
                <a:gd name="T38" fmla="*/ 380 w 454"/>
                <a:gd name="T39" fmla="*/ 17 h 521"/>
                <a:gd name="T40" fmla="*/ 404 w 454"/>
                <a:gd name="T41" fmla="*/ 31 h 521"/>
                <a:gd name="T42" fmla="*/ 424 w 454"/>
                <a:gd name="T43" fmla="*/ 47 h 521"/>
                <a:gd name="T44" fmla="*/ 437 w 454"/>
                <a:gd name="T45" fmla="*/ 67 h 521"/>
                <a:gd name="T46" fmla="*/ 447 w 454"/>
                <a:gd name="T47" fmla="*/ 91 h 521"/>
                <a:gd name="T48" fmla="*/ 453 w 454"/>
                <a:gd name="T49" fmla="*/ 117 h 521"/>
                <a:gd name="T50" fmla="*/ 454 w 454"/>
                <a:gd name="T51" fmla="*/ 147 h 521"/>
                <a:gd name="T52" fmla="*/ 454 w 454"/>
                <a:gd name="T53" fmla="*/ 227 h 521"/>
                <a:gd name="T54" fmla="*/ 453 w 454"/>
                <a:gd name="T55" fmla="*/ 256 h 521"/>
                <a:gd name="T56" fmla="*/ 446 w 454"/>
                <a:gd name="T57" fmla="*/ 283 h 521"/>
                <a:gd name="T58" fmla="*/ 436 w 454"/>
                <a:gd name="T59" fmla="*/ 307 h 521"/>
                <a:gd name="T60" fmla="*/ 422 w 454"/>
                <a:gd name="T61" fmla="*/ 327 h 521"/>
                <a:gd name="T62" fmla="*/ 402 w 454"/>
                <a:gd name="T63" fmla="*/ 344 h 521"/>
                <a:gd name="T64" fmla="*/ 376 w 454"/>
                <a:gd name="T65" fmla="*/ 357 h 521"/>
                <a:gd name="T66" fmla="*/ 346 w 454"/>
                <a:gd name="T67" fmla="*/ 367 h 521"/>
                <a:gd name="T68" fmla="*/ 309 w 454"/>
                <a:gd name="T69" fmla="*/ 373 h 521"/>
                <a:gd name="T70" fmla="*/ 266 w 454"/>
                <a:gd name="T71" fmla="*/ 374 h 521"/>
                <a:gd name="T72" fmla="*/ 125 w 454"/>
                <a:gd name="T73" fmla="*/ 374 h 521"/>
                <a:gd name="T74" fmla="*/ 125 w 454"/>
                <a:gd name="T75" fmla="*/ 521 h 521"/>
                <a:gd name="T76" fmla="*/ 0 w 454"/>
                <a:gd name="T77" fmla="*/ 521 h 521"/>
                <a:gd name="T78" fmla="*/ 0 w 454"/>
                <a:gd name="T7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4" h="521">
                  <a:moveTo>
                    <a:pt x="125" y="101"/>
                  </a:moveTo>
                  <a:lnTo>
                    <a:pt x="125" y="274"/>
                  </a:lnTo>
                  <a:lnTo>
                    <a:pt x="268" y="274"/>
                  </a:lnTo>
                  <a:lnTo>
                    <a:pt x="292" y="271"/>
                  </a:lnTo>
                  <a:lnTo>
                    <a:pt x="310" y="266"/>
                  </a:lnTo>
                  <a:lnTo>
                    <a:pt x="322" y="256"/>
                  </a:lnTo>
                  <a:lnTo>
                    <a:pt x="329" y="240"/>
                  </a:lnTo>
                  <a:lnTo>
                    <a:pt x="332" y="221"/>
                  </a:lnTo>
                  <a:lnTo>
                    <a:pt x="332" y="153"/>
                  </a:lnTo>
                  <a:lnTo>
                    <a:pt x="329" y="134"/>
                  </a:lnTo>
                  <a:lnTo>
                    <a:pt x="322" y="120"/>
                  </a:lnTo>
                  <a:lnTo>
                    <a:pt x="310" y="109"/>
                  </a:lnTo>
                  <a:lnTo>
                    <a:pt x="292" y="103"/>
                  </a:lnTo>
                  <a:lnTo>
                    <a:pt x="268" y="101"/>
                  </a:lnTo>
                  <a:lnTo>
                    <a:pt x="125" y="101"/>
                  </a:lnTo>
                  <a:close/>
                  <a:moveTo>
                    <a:pt x="0" y="0"/>
                  </a:moveTo>
                  <a:lnTo>
                    <a:pt x="272" y="0"/>
                  </a:lnTo>
                  <a:lnTo>
                    <a:pt x="315" y="1"/>
                  </a:lnTo>
                  <a:lnTo>
                    <a:pt x="350" y="9"/>
                  </a:lnTo>
                  <a:lnTo>
                    <a:pt x="380" y="17"/>
                  </a:lnTo>
                  <a:lnTo>
                    <a:pt x="404" y="31"/>
                  </a:lnTo>
                  <a:lnTo>
                    <a:pt x="424" y="47"/>
                  </a:lnTo>
                  <a:lnTo>
                    <a:pt x="437" y="67"/>
                  </a:lnTo>
                  <a:lnTo>
                    <a:pt x="447" y="91"/>
                  </a:lnTo>
                  <a:lnTo>
                    <a:pt x="453" y="117"/>
                  </a:lnTo>
                  <a:lnTo>
                    <a:pt x="454" y="147"/>
                  </a:lnTo>
                  <a:lnTo>
                    <a:pt x="454" y="227"/>
                  </a:lnTo>
                  <a:lnTo>
                    <a:pt x="453" y="256"/>
                  </a:lnTo>
                  <a:lnTo>
                    <a:pt x="446" y="283"/>
                  </a:lnTo>
                  <a:lnTo>
                    <a:pt x="436" y="307"/>
                  </a:lnTo>
                  <a:lnTo>
                    <a:pt x="422" y="327"/>
                  </a:lnTo>
                  <a:lnTo>
                    <a:pt x="402" y="344"/>
                  </a:lnTo>
                  <a:lnTo>
                    <a:pt x="376" y="357"/>
                  </a:lnTo>
                  <a:lnTo>
                    <a:pt x="346" y="367"/>
                  </a:lnTo>
                  <a:lnTo>
                    <a:pt x="309" y="373"/>
                  </a:lnTo>
                  <a:lnTo>
                    <a:pt x="266" y="374"/>
                  </a:lnTo>
                  <a:lnTo>
                    <a:pt x="125" y="374"/>
                  </a:lnTo>
                  <a:lnTo>
                    <a:pt x="125"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7" name="Freeform 10"/>
            <p:cNvSpPr>
              <a:spLocks/>
            </p:cNvSpPr>
            <p:nvPr userDrawn="1"/>
          </p:nvSpPr>
          <p:spPr bwMode="auto">
            <a:xfrm>
              <a:off x="1747674" y="6361572"/>
              <a:ext cx="104245" cy="135779"/>
            </a:xfrm>
            <a:custGeom>
              <a:avLst/>
              <a:gdLst>
                <a:gd name="T0" fmla="*/ 0 w 400"/>
                <a:gd name="T1" fmla="*/ 0 h 521"/>
                <a:gd name="T2" fmla="*/ 400 w 400"/>
                <a:gd name="T3" fmla="*/ 0 h 521"/>
                <a:gd name="T4" fmla="*/ 400 w 400"/>
                <a:gd name="T5" fmla="*/ 103 h 521"/>
                <a:gd name="T6" fmla="*/ 124 w 400"/>
                <a:gd name="T7" fmla="*/ 103 h 521"/>
                <a:gd name="T8" fmla="*/ 124 w 400"/>
                <a:gd name="T9" fmla="*/ 204 h 521"/>
                <a:gd name="T10" fmla="*/ 382 w 400"/>
                <a:gd name="T11" fmla="*/ 204 h 521"/>
                <a:gd name="T12" fmla="*/ 382 w 400"/>
                <a:gd name="T13" fmla="*/ 307 h 521"/>
                <a:gd name="T14" fmla="*/ 124 w 400"/>
                <a:gd name="T15" fmla="*/ 307 h 521"/>
                <a:gd name="T16" fmla="*/ 124 w 400"/>
                <a:gd name="T17" fmla="*/ 420 h 521"/>
                <a:gd name="T18" fmla="*/ 400 w 400"/>
                <a:gd name="T19" fmla="*/ 420 h 521"/>
                <a:gd name="T20" fmla="*/ 400 w 400"/>
                <a:gd name="T21" fmla="*/ 521 h 521"/>
                <a:gd name="T22" fmla="*/ 0 w 400"/>
                <a:gd name="T23" fmla="*/ 521 h 521"/>
                <a:gd name="T24" fmla="*/ 0 w 400"/>
                <a:gd name="T25"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0" h="521">
                  <a:moveTo>
                    <a:pt x="0" y="0"/>
                  </a:moveTo>
                  <a:lnTo>
                    <a:pt x="400" y="0"/>
                  </a:lnTo>
                  <a:lnTo>
                    <a:pt x="400" y="103"/>
                  </a:lnTo>
                  <a:lnTo>
                    <a:pt x="124" y="103"/>
                  </a:lnTo>
                  <a:lnTo>
                    <a:pt x="124" y="204"/>
                  </a:lnTo>
                  <a:lnTo>
                    <a:pt x="382" y="204"/>
                  </a:lnTo>
                  <a:lnTo>
                    <a:pt x="382" y="307"/>
                  </a:lnTo>
                  <a:lnTo>
                    <a:pt x="124" y="307"/>
                  </a:lnTo>
                  <a:lnTo>
                    <a:pt x="124" y="420"/>
                  </a:lnTo>
                  <a:lnTo>
                    <a:pt x="400" y="420"/>
                  </a:lnTo>
                  <a:lnTo>
                    <a:pt x="400"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8" name="Freeform 11"/>
            <p:cNvSpPr>
              <a:spLocks noEditPoints="1"/>
            </p:cNvSpPr>
            <p:nvPr userDrawn="1"/>
          </p:nvSpPr>
          <p:spPr bwMode="auto">
            <a:xfrm>
              <a:off x="1933752" y="6361572"/>
              <a:ext cx="133173" cy="135779"/>
            </a:xfrm>
            <a:custGeom>
              <a:avLst/>
              <a:gdLst>
                <a:gd name="T0" fmla="*/ 124 w 511"/>
                <a:gd name="T1" fmla="*/ 101 h 521"/>
                <a:gd name="T2" fmla="*/ 124 w 511"/>
                <a:gd name="T3" fmla="*/ 270 h 521"/>
                <a:gd name="T4" fmla="*/ 276 w 511"/>
                <a:gd name="T5" fmla="*/ 270 h 521"/>
                <a:gd name="T6" fmla="*/ 296 w 511"/>
                <a:gd name="T7" fmla="*/ 268 h 521"/>
                <a:gd name="T8" fmla="*/ 313 w 511"/>
                <a:gd name="T9" fmla="*/ 264 h 521"/>
                <a:gd name="T10" fmla="*/ 325 w 511"/>
                <a:gd name="T11" fmla="*/ 256 h 521"/>
                <a:gd name="T12" fmla="*/ 333 w 511"/>
                <a:gd name="T13" fmla="*/ 246 h 521"/>
                <a:gd name="T14" fmla="*/ 338 w 511"/>
                <a:gd name="T15" fmla="*/ 231 h 521"/>
                <a:gd name="T16" fmla="*/ 339 w 511"/>
                <a:gd name="T17" fmla="*/ 214 h 521"/>
                <a:gd name="T18" fmla="*/ 339 w 511"/>
                <a:gd name="T19" fmla="*/ 153 h 521"/>
                <a:gd name="T20" fmla="*/ 338 w 511"/>
                <a:gd name="T21" fmla="*/ 133 h 521"/>
                <a:gd name="T22" fmla="*/ 330 w 511"/>
                <a:gd name="T23" fmla="*/ 119 h 521"/>
                <a:gd name="T24" fmla="*/ 319 w 511"/>
                <a:gd name="T25" fmla="*/ 109 h 521"/>
                <a:gd name="T26" fmla="*/ 302 w 511"/>
                <a:gd name="T27" fmla="*/ 103 h 521"/>
                <a:gd name="T28" fmla="*/ 279 w 511"/>
                <a:gd name="T29" fmla="*/ 101 h 521"/>
                <a:gd name="T30" fmla="*/ 124 w 511"/>
                <a:gd name="T31" fmla="*/ 101 h 521"/>
                <a:gd name="T32" fmla="*/ 0 w 511"/>
                <a:gd name="T33" fmla="*/ 0 h 521"/>
                <a:gd name="T34" fmla="*/ 279 w 511"/>
                <a:gd name="T35" fmla="*/ 0 h 521"/>
                <a:gd name="T36" fmla="*/ 320 w 511"/>
                <a:gd name="T37" fmla="*/ 1 h 521"/>
                <a:gd name="T38" fmla="*/ 358 w 511"/>
                <a:gd name="T39" fmla="*/ 9 h 521"/>
                <a:gd name="T40" fmla="*/ 387 w 511"/>
                <a:gd name="T41" fmla="*/ 17 h 521"/>
                <a:gd name="T42" fmla="*/ 412 w 511"/>
                <a:gd name="T43" fmla="*/ 31 h 521"/>
                <a:gd name="T44" fmla="*/ 430 w 511"/>
                <a:gd name="T45" fmla="*/ 47 h 521"/>
                <a:gd name="T46" fmla="*/ 444 w 511"/>
                <a:gd name="T47" fmla="*/ 67 h 521"/>
                <a:gd name="T48" fmla="*/ 453 w 511"/>
                <a:gd name="T49" fmla="*/ 91 h 521"/>
                <a:gd name="T50" fmla="*/ 459 w 511"/>
                <a:gd name="T51" fmla="*/ 117 h 521"/>
                <a:gd name="T52" fmla="*/ 460 w 511"/>
                <a:gd name="T53" fmla="*/ 147 h 521"/>
                <a:gd name="T54" fmla="*/ 460 w 511"/>
                <a:gd name="T55" fmla="*/ 221 h 521"/>
                <a:gd name="T56" fmla="*/ 459 w 511"/>
                <a:gd name="T57" fmla="*/ 254 h 521"/>
                <a:gd name="T58" fmla="*/ 452 w 511"/>
                <a:gd name="T59" fmla="*/ 281 h 521"/>
                <a:gd name="T60" fmla="*/ 439 w 511"/>
                <a:gd name="T61" fmla="*/ 306 h 521"/>
                <a:gd name="T62" fmla="*/ 419 w 511"/>
                <a:gd name="T63" fmla="*/ 326 h 521"/>
                <a:gd name="T64" fmla="*/ 392 w 511"/>
                <a:gd name="T65" fmla="*/ 344 h 521"/>
                <a:gd name="T66" fmla="*/ 511 w 511"/>
                <a:gd name="T67" fmla="*/ 521 h 521"/>
                <a:gd name="T68" fmla="*/ 370 w 511"/>
                <a:gd name="T69" fmla="*/ 521 h 521"/>
                <a:gd name="T70" fmla="*/ 269 w 511"/>
                <a:gd name="T71" fmla="*/ 368 h 521"/>
                <a:gd name="T72" fmla="*/ 124 w 511"/>
                <a:gd name="T73" fmla="*/ 368 h 521"/>
                <a:gd name="T74" fmla="*/ 124 w 511"/>
                <a:gd name="T75" fmla="*/ 521 h 521"/>
                <a:gd name="T76" fmla="*/ 0 w 511"/>
                <a:gd name="T77" fmla="*/ 521 h 521"/>
                <a:gd name="T78" fmla="*/ 0 w 511"/>
                <a:gd name="T7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1" h="521">
                  <a:moveTo>
                    <a:pt x="124" y="101"/>
                  </a:moveTo>
                  <a:lnTo>
                    <a:pt x="124" y="270"/>
                  </a:lnTo>
                  <a:lnTo>
                    <a:pt x="276" y="270"/>
                  </a:lnTo>
                  <a:lnTo>
                    <a:pt x="296" y="268"/>
                  </a:lnTo>
                  <a:lnTo>
                    <a:pt x="313" y="264"/>
                  </a:lnTo>
                  <a:lnTo>
                    <a:pt x="325" y="256"/>
                  </a:lnTo>
                  <a:lnTo>
                    <a:pt x="333" y="246"/>
                  </a:lnTo>
                  <a:lnTo>
                    <a:pt x="338" y="231"/>
                  </a:lnTo>
                  <a:lnTo>
                    <a:pt x="339" y="214"/>
                  </a:lnTo>
                  <a:lnTo>
                    <a:pt x="339" y="153"/>
                  </a:lnTo>
                  <a:lnTo>
                    <a:pt x="338" y="133"/>
                  </a:lnTo>
                  <a:lnTo>
                    <a:pt x="330" y="119"/>
                  </a:lnTo>
                  <a:lnTo>
                    <a:pt x="319" y="109"/>
                  </a:lnTo>
                  <a:lnTo>
                    <a:pt x="302" y="103"/>
                  </a:lnTo>
                  <a:lnTo>
                    <a:pt x="279" y="101"/>
                  </a:lnTo>
                  <a:lnTo>
                    <a:pt x="124" y="101"/>
                  </a:lnTo>
                  <a:close/>
                  <a:moveTo>
                    <a:pt x="0" y="0"/>
                  </a:moveTo>
                  <a:lnTo>
                    <a:pt x="279" y="0"/>
                  </a:lnTo>
                  <a:lnTo>
                    <a:pt x="320" y="1"/>
                  </a:lnTo>
                  <a:lnTo>
                    <a:pt x="358" y="9"/>
                  </a:lnTo>
                  <a:lnTo>
                    <a:pt x="387" y="17"/>
                  </a:lnTo>
                  <a:lnTo>
                    <a:pt x="412" y="31"/>
                  </a:lnTo>
                  <a:lnTo>
                    <a:pt x="430" y="47"/>
                  </a:lnTo>
                  <a:lnTo>
                    <a:pt x="444" y="67"/>
                  </a:lnTo>
                  <a:lnTo>
                    <a:pt x="453" y="91"/>
                  </a:lnTo>
                  <a:lnTo>
                    <a:pt x="459" y="117"/>
                  </a:lnTo>
                  <a:lnTo>
                    <a:pt x="460" y="147"/>
                  </a:lnTo>
                  <a:lnTo>
                    <a:pt x="460" y="221"/>
                  </a:lnTo>
                  <a:lnTo>
                    <a:pt x="459" y="254"/>
                  </a:lnTo>
                  <a:lnTo>
                    <a:pt x="452" y="281"/>
                  </a:lnTo>
                  <a:lnTo>
                    <a:pt x="439" y="306"/>
                  </a:lnTo>
                  <a:lnTo>
                    <a:pt x="419" y="326"/>
                  </a:lnTo>
                  <a:lnTo>
                    <a:pt x="392" y="344"/>
                  </a:lnTo>
                  <a:lnTo>
                    <a:pt x="511" y="521"/>
                  </a:lnTo>
                  <a:lnTo>
                    <a:pt x="370" y="521"/>
                  </a:lnTo>
                  <a:lnTo>
                    <a:pt x="269" y="368"/>
                  </a:lnTo>
                  <a:lnTo>
                    <a:pt x="124" y="368"/>
                  </a:lnTo>
                  <a:lnTo>
                    <a:pt x="124"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grpSp>
    </p:spTree>
    <p:extLst>
      <p:ext uri="{BB962C8B-B14F-4D97-AF65-F5344CB8AC3E}">
        <p14:creationId xmlns:p14="http://schemas.microsoft.com/office/powerpoint/2010/main" val="4079394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Only">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930673" y="1930402"/>
            <a:ext cx="7332795" cy="4047067"/>
          </a:xfrm>
          <a:prstGeom prst="rect">
            <a:avLst/>
          </a:prstGeom>
        </p:spPr>
        <p:txBody>
          <a:bodyPr vert="horz" anchor="ctr" anchorCtr="1"/>
          <a:lstStyle>
            <a:lvl1pPr marL="0" indent="0">
              <a:buFontTx/>
              <a:buNone/>
              <a:defRPr sz="1500"/>
            </a:lvl1pPr>
          </a:lstStyle>
          <a:p>
            <a:r>
              <a:rPr lang="en-US"/>
              <a:t>Drag picture to placeholder or click icon to add</a:t>
            </a:r>
            <a:endParaRPr lang="en-US" dirty="0"/>
          </a:p>
        </p:txBody>
      </p:sp>
      <p:sp>
        <p:nvSpPr>
          <p:cNvPr id="6" name="Slide Number Placeholder 5"/>
          <p:cNvSpPr>
            <a:spLocks noGrp="1"/>
          </p:cNvSpPr>
          <p:nvPr>
            <p:ph type="sldNum" sz="quarter" idx="4"/>
          </p:nvPr>
        </p:nvSpPr>
        <p:spPr>
          <a:xfrm>
            <a:off x="7881409" y="6344939"/>
            <a:ext cx="466725" cy="365125"/>
          </a:xfrm>
          <a:prstGeom prst="rect">
            <a:avLst/>
          </a:prstGeom>
        </p:spPr>
        <p:txBody>
          <a:bodyPr bIns="0"/>
          <a:lstStyle>
            <a:lvl1pPr algn="r">
              <a:defRPr sz="900" b="1" i="0"/>
            </a:lvl1pPr>
          </a:lstStyle>
          <a:p>
            <a:fld id="{532E5815-A8B8-3248-99F0-470F41FB048B}" type="slidenum">
              <a:rPr lang="en-US" smtClean="0"/>
              <a:pPr/>
              <a:t>‹#›</a:t>
            </a:fld>
            <a:endParaRPr lang="en-US" dirty="0"/>
          </a:p>
        </p:txBody>
      </p:sp>
      <p:sp>
        <p:nvSpPr>
          <p:cNvPr id="9" name="Title 1"/>
          <p:cNvSpPr>
            <a:spLocks noGrp="1"/>
          </p:cNvSpPr>
          <p:nvPr>
            <p:ph type="title" hasCustomPrompt="1"/>
          </p:nvPr>
        </p:nvSpPr>
        <p:spPr>
          <a:xfrm>
            <a:off x="930672" y="47198"/>
            <a:ext cx="7766050" cy="1143000"/>
          </a:xfrm>
        </p:spPr>
        <p:txBody>
          <a:bodyPr lIns="0">
            <a:normAutofit/>
          </a:bodyPr>
          <a:lstStyle>
            <a:lvl1pPr algn="l">
              <a:defRPr sz="2625" b="1" i="0">
                <a:latin typeface="Arial"/>
              </a:defRPr>
            </a:lvl1pPr>
          </a:lstStyle>
          <a:p>
            <a:r>
              <a:rPr lang="en-US" dirty="0"/>
              <a:t>Large Picture</a:t>
            </a:r>
          </a:p>
        </p:txBody>
      </p:sp>
      <p:sp>
        <p:nvSpPr>
          <p:cNvPr id="3" name="Footer Placeholder 2"/>
          <p:cNvSpPr>
            <a:spLocks noGrp="1"/>
          </p:cNvSpPr>
          <p:nvPr>
            <p:ph type="ftr" sz="quarter" idx="12"/>
          </p:nvPr>
        </p:nvSpPr>
        <p:spPr/>
        <p:txBody>
          <a:bodyPr/>
          <a:lstStyle/>
          <a:p>
            <a:r>
              <a:rPr lang="en-US"/>
              <a:t>Draper Proprietary</a:t>
            </a:r>
          </a:p>
        </p:txBody>
      </p:sp>
      <p:cxnSp>
        <p:nvCxnSpPr>
          <p:cNvPr id="8" name="Straight Connector 7"/>
          <p:cNvCxnSpPr/>
          <p:nvPr userDrawn="1"/>
        </p:nvCxnSpPr>
        <p:spPr>
          <a:xfrm>
            <a:off x="451520" y="3429176"/>
            <a:ext cx="8078871" cy="0"/>
          </a:xfrm>
          <a:prstGeom prst="line">
            <a:avLst/>
          </a:prstGeom>
          <a:ln w="12700">
            <a:solidFill>
              <a:srgbClr val="FF4612"/>
            </a:solidFill>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userDrawn="1"/>
        </p:nvGrpSpPr>
        <p:grpSpPr>
          <a:xfrm>
            <a:off x="920751" y="6361574"/>
            <a:ext cx="1146175" cy="135779"/>
            <a:chOff x="920750" y="6361572"/>
            <a:chExt cx="1146175" cy="135779"/>
          </a:xfrm>
        </p:grpSpPr>
        <p:sp>
          <p:nvSpPr>
            <p:cNvPr id="11" name="Freeform 6"/>
            <p:cNvSpPr>
              <a:spLocks noEditPoints="1"/>
            </p:cNvSpPr>
            <p:nvPr userDrawn="1"/>
          </p:nvSpPr>
          <p:spPr bwMode="auto">
            <a:xfrm>
              <a:off x="920750" y="6361572"/>
              <a:ext cx="119882" cy="135779"/>
            </a:xfrm>
            <a:custGeom>
              <a:avLst/>
              <a:gdLst>
                <a:gd name="T0" fmla="*/ 124 w 460"/>
                <a:gd name="T1" fmla="*/ 106 h 521"/>
                <a:gd name="T2" fmla="*/ 124 w 460"/>
                <a:gd name="T3" fmla="*/ 415 h 521"/>
                <a:gd name="T4" fmla="*/ 260 w 460"/>
                <a:gd name="T5" fmla="*/ 415 h 521"/>
                <a:gd name="T6" fmla="*/ 286 w 460"/>
                <a:gd name="T7" fmla="*/ 414 h 521"/>
                <a:gd name="T8" fmla="*/ 306 w 460"/>
                <a:gd name="T9" fmla="*/ 408 h 521"/>
                <a:gd name="T10" fmla="*/ 320 w 460"/>
                <a:gd name="T11" fmla="*/ 400 h 521"/>
                <a:gd name="T12" fmla="*/ 330 w 460"/>
                <a:gd name="T13" fmla="*/ 385 h 521"/>
                <a:gd name="T14" fmla="*/ 336 w 460"/>
                <a:gd name="T15" fmla="*/ 368 h 521"/>
                <a:gd name="T16" fmla="*/ 337 w 460"/>
                <a:gd name="T17" fmla="*/ 346 h 521"/>
                <a:gd name="T18" fmla="*/ 337 w 460"/>
                <a:gd name="T19" fmla="*/ 176 h 521"/>
                <a:gd name="T20" fmla="*/ 336 w 460"/>
                <a:gd name="T21" fmla="*/ 154 h 521"/>
                <a:gd name="T22" fmla="*/ 330 w 460"/>
                <a:gd name="T23" fmla="*/ 136 h 521"/>
                <a:gd name="T24" fmla="*/ 320 w 460"/>
                <a:gd name="T25" fmla="*/ 123 h 521"/>
                <a:gd name="T26" fmla="*/ 306 w 460"/>
                <a:gd name="T27" fmla="*/ 113 h 521"/>
                <a:gd name="T28" fmla="*/ 286 w 460"/>
                <a:gd name="T29" fmla="*/ 107 h 521"/>
                <a:gd name="T30" fmla="*/ 260 w 460"/>
                <a:gd name="T31" fmla="*/ 106 h 521"/>
                <a:gd name="T32" fmla="*/ 124 w 460"/>
                <a:gd name="T33" fmla="*/ 106 h 521"/>
                <a:gd name="T34" fmla="*/ 0 w 460"/>
                <a:gd name="T35" fmla="*/ 0 h 521"/>
                <a:gd name="T36" fmla="*/ 268 w 460"/>
                <a:gd name="T37" fmla="*/ 0 h 521"/>
                <a:gd name="T38" fmla="*/ 307 w 460"/>
                <a:gd name="T39" fmla="*/ 1 h 521"/>
                <a:gd name="T40" fmla="*/ 342 w 460"/>
                <a:gd name="T41" fmla="*/ 7 h 521"/>
                <a:gd name="T42" fmla="*/ 370 w 460"/>
                <a:gd name="T43" fmla="*/ 16 h 521"/>
                <a:gd name="T44" fmla="*/ 394 w 460"/>
                <a:gd name="T45" fmla="*/ 27 h 521"/>
                <a:gd name="T46" fmla="*/ 414 w 460"/>
                <a:gd name="T47" fmla="*/ 43 h 521"/>
                <a:gd name="T48" fmla="*/ 430 w 460"/>
                <a:gd name="T49" fmla="*/ 60 h 521"/>
                <a:gd name="T50" fmla="*/ 441 w 460"/>
                <a:gd name="T51" fmla="*/ 79 h 521"/>
                <a:gd name="T52" fmla="*/ 450 w 460"/>
                <a:gd name="T53" fmla="*/ 101 h 521"/>
                <a:gd name="T54" fmla="*/ 456 w 460"/>
                <a:gd name="T55" fmla="*/ 124 h 521"/>
                <a:gd name="T56" fmla="*/ 459 w 460"/>
                <a:gd name="T57" fmla="*/ 150 h 521"/>
                <a:gd name="T58" fmla="*/ 460 w 460"/>
                <a:gd name="T59" fmla="*/ 177 h 521"/>
                <a:gd name="T60" fmla="*/ 460 w 460"/>
                <a:gd name="T61" fmla="*/ 346 h 521"/>
                <a:gd name="T62" fmla="*/ 459 w 460"/>
                <a:gd name="T63" fmla="*/ 371 h 521"/>
                <a:gd name="T64" fmla="*/ 456 w 460"/>
                <a:gd name="T65" fmla="*/ 397 h 521"/>
                <a:gd name="T66" fmla="*/ 450 w 460"/>
                <a:gd name="T67" fmla="*/ 421 h 521"/>
                <a:gd name="T68" fmla="*/ 441 w 460"/>
                <a:gd name="T69" fmla="*/ 443 h 521"/>
                <a:gd name="T70" fmla="*/ 430 w 460"/>
                <a:gd name="T71" fmla="*/ 461 h 521"/>
                <a:gd name="T72" fmla="*/ 414 w 460"/>
                <a:gd name="T73" fmla="*/ 480 h 521"/>
                <a:gd name="T74" fmla="*/ 394 w 460"/>
                <a:gd name="T75" fmla="*/ 494 h 521"/>
                <a:gd name="T76" fmla="*/ 370 w 460"/>
                <a:gd name="T77" fmla="*/ 505 h 521"/>
                <a:gd name="T78" fmla="*/ 342 w 460"/>
                <a:gd name="T79" fmla="*/ 514 h 521"/>
                <a:gd name="T80" fmla="*/ 307 w 460"/>
                <a:gd name="T81" fmla="*/ 520 h 521"/>
                <a:gd name="T82" fmla="*/ 268 w 460"/>
                <a:gd name="T83" fmla="*/ 521 h 521"/>
                <a:gd name="T84" fmla="*/ 0 w 460"/>
                <a:gd name="T85" fmla="*/ 521 h 521"/>
                <a:gd name="T86" fmla="*/ 0 w 460"/>
                <a:gd name="T87"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0" h="521">
                  <a:moveTo>
                    <a:pt x="124" y="106"/>
                  </a:moveTo>
                  <a:lnTo>
                    <a:pt x="124" y="415"/>
                  </a:lnTo>
                  <a:lnTo>
                    <a:pt x="260" y="415"/>
                  </a:lnTo>
                  <a:lnTo>
                    <a:pt x="286" y="414"/>
                  </a:lnTo>
                  <a:lnTo>
                    <a:pt x="306" y="408"/>
                  </a:lnTo>
                  <a:lnTo>
                    <a:pt x="320" y="400"/>
                  </a:lnTo>
                  <a:lnTo>
                    <a:pt x="330" y="385"/>
                  </a:lnTo>
                  <a:lnTo>
                    <a:pt x="336" y="368"/>
                  </a:lnTo>
                  <a:lnTo>
                    <a:pt x="337" y="346"/>
                  </a:lnTo>
                  <a:lnTo>
                    <a:pt x="337" y="176"/>
                  </a:lnTo>
                  <a:lnTo>
                    <a:pt x="336" y="154"/>
                  </a:lnTo>
                  <a:lnTo>
                    <a:pt x="330" y="136"/>
                  </a:lnTo>
                  <a:lnTo>
                    <a:pt x="320" y="123"/>
                  </a:lnTo>
                  <a:lnTo>
                    <a:pt x="306" y="113"/>
                  </a:lnTo>
                  <a:lnTo>
                    <a:pt x="286" y="107"/>
                  </a:lnTo>
                  <a:lnTo>
                    <a:pt x="260" y="106"/>
                  </a:lnTo>
                  <a:lnTo>
                    <a:pt x="124" y="106"/>
                  </a:lnTo>
                  <a:close/>
                  <a:moveTo>
                    <a:pt x="0" y="0"/>
                  </a:moveTo>
                  <a:lnTo>
                    <a:pt x="268" y="0"/>
                  </a:lnTo>
                  <a:lnTo>
                    <a:pt x="307" y="1"/>
                  </a:lnTo>
                  <a:lnTo>
                    <a:pt x="342" y="7"/>
                  </a:lnTo>
                  <a:lnTo>
                    <a:pt x="370" y="16"/>
                  </a:lnTo>
                  <a:lnTo>
                    <a:pt x="394" y="27"/>
                  </a:lnTo>
                  <a:lnTo>
                    <a:pt x="414" y="43"/>
                  </a:lnTo>
                  <a:lnTo>
                    <a:pt x="430" y="60"/>
                  </a:lnTo>
                  <a:lnTo>
                    <a:pt x="441" y="79"/>
                  </a:lnTo>
                  <a:lnTo>
                    <a:pt x="450" y="101"/>
                  </a:lnTo>
                  <a:lnTo>
                    <a:pt x="456" y="124"/>
                  </a:lnTo>
                  <a:lnTo>
                    <a:pt x="459" y="150"/>
                  </a:lnTo>
                  <a:lnTo>
                    <a:pt x="460" y="177"/>
                  </a:lnTo>
                  <a:lnTo>
                    <a:pt x="460" y="346"/>
                  </a:lnTo>
                  <a:lnTo>
                    <a:pt x="459" y="371"/>
                  </a:lnTo>
                  <a:lnTo>
                    <a:pt x="456" y="397"/>
                  </a:lnTo>
                  <a:lnTo>
                    <a:pt x="450" y="421"/>
                  </a:lnTo>
                  <a:lnTo>
                    <a:pt x="441" y="443"/>
                  </a:lnTo>
                  <a:lnTo>
                    <a:pt x="430" y="461"/>
                  </a:lnTo>
                  <a:lnTo>
                    <a:pt x="414" y="480"/>
                  </a:lnTo>
                  <a:lnTo>
                    <a:pt x="394" y="494"/>
                  </a:lnTo>
                  <a:lnTo>
                    <a:pt x="370" y="505"/>
                  </a:lnTo>
                  <a:lnTo>
                    <a:pt x="342" y="514"/>
                  </a:lnTo>
                  <a:lnTo>
                    <a:pt x="307" y="520"/>
                  </a:lnTo>
                  <a:lnTo>
                    <a:pt x="268"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2" name="Freeform 7"/>
            <p:cNvSpPr>
              <a:spLocks noEditPoints="1"/>
            </p:cNvSpPr>
            <p:nvPr userDrawn="1"/>
          </p:nvSpPr>
          <p:spPr bwMode="auto">
            <a:xfrm>
              <a:off x="1128980" y="6361572"/>
              <a:ext cx="133694" cy="135779"/>
            </a:xfrm>
            <a:custGeom>
              <a:avLst/>
              <a:gdLst>
                <a:gd name="T0" fmla="*/ 126 w 513"/>
                <a:gd name="T1" fmla="*/ 101 h 521"/>
                <a:gd name="T2" fmla="*/ 126 w 513"/>
                <a:gd name="T3" fmla="*/ 270 h 521"/>
                <a:gd name="T4" fmla="*/ 277 w 513"/>
                <a:gd name="T5" fmla="*/ 270 h 521"/>
                <a:gd name="T6" fmla="*/ 298 w 513"/>
                <a:gd name="T7" fmla="*/ 268 h 521"/>
                <a:gd name="T8" fmla="*/ 314 w 513"/>
                <a:gd name="T9" fmla="*/ 264 h 521"/>
                <a:gd name="T10" fmla="*/ 327 w 513"/>
                <a:gd name="T11" fmla="*/ 256 h 521"/>
                <a:gd name="T12" fmla="*/ 335 w 513"/>
                <a:gd name="T13" fmla="*/ 246 h 521"/>
                <a:gd name="T14" fmla="*/ 339 w 513"/>
                <a:gd name="T15" fmla="*/ 231 h 521"/>
                <a:gd name="T16" fmla="*/ 341 w 513"/>
                <a:gd name="T17" fmla="*/ 214 h 521"/>
                <a:gd name="T18" fmla="*/ 341 w 513"/>
                <a:gd name="T19" fmla="*/ 153 h 521"/>
                <a:gd name="T20" fmla="*/ 339 w 513"/>
                <a:gd name="T21" fmla="*/ 133 h 521"/>
                <a:gd name="T22" fmla="*/ 332 w 513"/>
                <a:gd name="T23" fmla="*/ 119 h 521"/>
                <a:gd name="T24" fmla="*/ 321 w 513"/>
                <a:gd name="T25" fmla="*/ 109 h 521"/>
                <a:gd name="T26" fmla="*/ 304 w 513"/>
                <a:gd name="T27" fmla="*/ 103 h 521"/>
                <a:gd name="T28" fmla="*/ 281 w 513"/>
                <a:gd name="T29" fmla="*/ 101 h 521"/>
                <a:gd name="T30" fmla="*/ 126 w 513"/>
                <a:gd name="T31" fmla="*/ 101 h 521"/>
                <a:gd name="T32" fmla="*/ 0 w 513"/>
                <a:gd name="T33" fmla="*/ 0 h 521"/>
                <a:gd name="T34" fmla="*/ 280 w 513"/>
                <a:gd name="T35" fmla="*/ 0 h 521"/>
                <a:gd name="T36" fmla="*/ 322 w 513"/>
                <a:gd name="T37" fmla="*/ 1 h 521"/>
                <a:gd name="T38" fmla="*/ 358 w 513"/>
                <a:gd name="T39" fmla="*/ 9 h 521"/>
                <a:gd name="T40" fmla="*/ 388 w 513"/>
                <a:gd name="T41" fmla="*/ 17 h 521"/>
                <a:gd name="T42" fmla="*/ 412 w 513"/>
                <a:gd name="T43" fmla="*/ 31 h 521"/>
                <a:gd name="T44" fmla="*/ 431 w 513"/>
                <a:gd name="T45" fmla="*/ 47 h 521"/>
                <a:gd name="T46" fmla="*/ 445 w 513"/>
                <a:gd name="T47" fmla="*/ 67 h 521"/>
                <a:gd name="T48" fmla="*/ 455 w 513"/>
                <a:gd name="T49" fmla="*/ 91 h 521"/>
                <a:gd name="T50" fmla="*/ 461 w 513"/>
                <a:gd name="T51" fmla="*/ 117 h 521"/>
                <a:gd name="T52" fmla="*/ 462 w 513"/>
                <a:gd name="T53" fmla="*/ 147 h 521"/>
                <a:gd name="T54" fmla="*/ 462 w 513"/>
                <a:gd name="T55" fmla="*/ 221 h 521"/>
                <a:gd name="T56" fmla="*/ 461 w 513"/>
                <a:gd name="T57" fmla="*/ 254 h 521"/>
                <a:gd name="T58" fmla="*/ 453 w 513"/>
                <a:gd name="T59" fmla="*/ 281 h 521"/>
                <a:gd name="T60" fmla="*/ 441 w 513"/>
                <a:gd name="T61" fmla="*/ 306 h 521"/>
                <a:gd name="T62" fmla="*/ 421 w 513"/>
                <a:gd name="T63" fmla="*/ 326 h 521"/>
                <a:gd name="T64" fmla="*/ 394 w 513"/>
                <a:gd name="T65" fmla="*/ 344 h 521"/>
                <a:gd name="T66" fmla="*/ 513 w 513"/>
                <a:gd name="T67" fmla="*/ 521 h 521"/>
                <a:gd name="T68" fmla="*/ 372 w 513"/>
                <a:gd name="T69" fmla="*/ 521 h 521"/>
                <a:gd name="T70" fmla="*/ 270 w 513"/>
                <a:gd name="T71" fmla="*/ 368 h 521"/>
                <a:gd name="T72" fmla="*/ 126 w 513"/>
                <a:gd name="T73" fmla="*/ 368 h 521"/>
                <a:gd name="T74" fmla="*/ 126 w 513"/>
                <a:gd name="T75" fmla="*/ 521 h 521"/>
                <a:gd name="T76" fmla="*/ 0 w 513"/>
                <a:gd name="T77" fmla="*/ 521 h 521"/>
                <a:gd name="T78" fmla="*/ 0 w 513"/>
                <a:gd name="T7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3" h="521">
                  <a:moveTo>
                    <a:pt x="126" y="101"/>
                  </a:moveTo>
                  <a:lnTo>
                    <a:pt x="126" y="270"/>
                  </a:lnTo>
                  <a:lnTo>
                    <a:pt x="277" y="270"/>
                  </a:lnTo>
                  <a:lnTo>
                    <a:pt x="298" y="268"/>
                  </a:lnTo>
                  <a:lnTo>
                    <a:pt x="314" y="264"/>
                  </a:lnTo>
                  <a:lnTo>
                    <a:pt x="327" y="256"/>
                  </a:lnTo>
                  <a:lnTo>
                    <a:pt x="335" y="246"/>
                  </a:lnTo>
                  <a:lnTo>
                    <a:pt x="339" y="231"/>
                  </a:lnTo>
                  <a:lnTo>
                    <a:pt x="341" y="214"/>
                  </a:lnTo>
                  <a:lnTo>
                    <a:pt x="341" y="153"/>
                  </a:lnTo>
                  <a:lnTo>
                    <a:pt x="339" y="133"/>
                  </a:lnTo>
                  <a:lnTo>
                    <a:pt x="332" y="119"/>
                  </a:lnTo>
                  <a:lnTo>
                    <a:pt x="321" y="109"/>
                  </a:lnTo>
                  <a:lnTo>
                    <a:pt x="304" y="103"/>
                  </a:lnTo>
                  <a:lnTo>
                    <a:pt x="281" y="101"/>
                  </a:lnTo>
                  <a:lnTo>
                    <a:pt x="126" y="101"/>
                  </a:lnTo>
                  <a:close/>
                  <a:moveTo>
                    <a:pt x="0" y="0"/>
                  </a:moveTo>
                  <a:lnTo>
                    <a:pt x="280" y="0"/>
                  </a:lnTo>
                  <a:lnTo>
                    <a:pt x="322" y="1"/>
                  </a:lnTo>
                  <a:lnTo>
                    <a:pt x="358" y="9"/>
                  </a:lnTo>
                  <a:lnTo>
                    <a:pt x="388" y="17"/>
                  </a:lnTo>
                  <a:lnTo>
                    <a:pt x="412" y="31"/>
                  </a:lnTo>
                  <a:lnTo>
                    <a:pt x="431" y="47"/>
                  </a:lnTo>
                  <a:lnTo>
                    <a:pt x="445" y="67"/>
                  </a:lnTo>
                  <a:lnTo>
                    <a:pt x="455" y="91"/>
                  </a:lnTo>
                  <a:lnTo>
                    <a:pt x="461" y="117"/>
                  </a:lnTo>
                  <a:lnTo>
                    <a:pt x="462" y="147"/>
                  </a:lnTo>
                  <a:lnTo>
                    <a:pt x="462" y="221"/>
                  </a:lnTo>
                  <a:lnTo>
                    <a:pt x="461" y="254"/>
                  </a:lnTo>
                  <a:lnTo>
                    <a:pt x="453" y="281"/>
                  </a:lnTo>
                  <a:lnTo>
                    <a:pt x="441" y="306"/>
                  </a:lnTo>
                  <a:lnTo>
                    <a:pt x="421" y="326"/>
                  </a:lnTo>
                  <a:lnTo>
                    <a:pt x="394" y="344"/>
                  </a:lnTo>
                  <a:lnTo>
                    <a:pt x="513" y="521"/>
                  </a:lnTo>
                  <a:lnTo>
                    <a:pt x="372" y="521"/>
                  </a:lnTo>
                  <a:lnTo>
                    <a:pt x="270" y="368"/>
                  </a:lnTo>
                  <a:lnTo>
                    <a:pt x="126" y="368"/>
                  </a:lnTo>
                  <a:lnTo>
                    <a:pt x="126"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3" name="Freeform 8"/>
            <p:cNvSpPr>
              <a:spLocks/>
            </p:cNvSpPr>
            <p:nvPr userDrawn="1"/>
          </p:nvSpPr>
          <p:spPr bwMode="auto">
            <a:xfrm>
              <a:off x="1333039" y="6361572"/>
              <a:ext cx="144379" cy="135779"/>
            </a:xfrm>
            <a:custGeom>
              <a:avLst/>
              <a:gdLst>
                <a:gd name="T0" fmla="*/ 199 w 554"/>
                <a:gd name="T1" fmla="*/ 0 h 521"/>
                <a:gd name="T2" fmla="*/ 355 w 554"/>
                <a:gd name="T3" fmla="*/ 0 h 521"/>
                <a:gd name="T4" fmla="*/ 554 w 554"/>
                <a:gd name="T5" fmla="*/ 521 h 521"/>
                <a:gd name="T6" fmla="*/ 429 w 554"/>
                <a:gd name="T7" fmla="*/ 521 h 521"/>
                <a:gd name="T8" fmla="*/ 276 w 554"/>
                <a:gd name="T9" fmla="*/ 111 h 521"/>
                <a:gd name="T10" fmla="*/ 125 w 554"/>
                <a:gd name="T11" fmla="*/ 521 h 521"/>
                <a:gd name="T12" fmla="*/ 0 w 554"/>
                <a:gd name="T13" fmla="*/ 521 h 521"/>
                <a:gd name="T14" fmla="*/ 199 w 554"/>
                <a:gd name="T15" fmla="*/ 0 h 5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4" h="521">
                  <a:moveTo>
                    <a:pt x="199" y="0"/>
                  </a:moveTo>
                  <a:lnTo>
                    <a:pt x="355" y="0"/>
                  </a:lnTo>
                  <a:lnTo>
                    <a:pt x="554" y="521"/>
                  </a:lnTo>
                  <a:lnTo>
                    <a:pt x="429" y="521"/>
                  </a:lnTo>
                  <a:lnTo>
                    <a:pt x="276" y="111"/>
                  </a:lnTo>
                  <a:lnTo>
                    <a:pt x="125" y="521"/>
                  </a:lnTo>
                  <a:lnTo>
                    <a:pt x="0" y="521"/>
                  </a:lnTo>
                  <a:lnTo>
                    <a:pt x="199" y="0"/>
                  </a:lnTo>
                  <a:close/>
                </a:path>
              </a:pathLst>
            </a:custGeom>
            <a:solidFill>
              <a:srgbClr val="FF2302"/>
            </a:solidFill>
            <a:ln w="0">
              <a:solidFill>
                <a:srgbClr val="FF2302"/>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4" name="Freeform 9"/>
            <p:cNvSpPr>
              <a:spLocks noEditPoints="1"/>
            </p:cNvSpPr>
            <p:nvPr userDrawn="1"/>
          </p:nvSpPr>
          <p:spPr bwMode="auto">
            <a:xfrm>
              <a:off x="1550390" y="6361572"/>
              <a:ext cx="118318" cy="135779"/>
            </a:xfrm>
            <a:custGeom>
              <a:avLst/>
              <a:gdLst>
                <a:gd name="T0" fmla="*/ 125 w 454"/>
                <a:gd name="T1" fmla="*/ 101 h 521"/>
                <a:gd name="T2" fmla="*/ 125 w 454"/>
                <a:gd name="T3" fmla="*/ 274 h 521"/>
                <a:gd name="T4" fmla="*/ 268 w 454"/>
                <a:gd name="T5" fmla="*/ 274 h 521"/>
                <a:gd name="T6" fmla="*/ 292 w 454"/>
                <a:gd name="T7" fmla="*/ 271 h 521"/>
                <a:gd name="T8" fmla="*/ 310 w 454"/>
                <a:gd name="T9" fmla="*/ 266 h 521"/>
                <a:gd name="T10" fmla="*/ 322 w 454"/>
                <a:gd name="T11" fmla="*/ 256 h 521"/>
                <a:gd name="T12" fmla="*/ 329 w 454"/>
                <a:gd name="T13" fmla="*/ 240 h 521"/>
                <a:gd name="T14" fmla="*/ 332 w 454"/>
                <a:gd name="T15" fmla="*/ 221 h 521"/>
                <a:gd name="T16" fmla="*/ 332 w 454"/>
                <a:gd name="T17" fmla="*/ 153 h 521"/>
                <a:gd name="T18" fmla="*/ 329 w 454"/>
                <a:gd name="T19" fmla="*/ 134 h 521"/>
                <a:gd name="T20" fmla="*/ 322 w 454"/>
                <a:gd name="T21" fmla="*/ 120 h 521"/>
                <a:gd name="T22" fmla="*/ 310 w 454"/>
                <a:gd name="T23" fmla="*/ 109 h 521"/>
                <a:gd name="T24" fmla="*/ 292 w 454"/>
                <a:gd name="T25" fmla="*/ 103 h 521"/>
                <a:gd name="T26" fmla="*/ 268 w 454"/>
                <a:gd name="T27" fmla="*/ 101 h 521"/>
                <a:gd name="T28" fmla="*/ 125 w 454"/>
                <a:gd name="T29" fmla="*/ 101 h 521"/>
                <a:gd name="T30" fmla="*/ 0 w 454"/>
                <a:gd name="T31" fmla="*/ 0 h 521"/>
                <a:gd name="T32" fmla="*/ 272 w 454"/>
                <a:gd name="T33" fmla="*/ 0 h 521"/>
                <a:gd name="T34" fmla="*/ 315 w 454"/>
                <a:gd name="T35" fmla="*/ 1 h 521"/>
                <a:gd name="T36" fmla="*/ 350 w 454"/>
                <a:gd name="T37" fmla="*/ 9 h 521"/>
                <a:gd name="T38" fmla="*/ 380 w 454"/>
                <a:gd name="T39" fmla="*/ 17 h 521"/>
                <a:gd name="T40" fmla="*/ 404 w 454"/>
                <a:gd name="T41" fmla="*/ 31 h 521"/>
                <a:gd name="T42" fmla="*/ 424 w 454"/>
                <a:gd name="T43" fmla="*/ 47 h 521"/>
                <a:gd name="T44" fmla="*/ 437 w 454"/>
                <a:gd name="T45" fmla="*/ 67 h 521"/>
                <a:gd name="T46" fmla="*/ 447 w 454"/>
                <a:gd name="T47" fmla="*/ 91 h 521"/>
                <a:gd name="T48" fmla="*/ 453 w 454"/>
                <a:gd name="T49" fmla="*/ 117 h 521"/>
                <a:gd name="T50" fmla="*/ 454 w 454"/>
                <a:gd name="T51" fmla="*/ 147 h 521"/>
                <a:gd name="T52" fmla="*/ 454 w 454"/>
                <a:gd name="T53" fmla="*/ 227 h 521"/>
                <a:gd name="T54" fmla="*/ 453 w 454"/>
                <a:gd name="T55" fmla="*/ 256 h 521"/>
                <a:gd name="T56" fmla="*/ 446 w 454"/>
                <a:gd name="T57" fmla="*/ 283 h 521"/>
                <a:gd name="T58" fmla="*/ 436 w 454"/>
                <a:gd name="T59" fmla="*/ 307 h 521"/>
                <a:gd name="T60" fmla="*/ 422 w 454"/>
                <a:gd name="T61" fmla="*/ 327 h 521"/>
                <a:gd name="T62" fmla="*/ 402 w 454"/>
                <a:gd name="T63" fmla="*/ 344 h 521"/>
                <a:gd name="T64" fmla="*/ 376 w 454"/>
                <a:gd name="T65" fmla="*/ 357 h 521"/>
                <a:gd name="T66" fmla="*/ 346 w 454"/>
                <a:gd name="T67" fmla="*/ 367 h 521"/>
                <a:gd name="T68" fmla="*/ 309 w 454"/>
                <a:gd name="T69" fmla="*/ 373 h 521"/>
                <a:gd name="T70" fmla="*/ 266 w 454"/>
                <a:gd name="T71" fmla="*/ 374 h 521"/>
                <a:gd name="T72" fmla="*/ 125 w 454"/>
                <a:gd name="T73" fmla="*/ 374 h 521"/>
                <a:gd name="T74" fmla="*/ 125 w 454"/>
                <a:gd name="T75" fmla="*/ 521 h 521"/>
                <a:gd name="T76" fmla="*/ 0 w 454"/>
                <a:gd name="T77" fmla="*/ 521 h 521"/>
                <a:gd name="T78" fmla="*/ 0 w 454"/>
                <a:gd name="T7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4" h="521">
                  <a:moveTo>
                    <a:pt x="125" y="101"/>
                  </a:moveTo>
                  <a:lnTo>
                    <a:pt x="125" y="274"/>
                  </a:lnTo>
                  <a:lnTo>
                    <a:pt x="268" y="274"/>
                  </a:lnTo>
                  <a:lnTo>
                    <a:pt x="292" y="271"/>
                  </a:lnTo>
                  <a:lnTo>
                    <a:pt x="310" y="266"/>
                  </a:lnTo>
                  <a:lnTo>
                    <a:pt x="322" y="256"/>
                  </a:lnTo>
                  <a:lnTo>
                    <a:pt x="329" y="240"/>
                  </a:lnTo>
                  <a:lnTo>
                    <a:pt x="332" y="221"/>
                  </a:lnTo>
                  <a:lnTo>
                    <a:pt x="332" y="153"/>
                  </a:lnTo>
                  <a:lnTo>
                    <a:pt x="329" y="134"/>
                  </a:lnTo>
                  <a:lnTo>
                    <a:pt x="322" y="120"/>
                  </a:lnTo>
                  <a:lnTo>
                    <a:pt x="310" y="109"/>
                  </a:lnTo>
                  <a:lnTo>
                    <a:pt x="292" y="103"/>
                  </a:lnTo>
                  <a:lnTo>
                    <a:pt x="268" y="101"/>
                  </a:lnTo>
                  <a:lnTo>
                    <a:pt x="125" y="101"/>
                  </a:lnTo>
                  <a:close/>
                  <a:moveTo>
                    <a:pt x="0" y="0"/>
                  </a:moveTo>
                  <a:lnTo>
                    <a:pt x="272" y="0"/>
                  </a:lnTo>
                  <a:lnTo>
                    <a:pt x="315" y="1"/>
                  </a:lnTo>
                  <a:lnTo>
                    <a:pt x="350" y="9"/>
                  </a:lnTo>
                  <a:lnTo>
                    <a:pt x="380" y="17"/>
                  </a:lnTo>
                  <a:lnTo>
                    <a:pt x="404" y="31"/>
                  </a:lnTo>
                  <a:lnTo>
                    <a:pt x="424" y="47"/>
                  </a:lnTo>
                  <a:lnTo>
                    <a:pt x="437" y="67"/>
                  </a:lnTo>
                  <a:lnTo>
                    <a:pt x="447" y="91"/>
                  </a:lnTo>
                  <a:lnTo>
                    <a:pt x="453" y="117"/>
                  </a:lnTo>
                  <a:lnTo>
                    <a:pt x="454" y="147"/>
                  </a:lnTo>
                  <a:lnTo>
                    <a:pt x="454" y="227"/>
                  </a:lnTo>
                  <a:lnTo>
                    <a:pt x="453" y="256"/>
                  </a:lnTo>
                  <a:lnTo>
                    <a:pt x="446" y="283"/>
                  </a:lnTo>
                  <a:lnTo>
                    <a:pt x="436" y="307"/>
                  </a:lnTo>
                  <a:lnTo>
                    <a:pt x="422" y="327"/>
                  </a:lnTo>
                  <a:lnTo>
                    <a:pt x="402" y="344"/>
                  </a:lnTo>
                  <a:lnTo>
                    <a:pt x="376" y="357"/>
                  </a:lnTo>
                  <a:lnTo>
                    <a:pt x="346" y="367"/>
                  </a:lnTo>
                  <a:lnTo>
                    <a:pt x="309" y="373"/>
                  </a:lnTo>
                  <a:lnTo>
                    <a:pt x="266" y="374"/>
                  </a:lnTo>
                  <a:lnTo>
                    <a:pt x="125" y="374"/>
                  </a:lnTo>
                  <a:lnTo>
                    <a:pt x="125"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5" name="Freeform 10"/>
            <p:cNvSpPr>
              <a:spLocks/>
            </p:cNvSpPr>
            <p:nvPr userDrawn="1"/>
          </p:nvSpPr>
          <p:spPr bwMode="auto">
            <a:xfrm>
              <a:off x="1747674" y="6361572"/>
              <a:ext cx="104245" cy="135779"/>
            </a:xfrm>
            <a:custGeom>
              <a:avLst/>
              <a:gdLst>
                <a:gd name="T0" fmla="*/ 0 w 400"/>
                <a:gd name="T1" fmla="*/ 0 h 521"/>
                <a:gd name="T2" fmla="*/ 400 w 400"/>
                <a:gd name="T3" fmla="*/ 0 h 521"/>
                <a:gd name="T4" fmla="*/ 400 w 400"/>
                <a:gd name="T5" fmla="*/ 103 h 521"/>
                <a:gd name="T6" fmla="*/ 124 w 400"/>
                <a:gd name="T7" fmla="*/ 103 h 521"/>
                <a:gd name="T8" fmla="*/ 124 w 400"/>
                <a:gd name="T9" fmla="*/ 204 h 521"/>
                <a:gd name="T10" fmla="*/ 382 w 400"/>
                <a:gd name="T11" fmla="*/ 204 h 521"/>
                <a:gd name="T12" fmla="*/ 382 w 400"/>
                <a:gd name="T13" fmla="*/ 307 h 521"/>
                <a:gd name="T14" fmla="*/ 124 w 400"/>
                <a:gd name="T15" fmla="*/ 307 h 521"/>
                <a:gd name="T16" fmla="*/ 124 w 400"/>
                <a:gd name="T17" fmla="*/ 420 h 521"/>
                <a:gd name="T18" fmla="*/ 400 w 400"/>
                <a:gd name="T19" fmla="*/ 420 h 521"/>
                <a:gd name="T20" fmla="*/ 400 w 400"/>
                <a:gd name="T21" fmla="*/ 521 h 521"/>
                <a:gd name="T22" fmla="*/ 0 w 400"/>
                <a:gd name="T23" fmla="*/ 521 h 521"/>
                <a:gd name="T24" fmla="*/ 0 w 400"/>
                <a:gd name="T25"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0" h="521">
                  <a:moveTo>
                    <a:pt x="0" y="0"/>
                  </a:moveTo>
                  <a:lnTo>
                    <a:pt x="400" y="0"/>
                  </a:lnTo>
                  <a:lnTo>
                    <a:pt x="400" y="103"/>
                  </a:lnTo>
                  <a:lnTo>
                    <a:pt x="124" y="103"/>
                  </a:lnTo>
                  <a:lnTo>
                    <a:pt x="124" y="204"/>
                  </a:lnTo>
                  <a:lnTo>
                    <a:pt x="382" y="204"/>
                  </a:lnTo>
                  <a:lnTo>
                    <a:pt x="382" y="307"/>
                  </a:lnTo>
                  <a:lnTo>
                    <a:pt x="124" y="307"/>
                  </a:lnTo>
                  <a:lnTo>
                    <a:pt x="124" y="420"/>
                  </a:lnTo>
                  <a:lnTo>
                    <a:pt x="400" y="420"/>
                  </a:lnTo>
                  <a:lnTo>
                    <a:pt x="400"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6" name="Freeform 11"/>
            <p:cNvSpPr>
              <a:spLocks noEditPoints="1"/>
            </p:cNvSpPr>
            <p:nvPr userDrawn="1"/>
          </p:nvSpPr>
          <p:spPr bwMode="auto">
            <a:xfrm>
              <a:off x="1933752" y="6361572"/>
              <a:ext cx="133173" cy="135779"/>
            </a:xfrm>
            <a:custGeom>
              <a:avLst/>
              <a:gdLst>
                <a:gd name="T0" fmla="*/ 124 w 511"/>
                <a:gd name="T1" fmla="*/ 101 h 521"/>
                <a:gd name="T2" fmla="*/ 124 w 511"/>
                <a:gd name="T3" fmla="*/ 270 h 521"/>
                <a:gd name="T4" fmla="*/ 276 w 511"/>
                <a:gd name="T5" fmla="*/ 270 h 521"/>
                <a:gd name="T6" fmla="*/ 296 w 511"/>
                <a:gd name="T7" fmla="*/ 268 h 521"/>
                <a:gd name="T8" fmla="*/ 313 w 511"/>
                <a:gd name="T9" fmla="*/ 264 h 521"/>
                <a:gd name="T10" fmla="*/ 325 w 511"/>
                <a:gd name="T11" fmla="*/ 256 h 521"/>
                <a:gd name="T12" fmla="*/ 333 w 511"/>
                <a:gd name="T13" fmla="*/ 246 h 521"/>
                <a:gd name="T14" fmla="*/ 338 w 511"/>
                <a:gd name="T15" fmla="*/ 231 h 521"/>
                <a:gd name="T16" fmla="*/ 339 w 511"/>
                <a:gd name="T17" fmla="*/ 214 h 521"/>
                <a:gd name="T18" fmla="*/ 339 w 511"/>
                <a:gd name="T19" fmla="*/ 153 h 521"/>
                <a:gd name="T20" fmla="*/ 338 w 511"/>
                <a:gd name="T21" fmla="*/ 133 h 521"/>
                <a:gd name="T22" fmla="*/ 330 w 511"/>
                <a:gd name="T23" fmla="*/ 119 h 521"/>
                <a:gd name="T24" fmla="*/ 319 w 511"/>
                <a:gd name="T25" fmla="*/ 109 h 521"/>
                <a:gd name="T26" fmla="*/ 302 w 511"/>
                <a:gd name="T27" fmla="*/ 103 h 521"/>
                <a:gd name="T28" fmla="*/ 279 w 511"/>
                <a:gd name="T29" fmla="*/ 101 h 521"/>
                <a:gd name="T30" fmla="*/ 124 w 511"/>
                <a:gd name="T31" fmla="*/ 101 h 521"/>
                <a:gd name="T32" fmla="*/ 0 w 511"/>
                <a:gd name="T33" fmla="*/ 0 h 521"/>
                <a:gd name="T34" fmla="*/ 279 w 511"/>
                <a:gd name="T35" fmla="*/ 0 h 521"/>
                <a:gd name="T36" fmla="*/ 320 w 511"/>
                <a:gd name="T37" fmla="*/ 1 h 521"/>
                <a:gd name="T38" fmla="*/ 358 w 511"/>
                <a:gd name="T39" fmla="*/ 9 h 521"/>
                <a:gd name="T40" fmla="*/ 387 w 511"/>
                <a:gd name="T41" fmla="*/ 17 h 521"/>
                <a:gd name="T42" fmla="*/ 412 w 511"/>
                <a:gd name="T43" fmla="*/ 31 h 521"/>
                <a:gd name="T44" fmla="*/ 430 w 511"/>
                <a:gd name="T45" fmla="*/ 47 h 521"/>
                <a:gd name="T46" fmla="*/ 444 w 511"/>
                <a:gd name="T47" fmla="*/ 67 h 521"/>
                <a:gd name="T48" fmla="*/ 453 w 511"/>
                <a:gd name="T49" fmla="*/ 91 h 521"/>
                <a:gd name="T50" fmla="*/ 459 w 511"/>
                <a:gd name="T51" fmla="*/ 117 h 521"/>
                <a:gd name="T52" fmla="*/ 460 w 511"/>
                <a:gd name="T53" fmla="*/ 147 h 521"/>
                <a:gd name="T54" fmla="*/ 460 w 511"/>
                <a:gd name="T55" fmla="*/ 221 h 521"/>
                <a:gd name="T56" fmla="*/ 459 w 511"/>
                <a:gd name="T57" fmla="*/ 254 h 521"/>
                <a:gd name="T58" fmla="*/ 452 w 511"/>
                <a:gd name="T59" fmla="*/ 281 h 521"/>
                <a:gd name="T60" fmla="*/ 439 w 511"/>
                <a:gd name="T61" fmla="*/ 306 h 521"/>
                <a:gd name="T62" fmla="*/ 419 w 511"/>
                <a:gd name="T63" fmla="*/ 326 h 521"/>
                <a:gd name="T64" fmla="*/ 392 w 511"/>
                <a:gd name="T65" fmla="*/ 344 h 521"/>
                <a:gd name="T66" fmla="*/ 511 w 511"/>
                <a:gd name="T67" fmla="*/ 521 h 521"/>
                <a:gd name="T68" fmla="*/ 370 w 511"/>
                <a:gd name="T69" fmla="*/ 521 h 521"/>
                <a:gd name="T70" fmla="*/ 269 w 511"/>
                <a:gd name="T71" fmla="*/ 368 h 521"/>
                <a:gd name="T72" fmla="*/ 124 w 511"/>
                <a:gd name="T73" fmla="*/ 368 h 521"/>
                <a:gd name="T74" fmla="*/ 124 w 511"/>
                <a:gd name="T75" fmla="*/ 521 h 521"/>
                <a:gd name="T76" fmla="*/ 0 w 511"/>
                <a:gd name="T77" fmla="*/ 521 h 521"/>
                <a:gd name="T78" fmla="*/ 0 w 511"/>
                <a:gd name="T7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1" h="521">
                  <a:moveTo>
                    <a:pt x="124" y="101"/>
                  </a:moveTo>
                  <a:lnTo>
                    <a:pt x="124" y="270"/>
                  </a:lnTo>
                  <a:lnTo>
                    <a:pt x="276" y="270"/>
                  </a:lnTo>
                  <a:lnTo>
                    <a:pt x="296" y="268"/>
                  </a:lnTo>
                  <a:lnTo>
                    <a:pt x="313" y="264"/>
                  </a:lnTo>
                  <a:lnTo>
                    <a:pt x="325" y="256"/>
                  </a:lnTo>
                  <a:lnTo>
                    <a:pt x="333" y="246"/>
                  </a:lnTo>
                  <a:lnTo>
                    <a:pt x="338" y="231"/>
                  </a:lnTo>
                  <a:lnTo>
                    <a:pt x="339" y="214"/>
                  </a:lnTo>
                  <a:lnTo>
                    <a:pt x="339" y="153"/>
                  </a:lnTo>
                  <a:lnTo>
                    <a:pt x="338" y="133"/>
                  </a:lnTo>
                  <a:lnTo>
                    <a:pt x="330" y="119"/>
                  </a:lnTo>
                  <a:lnTo>
                    <a:pt x="319" y="109"/>
                  </a:lnTo>
                  <a:lnTo>
                    <a:pt x="302" y="103"/>
                  </a:lnTo>
                  <a:lnTo>
                    <a:pt x="279" y="101"/>
                  </a:lnTo>
                  <a:lnTo>
                    <a:pt x="124" y="101"/>
                  </a:lnTo>
                  <a:close/>
                  <a:moveTo>
                    <a:pt x="0" y="0"/>
                  </a:moveTo>
                  <a:lnTo>
                    <a:pt x="279" y="0"/>
                  </a:lnTo>
                  <a:lnTo>
                    <a:pt x="320" y="1"/>
                  </a:lnTo>
                  <a:lnTo>
                    <a:pt x="358" y="9"/>
                  </a:lnTo>
                  <a:lnTo>
                    <a:pt x="387" y="17"/>
                  </a:lnTo>
                  <a:lnTo>
                    <a:pt x="412" y="31"/>
                  </a:lnTo>
                  <a:lnTo>
                    <a:pt x="430" y="47"/>
                  </a:lnTo>
                  <a:lnTo>
                    <a:pt x="444" y="67"/>
                  </a:lnTo>
                  <a:lnTo>
                    <a:pt x="453" y="91"/>
                  </a:lnTo>
                  <a:lnTo>
                    <a:pt x="459" y="117"/>
                  </a:lnTo>
                  <a:lnTo>
                    <a:pt x="460" y="147"/>
                  </a:lnTo>
                  <a:lnTo>
                    <a:pt x="460" y="221"/>
                  </a:lnTo>
                  <a:lnTo>
                    <a:pt x="459" y="254"/>
                  </a:lnTo>
                  <a:lnTo>
                    <a:pt x="452" y="281"/>
                  </a:lnTo>
                  <a:lnTo>
                    <a:pt x="439" y="306"/>
                  </a:lnTo>
                  <a:lnTo>
                    <a:pt x="419" y="326"/>
                  </a:lnTo>
                  <a:lnTo>
                    <a:pt x="392" y="344"/>
                  </a:lnTo>
                  <a:lnTo>
                    <a:pt x="511" y="521"/>
                  </a:lnTo>
                  <a:lnTo>
                    <a:pt x="370" y="521"/>
                  </a:lnTo>
                  <a:lnTo>
                    <a:pt x="269" y="368"/>
                  </a:lnTo>
                  <a:lnTo>
                    <a:pt x="124" y="368"/>
                  </a:lnTo>
                  <a:lnTo>
                    <a:pt x="124"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grpSp>
    </p:spTree>
    <p:extLst>
      <p:ext uri="{BB962C8B-B14F-4D97-AF65-F5344CB8AC3E}">
        <p14:creationId xmlns:p14="http://schemas.microsoft.com/office/powerpoint/2010/main" val="19772327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412875"/>
            <a:ext cx="7772400" cy="4406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itle 12"/>
          <p:cNvSpPr>
            <a:spLocks noGrp="1"/>
          </p:cNvSpPr>
          <p:nvPr>
            <p:ph type="title"/>
          </p:nvPr>
        </p:nvSpPr>
        <p:spPr/>
        <p:txBody>
          <a:bodyPr/>
          <a:lstStyle/>
          <a:p>
            <a:r>
              <a:rPr lang="en-US"/>
              <a:t>Click to edit Master title style</a:t>
            </a:r>
            <a:endParaRPr lang="en-US" dirty="0"/>
          </a:p>
        </p:txBody>
      </p:sp>
      <p:sp>
        <p:nvSpPr>
          <p:cNvPr id="20" name="Text Placeholder 2"/>
          <p:cNvSpPr>
            <a:spLocks noGrp="1"/>
          </p:cNvSpPr>
          <p:nvPr>
            <p:ph type="body" idx="13"/>
          </p:nvPr>
        </p:nvSpPr>
        <p:spPr>
          <a:xfrm>
            <a:off x="0" y="723014"/>
            <a:ext cx="9144000" cy="265814"/>
          </a:xfrm>
          <a:prstGeom prst="rect">
            <a:avLst/>
          </a:prstGeom>
        </p:spPr>
        <p:txBody>
          <a:bodyPr anchor="b"/>
          <a:lstStyle>
            <a:lvl1pPr marL="0" indent="0" algn="ctr">
              <a:buNone/>
              <a:defRPr sz="975" b="0">
                <a:solidFill>
                  <a:srgbClr val="FFFFFF"/>
                </a:solidFill>
                <a:latin typeface="Arial" pitchFamily="34" charset="0"/>
                <a:cs typeface="Arial"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Slide Number Placeholder 5"/>
          <p:cNvSpPr>
            <a:spLocks noGrp="1"/>
          </p:cNvSpPr>
          <p:nvPr>
            <p:ph type="sldNum" sz="quarter" idx="15"/>
          </p:nvPr>
        </p:nvSpPr>
        <p:spPr/>
        <p:txBody>
          <a:bodyPr/>
          <a:lstStyle>
            <a:lvl1pPr>
              <a:defRPr/>
            </a:lvl1pPr>
          </a:lstStyle>
          <a:p>
            <a:pPr>
              <a:defRPr/>
            </a:pPr>
            <a:fld id="{FDF55E97-C35E-429D-80D2-963BD5B22ADB}" type="slidenum">
              <a:rPr lang="en-US">
                <a:solidFill>
                  <a:srgbClr val="000000">
                    <a:lumMod val="50000"/>
                    <a:lumOff val="50000"/>
                  </a:srgbClr>
                </a:solidFill>
              </a:rPr>
              <a:pPr>
                <a:defRPr/>
              </a:pPr>
              <a:t>‹#›</a:t>
            </a:fld>
            <a:endParaRPr lang="en-US" dirty="0">
              <a:solidFill>
                <a:srgbClr val="000000">
                  <a:lumMod val="50000"/>
                  <a:lumOff val="50000"/>
                </a:srgbClr>
              </a:solidFill>
            </a:endParaRPr>
          </a:p>
        </p:txBody>
      </p:sp>
    </p:spTree>
    <p:extLst>
      <p:ext uri="{BB962C8B-B14F-4D97-AF65-F5344CB8AC3E}">
        <p14:creationId xmlns:p14="http://schemas.microsoft.com/office/powerpoint/2010/main" val="14515892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and 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930672" y="47198"/>
            <a:ext cx="7766050" cy="1143000"/>
          </a:xfrm>
        </p:spPr>
        <p:txBody>
          <a:bodyPr lIns="0">
            <a:normAutofit/>
          </a:bodyPr>
          <a:lstStyle>
            <a:lvl1pPr algn="l">
              <a:defRPr sz="2625" b="1" i="0">
                <a:latin typeface="Arial"/>
              </a:defRPr>
            </a:lvl1pPr>
          </a:lstStyle>
          <a:p>
            <a:r>
              <a:rPr lang="en-US"/>
              <a:t>Click to edit Master title style</a:t>
            </a:r>
            <a:endParaRPr lang="en-US" dirty="0"/>
          </a:p>
        </p:txBody>
      </p:sp>
      <p:sp>
        <p:nvSpPr>
          <p:cNvPr id="7" name="Slide Number Placeholder 5"/>
          <p:cNvSpPr>
            <a:spLocks noGrp="1"/>
          </p:cNvSpPr>
          <p:nvPr>
            <p:ph type="sldNum" sz="quarter" idx="4"/>
          </p:nvPr>
        </p:nvSpPr>
        <p:spPr>
          <a:xfrm>
            <a:off x="7881409" y="6344939"/>
            <a:ext cx="466725" cy="365125"/>
          </a:xfrm>
          <a:prstGeom prst="rect">
            <a:avLst/>
          </a:prstGeom>
        </p:spPr>
        <p:txBody>
          <a:bodyPr bIns="0"/>
          <a:lstStyle>
            <a:lvl1pPr algn="r">
              <a:defRPr sz="900" b="1" i="0"/>
            </a:lvl1pPr>
          </a:lstStyle>
          <a:p>
            <a:fld id="{532E5815-A8B8-3248-99F0-470F41FB048B}" type="slidenum">
              <a:rPr lang="en-US" smtClean="0">
                <a:solidFill>
                  <a:prstClr val="black"/>
                </a:solidFill>
              </a:rPr>
              <a:pPr/>
              <a:t>‹#›</a:t>
            </a:fld>
            <a:endParaRPr lang="en-US" dirty="0">
              <a:solidFill>
                <a:prstClr val="black"/>
              </a:solidFill>
            </a:endParaRPr>
          </a:p>
        </p:txBody>
      </p:sp>
      <p:sp>
        <p:nvSpPr>
          <p:cNvPr id="5" name="Text Placeholder 4"/>
          <p:cNvSpPr>
            <a:spLocks noGrp="1"/>
          </p:cNvSpPr>
          <p:nvPr>
            <p:ph type="body" sz="quarter" idx="10"/>
          </p:nvPr>
        </p:nvSpPr>
        <p:spPr>
          <a:xfrm>
            <a:off x="930672" y="1714500"/>
            <a:ext cx="7766050" cy="3987800"/>
          </a:xfrm>
          <a:prstGeom prst="rect">
            <a:avLst/>
          </a:prstGeom>
        </p:spPr>
        <p:txBody>
          <a:bodyPr vert="horz" lIns="0"/>
          <a:lstStyle>
            <a:lvl1pPr marL="130302" indent="-130302">
              <a:spcBef>
                <a:spcPts val="450"/>
              </a:spcBef>
              <a:buClr>
                <a:srgbClr val="FF4612"/>
              </a:buClr>
              <a:defRPr sz="1200"/>
            </a:lvl1pPr>
            <a:lvl2pPr marL="377190" indent="-150876">
              <a:spcBef>
                <a:spcPts val="450"/>
              </a:spcBef>
              <a:buClr>
                <a:srgbClr val="FF4612"/>
              </a:buClr>
              <a:defRPr sz="1200" b="0" i="1"/>
            </a:lvl2pPr>
            <a:lvl3pPr marL="582930" indent="-102870">
              <a:spcBef>
                <a:spcPts val="450"/>
              </a:spcBef>
              <a:buClr>
                <a:srgbClr val="FF4612"/>
              </a:buClr>
              <a:defRPr sz="975"/>
            </a:lvl3pPr>
            <a:lvl4pPr>
              <a:buClr>
                <a:srgbClr val="FF4612"/>
              </a:buClr>
              <a:defRPr sz="975"/>
            </a:lvl4pPr>
            <a:lvl5pPr>
              <a:buClr>
                <a:srgbClr val="FF4612"/>
              </a:buClr>
              <a:defRPr sz="975"/>
            </a:lvl5pPr>
          </a:lstStyle>
          <a:p>
            <a:pPr lvl="0"/>
            <a:r>
              <a:rPr lang="en-US"/>
              <a:t>Click to edit Master text styles</a:t>
            </a:r>
          </a:p>
          <a:p>
            <a:pPr lvl="1"/>
            <a:r>
              <a:rPr lang="en-US"/>
              <a:t>Second level</a:t>
            </a:r>
          </a:p>
          <a:p>
            <a:pPr lvl="2"/>
            <a:r>
              <a:rPr lang="en-US"/>
              <a:t>Third level</a:t>
            </a:r>
          </a:p>
        </p:txBody>
      </p:sp>
      <p:sp>
        <p:nvSpPr>
          <p:cNvPr id="4" name="Footer Placeholder 3"/>
          <p:cNvSpPr>
            <a:spLocks noGrp="1"/>
          </p:cNvSpPr>
          <p:nvPr>
            <p:ph type="ftr" sz="quarter" idx="12"/>
          </p:nvPr>
        </p:nvSpPr>
        <p:spPr/>
        <p:txBody>
          <a:bodyPr/>
          <a:lstStyle/>
          <a:p>
            <a:r>
              <a:rPr lang="en-US">
                <a:solidFill>
                  <a:prstClr val="black">
                    <a:tint val="75000"/>
                  </a:prstClr>
                </a:solidFill>
              </a:rPr>
              <a:t>footer</a:t>
            </a:r>
          </a:p>
        </p:txBody>
      </p:sp>
      <p:cxnSp>
        <p:nvCxnSpPr>
          <p:cNvPr id="9" name="Straight Connector 8"/>
          <p:cNvCxnSpPr/>
          <p:nvPr userDrawn="1"/>
        </p:nvCxnSpPr>
        <p:spPr>
          <a:xfrm>
            <a:off x="0" y="962704"/>
            <a:ext cx="1849468" cy="0"/>
          </a:xfrm>
          <a:prstGeom prst="line">
            <a:avLst/>
          </a:prstGeom>
          <a:ln w="12700">
            <a:solidFill>
              <a:srgbClr val="FF4612"/>
            </a:solidFill>
          </a:ln>
          <a:effectLst/>
        </p:spPr>
        <p:style>
          <a:lnRef idx="2">
            <a:schemeClr val="accent1"/>
          </a:lnRef>
          <a:fillRef idx="0">
            <a:schemeClr val="accent1"/>
          </a:fillRef>
          <a:effectRef idx="1">
            <a:schemeClr val="accent1"/>
          </a:effectRef>
          <a:fontRef idx="minor">
            <a:schemeClr val="tx1"/>
          </a:fontRef>
        </p:style>
      </p:cxnSp>
      <p:grpSp>
        <p:nvGrpSpPr>
          <p:cNvPr id="8" name="Group 7"/>
          <p:cNvGrpSpPr/>
          <p:nvPr userDrawn="1"/>
        </p:nvGrpSpPr>
        <p:grpSpPr>
          <a:xfrm>
            <a:off x="920751" y="6361574"/>
            <a:ext cx="1146175" cy="135779"/>
            <a:chOff x="920750" y="6361572"/>
            <a:chExt cx="1146175" cy="135779"/>
          </a:xfrm>
        </p:grpSpPr>
        <p:sp>
          <p:nvSpPr>
            <p:cNvPr id="10" name="Freeform 6"/>
            <p:cNvSpPr>
              <a:spLocks noEditPoints="1"/>
            </p:cNvSpPr>
            <p:nvPr userDrawn="1"/>
          </p:nvSpPr>
          <p:spPr bwMode="auto">
            <a:xfrm>
              <a:off x="920750" y="6361572"/>
              <a:ext cx="119882" cy="135779"/>
            </a:xfrm>
            <a:custGeom>
              <a:avLst/>
              <a:gdLst>
                <a:gd name="T0" fmla="*/ 124 w 460"/>
                <a:gd name="T1" fmla="*/ 106 h 521"/>
                <a:gd name="T2" fmla="*/ 124 w 460"/>
                <a:gd name="T3" fmla="*/ 415 h 521"/>
                <a:gd name="T4" fmla="*/ 260 w 460"/>
                <a:gd name="T5" fmla="*/ 415 h 521"/>
                <a:gd name="T6" fmla="*/ 286 w 460"/>
                <a:gd name="T7" fmla="*/ 414 h 521"/>
                <a:gd name="T8" fmla="*/ 306 w 460"/>
                <a:gd name="T9" fmla="*/ 408 h 521"/>
                <a:gd name="T10" fmla="*/ 320 w 460"/>
                <a:gd name="T11" fmla="*/ 400 h 521"/>
                <a:gd name="T12" fmla="*/ 330 w 460"/>
                <a:gd name="T13" fmla="*/ 385 h 521"/>
                <a:gd name="T14" fmla="*/ 336 w 460"/>
                <a:gd name="T15" fmla="*/ 368 h 521"/>
                <a:gd name="T16" fmla="*/ 337 w 460"/>
                <a:gd name="T17" fmla="*/ 346 h 521"/>
                <a:gd name="T18" fmla="*/ 337 w 460"/>
                <a:gd name="T19" fmla="*/ 176 h 521"/>
                <a:gd name="T20" fmla="*/ 336 w 460"/>
                <a:gd name="T21" fmla="*/ 154 h 521"/>
                <a:gd name="T22" fmla="*/ 330 w 460"/>
                <a:gd name="T23" fmla="*/ 136 h 521"/>
                <a:gd name="T24" fmla="*/ 320 w 460"/>
                <a:gd name="T25" fmla="*/ 123 h 521"/>
                <a:gd name="T26" fmla="*/ 306 w 460"/>
                <a:gd name="T27" fmla="*/ 113 h 521"/>
                <a:gd name="T28" fmla="*/ 286 w 460"/>
                <a:gd name="T29" fmla="*/ 107 h 521"/>
                <a:gd name="T30" fmla="*/ 260 w 460"/>
                <a:gd name="T31" fmla="*/ 106 h 521"/>
                <a:gd name="T32" fmla="*/ 124 w 460"/>
                <a:gd name="T33" fmla="*/ 106 h 521"/>
                <a:gd name="T34" fmla="*/ 0 w 460"/>
                <a:gd name="T35" fmla="*/ 0 h 521"/>
                <a:gd name="T36" fmla="*/ 268 w 460"/>
                <a:gd name="T37" fmla="*/ 0 h 521"/>
                <a:gd name="T38" fmla="*/ 307 w 460"/>
                <a:gd name="T39" fmla="*/ 1 h 521"/>
                <a:gd name="T40" fmla="*/ 342 w 460"/>
                <a:gd name="T41" fmla="*/ 7 h 521"/>
                <a:gd name="T42" fmla="*/ 370 w 460"/>
                <a:gd name="T43" fmla="*/ 16 h 521"/>
                <a:gd name="T44" fmla="*/ 394 w 460"/>
                <a:gd name="T45" fmla="*/ 27 h 521"/>
                <a:gd name="T46" fmla="*/ 414 w 460"/>
                <a:gd name="T47" fmla="*/ 43 h 521"/>
                <a:gd name="T48" fmla="*/ 430 w 460"/>
                <a:gd name="T49" fmla="*/ 60 h 521"/>
                <a:gd name="T50" fmla="*/ 441 w 460"/>
                <a:gd name="T51" fmla="*/ 79 h 521"/>
                <a:gd name="T52" fmla="*/ 450 w 460"/>
                <a:gd name="T53" fmla="*/ 101 h 521"/>
                <a:gd name="T54" fmla="*/ 456 w 460"/>
                <a:gd name="T55" fmla="*/ 124 h 521"/>
                <a:gd name="T56" fmla="*/ 459 w 460"/>
                <a:gd name="T57" fmla="*/ 150 h 521"/>
                <a:gd name="T58" fmla="*/ 460 w 460"/>
                <a:gd name="T59" fmla="*/ 177 h 521"/>
                <a:gd name="T60" fmla="*/ 460 w 460"/>
                <a:gd name="T61" fmla="*/ 346 h 521"/>
                <a:gd name="T62" fmla="*/ 459 w 460"/>
                <a:gd name="T63" fmla="*/ 371 h 521"/>
                <a:gd name="T64" fmla="*/ 456 w 460"/>
                <a:gd name="T65" fmla="*/ 397 h 521"/>
                <a:gd name="T66" fmla="*/ 450 w 460"/>
                <a:gd name="T67" fmla="*/ 421 h 521"/>
                <a:gd name="T68" fmla="*/ 441 w 460"/>
                <a:gd name="T69" fmla="*/ 443 h 521"/>
                <a:gd name="T70" fmla="*/ 430 w 460"/>
                <a:gd name="T71" fmla="*/ 461 h 521"/>
                <a:gd name="T72" fmla="*/ 414 w 460"/>
                <a:gd name="T73" fmla="*/ 480 h 521"/>
                <a:gd name="T74" fmla="*/ 394 w 460"/>
                <a:gd name="T75" fmla="*/ 494 h 521"/>
                <a:gd name="T76" fmla="*/ 370 w 460"/>
                <a:gd name="T77" fmla="*/ 505 h 521"/>
                <a:gd name="T78" fmla="*/ 342 w 460"/>
                <a:gd name="T79" fmla="*/ 514 h 521"/>
                <a:gd name="T80" fmla="*/ 307 w 460"/>
                <a:gd name="T81" fmla="*/ 520 h 521"/>
                <a:gd name="T82" fmla="*/ 268 w 460"/>
                <a:gd name="T83" fmla="*/ 521 h 521"/>
                <a:gd name="T84" fmla="*/ 0 w 460"/>
                <a:gd name="T85" fmla="*/ 521 h 521"/>
                <a:gd name="T86" fmla="*/ 0 w 460"/>
                <a:gd name="T87"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0" h="521">
                  <a:moveTo>
                    <a:pt x="124" y="106"/>
                  </a:moveTo>
                  <a:lnTo>
                    <a:pt x="124" y="415"/>
                  </a:lnTo>
                  <a:lnTo>
                    <a:pt x="260" y="415"/>
                  </a:lnTo>
                  <a:lnTo>
                    <a:pt x="286" y="414"/>
                  </a:lnTo>
                  <a:lnTo>
                    <a:pt x="306" y="408"/>
                  </a:lnTo>
                  <a:lnTo>
                    <a:pt x="320" y="400"/>
                  </a:lnTo>
                  <a:lnTo>
                    <a:pt x="330" y="385"/>
                  </a:lnTo>
                  <a:lnTo>
                    <a:pt x="336" y="368"/>
                  </a:lnTo>
                  <a:lnTo>
                    <a:pt x="337" y="346"/>
                  </a:lnTo>
                  <a:lnTo>
                    <a:pt x="337" y="176"/>
                  </a:lnTo>
                  <a:lnTo>
                    <a:pt x="336" y="154"/>
                  </a:lnTo>
                  <a:lnTo>
                    <a:pt x="330" y="136"/>
                  </a:lnTo>
                  <a:lnTo>
                    <a:pt x="320" y="123"/>
                  </a:lnTo>
                  <a:lnTo>
                    <a:pt x="306" y="113"/>
                  </a:lnTo>
                  <a:lnTo>
                    <a:pt x="286" y="107"/>
                  </a:lnTo>
                  <a:lnTo>
                    <a:pt x="260" y="106"/>
                  </a:lnTo>
                  <a:lnTo>
                    <a:pt x="124" y="106"/>
                  </a:lnTo>
                  <a:close/>
                  <a:moveTo>
                    <a:pt x="0" y="0"/>
                  </a:moveTo>
                  <a:lnTo>
                    <a:pt x="268" y="0"/>
                  </a:lnTo>
                  <a:lnTo>
                    <a:pt x="307" y="1"/>
                  </a:lnTo>
                  <a:lnTo>
                    <a:pt x="342" y="7"/>
                  </a:lnTo>
                  <a:lnTo>
                    <a:pt x="370" y="16"/>
                  </a:lnTo>
                  <a:lnTo>
                    <a:pt x="394" y="27"/>
                  </a:lnTo>
                  <a:lnTo>
                    <a:pt x="414" y="43"/>
                  </a:lnTo>
                  <a:lnTo>
                    <a:pt x="430" y="60"/>
                  </a:lnTo>
                  <a:lnTo>
                    <a:pt x="441" y="79"/>
                  </a:lnTo>
                  <a:lnTo>
                    <a:pt x="450" y="101"/>
                  </a:lnTo>
                  <a:lnTo>
                    <a:pt x="456" y="124"/>
                  </a:lnTo>
                  <a:lnTo>
                    <a:pt x="459" y="150"/>
                  </a:lnTo>
                  <a:lnTo>
                    <a:pt x="460" y="177"/>
                  </a:lnTo>
                  <a:lnTo>
                    <a:pt x="460" y="346"/>
                  </a:lnTo>
                  <a:lnTo>
                    <a:pt x="459" y="371"/>
                  </a:lnTo>
                  <a:lnTo>
                    <a:pt x="456" y="397"/>
                  </a:lnTo>
                  <a:lnTo>
                    <a:pt x="450" y="421"/>
                  </a:lnTo>
                  <a:lnTo>
                    <a:pt x="441" y="443"/>
                  </a:lnTo>
                  <a:lnTo>
                    <a:pt x="430" y="461"/>
                  </a:lnTo>
                  <a:lnTo>
                    <a:pt x="414" y="480"/>
                  </a:lnTo>
                  <a:lnTo>
                    <a:pt x="394" y="494"/>
                  </a:lnTo>
                  <a:lnTo>
                    <a:pt x="370" y="505"/>
                  </a:lnTo>
                  <a:lnTo>
                    <a:pt x="342" y="514"/>
                  </a:lnTo>
                  <a:lnTo>
                    <a:pt x="307" y="520"/>
                  </a:lnTo>
                  <a:lnTo>
                    <a:pt x="268"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solidFill>
                  <a:prstClr val="black"/>
                </a:solidFill>
              </a:endParaRPr>
            </a:p>
          </p:txBody>
        </p:sp>
        <p:sp>
          <p:nvSpPr>
            <p:cNvPr id="11" name="Freeform 7"/>
            <p:cNvSpPr>
              <a:spLocks noEditPoints="1"/>
            </p:cNvSpPr>
            <p:nvPr userDrawn="1"/>
          </p:nvSpPr>
          <p:spPr bwMode="auto">
            <a:xfrm>
              <a:off x="1128980" y="6361572"/>
              <a:ext cx="133694" cy="135779"/>
            </a:xfrm>
            <a:custGeom>
              <a:avLst/>
              <a:gdLst>
                <a:gd name="T0" fmla="*/ 126 w 513"/>
                <a:gd name="T1" fmla="*/ 101 h 521"/>
                <a:gd name="T2" fmla="*/ 126 w 513"/>
                <a:gd name="T3" fmla="*/ 270 h 521"/>
                <a:gd name="T4" fmla="*/ 277 w 513"/>
                <a:gd name="T5" fmla="*/ 270 h 521"/>
                <a:gd name="T6" fmla="*/ 298 w 513"/>
                <a:gd name="T7" fmla="*/ 268 h 521"/>
                <a:gd name="T8" fmla="*/ 314 w 513"/>
                <a:gd name="T9" fmla="*/ 264 h 521"/>
                <a:gd name="T10" fmla="*/ 327 w 513"/>
                <a:gd name="T11" fmla="*/ 256 h 521"/>
                <a:gd name="T12" fmla="*/ 335 w 513"/>
                <a:gd name="T13" fmla="*/ 246 h 521"/>
                <a:gd name="T14" fmla="*/ 339 w 513"/>
                <a:gd name="T15" fmla="*/ 231 h 521"/>
                <a:gd name="T16" fmla="*/ 341 w 513"/>
                <a:gd name="T17" fmla="*/ 214 h 521"/>
                <a:gd name="T18" fmla="*/ 341 w 513"/>
                <a:gd name="T19" fmla="*/ 153 h 521"/>
                <a:gd name="T20" fmla="*/ 339 w 513"/>
                <a:gd name="T21" fmla="*/ 133 h 521"/>
                <a:gd name="T22" fmla="*/ 332 w 513"/>
                <a:gd name="T23" fmla="*/ 119 h 521"/>
                <a:gd name="T24" fmla="*/ 321 w 513"/>
                <a:gd name="T25" fmla="*/ 109 h 521"/>
                <a:gd name="T26" fmla="*/ 304 w 513"/>
                <a:gd name="T27" fmla="*/ 103 h 521"/>
                <a:gd name="T28" fmla="*/ 281 w 513"/>
                <a:gd name="T29" fmla="*/ 101 h 521"/>
                <a:gd name="T30" fmla="*/ 126 w 513"/>
                <a:gd name="T31" fmla="*/ 101 h 521"/>
                <a:gd name="T32" fmla="*/ 0 w 513"/>
                <a:gd name="T33" fmla="*/ 0 h 521"/>
                <a:gd name="T34" fmla="*/ 280 w 513"/>
                <a:gd name="T35" fmla="*/ 0 h 521"/>
                <a:gd name="T36" fmla="*/ 322 w 513"/>
                <a:gd name="T37" fmla="*/ 1 h 521"/>
                <a:gd name="T38" fmla="*/ 358 w 513"/>
                <a:gd name="T39" fmla="*/ 9 h 521"/>
                <a:gd name="T40" fmla="*/ 388 w 513"/>
                <a:gd name="T41" fmla="*/ 17 h 521"/>
                <a:gd name="T42" fmla="*/ 412 w 513"/>
                <a:gd name="T43" fmla="*/ 31 h 521"/>
                <a:gd name="T44" fmla="*/ 431 w 513"/>
                <a:gd name="T45" fmla="*/ 47 h 521"/>
                <a:gd name="T46" fmla="*/ 445 w 513"/>
                <a:gd name="T47" fmla="*/ 67 h 521"/>
                <a:gd name="T48" fmla="*/ 455 w 513"/>
                <a:gd name="T49" fmla="*/ 91 h 521"/>
                <a:gd name="T50" fmla="*/ 461 w 513"/>
                <a:gd name="T51" fmla="*/ 117 h 521"/>
                <a:gd name="T52" fmla="*/ 462 w 513"/>
                <a:gd name="T53" fmla="*/ 147 h 521"/>
                <a:gd name="T54" fmla="*/ 462 w 513"/>
                <a:gd name="T55" fmla="*/ 221 h 521"/>
                <a:gd name="T56" fmla="*/ 461 w 513"/>
                <a:gd name="T57" fmla="*/ 254 h 521"/>
                <a:gd name="T58" fmla="*/ 453 w 513"/>
                <a:gd name="T59" fmla="*/ 281 h 521"/>
                <a:gd name="T60" fmla="*/ 441 w 513"/>
                <a:gd name="T61" fmla="*/ 306 h 521"/>
                <a:gd name="T62" fmla="*/ 421 w 513"/>
                <a:gd name="T63" fmla="*/ 326 h 521"/>
                <a:gd name="T64" fmla="*/ 394 w 513"/>
                <a:gd name="T65" fmla="*/ 344 h 521"/>
                <a:gd name="T66" fmla="*/ 513 w 513"/>
                <a:gd name="T67" fmla="*/ 521 h 521"/>
                <a:gd name="T68" fmla="*/ 372 w 513"/>
                <a:gd name="T69" fmla="*/ 521 h 521"/>
                <a:gd name="T70" fmla="*/ 270 w 513"/>
                <a:gd name="T71" fmla="*/ 368 h 521"/>
                <a:gd name="T72" fmla="*/ 126 w 513"/>
                <a:gd name="T73" fmla="*/ 368 h 521"/>
                <a:gd name="T74" fmla="*/ 126 w 513"/>
                <a:gd name="T75" fmla="*/ 521 h 521"/>
                <a:gd name="T76" fmla="*/ 0 w 513"/>
                <a:gd name="T77" fmla="*/ 521 h 521"/>
                <a:gd name="T78" fmla="*/ 0 w 513"/>
                <a:gd name="T7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3" h="521">
                  <a:moveTo>
                    <a:pt x="126" y="101"/>
                  </a:moveTo>
                  <a:lnTo>
                    <a:pt x="126" y="270"/>
                  </a:lnTo>
                  <a:lnTo>
                    <a:pt x="277" y="270"/>
                  </a:lnTo>
                  <a:lnTo>
                    <a:pt x="298" y="268"/>
                  </a:lnTo>
                  <a:lnTo>
                    <a:pt x="314" y="264"/>
                  </a:lnTo>
                  <a:lnTo>
                    <a:pt x="327" y="256"/>
                  </a:lnTo>
                  <a:lnTo>
                    <a:pt x="335" y="246"/>
                  </a:lnTo>
                  <a:lnTo>
                    <a:pt x="339" y="231"/>
                  </a:lnTo>
                  <a:lnTo>
                    <a:pt x="341" y="214"/>
                  </a:lnTo>
                  <a:lnTo>
                    <a:pt x="341" y="153"/>
                  </a:lnTo>
                  <a:lnTo>
                    <a:pt x="339" y="133"/>
                  </a:lnTo>
                  <a:lnTo>
                    <a:pt x="332" y="119"/>
                  </a:lnTo>
                  <a:lnTo>
                    <a:pt x="321" y="109"/>
                  </a:lnTo>
                  <a:lnTo>
                    <a:pt x="304" y="103"/>
                  </a:lnTo>
                  <a:lnTo>
                    <a:pt x="281" y="101"/>
                  </a:lnTo>
                  <a:lnTo>
                    <a:pt x="126" y="101"/>
                  </a:lnTo>
                  <a:close/>
                  <a:moveTo>
                    <a:pt x="0" y="0"/>
                  </a:moveTo>
                  <a:lnTo>
                    <a:pt x="280" y="0"/>
                  </a:lnTo>
                  <a:lnTo>
                    <a:pt x="322" y="1"/>
                  </a:lnTo>
                  <a:lnTo>
                    <a:pt x="358" y="9"/>
                  </a:lnTo>
                  <a:lnTo>
                    <a:pt x="388" y="17"/>
                  </a:lnTo>
                  <a:lnTo>
                    <a:pt x="412" y="31"/>
                  </a:lnTo>
                  <a:lnTo>
                    <a:pt x="431" y="47"/>
                  </a:lnTo>
                  <a:lnTo>
                    <a:pt x="445" y="67"/>
                  </a:lnTo>
                  <a:lnTo>
                    <a:pt x="455" y="91"/>
                  </a:lnTo>
                  <a:lnTo>
                    <a:pt x="461" y="117"/>
                  </a:lnTo>
                  <a:lnTo>
                    <a:pt x="462" y="147"/>
                  </a:lnTo>
                  <a:lnTo>
                    <a:pt x="462" y="221"/>
                  </a:lnTo>
                  <a:lnTo>
                    <a:pt x="461" y="254"/>
                  </a:lnTo>
                  <a:lnTo>
                    <a:pt x="453" y="281"/>
                  </a:lnTo>
                  <a:lnTo>
                    <a:pt x="441" y="306"/>
                  </a:lnTo>
                  <a:lnTo>
                    <a:pt x="421" y="326"/>
                  </a:lnTo>
                  <a:lnTo>
                    <a:pt x="394" y="344"/>
                  </a:lnTo>
                  <a:lnTo>
                    <a:pt x="513" y="521"/>
                  </a:lnTo>
                  <a:lnTo>
                    <a:pt x="372" y="521"/>
                  </a:lnTo>
                  <a:lnTo>
                    <a:pt x="270" y="368"/>
                  </a:lnTo>
                  <a:lnTo>
                    <a:pt x="126" y="368"/>
                  </a:lnTo>
                  <a:lnTo>
                    <a:pt x="126"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solidFill>
                  <a:prstClr val="black"/>
                </a:solidFill>
              </a:endParaRPr>
            </a:p>
          </p:txBody>
        </p:sp>
        <p:sp>
          <p:nvSpPr>
            <p:cNvPr id="13" name="Freeform 8"/>
            <p:cNvSpPr>
              <a:spLocks/>
            </p:cNvSpPr>
            <p:nvPr userDrawn="1"/>
          </p:nvSpPr>
          <p:spPr bwMode="auto">
            <a:xfrm>
              <a:off x="1333039" y="6361572"/>
              <a:ext cx="144379" cy="135779"/>
            </a:xfrm>
            <a:custGeom>
              <a:avLst/>
              <a:gdLst>
                <a:gd name="T0" fmla="*/ 199 w 554"/>
                <a:gd name="T1" fmla="*/ 0 h 521"/>
                <a:gd name="T2" fmla="*/ 355 w 554"/>
                <a:gd name="T3" fmla="*/ 0 h 521"/>
                <a:gd name="T4" fmla="*/ 554 w 554"/>
                <a:gd name="T5" fmla="*/ 521 h 521"/>
                <a:gd name="T6" fmla="*/ 429 w 554"/>
                <a:gd name="T7" fmla="*/ 521 h 521"/>
                <a:gd name="T8" fmla="*/ 276 w 554"/>
                <a:gd name="T9" fmla="*/ 111 h 521"/>
                <a:gd name="T10" fmla="*/ 125 w 554"/>
                <a:gd name="T11" fmla="*/ 521 h 521"/>
                <a:gd name="T12" fmla="*/ 0 w 554"/>
                <a:gd name="T13" fmla="*/ 521 h 521"/>
                <a:gd name="T14" fmla="*/ 199 w 554"/>
                <a:gd name="T15" fmla="*/ 0 h 5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4" h="521">
                  <a:moveTo>
                    <a:pt x="199" y="0"/>
                  </a:moveTo>
                  <a:lnTo>
                    <a:pt x="355" y="0"/>
                  </a:lnTo>
                  <a:lnTo>
                    <a:pt x="554" y="521"/>
                  </a:lnTo>
                  <a:lnTo>
                    <a:pt x="429" y="521"/>
                  </a:lnTo>
                  <a:lnTo>
                    <a:pt x="276" y="111"/>
                  </a:lnTo>
                  <a:lnTo>
                    <a:pt x="125" y="521"/>
                  </a:lnTo>
                  <a:lnTo>
                    <a:pt x="0" y="521"/>
                  </a:lnTo>
                  <a:lnTo>
                    <a:pt x="199" y="0"/>
                  </a:lnTo>
                  <a:close/>
                </a:path>
              </a:pathLst>
            </a:custGeom>
            <a:solidFill>
              <a:srgbClr val="FF2302"/>
            </a:solidFill>
            <a:ln w="0">
              <a:solidFill>
                <a:srgbClr val="FF2302"/>
              </a:solidFill>
              <a:prstDash val="solid"/>
              <a:round/>
              <a:headEnd/>
              <a:tailEnd/>
            </a:ln>
          </p:spPr>
          <p:txBody>
            <a:bodyPr vert="horz" wrap="square" lIns="91440" tIns="45720" rIns="91440" bIns="45720" numCol="1" anchor="t" anchorCtr="0" compatLnSpc="1">
              <a:prstTxWarp prst="textNoShape">
                <a:avLst/>
              </a:prstTxWarp>
            </a:bodyPr>
            <a:lstStyle/>
            <a:p>
              <a:endParaRPr lang="en-US" sz="1350">
                <a:solidFill>
                  <a:prstClr val="black"/>
                </a:solidFill>
              </a:endParaRPr>
            </a:p>
          </p:txBody>
        </p:sp>
        <p:sp>
          <p:nvSpPr>
            <p:cNvPr id="14" name="Freeform 9"/>
            <p:cNvSpPr>
              <a:spLocks noEditPoints="1"/>
            </p:cNvSpPr>
            <p:nvPr userDrawn="1"/>
          </p:nvSpPr>
          <p:spPr bwMode="auto">
            <a:xfrm>
              <a:off x="1550390" y="6361572"/>
              <a:ext cx="118318" cy="135779"/>
            </a:xfrm>
            <a:custGeom>
              <a:avLst/>
              <a:gdLst>
                <a:gd name="T0" fmla="*/ 125 w 454"/>
                <a:gd name="T1" fmla="*/ 101 h 521"/>
                <a:gd name="T2" fmla="*/ 125 w 454"/>
                <a:gd name="T3" fmla="*/ 274 h 521"/>
                <a:gd name="T4" fmla="*/ 268 w 454"/>
                <a:gd name="T5" fmla="*/ 274 h 521"/>
                <a:gd name="T6" fmla="*/ 292 w 454"/>
                <a:gd name="T7" fmla="*/ 271 h 521"/>
                <a:gd name="T8" fmla="*/ 310 w 454"/>
                <a:gd name="T9" fmla="*/ 266 h 521"/>
                <a:gd name="T10" fmla="*/ 322 w 454"/>
                <a:gd name="T11" fmla="*/ 256 h 521"/>
                <a:gd name="T12" fmla="*/ 329 w 454"/>
                <a:gd name="T13" fmla="*/ 240 h 521"/>
                <a:gd name="T14" fmla="*/ 332 w 454"/>
                <a:gd name="T15" fmla="*/ 221 h 521"/>
                <a:gd name="T16" fmla="*/ 332 w 454"/>
                <a:gd name="T17" fmla="*/ 153 h 521"/>
                <a:gd name="T18" fmla="*/ 329 w 454"/>
                <a:gd name="T19" fmla="*/ 134 h 521"/>
                <a:gd name="T20" fmla="*/ 322 w 454"/>
                <a:gd name="T21" fmla="*/ 120 h 521"/>
                <a:gd name="T22" fmla="*/ 310 w 454"/>
                <a:gd name="T23" fmla="*/ 109 h 521"/>
                <a:gd name="T24" fmla="*/ 292 w 454"/>
                <a:gd name="T25" fmla="*/ 103 h 521"/>
                <a:gd name="T26" fmla="*/ 268 w 454"/>
                <a:gd name="T27" fmla="*/ 101 h 521"/>
                <a:gd name="T28" fmla="*/ 125 w 454"/>
                <a:gd name="T29" fmla="*/ 101 h 521"/>
                <a:gd name="T30" fmla="*/ 0 w 454"/>
                <a:gd name="T31" fmla="*/ 0 h 521"/>
                <a:gd name="T32" fmla="*/ 272 w 454"/>
                <a:gd name="T33" fmla="*/ 0 h 521"/>
                <a:gd name="T34" fmla="*/ 315 w 454"/>
                <a:gd name="T35" fmla="*/ 1 h 521"/>
                <a:gd name="T36" fmla="*/ 350 w 454"/>
                <a:gd name="T37" fmla="*/ 9 h 521"/>
                <a:gd name="T38" fmla="*/ 380 w 454"/>
                <a:gd name="T39" fmla="*/ 17 h 521"/>
                <a:gd name="T40" fmla="*/ 404 w 454"/>
                <a:gd name="T41" fmla="*/ 31 h 521"/>
                <a:gd name="T42" fmla="*/ 424 w 454"/>
                <a:gd name="T43" fmla="*/ 47 h 521"/>
                <a:gd name="T44" fmla="*/ 437 w 454"/>
                <a:gd name="T45" fmla="*/ 67 h 521"/>
                <a:gd name="T46" fmla="*/ 447 w 454"/>
                <a:gd name="T47" fmla="*/ 91 h 521"/>
                <a:gd name="T48" fmla="*/ 453 w 454"/>
                <a:gd name="T49" fmla="*/ 117 h 521"/>
                <a:gd name="T50" fmla="*/ 454 w 454"/>
                <a:gd name="T51" fmla="*/ 147 h 521"/>
                <a:gd name="T52" fmla="*/ 454 w 454"/>
                <a:gd name="T53" fmla="*/ 227 h 521"/>
                <a:gd name="T54" fmla="*/ 453 w 454"/>
                <a:gd name="T55" fmla="*/ 256 h 521"/>
                <a:gd name="T56" fmla="*/ 446 w 454"/>
                <a:gd name="T57" fmla="*/ 283 h 521"/>
                <a:gd name="T58" fmla="*/ 436 w 454"/>
                <a:gd name="T59" fmla="*/ 307 h 521"/>
                <a:gd name="T60" fmla="*/ 422 w 454"/>
                <a:gd name="T61" fmla="*/ 327 h 521"/>
                <a:gd name="T62" fmla="*/ 402 w 454"/>
                <a:gd name="T63" fmla="*/ 344 h 521"/>
                <a:gd name="T64" fmla="*/ 376 w 454"/>
                <a:gd name="T65" fmla="*/ 357 h 521"/>
                <a:gd name="T66" fmla="*/ 346 w 454"/>
                <a:gd name="T67" fmla="*/ 367 h 521"/>
                <a:gd name="T68" fmla="*/ 309 w 454"/>
                <a:gd name="T69" fmla="*/ 373 h 521"/>
                <a:gd name="T70" fmla="*/ 266 w 454"/>
                <a:gd name="T71" fmla="*/ 374 h 521"/>
                <a:gd name="T72" fmla="*/ 125 w 454"/>
                <a:gd name="T73" fmla="*/ 374 h 521"/>
                <a:gd name="T74" fmla="*/ 125 w 454"/>
                <a:gd name="T75" fmla="*/ 521 h 521"/>
                <a:gd name="T76" fmla="*/ 0 w 454"/>
                <a:gd name="T77" fmla="*/ 521 h 521"/>
                <a:gd name="T78" fmla="*/ 0 w 454"/>
                <a:gd name="T7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4" h="521">
                  <a:moveTo>
                    <a:pt x="125" y="101"/>
                  </a:moveTo>
                  <a:lnTo>
                    <a:pt x="125" y="274"/>
                  </a:lnTo>
                  <a:lnTo>
                    <a:pt x="268" y="274"/>
                  </a:lnTo>
                  <a:lnTo>
                    <a:pt x="292" y="271"/>
                  </a:lnTo>
                  <a:lnTo>
                    <a:pt x="310" y="266"/>
                  </a:lnTo>
                  <a:lnTo>
                    <a:pt x="322" y="256"/>
                  </a:lnTo>
                  <a:lnTo>
                    <a:pt x="329" y="240"/>
                  </a:lnTo>
                  <a:lnTo>
                    <a:pt x="332" y="221"/>
                  </a:lnTo>
                  <a:lnTo>
                    <a:pt x="332" y="153"/>
                  </a:lnTo>
                  <a:lnTo>
                    <a:pt x="329" y="134"/>
                  </a:lnTo>
                  <a:lnTo>
                    <a:pt x="322" y="120"/>
                  </a:lnTo>
                  <a:lnTo>
                    <a:pt x="310" y="109"/>
                  </a:lnTo>
                  <a:lnTo>
                    <a:pt x="292" y="103"/>
                  </a:lnTo>
                  <a:lnTo>
                    <a:pt x="268" y="101"/>
                  </a:lnTo>
                  <a:lnTo>
                    <a:pt x="125" y="101"/>
                  </a:lnTo>
                  <a:close/>
                  <a:moveTo>
                    <a:pt x="0" y="0"/>
                  </a:moveTo>
                  <a:lnTo>
                    <a:pt x="272" y="0"/>
                  </a:lnTo>
                  <a:lnTo>
                    <a:pt x="315" y="1"/>
                  </a:lnTo>
                  <a:lnTo>
                    <a:pt x="350" y="9"/>
                  </a:lnTo>
                  <a:lnTo>
                    <a:pt x="380" y="17"/>
                  </a:lnTo>
                  <a:lnTo>
                    <a:pt x="404" y="31"/>
                  </a:lnTo>
                  <a:lnTo>
                    <a:pt x="424" y="47"/>
                  </a:lnTo>
                  <a:lnTo>
                    <a:pt x="437" y="67"/>
                  </a:lnTo>
                  <a:lnTo>
                    <a:pt x="447" y="91"/>
                  </a:lnTo>
                  <a:lnTo>
                    <a:pt x="453" y="117"/>
                  </a:lnTo>
                  <a:lnTo>
                    <a:pt x="454" y="147"/>
                  </a:lnTo>
                  <a:lnTo>
                    <a:pt x="454" y="227"/>
                  </a:lnTo>
                  <a:lnTo>
                    <a:pt x="453" y="256"/>
                  </a:lnTo>
                  <a:lnTo>
                    <a:pt x="446" y="283"/>
                  </a:lnTo>
                  <a:lnTo>
                    <a:pt x="436" y="307"/>
                  </a:lnTo>
                  <a:lnTo>
                    <a:pt x="422" y="327"/>
                  </a:lnTo>
                  <a:lnTo>
                    <a:pt x="402" y="344"/>
                  </a:lnTo>
                  <a:lnTo>
                    <a:pt x="376" y="357"/>
                  </a:lnTo>
                  <a:lnTo>
                    <a:pt x="346" y="367"/>
                  </a:lnTo>
                  <a:lnTo>
                    <a:pt x="309" y="373"/>
                  </a:lnTo>
                  <a:lnTo>
                    <a:pt x="266" y="374"/>
                  </a:lnTo>
                  <a:lnTo>
                    <a:pt x="125" y="374"/>
                  </a:lnTo>
                  <a:lnTo>
                    <a:pt x="125"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solidFill>
                  <a:prstClr val="black"/>
                </a:solidFill>
              </a:endParaRPr>
            </a:p>
          </p:txBody>
        </p:sp>
        <p:sp>
          <p:nvSpPr>
            <p:cNvPr id="15" name="Freeform 10"/>
            <p:cNvSpPr>
              <a:spLocks/>
            </p:cNvSpPr>
            <p:nvPr userDrawn="1"/>
          </p:nvSpPr>
          <p:spPr bwMode="auto">
            <a:xfrm>
              <a:off x="1747674" y="6361572"/>
              <a:ext cx="104245" cy="135779"/>
            </a:xfrm>
            <a:custGeom>
              <a:avLst/>
              <a:gdLst>
                <a:gd name="T0" fmla="*/ 0 w 400"/>
                <a:gd name="T1" fmla="*/ 0 h 521"/>
                <a:gd name="T2" fmla="*/ 400 w 400"/>
                <a:gd name="T3" fmla="*/ 0 h 521"/>
                <a:gd name="T4" fmla="*/ 400 w 400"/>
                <a:gd name="T5" fmla="*/ 103 h 521"/>
                <a:gd name="T6" fmla="*/ 124 w 400"/>
                <a:gd name="T7" fmla="*/ 103 h 521"/>
                <a:gd name="T8" fmla="*/ 124 w 400"/>
                <a:gd name="T9" fmla="*/ 204 h 521"/>
                <a:gd name="T10" fmla="*/ 382 w 400"/>
                <a:gd name="T11" fmla="*/ 204 h 521"/>
                <a:gd name="T12" fmla="*/ 382 w 400"/>
                <a:gd name="T13" fmla="*/ 307 h 521"/>
                <a:gd name="T14" fmla="*/ 124 w 400"/>
                <a:gd name="T15" fmla="*/ 307 h 521"/>
                <a:gd name="T16" fmla="*/ 124 w 400"/>
                <a:gd name="T17" fmla="*/ 420 h 521"/>
                <a:gd name="T18" fmla="*/ 400 w 400"/>
                <a:gd name="T19" fmla="*/ 420 h 521"/>
                <a:gd name="T20" fmla="*/ 400 w 400"/>
                <a:gd name="T21" fmla="*/ 521 h 521"/>
                <a:gd name="T22" fmla="*/ 0 w 400"/>
                <a:gd name="T23" fmla="*/ 521 h 521"/>
                <a:gd name="T24" fmla="*/ 0 w 400"/>
                <a:gd name="T25"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0" h="521">
                  <a:moveTo>
                    <a:pt x="0" y="0"/>
                  </a:moveTo>
                  <a:lnTo>
                    <a:pt x="400" y="0"/>
                  </a:lnTo>
                  <a:lnTo>
                    <a:pt x="400" y="103"/>
                  </a:lnTo>
                  <a:lnTo>
                    <a:pt x="124" y="103"/>
                  </a:lnTo>
                  <a:lnTo>
                    <a:pt x="124" y="204"/>
                  </a:lnTo>
                  <a:lnTo>
                    <a:pt x="382" y="204"/>
                  </a:lnTo>
                  <a:lnTo>
                    <a:pt x="382" y="307"/>
                  </a:lnTo>
                  <a:lnTo>
                    <a:pt x="124" y="307"/>
                  </a:lnTo>
                  <a:lnTo>
                    <a:pt x="124" y="420"/>
                  </a:lnTo>
                  <a:lnTo>
                    <a:pt x="400" y="420"/>
                  </a:lnTo>
                  <a:lnTo>
                    <a:pt x="400"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solidFill>
                  <a:prstClr val="black"/>
                </a:solidFill>
              </a:endParaRPr>
            </a:p>
          </p:txBody>
        </p:sp>
        <p:sp>
          <p:nvSpPr>
            <p:cNvPr id="16" name="Freeform 11"/>
            <p:cNvSpPr>
              <a:spLocks noEditPoints="1"/>
            </p:cNvSpPr>
            <p:nvPr userDrawn="1"/>
          </p:nvSpPr>
          <p:spPr bwMode="auto">
            <a:xfrm>
              <a:off x="1933752" y="6361572"/>
              <a:ext cx="133173" cy="135779"/>
            </a:xfrm>
            <a:custGeom>
              <a:avLst/>
              <a:gdLst>
                <a:gd name="T0" fmla="*/ 124 w 511"/>
                <a:gd name="T1" fmla="*/ 101 h 521"/>
                <a:gd name="T2" fmla="*/ 124 w 511"/>
                <a:gd name="T3" fmla="*/ 270 h 521"/>
                <a:gd name="T4" fmla="*/ 276 w 511"/>
                <a:gd name="T5" fmla="*/ 270 h 521"/>
                <a:gd name="T6" fmla="*/ 296 w 511"/>
                <a:gd name="T7" fmla="*/ 268 h 521"/>
                <a:gd name="T8" fmla="*/ 313 w 511"/>
                <a:gd name="T9" fmla="*/ 264 h 521"/>
                <a:gd name="T10" fmla="*/ 325 w 511"/>
                <a:gd name="T11" fmla="*/ 256 h 521"/>
                <a:gd name="T12" fmla="*/ 333 w 511"/>
                <a:gd name="T13" fmla="*/ 246 h 521"/>
                <a:gd name="T14" fmla="*/ 338 w 511"/>
                <a:gd name="T15" fmla="*/ 231 h 521"/>
                <a:gd name="T16" fmla="*/ 339 w 511"/>
                <a:gd name="T17" fmla="*/ 214 h 521"/>
                <a:gd name="T18" fmla="*/ 339 w 511"/>
                <a:gd name="T19" fmla="*/ 153 h 521"/>
                <a:gd name="T20" fmla="*/ 338 w 511"/>
                <a:gd name="T21" fmla="*/ 133 h 521"/>
                <a:gd name="T22" fmla="*/ 330 w 511"/>
                <a:gd name="T23" fmla="*/ 119 h 521"/>
                <a:gd name="T24" fmla="*/ 319 w 511"/>
                <a:gd name="T25" fmla="*/ 109 h 521"/>
                <a:gd name="T26" fmla="*/ 302 w 511"/>
                <a:gd name="T27" fmla="*/ 103 h 521"/>
                <a:gd name="T28" fmla="*/ 279 w 511"/>
                <a:gd name="T29" fmla="*/ 101 h 521"/>
                <a:gd name="T30" fmla="*/ 124 w 511"/>
                <a:gd name="T31" fmla="*/ 101 h 521"/>
                <a:gd name="T32" fmla="*/ 0 w 511"/>
                <a:gd name="T33" fmla="*/ 0 h 521"/>
                <a:gd name="T34" fmla="*/ 279 w 511"/>
                <a:gd name="T35" fmla="*/ 0 h 521"/>
                <a:gd name="T36" fmla="*/ 320 w 511"/>
                <a:gd name="T37" fmla="*/ 1 h 521"/>
                <a:gd name="T38" fmla="*/ 358 w 511"/>
                <a:gd name="T39" fmla="*/ 9 h 521"/>
                <a:gd name="T40" fmla="*/ 387 w 511"/>
                <a:gd name="T41" fmla="*/ 17 h 521"/>
                <a:gd name="T42" fmla="*/ 412 w 511"/>
                <a:gd name="T43" fmla="*/ 31 h 521"/>
                <a:gd name="T44" fmla="*/ 430 w 511"/>
                <a:gd name="T45" fmla="*/ 47 h 521"/>
                <a:gd name="T46" fmla="*/ 444 w 511"/>
                <a:gd name="T47" fmla="*/ 67 h 521"/>
                <a:gd name="T48" fmla="*/ 453 w 511"/>
                <a:gd name="T49" fmla="*/ 91 h 521"/>
                <a:gd name="T50" fmla="*/ 459 w 511"/>
                <a:gd name="T51" fmla="*/ 117 h 521"/>
                <a:gd name="T52" fmla="*/ 460 w 511"/>
                <a:gd name="T53" fmla="*/ 147 h 521"/>
                <a:gd name="T54" fmla="*/ 460 w 511"/>
                <a:gd name="T55" fmla="*/ 221 h 521"/>
                <a:gd name="T56" fmla="*/ 459 w 511"/>
                <a:gd name="T57" fmla="*/ 254 h 521"/>
                <a:gd name="T58" fmla="*/ 452 w 511"/>
                <a:gd name="T59" fmla="*/ 281 h 521"/>
                <a:gd name="T60" fmla="*/ 439 w 511"/>
                <a:gd name="T61" fmla="*/ 306 h 521"/>
                <a:gd name="T62" fmla="*/ 419 w 511"/>
                <a:gd name="T63" fmla="*/ 326 h 521"/>
                <a:gd name="T64" fmla="*/ 392 w 511"/>
                <a:gd name="T65" fmla="*/ 344 h 521"/>
                <a:gd name="T66" fmla="*/ 511 w 511"/>
                <a:gd name="T67" fmla="*/ 521 h 521"/>
                <a:gd name="T68" fmla="*/ 370 w 511"/>
                <a:gd name="T69" fmla="*/ 521 h 521"/>
                <a:gd name="T70" fmla="*/ 269 w 511"/>
                <a:gd name="T71" fmla="*/ 368 h 521"/>
                <a:gd name="T72" fmla="*/ 124 w 511"/>
                <a:gd name="T73" fmla="*/ 368 h 521"/>
                <a:gd name="T74" fmla="*/ 124 w 511"/>
                <a:gd name="T75" fmla="*/ 521 h 521"/>
                <a:gd name="T76" fmla="*/ 0 w 511"/>
                <a:gd name="T77" fmla="*/ 521 h 521"/>
                <a:gd name="T78" fmla="*/ 0 w 511"/>
                <a:gd name="T7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1" h="521">
                  <a:moveTo>
                    <a:pt x="124" y="101"/>
                  </a:moveTo>
                  <a:lnTo>
                    <a:pt x="124" y="270"/>
                  </a:lnTo>
                  <a:lnTo>
                    <a:pt x="276" y="270"/>
                  </a:lnTo>
                  <a:lnTo>
                    <a:pt x="296" y="268"/>
                  </a:lnTo>
                  <a:lnTo>
                    <a:pt x="313" y="264"/>
                  </a:lnTo>
                  <a:lnTo>
                    <a:pt x="325" y="256"/>
                  </a:lnTo>
                  <a:lnTo>
                    <a:pt x="333" y="246"/>
                  </a:lnTo>
                  <a:lnTo>
                    <a:pt x="338" y="231"/>
                  </a:lnTo>
                  <a:lnTo>
                    <a:pt x="339" y="214"/>
                  </a:lnTo>
                  <a:lnTo>
                    <a:pt x="339" y="153"/>
                  </a:lnTo>
                  <a:lnTo>
                    <a:pt x="338" y="133"/>
                  </a:lnTo>
                  <a:lnTo>
                    <a:pt x="330" y="119"/>
                  </a:lnTo>
                  <a:lnTo>
                    <a:pt x="319" y="109"/>
                  </a:lnTo>
                  <a:lnTo>
                    <a:pt x="302" y="103"/>
                  </a:lnTo>
                  <a:lnTo>
                    <a:pt x="279" y="101"/>
                  </a:lnTo>
                  <a:lnTo>
                    <a:pt x="124" y="101"/>
                  </a:lnTo>
                  <a:close/>
                  <a:moveTo>
                    <a:pt x="0" y="0"/>
                  </a:moveTo>
                  <a:lnTo>
                    <a:pt x="279" y="0"/>
                  </a:lnTo>
                  <a:lnTo>
                    <a:pt x="320" y="1"/>
                  </a:lnTo>
                  <a:lnTo>
                    <a:pt x="358" y="9"/>
                  </a:lnTo>
                  <a:lnTo>
                    <a:pt x="387" y="17"/>
                  </a:lnTo>
                  <a:lnTo>
                    <a:pt x="412" y="31"/>
                  </a:lnTo>
                  <a:lnTo>
                    <a:pt x="430" y="47"/>
                  </a:lnTo>
                  <a:lnTo>
                    <a:pt x="444" y="67"/>
                  </a:lnTo>
                  <a:lnTo>
                    <a:pt x="453" y="91"/>
                  </a:lnTo>
                  <a:lnTo>
                    <a:pt x="459" y="117"/>
                  </a:lnTo>
                  <a:lnTo>
                    <a:pt x="460" y="147"/>
                  </a:lnTo>
                  <a:lnTo>
                    <a:pt x="460" y="221"/>
                  </a:lnTo>
                  <a:lnTo>
                    <a:pt x="459" y="254"/>
                  </a:lnTo>
                  <a:lnTo>
                    <a:pt x="452" y="281"/>
                  </a:lnTo>
                  <a:lnTo>
                    <a:pt x="439" y="306"/>
                  </a:lnTo>
                  <a:lnTo>
                    <a:pt x="419" y="326"/>
                  </a:lnTo>
                  <a:lnTo>
                    <a:pt x="392" y="344"/>
                  </a:lnTo>
                  <a:lnTo>
                    <a:pt x="511" y="521"/>
                  </a:lnTo>
                  <a:lnTo>
                    <a:pt x="370" y="521"/>
                  </a:lnTo>
                  <a:lnTo>
                    <a:pt x="269" y="368"/>
                  </a:lnTo>
                  <a:lnTo>
                    <a:pt x="124" y="368"/>
                  </a:lnTo>
                  <a:lnTo>
                    <a:pt x="124"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solidFill>
                  <a:prstClr val="black"/>
                </a:solidFill>
              </a:endParaRPr>
            </a:p>
          </p:txBody>
        </p:sp>
      </p:grpSp>
    </p:spTree>
    <p:extLst>
      <p:ext uri="{BB962C8B-B14F-4D97-AF65-F5344CB8AC3E}">
        <p14:creationId xmlns:p14="http://schemas.microsoft.com/office/powerpoint/2010/main" val="9851082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350000"/>
            <a:ext cx="9144000" cy="508000"/>
          </a:xfrm>
          <a:prstGeom prst="rect">
            <a:avLst/>
          </a:prstGeom>
          <a:solidFill>
            <a:srgbClr val="DDDDDD"/>
          </a:solidFill>
          <a:ln w="9525">
            <a:noFill/>
            <a:miter lim="800000"/>
            <a:headEnd/>
            <a:tailEnd/>
          </a:ln>
          <a:effectLst>
            <a:outerShdw dist="35921" dir="2700000" algn="ctr" rotWithShape="0">
              <a:srgbClr val="808080">
                <a:alpha val="75000"/>
              </a:srgbClr>
            </a:outerShdw>
          </a:effectLst>
        </p:spPr>
        <p:txBody>
          <a:bodyPr wrap="none" anchor="ctr"/>
          <a:lstStyle/>
          <a:p>
            <a:pPr defTabSz="685800" fontAlgn="base">
              <a:spcBef>
                <a:spcPct val="0"/>
              </a:spcBef>
              <a:spcAft>
                <a:spcPct val="0"/>
              </a:spcAft>
              <a:defRPr/>
            </a:pPr>
            <a:endParaRPr lang="en-US" sz="1350">
              <a:solidFill>
                <a:srgbClr val="000000"/>
              </a:solidFill>
            </a:endParaRPr>
          </a:p>
        </p:txBody>
      </p:sp>
      <p:sp>
        <p:nvSpPr>
          <p:cNvPr id="5" name="Rectangle 4"/>
          <p:cNvSpPr>
            <a:spLocks noChangeArrowheads="1"/>
          </p:cNvSpPr>
          <p:nvPr userDrawn="1"/>
        </p:nvSpPr>
        <p:spPr bwMode="auto">
          <a:xfrm>
            <a:off x="0" y="0"/>
            <a:ext cx="9144000" cy="685800"/>
          </a:xfrm>
          <a:prstGeom prst="rect">
            <a:avLst/>
          </a:prstGeom>
          <a:solidFill>
            <a:srgbClr val="DDDDDD"/>
          </a:solidFill>
          <a:ln w="9525">
            <a:noFill/>
            <a:miter lim="800000"/>
            <a:headEnd/>
            <a:tailEnd/>
          </a:ln>
          <a:effectLst>
            <a:outerShdw dist="35921" dir="2700000" algn="ctr" rotWithShape="0">
              <a:srgbClr val="808080">
                <a:alpha val="75000"/>
              </a:srgbClr>
            </a:outerShdw>
          </a:effectLst>
        </p:spPr>
        <p:txBody>
          <a:bodyPr wrap="none" anchor="ctr"/>
          <a:lstStyle/>
          <a:p>
            <a:pPr defTabSz="685800" fontAlgn="base">
              <a:spcBef>
                <a:spcPct val="0"/>
              </a:spcBef>
              <a:spcAft>
                <a:spcPct val="0"/>
              </a:spcAft>
              <a:defRPr/>
            </a:pPr>
            <a:endParaRPr lang="en-US" sz="1350">
              <a:solidFill>
                <a:srgbClr val="000000"/>
              </a:solidFill>
            </a:endParaRPr>
          </a:p>
        </p:txBody>
      </p:sp>
      <p:sp>
        <p:nvSpPr>
          <p:cNvPr id="6" name="Rectangle 5"/>
          <p:cNvSpPr>
            <a:spLocks noChangeArrowheads="1"/>
          </p:cNvSpPr>
          <p:nvPr userDrawn="1"/>
        </p:nvSpPr>
        <p:spPr bwMode="auto">
          <a:xfrm>
            <a:off x="8785226" y="5940425"/>
            <a:ext cx="184731" cy="300082"/>
          </a:xfrm>
          <a:prstGeom prst="rect">
            <a:avLst/>
          </a:prstGeom>
          <a:noFill/>
          <a:ln w="9525">
            <a:noFill/>
            <a:miter lim="800000"/>
            <a:headEnd/>
            <a:tailEnd/>
          </a:ln>
          <a:effectLst/>
        </p:spPr>
        <p:txBody>
          <a:bodyPr wrap="none">
            <a:spAutoFit/>
          </a:bodyPr>
          <a:lstStyle/>
          <a:p>
            <a:pPr defTabSz="685800" fontAlgn="base">
              <a:spcBef>
                <a:spcPct val="0"/>
              </a:spcBef>
              <a:spcAft>
                <a:spcPct val="0"/>
              </a:spcAft>
              <a:defRPr/>
            </a:pPr>
            <a:endParaRPr lang="en-US" sz="1350">
              <a:solidFill>
                <a:srgbClr val="000000"/>
              </a:solidFill>
            </a:endParaRPr>
          </a:p>
        </p:txBody>
      </p:sp>
      <p:sp>
        <p:nvSpPr>
          <p:cNvPr id="7" name="Rectangle 34"/>
          <p:cNvSpPr>
            <a:spLocks noChangeArrowheads="1"/>
          </p:cNvSpPr>
          <p:nvPr userDrawn="1"/>
        </p:nvSpPr>
        <p:spPr bwMode="auto">
          <a:xfrm>
            <a:off x="0" y="6324600"/>
            <a:ext cx="9144000" cy="52388"/>
          </a:xfrm>
          <a:prstGeom prst="rect">
            <a:avLst/>
          </a:prstGeom>
          <a:solidFill>
            <a:srgbClr val="AB1227"/>
          </a:solidFill>
          <a:ln w="9525">
            <a:noFill/>
            <a:miter lim="800000"/>
            <a:headEnd/>
            <a:tailEnd/>
          </a:ln>
        </p:spPr>
        <p:txBody>
          <a:bodyPr wrap="none" anchor="ctr"/>
          <a:lstStyle/>
          <a:p>
            <a:pPr defTabSz="685800" fontAlgn="base">
              <a:spcBef>
                <a:spcPct val="0"/>
              </a:spcBef>
              <a:spcAft>
                <a:spcPct val="0"/>
              </a:spcAft>
              <a:defRPr/>
            </a:pPr>
            <a:endParaRPr lang="en-US" sz="1350">
              <a:solidFill>
                <a:srgbClr val="000000"/>
              </a:solidFill>
            </a:endParaRPr>
          </a:p>
        </p:txBody>
      </p:sp>
      <p:sp>
        <p:nvSpPr>
          <p:cNvPr id="8" name="Line 43"/>
          <p:cNvSpPr>
            <a:spLocks noChangeShapeType="1"/>
          </p:cNvSpPr>
          <p:nvPr userDrawn="1"/>
        </p:nvSpPr>
        <p:spPr bwMode="auto">
          <a:xfrm>
            <a:off x="0" y="698500"/>
            <a:ext cx="9144000" cy="0"/>
          </a:xfrm>
          <a:prstGeom prst="line">
            <a:avLst/>
          </a:prstGeom>
          <a:noFill/>
          <a:ln w="12700">
            <a:solidFill>
              <a:srgbClr val="A8180A"/>
            </a:solidFill>
            <a:round/>
            <a:headEnd/>
            <a:tailEnd/>
          </a:ln>
          <a:effectLst/>
        </p:spPr>
        <p:txBody>
          <a:bodyPr wrap="none" anchor="ctr"/>
          <a:lstStyle/>
          <a:p>
            <a:pPr defTabSz="685800" fontAlgn="base">
              <a:spcBef>
                <a:spcPct val="0"/>
              </a:spcBef>
              <a:spcAft>
                <a:spcPct val="0"/>
              </a:spcAft>
              <a:defRPr/>
            </a:pPr>
            <a:endParaRPr lang="en-US" sz="1350">
              <a:solidFill>
                <a:srgbClr val="000000"/>
              </a:solidFill>
            </a:endParaRPr>
          </a:p>
        </p:txBody>
      </p:sp>
      <p:pic>
        <p:nvPicPr>
          <p:cNvPr id="9" name="Picture 22" descr="image_banner.jpg"/>
          <p:cNvPicPr>
            <a:picLocks noChangeAspect="1"/>
          </p:cNvPicPr>
          <p:nvPr userDrawn="1"/>
        </p:nvPicPr>
        <p:blipFill>
          <a:blip r:embed="rId2" cstate="print"/>
          <a:srcRect/>
          <a:stretch>
            <a:fillRect/>
          </a:stretch>
        </p:blipFill>
        <p:spPr bwMode="auto">
          <a:xfrm>
            <a:off x="0" y="719140"/>
            <a:ext cx="9144000" cy="954087"/>
          </a:xfrm>
          <a:prstGeom prst="rect">
            <a:avLst/>
          </a:prstGeom>
          <a:noFill/>
          <a:ln w="9525">
            <a:noFill/>
            <a:miter lim="800000"/>
            <a:headEnd/>
            <a:tailEnd/>
          </a:ln>
        </p:spPr>
      </p:pic>
      <p:grpSp>
        <p:nvGrpSpPr>
          <p:cNvPr id="2" name="Group 15"/>
          <p:cNvGrpSpPr>
            <a:grpSpLocks/>
          </p:cNvGrpSpPr>
          <p:nvPr userDrawn="1"/>
        </p:nvGrpSpPr>
        <p:grpSpPr bwMode="auto">
          <a:xfrm>
            <a:off x="131763" y="90488"/>
            <a:ext cx="1536700" cy="487362"/>
            <a:chOff x="4984" y="4027"/>
            <a:chExt cx="746" cy="238"/>
          </a:xfrm>
        </p:grpSpPr>
        <p:sp>
          <p:nvSpPr>
            <p:cNvPr id="11" name="Freeform 10"/>
            <p:cNvSpPr>
              <a:spLocks/>
            </p:cNvSpPr>
            <p:nvPr userDrawn="1"/>
          </p:nvSpPr>
          <p:spPr bwMode="auto">
            <a:xfrm>
              <a:off x="4984" y="4027"/>
              <a:ext cx="489" cy="238"/>
            </a:xfrm>
            <a:custGeom>
              <a:avLst/>
              <a:gdLst/>
              <a:ahLst/>
              <a:cxnLst>
                <a:cxn ang="0">
                  <a:pos x="299" y="22"/>
                </a:cxn>
                <a:cxn ang="0">
                  <a:pos x="310" y="64"/>
                </a:cxn>
                <a:cxn ang="0">
                  <a:pos x="300" y="0"/>
                </a:cxn>
                <a:cxn ang="0">
                  <a:pos x="292" y="71"/>
                </a:cxn>
                <a:cxn ang="0">
                  <a:pos x="319" y="123"/>
                </a:cxn>
                <a:cxn ang="0">
                  <a:pos x="262" y="65"/>
                </a:cxn>
                <a:cxn ang="0">
                  <a:pos x="262" y="0"/>
                </a:cxn>
                <a:cxn ang="0">
                  <a:pos x="220" y="13"/>
                </a:cxn>
                <a:cxn ang="0">
                  <a:pos x="193" y="123"/>
                </a:cxn>
                <a:cxn ang="0">
                  <a:pos x="220" y="13"/>
                </a:cxn>
                <a:cxn ang="0">
                  <a:pos x="135" y="99"/>
                </a:cxn>
                <a:cxn ang="0">
                  <a:pos x="107" y="72"/>
                </a:cxn>
                <a:cxn ang="0">
                  <a:pos x="107" y="12"/>
                </a:cxn>
                <a:cxn ang="0">
                  <a:pos x="79" y="123"/>
                </a:cxn>
                <a:cxn ang="0">
                  <a:pos x="86" y="123"/>
                </a:cxn>
                <a:cxn ang="0">
                  <a:pos x="48" y="16"/>
                </a:cxn>
                <a:cxn ang="0">
                  <a:pos x="34" y="123"/>
                </a:cxn>
                <a:cxn ang="0">
                  <a:pos x="192" y="64"/>
                </a:cxn>
                <a:cxn ang="0">
                  <a:pos x="199" y="60"/>
                </a:cxn>
                <a:cxn ang="0">
                  <a:pos x="136" y="81"/>
                </a:cxn>
                <a:cxn ang="0">
                  <a:pos x="86" y="22"/>
                </a:cxn>
                <a:cxn ang="0">
                  <a:pos x="20" y="107"/>
                </a:cxn>
                <a:cxn ang="0">
                  <a:pos x="28" y="103"/>
                </a:cxn>
                <a:cxn ang="0">
                  <a:pos x="288" y="132"/>
                </a:cxn>
                <a:cxn ang="0">
                  <a:pos x="320" y="132"/>
                </a:cxn>
                <a:cxn ang="0">
                  <a:pos x="288" y="138"/>
                </a:cxn>
                <a:cxn ang="0">
                  <a:pos x="267" y="155"/>
                </a:cxn>
                <a:cxn ang="0">
                  <a:pos x="276" y="154"/>
                </a:cxn>
                <a:cxn ang="0">
                  <a:pos x="238" y="131"/>
                </a:cxn>
                <a:cxn ang="0">
                  <a:pos x="250" y="153"/>
                </a:cxn>
                <a:cxn ang="0">
                  <a:pos x="191" y="139"/>
                </a:cxn>
                <a:cxn ang="0">
                  <a:pos x="220" y="139"/>
                </a:cxn>
                <a:cxn ang="0">
                  <a:pos x="173" y="155"/>
                </a:cxn>
                <a:cxn ang="0">
                  <a:pos x="185" y="132"/>
                </a:cxn>
                <a:cxn ang="0">
                  <a:pos x="161" y="135"/>
                </a:cxn>
                <a:cxn ang="0">
                  <a:pos x="141" y="148"/>
                </a:cxn>
                <a:cxn ang="0">
                  <a:pos x="152" y="155"/>
                </a:cxn>
                <a:cxn ang="0">
                  <a:pos x="99" y="134"/>
                </a:cxn>
                <a:cxn ang="0">
                  <a:pos x="129" y="144"/>
                </a:cxn>
                <a:cxn ang="0">
                  <a:pos x="91" y="137"/>
                </a:cxn>
                <a:cxn ang="0">
                  <a:pos x="88" y="155"/>
                </a:cxn>
                <a:cxn ang="0">
                  <a:pos x="36" y="132"/>
                </a:cxn>
                <a:cxn ang="0">
                  <a:pos x="49" y="155"/>
                </a:cxn>
                <a:cxn ang="0">
                  <a:pos x="9" y="132"/>
                </a:cxn>
                <a:cxn ang="0">
                  <a:pos x="275" y="143"/>
                </a:cxn>
                <a:cxn ang="0">
                  <a:pos x="275" y="143"/>
                </a:cxn>
                <a:cxn ang="0">
                  <a:pos x="233" y="139"/>
                </a:cxn>
                <a:cxn ang="0">
                  <a:pos x="176" y="147"/>
                </a:cxn>
                <a:cxn ang="0">
                  <a:pos x="141" y="143"/>
                </a:cxn>
                <a:cxn ang="0">
                  <a:pos x="116" y="148"/>
                </a:cxn>
                <a:cxn ang="0">
                  <a:pos x="111" y="137"/>
                </a:cxn>
                <a:cxn ang="0">
                  <a:pos x="71" y="140"/>
                </a:cxn>
                <a:cxn ang="0">
                  <a:pos x="81" y="140"/>
                </a:cxn>
                <a:cxn ang="0">
                  <a:pos x="83" y="149"/>
                </a:cxn>
                <a:cxn ang="0">
                  <a:pos x="38" y="147"/>
                </a:cxn>
              </a:cxnLst>
              <a:rect l="0" t="0" r="r" b="b"/>
              <a:pathLst>
                <a:path w="320" h="156">
                  <a:moveTo>
                    <a:pt x="295" y="55"/>
                  </a:moveTo>
                  <a:cubicBezTo>
                    <a:pt x="294" y="55"/>
                    <a:pt x="293" y="55"/>
                    <a:pt x="291" y="55"/>
                  </a:cubicBezTo>
                  <a:lnTo>
                    <a:pt x="291" y="17"/>
                  </a:lnTo>
                  <a:cubicBezTo>
                    <a:pt x="295" y="16"/>
                    <a:pt x="297" y="17"/>
                    <a:pt x="298" y="19"/>
                  </a:cubicBezTo>
                  <a:cubicBezTo>
                    <a:pt x="298" y="20"/>
                    <a:pt x="299" y="21"/>
                    <a:pt x="299" y="22"/>
                  </a:cubicBezTo>
                  <a:lnTo>
                    <a:pt x="299" y="51"/>
                  </a:lnTo>
                  <a:cubicBezTo>
                    <a:pt x="299" y="53"/>
                    <a:pt x="297" y="54"/>
                    <a:pt x="295" y="55"/>
                  </a:cubicBezTo>
                  <a:close/>
                  <a:moveTo>
                    <a:pt x="319" y="72"/>
                  </a:moveTo>
                  <a:cubicBezTo>
                    <a:pt x="319" y="70"/>
                    <a:pt x="319" y="69"/>
                    <a:pt x="318" y="68"/>
                  </a:cubicBezTo>
                  <a:cubicBezTo>
                    <a:pt x="317" y="65"/>
                    <a:pt x="314" y="64"/>
                    <a:pt x="310" y="64"/>
                  </a:cubicBezTo>
                  <a:cubicBezTo>
                    <a:pt x="312" y="63"/>
                    <a:pt x="314" y="62"/>
                    <a:pt x="315" y="61"/>
                  </a:cubicBezTo>
                  <a:cubicBezTo>
                    <a:pt x="318" y="59"/>
                    <a:pt x="319" y="56"/>
                    <a:pt x="319" y="53"/>
                  </a:cubicBezTo>
                  <a:lnTo>
                    <a:pt x="319" y="12"/>
                  </a:lnTo>
                  <a:cubicBezTo>
                    <a:pt x="319" y="9"/>
                    <a:pt x="318" y="7"/>
                    <a:pt x="317" y="5"/>
                  </a:cubicBezTo>
                  <a:cubicBezTo>
                    <a:pt x="314" y="1"/>
                    <a:pt x="308" y="0"/>
                    <a:pt x="300" y="0"/>
                  </a:cubicBezTo>
                  <a:lnTo>
                    <a:pt x="270" y="0"/>
                  </a:lnTo>
                  <a:lnTo>
                    <a:pt x="270" y="123"/>
                  </a:lnTo>
                  <a:lnTo>
                    <a:pt x="291" y="123"/>
                  </a:lnTo>
                  <a:lnTo>
                    <a:pt x="291" y="71"/>
                  </a:lnTo>
                  <a:cubicBezTo>
                    <a:pt x="292" y="71"/>
                    <a:pt x="292" y="71"/>
                    <a:pt x="292" y="71"/>
                  </a:cubicBezTo>
                  <a:cubicBezTo>
                    <a:pt x="293" y="71"/>
                    <a:pt x="293" y="71"/>
                    <a:pt x="294" y="71"/>
                  </a:cubicBezTo>
                  <a:cubicBezTo>
                    <a:pt x="296" y="71"/>
                    <a:pt x="297" y="71"/>
                    <a:pt x="298" y="72"/>
                  </a:cubicBezTo>
                  <a:cubicBezTo>
                    <a:pt x="298" y="73"/>
                    <a:pt x="299" y="74"/>
                    <a:pt x="299" y="75"/>
                  </a:cubicBezTo>
                  <a:lnTo>
                    <a:pt x="299" y="123"/>
                  </a:lnTo>
                  <a:lnTo>
                    <a:pt x="319" y="123"/>
                  </a:lnTo>
                  <a:lnTo>
                    <a:pt x="319" y="72"/>
                  </a:lnTo>
                  <a:close/>
                  <a:moveTo>
                    <a:pt x="262" y="107"/>
                  </a:moveTo>
                  <a:lnTo>
                    <a:pt x="248" y="107"/>
                  </a:lnTo>
                  <a:lnTo>
                    <a:pt x="248" y="65"/>
                  </a:lnTo>
                  <a:lnTo>
                    <a:pt x="262" y="65"/>
                  </a:lnTo>
                  <a:lnTo>
                    <a:pt x="262" y="49"/>
                  </a:lnTo>
                  <a:lnTo>
                    <a:pt x="248" y="49"/>
                  </a:lnTo>
                  <a:lnTo>
                    <a:pt x="248" y="17"/>
                  </a:lnTo>
                  <a:lnTo>
                    <a:pt x="262" y="17"/>
                  </a:lnTo>
                  <a:lnTo>
                    <a:pt x="262" y="0"/>
                  </a:lnTo>
                  <a:lnTo>
                    <a:pt x="227" y="0"/>
                  </a:lnTo>
                  <a:lnTo>
                    <a:pt x="227" y="123"/>
                  </a:lnTo>
                  <a:lnTo>
                    <a:pt x="262" y="123"/>
                  </a:lnTo>
                  <a:lnTo>
                    <a:pt x="262" y="107"/>
                  </a:lnTo>
                  <a:close/>
                  <a:moveTo>
                    <a:pt x="220" y="13"/>
                  </a:moveTo>
                  <a:cubicBezTo>
                    <a:pt x="220" y="10"/>
                    <a:pt x="219" y="8"/>
                    <a:pt x="218" y="6"/>
                  </a:cubicBezTo>
                  <a:cubicBezTo>
                    <a:pt x="215" y="2"/>
                    <a:pt x="211" y="0"/>
                    <a:pt x="204" y="0"/>
                  </a:cubicBezTo>
                  <a:lnTo>
                    <a:pt x="171" y="0"/>
                  </a:lnTo>
                  <a:lnTo>
                    <a:pt x="171" y="123"/>
                  </a:lnTo>
                  <a:lnTo>
                    <a:pt x="193" y="123"/>
                  </a:lnTo>
                  <a:lnTo>
                    <a:pt x="193" y="81"/>
                  </a:lnTo>
                  <a:lnTo>
                    <a:pt x="206" y="81"/>
                  </a:lnTo>
                  <a:cubicBezTo>
                    <a:pt x="209" y="81"/>
                    <a:pt x="212" y="80"/>
                    <a:pt x="213" y="79"/>
                  </a:cubicBezTo>
                  <a:cubicBezTo>
                    <a:pt x="218" y="77"/>
                    <a:pt x="220" y="73"/>
                    <a:pt x="220" y="67"/>
                  </a:cubicBezTo>
                  <a:lnTo>
                    <a:pt x="220" y="13"/>
                  </a:lnTo>
                  <a:close/>
                  <a:moveTo>
                    <a:pt x="154" y="0"/>
                  </a:moveTo>
                  <a:lnTo>
                    <a:pt x="126" y="0"/>
                  </a:lnTo>
                  <a:lnTo>
                    <a:pt x="112" y="123"/>
                  </a:lnTo>
                  <a:lnTo>
                    <a:pt x="132" y="123"/>
                  </a:lnTo>
                  <a:lnTo>
                    <a:pt x="135" y="99"/>
                  </a:lnTo>
                  <a:lnTo>
                    <a:pt x="145" y="99"/>
                  </a:lnTo>
                  <a:lnTo>
                    <a:pt x="147" y="123"/>
                  </a:lnTo>
                  <a:lnTo>
                    <a:pt x="168" y="123"/>
                  </a:lnTo>
                  <a:lnTo>
                    <a:pt x="154" y="0"/>
                  </a:lnTo>
                  <a:close/>
                  <a:moveTo>
                    <a:pt x="107" y="72"/>
                  </a:moveTo>
                  <a:cubicBezTo>
                    <a:pt x="106" y="70"/>
                    <a:pt x="106" y="69"/>
                    <a:pt x="105" y="68"/>
                  </a:cubicBezTo>
                  <a:cubicBezTo>
                    <a:pt x="104" y="65"/>
                    <a:pt x="101" y="64"/>
                    <a:pt x="98" y="64"/>
                  </a:cubicBezTo>
                  <a:cubicBezTo>
                    <a:pt x="100" y="63"/>
                    <a:pt x="102" y="62"/>
                    <a:pt x="102" y="61"/>
                  </a:cubicBezTo>
                  <a:cubicBezTo>
                    <a:pt x="105" y="59"/>
                    <a:pt x="107" y="56"/>
                    <a:pt x="107" y="53"/>
                  </a:cubicBezTo>
                  <a:lnTo>
                    <a:pt x="107" y="12"/>
                  </a:lnTo>
                  <a:cubicBezTo>
                    <a:pt x="106" y="9"/>
                    <a:pt x="106" y="7"/>
                    <a:pt x="105" y="5"/>
                  </a:cubicBezTo>
                  <a:cubicBezTo>
                    <a:pt x="102" y="1"/>
                    <a:pt x="96" y="0"/>
                    <a:pt x="88" y="0"/>
                  </a:cubicBezTo>
                  <a:lnTo>
                    <a:pt x="57" y="0"/>
                  </a:lnTo>
                  <a:lnTo>
                    <a:pt x="57" y="123"/>
                  </a:lnTo>
                  <a:lnTo>
                    <a:pt x="79" y="123"/>
                  </a:lnTo>
                  <a:lnTo>
                    <a:pt x="79" y="71"/>
                  </a:lnTo>
                  <a:cubicBezTo>
                    <a:pt x="80" y="71"/>
                    <a:pt x="80" y="71"/>
                    <a:pt x="80" y="71"/>
                  </a:cubicBezTo>
                  <a:cubicBezTo>
                    <a:pt x="80" y="71"/>
                    <a:pt x="81" y="71"/>
                    <a:pt x="81" y="71"/>
                  </a:cubicBezTo>
                  <a:cubicBezTo>
                    <a:pt x="84" y="71"/>
                    <a:pt x="86" y="72"/>
                    <a:pt x="86" y="75"/>
                  </a:cubicBezTo>
                  <a:lnTo>
                    <a:pt x="86" y="123"/>
                  </a:lnTo>
                  <a:lnTo>
                    <a:pt x="107" y="123"/>
                  </a:lnTo>
                  <a:lnTo>
                    <a:pt x="107" y="72"/>
                  </a:lnTo>
                  <a:close/>
                  <a:moveTo>
                    <a:pt x="48" y="19"/>
                  </a:moveTo>
                  <a:cubicBezTo>
                    <a:pt x="48" y="19"/>
                    <a:pt x="48" y="18"/>
                    <a:pt x="48" y="18"/>
                  </a:cubicBezTo>
                  <a:cubicBezTo>
                    <a:pt x="48" y="17"/>
                    <a:pt x="48" y="17"/>
                    <a:pt x="48" y="16"/>
                  </a:cubicBezTo>
                  <a:cubicBezTo>
                    <a:pt x="48" y="12"/>
                    <a:pt x="48" y="8"/>
                    <a:pt x="46" y="6"/>
                  </a:cubicBezTo>
                  <a:cubicBezTo>
                    <a:pt x="44" y="2"/>
                    <a:pt x="41" y="0"/>
                    <a:pt x="36" y="0"/>
                  </a:cubicBezTo>
                  <a:lnTo>
                    <a:pt x="0" y="0"/>
                  </a:lnTo>
                  <a:lnTo>
                    <a:pt x="0" y="123"/>
                  </a:lnTo>
                  <a:lnTo>
                    <a:pt x="34" y="123"/>
                  </a:lnTo>
                  <a:cubicBezTo>
                    <a:pt x="37" y="123"/>
                    <a:pt x="40" y="122"/>
                    <a:pt x="41" y="121"/>
                  </a:cubicBezTo>
                  <a:cubicBezTo>
                    <a:pt x="46" y="119"/>
                    <a:pt x="48" y="114"/>
                    <a:pt x="48" y="109"/>
                  </a:cubicBezTo>
                  <a:lnTo>
                    <a:pt x="48" y="19"/>
                  </a:lnTo>
                  <a:close/>
                  <a:moveTo>
                    <a:pt x="196" y="64"/>
                  </a:moveTo>
                  <a:cubicBezTo>
                    <a:pt x="195" y="64"/>
                    <a:pt x="194" y="64"/>
                    <a:pt x="192" y="64"/>
                  </a:cubicBezTo>
                  <a:lnTo>
                    <a:pt x="192" y="17"/>
                  </a:lnTo>
                  <a:cubicBezTo>
                    <a:pt x="193" y="17"/>
                    <a:pt x="193" y="17"/>
                    <a:pt x="194" y="17"/>
                  </a:cubicBezTo>
                  <a:cubicBezTo>
                    <a:pt x="197" y="17"/>
                    <a:pt x="198" y="18"/>
                    <a:pt x="199" y="20"/>
                  </a:cubicBezTo>
                  <a:cubicBezTo>
                    <a:pt x="199" y="20"/>
                    <a:pt x="199" y="21"/>
                    <a:pt x="199" y="22"/>
                  </a:cubicBezTo>
                  <a:lnTo>
                    <a:pt x="199" y="60"/>
                  </a:lnTo>
                  <a:cubicBezTo>
                    <a:pt x="199" y="62"/>
                    <a:pt x="198" y="64"/>
                    <a:pt x="196" y="64"/>
                  </a:cubicBezTo>
                  <a:close/>
                  <a:moveTo>
                    <a:pt x="136" y="81"/>
                  </a:moveTo>
                  <a:lnTo>
                    <a:pt x="140" y="33"/>
                  </a:lnTo>
                  <a:lnTo>
                    <a:pt x="144" y="81"/>
                  </a:lnTo>
                  <a:lnTo>
                    <a:pt x="136" y="81"/>
                  </a:lnTo>
                  <a:close/>
                  <a:moveTo>
                    <a:pt x="82" y="55"/>
                  </a:moveTo>
                  <a:cubicBezTo>
                    <a:pt x="82" y="55"/>
                    <a:pt x="81" y="55"/>
                    <a:pt x="79" y="55"/>
                  </a:cubicBezTo>
                  <a:lnTo>
                    <a:pt x="79" y="17"/>
                  </a:lnTo>
                  <a:cubicBezTo>
                    <a:pt x="82" y="16"/>
                    <a:pt x="84" y="17"/>
                    <a:pt x="85" y="19"/>
                  </a:cubicBezTo>
                  <a:cubicBezTo>
                    <a:pt x="85" y="20"/>
                    <a:pt x="86" y="21"/>
                    <a:pt x="86" y="22"/>
                  </a:cubicBezTo>
                  <a:lnTo>
                    <a:pt x="86" y="51"/>
                  </a:lnTo>
                  <a:cubicBezTo>
                    <a:pt x="86" y="53"/>
                    <a:pt x="85" y="54"/>
                    <a:pt x="82" y="55"/>
                  </a:cubicBezTo>
                  <a:close/>
                  <a:moveTo>
                    <a:pt x="27" y="107"/>
                  </a:moveTo>
                  <a:cubicBezTo>
                    <a:pt x="26" y="107"/>
                    <a:pt x="25" y="108"/>
                    <a:pt x="23" y="108"/>
                  </a:cubicBezTo>
                  <a:cubicBezTo>
                    <a:pt x="22" y="108"/>
                    <a:pt x="21" y="108"/>
                    <a:pt x="20" y="107"/>
                  </a:cubicBezTo>
                  <a:lnTo>
                    <a:pt x="20" y="17"/>
                  </a:lnTo>
                  <a:cubicBezTo>
                    <a:pt x="21" y="16"/>
                    <a:pt x="21" y="16"/>
                    <a:pt x="22" y="16"/>
                  </a:cubicBezTo>
                  <a:cubicBezTo>
                    <a:pt x="24" y="16"/>
                    <a:pt x="26" y="17"/>
                    <a:pt x="27" y="18"/>
                  </a:cubicBezTo>
                  <a:cubicBezTo>
                    <a:pt x="28" y="19"/>
                    <a:pt x="28" y="20"/>
                    <a:pt x="28" y="22"/>
                  </a:cubicBezTo>
                  <a:lnTo>
                    <a:pt x="28" y="103"/>
                  </a:lnTo>
                  <a:cubicBezTo>
                    <a:pt x="28" y="105"/>
                    <a:pt x="27" y="106"/>
                    <a:pt x="27" y="107"/>
                  </a:cubicBezTo>
                  <a:close/>
                  <a:moveTo>
                    <a:pt x="308" y="132"/>
                  </a:moveTo>
                  <a:lnTo>
                    <a:pt x="304" y="141"/>
                  </a:lnTo>
                  <a:lnTo>
                    <a:pt x="300" y="132"/>
                  </a:lnTo>
                  <a:lnTo>
                    <a:pt x="288" y="132"/>
                  </a:lnTo>
                  <a:lnTo>
                    <a:pt x="299" y="149"/>
                  </a:lnTo>
                  <a:lnTo>
                    <a:pt x="299" y="155"/>
                  </a:lnTo>
                  <a:lnTo>
                    <a:pt x="309" y="155"/>
                  </a:lnTo>
                  <a:lnTo>
                    <a:pt x="309" y="149"/>
                  </a:lnTo>
                  <a:lnTo>
                    <a:pt x="320" y="132"/>
                  </a:lnTo>
                  <a:lnTo>
                    <a:pt x="308" y="132"/>
                  </a:lnTo>
                  <a:close/>
                  <a:moveTo>
                    <a:pt x="287" y="153"/>
                  </a:moveTo>
                  <a:lnTo>
                    <a:pt x="287" y="147"/>
                  </a:lnTo>
                  <a:cubicBezTo>
                    <a:pt x="287" y="146"/>
                    <a:pt x="286" y="145"/>
                    <a:pt x="284" y="144"/>
                  </a:cubicBezTo>
                  <a:cubicBezTo>
                    <a:pt x="287" y="143"/>
                    <a:pt x="288" y="141"/>
                    <a:pt x="288" y="138"/>
                  </a:cubicBezTo>
                  <a:cubicBezTo>
                    <a:pt x="288" y="137"/>
                    <a:pt x="287" y="136"/>
                    <a:pt x="287" y="135"/>
                  </a:cubicBezTo>
                  <a:cubicBezTo>
                    <a:pt x="286" y="133"/>
                    <a:pt x="284" y="132"/>
                    <a:pt x="281" y="132"/>
                  </a:cubicBezTo>
                  <a:lnTo>
                    <a:pt x="257" y="132"/>
                  </a:lnTo>
                  <a:lnTo>
                    <a:pt x="257" y="155"/>
                  </a:lnTo>
                  <a:lnTo>
                    <a:pt x="267" y="155"/>
                  </a:lnTo>
                  <a:lnTo>
                    <a:pt x="267" y="148"/>
                  </a:lnTo>
                  <a:lnTo>
                    <a:pt x="272" y="148"/>
                  </a:lnTo>
                  <a:cubicBezTo>
                    <a:pt x="273" y="148"/>
                    <a:pt x="274" y="148"/>
                    <a:pt x="275" y="149"/>
                  </a:cubicBezTo>
                  <a:cubicBezTo>
                    <a:pt x="276" y="149"/>
                    <a:pt x="276" y="150"/>
                    <a:pt x="276" y="151"/>
                  </a:cubicBezTo>
                  <a:lnTo>
                    <a:pt x="276" y="154"/>
                  </a:lnTo>
                  <a:lnTo>
                    <a:pt x="277" y="155"/>
                  </a:lnTo>
                  <a:lnTo>
                    <a:pt x="288" y="155"/>
                  </a:lnTo>
                  <a:cubicBezTo>
                    <a:pt x="287" y="155"/>
                    <a:pt x="287" y="154"/>
                    <a:pt x="287" y="153"/>
                  </a:cubicBezTo>
                  <a:close/>
                  <a:moveTo>
                    <a:pt x="250" y="134"/>
                  </a:moveTo>
                  <a:cubicBezTo>
                    <a:pt x="246" y="132"/>
                    <a:pt x="242" y="131"/>
                    <a:pt x="238" y="131"/>
                  </a:cubicBezTo>
                  <a:cubicBezTo>
                    <a:pt x="233" y="131"/>
                    <a:pt x="229" y="132"/>
                    <a:pt x="225" y="134"/>
                  </a:cubicBezTo>
                  <a:cubicBezTo>
                    <a:pt x="222" y="136"/>
                    <a:pt x="220" y="139"/>
                    <a:pt x="220" y="144"/>
                  </a:cubicBezTo>
                  <a:cubicBezTo>
                    <a:pt x="220" y="148"/>
                    <a:pt x="222" y="151"/>
                    <a:pt x="225" y="153"/>
                  </a:cubicBezTo>
                  <a:cubicBezTo>
                    <a:pt x="229" y="155"/>
                    <a:pt x="233" y="156"/>
                    <a:pt x="238" y="156"/>
                  </a:cubicBezTo>
                  <a:cubicBezTo>
                    <a:pt x="243" y="156"/>
                    <a:pt x="247" y="155"/>
                    <a:pt x="250" y="153"/>
                  </a:cubicBezTo>
                  <a:cubicBezTo>
                    <a:pt x="254" y="151"/>
                    <a:pt x="255" y="147"/>
                    <a:pt x="255" y="144"/>
                  </a:cubicBezTo>
                  <a:cubicBezTo>
                    <a:pt x="255" y="140"/>
                    <a:pt x="254" y="137"/>
                    <a:pt x="250" y="134"/>
                  </a:cubicBezTo>
                  <a:close/>
                  <a:moveTo>
                    <a:pt x="220" y="132"/>
                  </a:moveTo>
                  <a:lnTo>
                    <a:pt x="191" y="132"/>
                  </a:lnTo>
                  <a:lnTo>
                    <a:pt x="191" y="139"/>
                  </a:lnTo>
                  <a:lnTo>
                    <a:pt x="201" y="139"/>
                  </a:lnTo>
                  <a:lnTo>
                    <a:pt x="201" y="155"/>
                  </a:lnTo>
                  <a:lnTo>
                    <a:pt x="211" y="155"/>
                  </a:lnTo>
                  <a:lnTo>
                    <a:pt x="211" y="139"/>
                  </a:lnTo>
                  <a:lnTo>
                    <a:pt x="220" y="139"/>
                  </a:lnTo>
                  <a:lnTo>
                    <a:pt x="220" y="132"/>
                  </a:lnTo>
                  <a:close/>
                  <a:moveTo>
                    <a:pt x="185" y="132"/>
                  </a:moveTo>
                  <a:lnTo>
                    <a:pt x="175" y="132"/>
                  </a:lnTo>
                  <a:lnTo>
                    <a:pt x="163" y="155"/>
                  </a:lnTo>
                  <a:lnTo>
                    <a:pt x="173" y="155"/>
                  </a:lnTo>
                  <a:lnTo>
                    <a:pt x="174" y="153"/>
                  </a:lnTo>
                  <a:lnTo>
                    <a:pt x="186" y="153"/>
                  </a:lnTo>
                  <a:lnTo>
                    <a:pt x="187" y="155"/>
                  </a:lnTo>
                  <a:lnTo>
                    <a:pt x="197" y="155"/>
                  </a:lnTo>
                  <a:lnTo>
                    <a:pt x="185" y="132"/>
                  </a:lnTo>
                  <a:close/>
                  <a:moveTo>
                    <a:pt x="161" y="153"/>
                  </a:moveTo>
                  <a:lnTo>
                    <a:pt x="161" y="147"/>
                  </a:lnTo>
                  <a:cubicBezTo>
                    <a:pt x="161" y="146"/>
                    <a:pt x="160" y="145"/>
                    <a:pt x="158" y="144"/>
                  </a:cubicBezTo>
                  <a:cubicBezTo>
                    <a:pt x="161" y="143"/>
                    <a:pt x="162" y="141"/>
                    <a:pt x="162" y="138"/>
                  </a:cubicBezTo>
                  <a:cubicBezTo>
                    <a:pt x="162" y="137"/>
                    <a:pt x="162" y="136"/>
                    <a:pt x="161" y="135"/>
                  </a:cubicBezTo>
                  <a:cubicBezTo>
                    <a:pt x="160" y="133"/>
                    <a:pt x="159" y="132"/>
                    <a:pt x="156" y="132"/>
                  </a:cubicBezTo>
                  <a:lnTo>
                    <a:pt x="131" y="132"/>
                  </a:lnTo>
                  <a:lnTo>
                    <a:pt x="131" y="155"/>
                  </a:lnTo>
                  <a:lnTo>
                    <a:pt x="141" y="155"/>
                  </a:lnTo>
                  <a:lnTo>
                    <a:pt x="141" y="148"/>
                  </a:lnTo>
                  <a:lnTo>
                    <a:pt x="147" y="148"/>
                  </a:lnTo>
                  <a:cubicBezTo>
                    <a:pt x="148" y="148"/>
                    <a:pt x="149" y="148"/>
                    <a:pt x="150" y="149"/>
                  </a:cubicBezTo>
                  <a:cubicBezTo>
                    <a:pt x="150" y="149"/>
                    <a:pt x="151" y="150"/>
                    <a:pt x="151" y="151"/>
                  </a:cubicBezTo>
                  <a:lnTo>
                    <a:pt x="151" y="154"/>
                  </a:lnTo>
                  <a:lnTo>
                    <a:pt x="152" y="155"/>
                  </a:lnTo>
                  <a:lnTo>
                    <a:pt x="163" y="155"/>
                  </a:lnTo>
                  <a:cubicBezTo>
                    <a:pt x="162" y="155"/>
                    <a:pt x="161" y="154"/>
                    <a:pt x="161" y="153"/>
                  </a:cubicBezTo>
                  <a:close/>
                  <a:moveTo>
                    <a:pt x="124" y="134"/>
                  </a:moveTo>
                  <a:cubicBezTo>
                    <a:pt x="120" y="132"/>
                    <a:pt x="116" y="131"/>
                    <a:pt x="111" y="131"/>
                  </a:cubicBezTo>
                  <a:cubicBezTo>
                    <a:pt x="107" y="131"/>
                    <a:pt x="103" y="132"/>
                    <a:pt x="99" y="134"/>
                  </a:cubicBezTo>
                  <a:cubicBezTo>
                    <a:pt x="95" y="136"/>
                    <a:pt x="93" y="139"/>
                    <a:pt x="93" y="144"/>
                  </a:cubicBezTo>
                  <a:cubicBezTo>
                    <a:pt x="93" y="148"/>
                    <a:pt x="95" y="151"/>
                    <a:pt x="99" y="153"/>
                  </a:cubicBezTo>
                  <a:cubicBezTo>
                    <a:pt x="102" y="155"/>
                    <a:pt x="106" y="156"/>
                    <a:pt x="111" y="156"/>
                  </a:cubicBezTo>
                  <a:cubicBezTo>
                    <a:pt x="116" y="156"/>
                    <a:pt x="120" y="155"/>
                    <a:pt x="124" y="153"/>
                  </a:cubicBezTo>
                  <a:cubicBezTo>
                    <a:pt x="127" y="151"/>
                    <a:pt x="129" y="147"/>
                    <a:pt x="129" y="144"/>
                  </a:cubicBezTo>
                  <a:cubicBezTo>
                    <a:pt x="129" y="140"/>
                    <a:pt x="127" y="137"/>
                    <a:pt x="124" y="134"/>
                  </a:cubicBezTo>
                  <a:close/>
                  <a:moveTo>
                    <a:pt x="90" y="143"/>
                  </a:moveTo>
                  <a:cubicBezTo>
                    <a:pt x="90" y="143"/>
                    <a:pt x="89" y="143"/>
                    <a:pt x="88" y="142"/>
                  </a:cubicBezTo>
                  <a:cubicBezTo>
                    <a:pt x="89" y="142"/>
                    <a:pt x="89" y="141"/>
                    <a:pt x="90" y="141"/>
                  </a:cubicBezTo>
                  <a:cubicBezTo>
                    <a:pt x="91" y="140"/>
                    <a:pt x="91" y="139"/>
                    <a:pt x="91" y="137"/>
                  </a:cubicBezTo>
                  <a:cubicBezTo>
                    <a:pt x="91" y="136"/>
                    <a:pt x="91" y="135"/>
                    <a:pt x="90" y="133"/>
                  </a:cubicBezTo>
                  <a:cubicBezTo>
                    <a:pt x="90" y="132"/>
                    <a:pt x="89" y="132"/>
                    <a:pt x="87" y="132"/>
                  </a:cubicBezTo>
                  <a:lnTo>
                    <a:pt x="60" y="132"/>
                  </a:lnTo>
                  <a:lnTo>
                    <a:pt x="60" y="155"/>
                  </a:lnTo>
                  <a:lnTo>
                    <a:pt x="88" y="155"/>
                  </a:lnTo>
                  <a:cubicBezTo>
                    <a:pt x="89" y="155"/>
                    <a:pt x="90" y="155"/>
                    <a:pt x="90" y="154"/>
                  </a:cubicBezTo>
                  <a:cubicBezTo>
                    <a:pt x="92" y="153"/>
                    <a:pt x="92" y="151"/>
                    <a:pt x="92" y="149"/>
                  </a:cubicBezTo>
                  <a:cubicBezTo>
                    <a:pt x="92" y="146"/>
                    <a:pt x="92" y="144"/>
                    <a:pt x="90" y="143"/>
                  </a:cubicBezTo>
                  <a:close/>
                  <a:moveTo>
                    <a:pt x="47" y="132"/>
                  </a:moveTo>
                  <a:lnTo>
                    <a:pt x="36" y="132"/>
                  </a:lnTo>
                  <a:lnTo>
                    <a:pt x="25" y="155"/>
                  </a:lnTo>
                  <a:lnTo>
                    <a:pt x="35" y="155"/>
                  </a:lnTo>
                  <a:lnTo>
                    <a:pt x="36" y="153"/>
                  </a:lnTo>
                  <a:lnTo>
                    <a:pt x="48" y="153"/>
                  </a:lnTo>
                  <a:lnTo>
                    <a:pt x="49" y="155"/>
                  </a:lnTo>
                  <a:lnTo>
                    <a:pt x="59" y="155"/>
                  </a:lnTo>
                  <a:lnTo>
                    <a:pt x="47" y="132"/>
                  </a:lnTo>
                  <a:close/>
                  <a:moveTo>
                    <a:pt x="24" y="149"/>
                  </a:moveTo>
                  <a:lnTo>
                    <a:pt x="9" y="149"/>
                  </a:lnTo>
                  <a:lnTo>
                    <a:pt x="9" y="132"/>
                  </a:lnTo>
                  <a:lnTo>
                    <a:pt x="0" y="132"/>
                  </a:lnTo>
                  <a:lnTo>
                    <a:pt x="0" y="155"/>
                  </a:lnTo>
                  <a:lnTo>
                    <a:pt x="24" y="155"/>
                  </a:lnTo>
                  <a:lnTo>
                    <a:pt x="24" y="149"/>
                  </a:lnTo>
                  <a:close/>
                  <a:moveTo>
                    <a:pt x="275" y="143"/>
                  </a:moveTo>
                  <a:lnTo>
                    <a:pt x="267" y="143"/>
                  </a:lnTo>
                  <a:lnTo>
                    <a:pt x="267" y="139"/>
                  </a:lnTo>
                  <a:lnTo>
                    <a:pt x="275" y="139"/>
                  </a:lnTo>
                  <a:cubicBezTo>
                    <a:pt x="276" y="139"/>
                    <a:pt x="276" y="139"/>
                    <a:pt x="276" y="141"/>
                  </a:cubicBezTo>
                  <a:cubicBezTo>
                    <a:pt x="276" y="141"/>
                    <a:pt x="276" y="142"/>
                    <a:pt x="275" y="143"/>
                  </a:cubicBezTo>
                  <a:close/>
                  <a:moveTo>
                    <a:pt x="242" y="148"/>
                  </a:moveTo>
                  <a:cubicBezTo>
                    <a:pt x="241" y="149"/>
                    <a:pt x="240" y="150"/>
                    <a:pt x="238" y="150"/>
                  </a:cubicBezTo>
                  <a:cubicBezTo>
                    <a:pt x="236" y="150"/>
                    <a:pt x="235" y="149"/>
                    <a:pt x="233" y="148"/>
                  </a:cubicBezTo>
                  <a:cubicBezTo>
                    <a:pt x="232" y="147"/>
                    <a:pt x="232" y="145"/>
                    <a:pt x="232" y="144"/>
                  </a:cubicBezTo>
                  <a:cubicBezTo>
                    <a:pt x="232" y="142"/>
                    <a:pt x="232" y="140"/>
                    <a:pt x="233" y="139"/>
                  </a:cubicBezTo>
                  <a:cubicBezTo>
                    <a:pt x="235" y="138"/>
                    <a:pt x="236" y="137"/>
                    <a:pt x="238" y="137"/>
                  </a:cubicBezTo>
                  <a:cubicBezTo>
                    <a:pt x="240" y="137"/>
                    <a:pt x="241" y="138"/>
                    <a:pt x="242" y="139"/>
                  </a:cubicBezTo>
                  <a:cubicBezTo>
                    <a:pt x="244" y="140"/>
                    <a:pt x="244" y="142"/>
                    <a:pt x="244" y="144"/>
                  </a:cubicBezTo>
                  <a:cubicBezTo>
                    <a:pt x="244" y="145"/>
                    <a:pt x="244" y="147"/>
                    <a:pt x="242" y="148"/>
                  </a:cubicBezTo>
                  <a:close/>
                  <a:moveTo>
                    <a:pt x="176" y="147"/>
                  </a:moveTo>
                  <a:lnTo>
                    <a:pt x="180" y="139"/>
                  </a:lnTo>
                  <a:lnTo>
                    <a:pt x="184" y="147"/>
                  </a:lnTo>
                  <a:lnTo>
                    <a:pt x="176" y="147"/>
                  </a:lnTo>
                  <a:close/>
                  <a:moveTo>
                    <a:pt x="150" y="143"/>
                  </a:moveTo>
                  <a:lnTo>
                    <a:pt x="141" y="143"/>
                  </a:lnTo>
                  <a:lnTo>
                    <a:pt x="141" y="139"/>
                  </a:lnTo>
                  <a:lnTo>
                    <a:pt x="149" y="139"/>
                  </a:lnTo>
                  <a:cubicBezTo>
                    <a:pt x="150" y="139"/>
                    <a:pt x="151" y="139"/>
                    <a:pt x="151" y="141"/>
                  </a:cubicBezTo>
                  <a:cubicBezTo>
                    <a:pt x="151" y="141"/>
                    <a:pt x="151" y="142"/>
                    <a:pt x="150" y="143"/>
                  </a:cubicBezTo>
                  <a:close/>
                  <a:moveTo>
                    <a:pt x="116" y="148"/>
                  </a:moveTo>
                  <a:cubicBezTo>
                    <a:pt x="115" y="149"/>
                    <a:pt x="113" y="150"/>
                    <a:pt x="111" y="150"/>
                  </a:cubicBezTo>
                  <a:cubicBezTo>
                    <a:pt x="110" y="150"/>
                    <a:pt x="108" y="149"/>
                    <a:pt x="107" y="148"/>
                  </a:cubicBezTo>
                  <a:cubicBezTo>
                    <a:pt x="106" y="147"/>
                    <a:pt x="105" y="145"/>
                    <a:pt x="105" y="144"/>
                  </a:cubicBezTo>
                  <a:cubicBezTo>
                    <a:pt x="105" y="142"/>
                    <a:pt x="106" y="140"/>
                    <a:pt x="107" y="139"/>
                  </a:cubicBezTo>
                  <a:cubicBezTo>
                    <a:pt x="108" y="138"/>
                    <a:pt x="110" y="137"/>
                    <a:pt x="111" y="137"/>
                  </a:cubicBezTo>
                  <a:cubicBezTo>
                    <a:pt x="113" y="137"/>
                    <a:pt x="115" y="138"/>
                    <a:pt x="116" y="139"/>
                  </a:cubicBezTo>
                  <a:cubicBezTo>
                    <a:pt x="117" y="140"/>
                    <a:pt x="118" y="142"/>
                    <a:pt x="118" y="144"/>
                  </a:cubicBezTo>
                  <a:cubicBezTo>
                    <a:pt x="118" y="145"/>
                    <a:pt x="117" y="147"/>
                    <a:pt x="116" y="148"/>
                  </a:cubicBezTo>
                  <a:close/>
                  <a:moveTo>
                    <a:pt x="81" y="140"/>
                  </a:moveTo>
                  <a:lnTo>
                    <a:pt x="71" y="140"/>
                  </a:lnTo>
                  <a:lnTo>
                    <a:pt x="71" y="138"/>
                  </a:lnTo>
                  <a:lnTo>
                    <a:pt x="82" y="138"/>
                  </a:lnTo>
                  <a:cubicBezTo>
                    <a:pt x="82" y="138"/>
                    <a:pt x="82" y="138"/>
                    <a:pt x="83" y="138"/>
                  </a:cubicBezTo>
                  <a:cubicBezTo>
                    <a:pt x="83" y="138"/>
                    <a:pt x="83" y="139"/>
                    <a:pt x="83" y="139"/>
                  </a:cubicBezTo>
                  <a:cubicBezTo>
                    <a:pt x="83" y="140"/>
                    <a:pt x="82" y="140"/>
                    <a:pt x="81" y="140"/>
                  </a:cubicBezTo>
                  <a:close/>
                  <a:moveTo>
                    <a:pt x="82" y="150"/>
                  </a:moveTo>
                  <a:lnTo>
                    <a:pt x="71" y="150"/>
                  </a:lnTo>
                  <a:lnTo>
                    <a:pt x="71" y="146"/>
                  </a:lnTo>
                  <a:lnTo>
                    <a:pt x="82" y="146"/>
                  </a:lnTo>
                  <a:cubicBezTo>
                    <a:pt x="83" y="147"/>
                    <a:pt x="83" y="148"/>
                    <a:pt x="83" y="149"/>
                  </a:cubicBezTo>
                  <a:cubicBezTo>
                    <a:pt x="83" y="149"/>
                    <a:pt x="83" y="150"/>
                    <a:pt x="82" y="150"/>
                  </a:cubicBezTo>
                  <a:close/>
                  <a:moveTo>
                    <a:pt x="38" y="147"/>
                  </a:moveTo>
                  <a:lnTo>
                    <a:pt x="42" y="139"/>
                  </a:lnTo>
                  <a:lnTo>
                    <a:pt x="46" y="147"/>
                  </a:lnTo>
                  <a:lnTo>
                    <a:pt x="38" y="147"/>
                  </a:lnTo>
                  <a:close/>
                </a:path>
              </a:pathLst>
            </a:custGeom>
            <a:solidFill>
              <a:srgbClr val="C60C30"/>
            </a:solidFill>
            <a:ln w="0">
              <a:noFill/>
              <a:prstDash val="solid"/>
              <a:round/>
              <a:headEnd/>
              <a:tailEnd/>
            </a:ln>
          </p:spPr>
          <p:txBody>
            <a:bodyPr/>
            <a:lstStyle>
              <a:defPPr>
                <a:defRPr lang="en-US"/>
              </a:defPPr>
              <a:lvl1pPr algn="l" rtl="0" fontAlgn="base">
                <a:spcBef>
                  <a:spcPct val="0"/>
                </a:spcBef>
                <a:spcAft>
                  <a:spcPct val="0"/>
                </a:spcAft>
                <a:defRPr sz="2400" kern="1200">
                  <a:solidFill>
                    <a:schemeClr val="tx1"/>
                  </a:solidFill>
                  <a:latin typeface="Arial" charset="0"/>
                  <a:ea typeface="ＭＳ Ｐゴシック" pitchFamily="96" charset="-128"/>
                  <a:cs typeface="+mn-cs"/>
                </a:defRPr>
              </a:lvl1pPr>
              <a:lvl2pPr marL="455613" indent="-44450" algn="l" rtl="0" fontAlgn="base">
                <a:spcBef>
                  <a:spcPct val="0"/>
                </a:spcBef>
                <a:spcAft>
                  <a:spcPct val="0"/>
                </a:spcAft>
                <a:defRPr sz="2400" kern="1200">
                  <a:solidFill>
                    <a:schemeClr val="tx1"/>
                  </a:solidFill>
                  <a:latin typeface="Arial" charset="0"/>
                  <a:ea typeface="ＭＳ Ｐゴシック" pitchFamily="96" charset="-128"/>
                  <a:cs typeface="+mn-cs"/>
                </a:defRPr>
              </a:lvl2pPr>
              <a:lvl3pPr marL="912813" indent="-92075" algn="l" rtl="0" fontAlgn="base">
                <a:spcBef>
                  <a:spcPct val="0"/>
                </a:spcBef>
                <a:spcAft>
                  <a:spcPct val="0"/>
                </a:spcAft>
                <a:defRPr sz="2400" kern="1200">
                  <a:solidFill>
                    <a:schemeClr val="tx1"/>
                  </a:solidFill>
                  <a:latin typeface="Arial" charset="0"/>
                  <a:ea typeface="ＭＳ Ｐゴシック" pitchFamily="96" charset="-128"/>
                  <a:cs typeface="+mn-cs"/>
                </a:defRPr>
              </a:lvl3pPr>
              <a:lvl4pPr marL="1370013" indent="-138113" algn="l" rtl="0" fontAlgn="base">
                <a:spcBef>
                  <a:spcPct val="0"/>
                </a:spcBef>
                <a:spcAft>
                  <a:spcPct val="0"/>
                </a:spcAft>
                <a:defRPr sz="2400" kern="1200">
                  <a:solidFill>
                    <a:schemeClr val="tx1"/>
                  </a:solidFill>
                  <a:latin typeface="Arial" charset="0"/>
                  <a:ea typeface="ＭＳ Ｐゴシック" pitchFamily="96" charset="-128"/>
                  <a:cs typeface="+mn-cs"/>
                </a:defRPr>
              </a:lvl4pPr>
              <a:lvl5pPr marL="1827213" indent="-185738" algn="l" rtl="0" fontAlgn="base">
                <a:spcBef>
                  <a:spcPct val="0"/>
                </a:spcBef>
                <a:spcAft>
                  <a:spcPct val="0"/>
                </a:spcAft>
                <a:defRPr sz="2400" kern="1200">
                  <a:solidFill>
                    <a:schemeClr val="tx1"/>
                  </a:solidFill>
                  <a:latin typeface="Arial" charset="0"/>
                  <a:ea typeface="ＭＳ Ｐゴシック" pitchFamily="96" charset="-128"/>
                  <a:cs typeface="+mn-cs"/>
                </a:defRPr>
              </a:lvl5pPr>
              <a:lvl6pPr marL="2286000" algn="l" defTabSz="914400" rtl="0" eaLnBrk="1" latinLnBrk="0" hangingPunct="1">
                <a:defRPr sz="2400" kern="1200">
                  <a:solidFill>
                    <a:schemeClr val="tx1"/>
                  </a:solidFill>
                  <a:latin typeface="Arial" charset="0"/>
                  <a:ea typeface="ＭＳ Ｐゴシック" pitchFamily="96" charset="-128"/>
                  <a:cs typeface="+mn-cs"/>
                </a:defRPr>
              </a:lvl6pPr>
              <a:lvl7pPr marL="2743200" algn="l" defTabSz="914400" rtl="0" eaLnBrk="1" latinLnBrk="0" hangingPunct="1">
                <a:defRPr sz="2400" kern="1200">
                  <a:solidFill>
                    <a:schemeClr val="tx1"/>
                  </a:solidFill>
                  <a:latin typeface="Arial" charset="0"/>
                  <a:ea typeface="ＭＳ Ｐゴシック" pitchFamily="96" charset="-128"/>
                  <a:cs typeface="+mn-cs"/>
                </a:defRPr>
              </a:lvl7pPr>
              <a:lvl8pPr marL="3200400" algn="l" defTabSz="914400" rtl="0" eaLnBrk="1" latinLnBrk="0" hangingPunct="1">
                <a:defRPr sz="2400" kern="1200">
                  <a:solidFill>
                    <a:schemeClr val="tx1"/>
                  </a:solidFill>
                  <a:latin typeface="Arial" charset="0"/>
                  <a:ea typeface="ＭＳ Ｐゴシック" pitchFamily="96" charset="-128"/>
                  <a:cs typeface="+mn-cs"/>
                </a:defRPr>
              </a:lvl8pPr>
              <a:lvl9pPr marL="3657600" algn="l" defTabSz="914400" rtl="0" eaLnBrk="1" latinLnBrk="0" hangingPunct="1">
                <a:defRPr sz="2400" kern="1200">
                  <a:solidFill>
                    <a:schemeClr val="tx1"/>
                  </a:solidFill>
                  <a:latin typeface="Arial" charset="0"/>
                  <a:ea typeface="ＭＳ Ｐゴシック" pitchFamily="96" charset="-128"/>
                  <a:cs typeface="+mn-cs"/>
                </a:defRPr>
              </a:lvl9pPr>
            </a:lstStyle>
            <a:p>
              <a:pPr defTabSz="685800">
                <a:defRPr/>
              </a:pPr>
              <a:endParaRPr lang="en-US" sz="1800">
                <a:solidFill>
                  <a:srgbClr val="000000"/>
                </a:solidFill>
                <a:ea typeface="ＭＳ Ｐゴシック" pitchFamily="-65" charset="-128"/>
              </a:endParaRPr>
            </a:p>
          </p:txBody>
        </p:sp>
        <p:sp>
          <p:nvSpPr>
            <p:cNvPr id="12" name="Freeform 11"/>
            <p:cNvSpPr>
              <a:spLocks/>
            </p:cNvSpPr>
            <p:nvPr userDrawn="1"/>
          </p:nvSpPr>
          <p:spPr bwMode="auto">
            <a:xfrm>
              <a:off x="5495" y="4029"/>
              <a:ext cx="235" cy="233"/>
            </a:xfrm>
            <a:custGeom>
              <a:avLst/>
              <a:gdLst/>
              <a:ahLst/>
              <a:cxnLst>
                <a:cxn ang="0">
                  <a:pos x="77" y="120"/>
                </a:cxn>
                <a:cxn ang="0">
                  <a:pos x="34" y="77"/>
                </a:cxn>
                <a:cxn ang="0">
                  <a:pos x="77" y="35"/>
                </a:cxn>
                <a:cxn ang="0">
                  <a:pos x="119" y="77"/>
                </a:cxn>
                <a:cxn ang="0">
                  <a:pos x="132" y="22"/>
                </a:cxn>
                <a:cxn ang="0">
                  <a:pos x="80" y="15"/>
                </a:cxn>
                <a:cxn ang="0">
                  <a:pos x="138" y="74"/>
                </a:cxn>
                <a:cxn ang="0">
                  <a:pos x="132" y="22"/>
                </a:cxn>
                <a:cxn ang="0">
                  <a:pos x="121" y="122"/>
                </a:cxn>
                <a:cxn ang="0">
                  <a:pos x="80" y="154"/>
                </a:cxn>
                <a:cxn ang="0">
                  <a:pos x="154" y="80"/>
                </a:cxn>
                <a:cxn ang="0">
                  <a:pos x="73" y="0"/>
                </a:cxn>
                <a:cxn ang="0">
                  <a:pos x="0" y="74"/>
                </a:cxn>
                <a:cxn ang="0">
                  <a:pos x="33" y="34"/>
                </a:cxn>
                <a:cxn ang="0">
                  <a:pos x="73" y="15"/>
                </a:cxn>
                <a:cxn ang="0">
                  <a:pos x="115" y="38"/>
                </a:cxn>
                <a:cxn ang="0">
                  <a:pos x="38" y="38"/>
                </a:cxn>
                <a:cxn ang="0">
                  <a:pos x="38" y="116"/>
                </a:cxn>
                <a:cxn ang="0">
                  <a:pos x="116" y="116"/>
                </a:cxn>
                <a:cxn ang="0">
                  <a:pos x="115" y="38"/>
                </a:cxn>
                <a:cxn ang="0">
                  <a:pos x="60" y="136"/>
                </a:cxn>
                <a:cxn ang="0">
                  <a:pos x="15" y="80"/>
                </a:cxn>
                <a:cxn ang="0">
                  <a:pos x="0" y="154"/>
                </a:cxn>
                <a:cxn ang="0">
                  <a:pos x="73" y="139"/>
                </a:cxn>
                <a:cxn ang="0">
                  <a:pos x="77" y="41"/>
                </a:cxn>
                <a:cxn ang="0">
                  <a:pos x="41" y="77"/>
                </a:cxn>
                <a:cxn ang="0">
                  <a:pos x="77" y="113"/>
                </a:cxn>
                <a:cxn ang="0">
                  <a:pos x="113" y="77"/>
                </a:cxn>
                <a:cxn ang="0">
                  <a:pos x="93" y="94"/>
                </a:cxn>
                <a:cxn ang="0">
                  <a:pos x="60" y="94"/>
                </a:cxn>
                <a:cxn ang="0">
                  <a:pos x="60" y="60"/>
                </a:cxn>
                <a:cxn ang="0">
                  <a:pos x="93" y="61"/>
                </a:cxn>
                <a:cxn ang="0">
                  <a:pos x="93" y="94"/>
                </a:cxn>
                <a:cxn ang="0">
                  <a:pos x="77" y="60"/>
                </a:cxn>
                <a:cxn ang="0">
                  <a:pos x="59" y="77"/>
                </a:cxn>
                <a:cxn ang="0">
                  <a:pos x="77" y="94"/>
                </a:cxn>
                <a:cxn ang="0">
                  <a:pos x="94" y="77"/>
                </a:cxn>
                <a:cxn ang="0">
                  <a:pos x="81" y="81"/>
                </a:cxn>
                <a:cxn ang="0">
                  <a:pos x="72" y="81"/>
                </a:cxn>
                <a:cxn ang="0">
                  <a:pos x="72" y="73"/>
                </a:cxn>
                <a:cxn ang="0">
                  <a:pos x="81" y="73"/>
                </a:cxn>
                <a:cxn ang="0">
                  <a:pos x="81" y="81"/>
                </a:cxn>
              </a:cxnLst>
              <a:rect l="0" t="0" r="r" b="b"/>
              <a:pathLst>
                <a:path w="154" h="154">
                  <a:moveTo>
                    <a:pt x="107" y="107"/>
                  </a:moveTo>
                  <a:cubicBezTo>
                    <a:pt x="98" y="116"/>
                    <a:pt x="88" y="120"/>
                    <a:pt x="77" y="120"/>
                  </a:cubicBezTo>
                  <a:cubicBezTo>
                    <a:pt x="65" y="120"/>
                    <a:pt x="55" y="116"/>
                    <a:pt x="46" y="107"/>
                  </a:cubicBezTo>
                  <a:cubicBezTo>
                    <a:pt x="38" y="99"/>
                    <a:pt x="34" y="89"/>
                    <a:pt x="34" y="77"/>
                  </a:cubicBezTo>
                  <a:cubicBezTo>
                    <a:pt x="34" y="65"/>
                    <a:pt x="38" y="55"/>
                    <a:pt x="47" y="47"/>
                  </a:cubicBezTo>
                  <a:cubicBezTo>
                    <a:pt x="55" y="39"/>
                    <a:pt x="65" y="35"/>
                    <a:pt x="77" y="35"/>
                  </a:cubicBezTo>
                  <a:cubicBezTo>
                    <a:pt x="88" y="35"/>
                    <a:pt x="98" y="39"/>
                    <a:pt x="107" y="47"/>
                  </a:cubicBezTo>
                  <a:cubicBezTo>
                    <a:pt x="115" y="55"/>
                    <a:pt x="119" y="65"/>
                    <a:pt x="119" y="77"/>
                  </a:cubicBezTo>
                  <a:cubicBezTo>
                    <a:pt x="119" y="89"/>
                    <a:pt x="115" y="99"/>
                    <a:pt x="107" y="107"/>
                  </a:cubicBezTo>
                  <a:close/>
                  <a:moveTo>
                    <a:pt x="132" y="22"/>
                  </a:moveTo>
                  <a:cubicBezTo>
                    <a:pt x="118" y="7"/>
                    <a:pt x="100" y="0"/>
                    <a:pt x="80" y="0"/>
                  </a:cubicBezTo>
                  <a:lnTo>
                    <a:pt x="80" y="15"/>
                  </a:lnTo>
                  <a:cubicBezTo>
                    <a:pt x="96" y="15"/>
                    <a:pt x="109" y="21"/>
                    <a:pt x="121" y="33"/>
                  </a:cubicBezTo>
                  <a:cubicBezTo>
                    <a:pt x="132" y="44"/>
                    <a:pt x="138" y="58"/>
                    <a:pt x="138" y="74"/>
                  </a:cubicBezTo>
                  <a:lnTo>
                    <a:pt x="154" y="74"/>
                  </a:lnTo>
                  <a:cubicBezTo>
                    <a:pt x="154" y="54"/>
                    <a:pt x="147" y="36"/>
                    <a:pt x="132" y="22"/>
                  </a:cubicBezTo>
                  <a:close/>
                  <a:moveTo>
                    <a:pt x="138" y="80"/>
                  </a:moveTo>
                  <a:cubicBezTo>
                    <a:pt x="138" y="96"/>
                    <a:pt x="132" y="110"/>
                    <a:pt x="121" y="122"/>
                  </a:cubicBezTo>
                  <a:cubicBezTo>
                    <a:pt x="109" y="133"/>
                    <a:pt x="96" y="139"/>
                    <a:pt x="80" y="139"/>
                  </a:cubicBezTo>
                  <a:lnTo>
                    <a:pt x="80" y="154"/>
                  </a:lnTo>
                  <a:cubicBezTo>
                    <a:pt x="100" y="154"/>
                    <a:pt x="118" y="147"/>
                    <a:pt x="132" y="133"/>
                  </a:cubicBezTo>
                  <a:cubicBezTo>
                    <a:pt x="147" y="118"/>
                    <a:pt x="154" y="101"/>
                    <a:pt x="154" y="80"/>
                  </a:cubicBezTo>
                  <a:lnTo>
                    <a:pt x="138" y="80"/>
                  </a:lnTo>
                  <a:close/>
                  <a:moveTo>
                    <a:pt x="73" y="0"/>
                  </a:moveTo>
                  <a:lnTo>
                    <a:pt x="0" y="0"/>
                  </a:lnTo>
                  <a:lnTo>
                    <a:pt x="0" y="74"/>
                  </a:lnTo>
                  <a:lnTo>
                    <a:pt x="15" y="74"/>
                  </a:lnTo>
                  <a:cubicBezTo>
                    <a:pt x="17" y="58"/>
                    <a:pt x="22" y="44"/>
                    <a:pt x="33" y="34"/>
                  </a:cubicBezTo>
                  <a:cubicBezTo>
                    <a:pt x="40" y="26"/>
                    <a:pt x="49" y="21"/>
                    <a:pt x="60" y="18"/>
                  </a:cubicBezTo>
                  <a:cubicBezTo>
                    <a:pt x="65" y="16"/>
                    <a:pt x="70" y="15"/>
                    <a:pt x="73" y="15"/>
                  </a:cubicBezTo>
                  <a:lnTo>
                    <a:pt x="73" y="0"/>
                  </a:lnTo>
                  <a:close/>
                  <a:moveTo>
                    <a:pt x="115" y="38"/>
                  </a:moveTo>
                  <a:cubicBezTo>
                    <a:pt x="105" y="27"/>
                    <a:pt x="92" y="22"/>
                    <a:pt x="77" y="22"/>
                  </a:cubicBezTo>
                  <a:cubicBezTo>
                    <a:pt x="61" y="22"/>
                    <a:pt x="48" y="28"/>
                    <a:pt x="38" y="38"/>
                  </a:cubicBezTo>
                  <a:cubicBezTo>
                    <a:pt x="27" y="49"/>
                    <a:pt x="22" y="62"/>
                    <a:pt x="22" y="77"/>
                  </a:cubicBezTo>
                  <a:cubicBezTo>
                    <a:pt x="22" y="92"/>
                    <a:pt x="27" y="105"/>
                    <a:pt x="38" y="116"/>
                  </a:cubicBezTo>
                  <a:cubicBezTo>
                    <a:pt x="48" y="127"/>
                    <a:pt x="61" y="132"/>
                    <a:pt x="77" y="132"/>
                  </a:cubicBezTo>
                  <a:cubicBezTo>
                    <a:pt x="92" y="132"/>
                    <a:pt x="105" y="127"/>
                    <a:pt x="116" y="116"/>
                  </a:cubicBezTo>
                  <a:cubicBezTo>
                    <a:pt x="126" y="105"/>
                    <a:pt x="131" y="92"/>
                    <a:pt x="131" y="77"/>
                  </a:cubicBezTo>
                  <a:cubicBezTo>
                    <a:pt x="131" y="62"/>
                    <a:pt x="126" y="49"/>
                    <a:pt x="115" y="38"/>
                  </a:cubicBezTo>
                  <a:close/>
                  <a:moveTo>
                    <a:pt x="73" y="139"/>
                  </a:moveTo>
                  <a:cubicBezTo>
                    <a:pt x="70" y="139"/>
                    <a:pt x="65" y="138"/>
                    <a:pt x="60" y="136"/>
                  </a:cubicBezTo>
                  <a:cubicBezTo>
                    <a:pt x="49" y="133"/>
                    <a:pt x="40" y="128"/>
                    <a:pt x="33" y="121"/>
                  </a:cubicBezTo>
                  <a:cubicBezTo>
                    <a:pt x="23" y="111"/>
                    <a:pt x="17" y="97"/>
                    <a:pt x="15" y="80"/>
                  </a:cubicBezTo>
                  <a:lnTo>
                    <a:pt x="0" y="80"/>
                  </a:lnTo>
                  <a:lnTo>
                    <a:pt x="0" y="154"/>
                  </a:lnTo>
                  <a:lnTo>
                    <a:pt x="73" y="154"/>
                  </a:lnTo>
                  <a:lnTo>
                    <a:pt x="73" y="139"/>
                  </a:lnTo>
                  <a:close/>
                  <a:moveTo>
                    <a:pt x="102" y="52"/>
                  </a:moveTo>
                  <a:cubicBezTo>
                    <a:pt x="95" y="45"/>
                    <a:pt x="87" y="41"/>
                    <a:pt x="77" y="41"/>
                  </a:cubicBezTo>
                  <a:cubicBezTo>
                    <a:pt x="67" y="41"/>
                    <a:pt x="58" y="45"/>
                    <a:pt x="51" y="52"/>
                  </a:cubicBezTo>
                  <a:cubicBezTo>
                    <a:pt x="44" y="59"/>
                    <a:pt x="41" y="67"/>
                    <a:pt x="41" y="77"/>
                  </a:cubicBezTo>
                  <a:cubicBezTo>
                    <a:pt x="41" y="87"/>
                    <a:pt x="44" y="96"/>
                    <a:pt x="51" y="103"/>
                  </a:cubicBezTo>
                  <a:cubicBezTo>
                    <a:pt x="58" y="110"/>
                    <a:pt x="67" y="113"/>
                    <a:pt x="77" y="113"/>
                  </a:cubicBezTo>
                  <a:cubicBezTo>
                    <a:pt x="87" y="113"/>
                    <a:pt x="95" y="110"/>
                    <a:pt x="102" y="103"/>
                  </a:cubicBezTo>
                  <a:cubicBezTo>
                    <a:pt x="109" y="96"/>
                    <a:pt x="113" y="87"/>
                    <a:pt x="113" y="77"/>
                  </a:cubicBezTo>
                  <a:cubicBezTo>
                    <a:pt x="113" y="67"/>
                    <a:pt x="109" y="59"/>
                    <a:pt x="102" y="52"/>
                  </a:cubicBezTo>
                  <a:close/>
                  <a:moveTo>
                    <a:pt x="93" y="94"/>
                  </a:moveTo>
                  <a:cubicBezTo>
                    <a:pt x="89" y="99"/>
                    <a:pt x="83" y="101"/>
                    <a:pt x="77" y="101"/>
                  </a:cubicBezTo>
                  <a:cubicBezTo>
                    <a:pt x="70" y="101"/>
                    <a:pt x="64" y="98"/>
                    <a:pt x="60" y="94"/>
                  </a:cubicBezTo>
                  <a:cubicBezTo>
                    <a:pt x="55" y="89"/>
                    <a:pt x="53" y="84"/>
                    <a:pt x="53" y="77"/>
                  </a:cubicBezTo>
                  <a:cubicBezTo>
                    <a:pt x="53" y="71"/>
                    <a:pt x="55" y="65"/>
                    <a:pt x="60" y="60"/>
                  </a:cubicBezTo>
                  <a:cubicBezTo>
                    <a:pt x="64" y="56"/>
                    <a:pt x="70" y="54"/>
                    <a:pt x="77" y="54"/>
                  </a:cubicBezTo>
                  <a:cubicBezTo>
                    <a:pt x="83" y="54"/>
                    <a:pt x="89" y="56"/>
                    <a:pt x="93" y="61"/>
                  </a:cubicBezTo>
                  <a:cubicBezTo>
                    <a:pt x="98" y="65"/>
                    <a:pt x="100" y="71"/>
                    <a:pt x="100" y="77"/>
                  </a:cubicBezTo>
                  <a:cubicBezTo>
                    <a:pt x="100" y="84"/>
                    <a:pt x="98" y="90"/>
                    <a:pt x="93" y="94"/>
                  </a:cubicBezTo>
                  <a:close/>
                  <a:moveTo>
                    <a:pt x="89" y="65"/>
                  </a:moveTo>
                  <a:cubicBezTo>
                    <a:pt x="85" y="62"/>
                    <a:pt x="81" y="60"/>
                    <a:pt x="77" y="60"/>
                  </a:cubicBezTo>
                  <a:cubicBezTo>
                    <a:pt x="72" y="60"/>
                    <a:pt x="68" y="62"/>
                    <a:pt x="64" y="65"/>
                  </a:cubicBezTo>
                  <a:cubicBezTo>
                    <a:pt x="61" y="68"/>
                    <a:pt x="59" y="72"/>
                    <a:pt x="59" y="77"/>
                  </a:cubicBezTo>
                  <a:cubicBezTo>
                    <a:pt x="59" y="82"/>
                    <a:pt x="61" y="86"/>
                    <a:pt x="64" y="89"/>
                  </a:cubicBezTo>
                  <a:cubicBezTo>
                    <a:pt x="68" y="93"/>
                    <a:pt x="72" y="94"/>
                    <a:pt x="77" y="94"/>
                  </a:cubicBezTo>
                  <a:cubicBezTo>
                    <a:pt x="81" y="94"/>
                    <a:pt x="85" y="93"/>
                    <a:pt x="89" y="89"/>
                  </a:cubicBezTo>
                  <a:cubicBezTo>
                    <a:pt x="92" y="86"/>
                    <a:pt x="94" y="82"/>
                    <a:pt x="94" y="77"/>
                  </a:cubicBezTo>
                  <a:cubicBezTo>
                    <a:pt x="94" y="72"/>
                    <a:pt x="92" y="68"/>
                    <a:pt x="89" y="65"/>
                  </a:cubicBezTo>
                  <a:close/>
                  <a:moveTo>
                    <a:pt x="81" y="81"/>
                  </a:moveTo>
                  <a:cubicBezTo>
                    <a:pt x="80" y="83"/>
                    <a:pt x="78" y="83"/>
                    <a:pt x="77" y="83"/>
                  </a:cubicBezTo>
                  <a:cubicBezTo>
                    <a:pt x="75" y="83"/>
                    <a:pt x="74" y="83"/>
                    <a:pt x="72" y="81"/>
                  </a:cubicBezTo>
                  <a:cubicBezTo>
                    <a:pt x="71" y="80"/>
                    <a:pt x="71" y="79"/>
                    <a:pt x="71" y="77"/>
                  </a:cubicBezTo>
                  <a:cubicBezTo>
                    <a:pt x="71" y="76"/>
                    <a:pt x="71" y="74"/>
                    <a:pt x="72" y="73"/>
                  </a:cubicBezTo>
                  <a:cubicBezTo>
                    <a:pt x="74" y="72"/>
                    <a:pt x="75" y="71"/>
                    <a:pt x="77" y="71"/>
                  </a:cubicBezTo>
                  <a:cubicBezTo>
                    <a:pt x="78" y="71"/>
                    <a:pt x="80" y="72"/>
                    <a:pt x="81" y="73"/>
                  </a:cubicBezTo>
                  <a:cubicBezTo>
                    <a:pt x="82" y="74"/>
                    <a:pt x="83" y="76"/>
                    <a:pt x="83" y="77"/>
                  </a:cubicBezTo>
                  <a:cubicBezTo>
                    <a:pt x="83" y="79"/>
                    <a:pt x="82" y="80"/>
                    <a:pt x="81" y="81"/>
                  </a:cubicBezTo>
                  <a:close/>
                </a:path>
              </a:pathLst>
            </a:custGeom>
            <a:solidFill>
              <a:srgbClr val="000000"/>
            </a:solidFill>
            <a:ln w="0">
              <a:noFill/>
              <a:prstDash val="solid"/>
              <a:round/>
              <a:headEnd/>
              <a:tailEnd/>
            </a:ln>
          </p:spPr>
          <p:txBody>
            <a:bodyPr/>
            <a:lstStyle>
              <a:defPPr>
                <a:defRPr lang="en-US"/>
              </a:defPPr>
              <a:lvl1pPr algn="l" rtl="0" fontAlgn="base">
                <a:spcBef>
                  <a:spcPct val="0"/>
                </a:spcBef>
                <a:spcAft>
                  <a:spcPct val="0"/>
                </a:spcAft>
                <a:defRPr sz="2400" kern="1200">
                  <a:solidFill>
                    <a:schemeClr val="tx1"/>
                  </a:solidFill>
                  <a:latin typeface="Arial" charset="0"/>
                  <a:ea typeface="ＭＳ Ｐゴシック" pitchFamily="96" charset="-128"/>
                  <a:cs typeface="+mn-cs"/>
                </a:defRPr>
              </a:lvl1pPr>
              <a:lvl2pPr marL="455613" indent="-44450" algn="l" rtl="0" fontAlgn="base">
                <a:spcBef>
                  <a:spcPct val="0"/>
                </a:spcBef>
                <a:spcAft>
                  <a:spcPct val="0"/>
                </a:spcAft>
                <a:defRPr sz="2400" kern="1200">
                  <a:solidFill>
                    <a:schemeClr val="tx1"/>
                  </a:solidFill>
                  <a:latin typeface="Arial" charset="0"/>
                  <a:ea typeface="ＭＳ Ｐゴシック" pitchFamily="96" charset="-128"/>
                  <a:cs typeface="+mn-cs"/>
                </a:defRPr>
              </a:lvl2pPr>
              <a:lvl3pPr marL="912813" indent="-92075" algn="l" rtl="0" fontAlgn="base">
                <a:spcBef>
                  <a:spcPct val="0"/>
                </a:spcBef>
                <a:spcAft>
                  <a:spcPct val="0"/>
                </a:spcAft>
                <a:defRPr sz="2400" kern="1200">
                  <a:solidFill>
                    <a:schemeClr val="tx1"/>
                  </a:solidFill>
                  <a:latin typeface="Arial" charset="0"/>
                  <a:ea typeface="ＭＳ Ｐゴシック" pitchFamily="96" charset="-128"/>
                  <a:cs typeface="+mn-cs"/>
                </a:defRPr>
              </a:lvl3pPr>
              <a:lvl4pPr marL="1370013" indent="-138113" algn="l" rtl="0" fontAlgn="base">
                <a:spcBef>
                  <a:spcPct val="0"/>
                </a:spcBef>
                <a:spcAft>
                  <a:spcPct val="0"/>
                </a:spcAft>
                <a:defRPr sz="2400" kern="1200">
                  <a:solidFill>
                    <a:schemeClr val="tx1"/>
                  </a:solidFill>
                  <a:latin typeface="Arial" charset="0"/>
                  <a:ea typeface="ＭＳ Ｐゴシック" pitchFamily="96" charset="-128"/>
                  <a:cs typeface="+mn-cs"/>
                </a:defRPr>
              </a:lvl4pPr>
              <a:lvl5pPr marL="1827213" indent="-185738" algn="l" rtl="0" fontAlgn="base">
                <a:spcBef>
                  <a:spcPct val="0"/>
                </a:spcBef>
                <a:spcAft>
                  <a:spcPct val="0"/>
                </a:spcAft>
                <a:defRPr sz="2400" kern="1200">
                  <a:solidFill>
                    <a:schemeClr val="tx1"/>
                  </a:solidFill>
                  <a:latin typeface="Arial" charset="0"/>
                  <a:ea typeface="ＭＳ Ｐゴシック" pitchFamily="96" charset="-128"/>
                  <a:cs typeface="+mn-cs"/>
                </a:defRPr>
              </a:lvl5pPr>
              <a:lvl6pPr marL="2286000" algn="l" defTabSz="914400" rtl="0" eaLnBrk="1" latinLnBrk="0" hangingPunct="1">
                <a:defRPr sz="2400" kern="1200">
                  <a:solidFill>
                    <a:schemeClr val="tx1"/>
                  </a:solidFill>
                  <a:latin typeface="Arial" charset="0"/>
                  <a:ea typeface="ＭＳ Ｐゴシック" pitchFamily="96" charset="-128"/>
                  <a:cs typeface="+mn-cs"/>
                </a:defRPr>
              </a:lvl6pPr>
              <a:lvl7pPr marL="2743200" algn="l" defTabSz="914400" rtl="0" eaLnBrk="1" latinLnBrk="0" hangingPunct="1">
                <a:defRPr sz="2400" kern="1200">
                  <a:solidFill>
                    <a:schemeClr val="tx1"/>
                  </a:solidFill>
                  <a:latin typeface="Arial" charset="0"/>
                  <a:ea typeface="ＭＳ Ｐゴシック" pitchFamily="96" charset="-128"/>
                  <a:cs typeface="+mn-cs"/>
                </a:defRPr>
              </a:lvl7pPr>
              <a:lvl8pPr marL="3200400" algn="l" defTabSz="914400" rtl="0" eaLnBrk="1" latinLnBrk="0" hangingPunct="1">
                <a:defRPr sz="2400" kern="1200">
                  <a:solidFill>
                    <a:schemeClr val="tx1"/>
                  </a:solidFill>
                  <a:latin typeface="Arial" charset="0"/>
                  <a:ea typeface="ＭＳ Ｐゴシック" pitchFamily="96" charset="-128"/>
                  <a:cs typeface="+mn-cs"/>
                </a:defRPr>
              </a:lvl8pPr>
              <a:lvl9pPr marL="3657600" algn="l" defTabSz="914400" rtl="0" eaLnBrk="1" latinLnBrk="0" hangingPunct="1">
                <a:defRPr sz="2400" kern="1200">
                  <a:solidFill>
                    <a:schemeClr val="tx1"/>
                  </a:solidFill>
                  <a:latin typeface="Arial" charset="0"/>
                  <a:ea typeface="ＭＳ Ｐゴシック" pitchFamily="96" charset="-128"/>
                  <a:cs typeface="+mn-cs"/>
                </a:defRPr>
              </a:lvl9pPr>
            </a:lstStyle>
            <a:p>
              <a:pPr defTabSz="685800">
                <a:defRPr/>
              </a:pPr>
              <a:endParaRPr lang="en-US" sz="1800">
                <a:solidFill>
                  <a:srgbClr val="000000"/>
                </a:solidFill>
                <a:ea typeface="ＭＳ Ｐゴシック" pitchFamily="-65" charset="-128"/>
              </a:endParaRPr>
            </a:p>
          </p:txBody>
        </p:sp>
      </p:grpSp>
      <p:sp>
        <p:nvSpPr>
          <p:cNvPr id="13" name="TextBox 12"/>
          <p:cNvSpPr txBox="1">
            <a:spLocks noChangeArrowheads="1"/>
          </p:cNvSpPr>
          <p:nvPr userDrawn="1"/>
        </p:nvSpPr>
        <p:spPr bwMode="auto">
          <a:xfrm>
            <a:off x="0" y="112713"/>
            <a:ext cx="9144000" cy="444500"/>
          </a:xfrm>
          <a:prstGeom prst="rect">
            <a:avLst/>
          </a:prstGeom>
          <a:noFill/>
          <a:ln w="9525">
            <a:noFill/>
            <a:miter lim="800000"/>
            <a:headEnd/>
            <a:tailEnd/>
          </a:ln>
        </p:spPr>
        <p:txBody>
          <a:bodyPr lIns="68572" tIns="34286" rIns="68572" bIns="34286" anchor="ctr"/>
          <a:lstStyle>
            <a:defPPr>
              <a:defRPr lang="en-US"/>
            </a:defPPr>
            <a:lvl1pPr algn="l" rtl="0" fontAlgn="base">
              <a:spcBef>
                <a:spcPct val="0"/>
              </a:spcBef>
              <a:spcAft>
                <a:spcPct val="0"/>
              </a:spcAft>
              <a:defRPr sz="2400" kern="1200">
                <a:solidFill>
                  <a:schemeClr val="tx1"/>
                </a:solidFill>
                <a:latin typeface="Arial" charset="0"/>
                <a:ea typeface="ＭＳ Ｐゴシック" pitchFamily="96" charset="-128"/>
                <a:cs typeface="+mn-cs"/>
              </a:defRPr>
            </a:lvl1pPr>
            <a:lvl2pPr marL="455613" indent="-44450" algn="l" rtl="0" fontAlgn="base">
              <a:spcBef>
                <a:spcPct val="0"/>
              </a:spcBef>
              <a:spcAft>
                <a:spcPct val="0"/>
              </a:spcAft>
              <a:defRPr sz="2400" kern="1200">
                <a:solidFill>
                  <a:schemeClr val="tx1"/>
                </a:solidFill>
                <a:latin typeface="Arial" charset="0"/>
                <a:ea typeface="ＭＳ Ｐゴシック" pitchFamily="96" charset="-128"/>
                <a:cs typeface="+mn-cs"/>
              </a:defRPr>
            </a:lvl2pPr>
            <a:lvl3pPr marL="912813" indent="-92075" algn="l" rtl="0" fontAlgn="base">
              <a:spcBef>
                <a:spcPct val="0"/>
              </a:spcBef>
              <a:spcAft>
                <a:spcPct val="0"/>
              </a:spcAft>
              <a:defRPr sz="2400" kern="1200">
                <a:solidFill>
                  <a:schemeClr val="tx1"/>
                </a:solidFill>
                <a:latin typeface="Arial" charset="0"/>
                <a:ea typeface="ＭＳ Ｐゴシック" pitchFamily="96" charset="-128"/>
                <a:cs typeface="+mn-cs"/>
              </a:defRPr>
            </a:lvl3pPr>
            <a:lvl4pPr marL="1370013" indent="-138113" algn="l" rtl="0" fontAlgn="base">
              <a:spcBef>
                <a:spcPct val="0"/>
              </a:spcBef>
              <a:spcAft>
                <a:spcPct val="0"/>
              </a:spcAft>
              <a:defRPr sz="2400" kern="1200">
                <a:solidFill>
                  <a:schemeClr val="tx1"/>
                </a:solidFill>
                <a:latin typeface="Arial" charset="0"/>
                <a:ea typeface="ＭＳ Ｐゴシック" pitchFamily="96" charset="-128"/>
                <a:cs typeface="+mn-cs"/>
              </a:defRPr>
            </a:lvl4pPr>
            <a:lvl5pPr marL="1827213" indent="-185738" algn="l" rtl="0" fontAlgn="base">
              <a:spcBef>
                <a:spcPct val="0"/>
              </a:spcBef>
              <a:spcAft>
                <a:spcPct val="0"/>
              </a:spcAft>
              <a:defRPr sz="2400" kern="1200">
                <a:solidFill>
                  <a:schemeClr val="tx1"/>
                </a:solidFill>
                <a:latin typeface="Arial" charset="0"/>
                <a:ea typeface="ＭＳ Ｐゴシック" pitchFamily="96" charset="-128"/>
                <a:cs typeface="+mn-cs"/>
              </a:defRPr>
            </a:lvl5pPr>
            <a:lvl6pPr marL="2286000" algn="l" defTabSz="914400" rtl="0" eaLnBrk="1" latinLnBrk="0" hangingPunct="1">
              <a:defRPr sz="2400" kern="1200">
                <a:solidFill>
                  <a:schemeClr val="tx1"/>
                </a:solidFill>
                <a:latin typeface="Arial" charset="0"/>
                <a:ea typeface="ＭＳ Ｐゴシック" pitchFamily="96" charset="-128"/>
                <a:cs typeface="+mn-cs"/>
              </a:defRPr>
            </a:lvl6pPr>
            <a:lvl7pPr marL="2743200" algn="l" defTabSz="914400" rtl="0" eaLnBrk="1" latinLnBrk="0" hangingPunct="1">
              <a:defRPr sz="2400" kern="1200">
                <a:solidFill>
                  <a:schemeClr val="tx1"/>
                </a:solidFill>
                <a:latin typeface="Arial" charset="0"/>
                <a:ea typeface="ＭＳ Ｐゴシック" pitchFamily="96" charset="-128"/>
                <a:cs typeface="+mn-cs"/>
              </a:defRPr>
            </a:lvl7pPr>
            <a:lvl8pPr marL="3200400" algn="l" defTabSz="914400" rtl="0" eaLnBrk="1" latinLnBrk="0" hangingPunct="1">
              <a:defRPr sz="2400" kern="1200">
                <a:solidFill>
                  <a:schemeClr val="tx1"/>
                </a:solidFill>
                <a:latin typeface="Arial" charset="0"/>
                <a:ea typeface="ＭＳ Ｐゴシック" pitchFamily="96" charset="-128"/>
                <a:cs typeface="+mn-cs"/>
              </a:defRPr>
            </a:lvl8pPr>
            <a:lvl9pPr marL="3657600" algn="l" defTabSz="914400" rtl="0" eaLnBrk="1" latinLnBrk="0" hangingPunct="1">
              <a:defRPr sz="2400" kern="1200">
                <a:solidFill>
                  <a:schemeClr val="tx1"/>
                </a:solidFill>
                <a:latin typeface="Arial" charset="0"/>
                <a:ea typeface="ＭＳ Ｐゴシック" pitchFamily="96" charset="-128"/>
                <a:cs typeface="+mn-cs"/>
              </a:defRPr>
            </a:lvl9pPr>
          </a:lstStyle>
          <a:p>
            <a:pPr algn="ctr" defTabSz="685800">
              <a:defRPr/>
            </a:pPr>
            <a:r>
              <a:rPr lang="en-US" sz="1800" dirty="0">
                <a:solidFill>
                  <a:srgbClr val="404040"/>
                </a:solidFill>
                <a:effectLst>
                  <a:outerShdw blurRad="38100" dist="38100" dir="2700000" algn="tl">
                    <a:srgbClr val="DDDDDD"/>
                  </a:outerShdw>
                </a:effectLst>
                <a:latin typeface="Arial" pitchFamily="-111" charset="0"/>
                <a:ea typeface="ＭＳ Ｐゴシック" pitchFamily="-111" charset="-128"/>
                <a:cs typeface="ＭＳ Ｐゴシック" pitchFamily="-111" charset="-128"/>
              </a:rPr>
              <a:t>Innovations in Engineering</a:t>
            </a:r>
          </a:p>
        </p:txBody>
      </p:sp>
      <p:sp>
        <p:nvSpPr>
          <p:cNvPr id="10244" name="Rectangle 4"/>
          <p:cNvSpPr>
            <a:spLocks noGrp="1" noChangeArrowheads="1"/>
          </p:cNvSpPr>
          <p:nvPr>
            <p:ph type="ctrTitle"/>
          </p:nvPr>
        </p:nvSpPr>
        <p:spPr>
          <a:xfrm>
            <a:off x="685800" y="2286000"/>
            <a:ext cx="7772400" cy="1143000"/>
          </a:xfrm>
        </p:spPr>
        <p:txBody>
          <a:bodyPr/>
          <a:lstStyle>
            <a:lvl1pPr>
              <a:defRPr>
                <a:solidFill>
                  <a:srgbClr val="404040"/>
                </a:solidFill>
              </a:defRPr>
            </a:lvl1pPr>
          </a:lstStyle>
          <a:p>
            <a:r>
              <a:rPr lang="en-US"/>
              <a:t>Click to edit Master title style</a:t>
            </a:r>
          </a:p>
        </p:txBody>
      </p:sp>
      <p:sp>
        <p:nvSpPr>
          <p:cNvPr id="10245" name="Rectangle 5"/>
          <p:cNvSpPr>
            <a:spLocks noGrp="1" noChangeArrowheads="1"/>
          </p:cNvSpPr>
          <p:nvPr>
            <p:ph type="subTitle" idx="1"/>
          </p:nvPr>
        </p:nvSpPr>
        <p:spPr>
          <a:xfrm>
            <a:off x="1371600" y="3721100"/>
            <a:ext cx="6400800" cy="1460500"/>
          </a:xfrm>
        </p:spPr>
        <p:txBody>
          <a:bodyPr/>
          <a:lstStyle>
            <a:lvl1pPr marL="0" indent="0" algn="ctr">
              <a:buFont typeface="Wingdings" pitchFamily="96" charset="2"/>
              <a:buNone/>
              <a:defRPr/>
            </a:lvl1pPr>
          </a:lstStyle>
          <a:p>
            <a:r>
              <a:rPr lang="en-US"/>
              <a:t>Click to edit Master subtitle style</a:t>
            </a:r>
          </a:p>
        </p:txBody>
      </p:sp>
      <p:sp>
        <p:nvSpPr>
          <p:cNvPr id="17" name="Slide Number Placeholder 5"/>
          <p:cNvSpPr>
            <a:spLocks noGrp="1"/>
          </p:cNvSpPr>
          <p:nvPr>
            <p:ph type="sldNum" sz="quarter" idx="12"/>
          </p:nvPr>
        </p:nvSpPr>
        <p:spPr>
          <a:xfrm>
            <a:off x="214314" y="6483350"/>
            <a:ext cx="669925" cy="274638"/>
          </a:xfrm>
        </p:spPr>
        <p:txBody>
          <a:bodyPr/>
          <a:lstStyle>
            <a:lvl1pPr>
              <a:defRPr sz="750" smtClean="0">
                <a:solidFill>
                  <a:schemeClr val="tx1">
                    <a:lumMod val="50000"/>
                    <a:lumOff val="50000"/>
                  </a:schemeClr>
                </a:solidFill>
              </a:defRPr>
            </a:lvl1pPr>
          </a:lstStyle>
          <a:p>
            <a:pPr>
              <a:defRPr/>
            </a:pPr>
            <a:fld id="{ACD5F296-C648-4DC9-813E-5A72581D13A2}" type="slidenum">
              <a:rPr lang="en-US">
                <a:solidFill>
                  <a:srgbClr val="000000">
                    <a:lumMod val="50000"/>
                    <a:lumOff val="50000"/>
                  </a:srgbClr>
                </a:solidFill>
              </a:rPr>
              <a:pPr>
                <a:defRPr/>
              </a:pPr>
              <a:t>‹#›</a:t>
            </a:fld>
            <a:endParaRPr lang="en-US" dirty="0">
              <a:solidFill>
                <a:srgbClr val="000000">
                  <a:lumMod val="50000"/>
                  <a:lumOff val="50000"/>
                </a:srgbClr>
              </a:solidFill>
            </a:endParaRPr>
          </a:p>
        </p:txBody>
      </p:sp>
    </p:spTree>
    <p:extLst>
      <p:ext uri="{BB962C8B-B14F-4D97-AF65-F5344CB8AC3E}">
        <p14:creationId xmlns:p14="http://schemas.microsoft.com/office/powerpoint/2010/main" val="22944141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2"/>
          <p:cNvSpPr>
            <a:spLocks noGrp="1"/>
          </p:cNvSpPr>
          <p:nvPr>
            <p:ph type="title"/>
          </p:nvPr>
        </p:nvSpPr>
        <p:spPr/>
        <p:txBody>
          <a:bodyPr/>
          <a:lstStyle/>
          <a:p>
            <a:r>
              <a:rPr lang="en-US" dirty="0"/>
              <a:t>Click to edit Master title style</a:t>
            </a:r>
          </a:p>
        </p:txBody>
      </p:sp>
      <p:sp>
        <p:nvSpPr>
          <p:cNvPr id="20" name="Text Placeholder 2"/>
          <p:cNvSpPr>
            <a:spLocks noGrp="1"/>
          </p:cNvSpPr>
          <p:nvPr>
            <p:ph type="body" idx="13"/>
          </p:nvPr>
        </p:nvSpPr>
        <p:spPr>
          <a:xfrm>
            <a:off x="0" y="723014"/>
            <a:ext cx="9144000" cy="265814"/>
          </a:xfrm>
        </p:spPr>
        <p:txBody>
          <a:bodyPr anchor="b"/>
          <a:lstStyle>
            <a:lvl1pPr marL="0" indent="0" algn="ctr">
              <a:buNone/>
              <a:defRPr sz="975" b="0">
                <a:solidFill>
                  <a:srgbClr val="FFFFFF"/>
                </a:solidFill>
                <a:latin typeface="Arial" pitchFamily="34" charset="0"/>
                <a:cs typeface="Arial"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Slide Number Placeholder 5"/>
          <p:cNvSpPr>
            <a:spLocks noGrp="1"/>
          </p:cNvSpPr>
          <p:nvPr>
            <p:ph type="sldNum" sz="quarter" idx="15"/>
          </p:nvPr>
        </p:nvSpPr>
        <p:spPr/>
        <p:txBody>
          <a:bodyPr/>
          <a:lstStyle>
            <a:lvl1pPr>
              <a:defRPr/>
            </a:lvl1pPr>
          </a:lstStyle>
          <a:p>
            <a:pPr>
              <a:defRPr/>
            </a:pPr>
            <a:fld id="{FDF55E97-C35E-429D-80D2-963BD5B22ADB}" type="slidenum">
              <a:rPr lang="en-US">
                <a:solidFill>
                  <a:srgbClr val="000000">
                    <a:lumMod val="50000"/>
                    <a:lumOff val="50000"/>
                  </a:srgbClr>
                </a:solidFill>
              </a:rPr>
              <a:pPr>
                <a:defRPr/>
              </a:pPr>
              <a:t>‹#›</a:t>
            </a:fld>
            <a:endParaRPr lang="en-US" dirty="0">
              <a:solidFill>
                <a:srgbClr val="000000">
                  <a:lumMod val="50000"/>
                  <a:lumOff val="50000"/>
                </a:srgbClr>
              </a:solidFill>
            </a:endParaRPr>
          </a:p>
        </p:txBody>
      </p:sp>
    </p:spTree>
    <p:extLst>
      <p:ext uri="{BB962C8B-B14F-4D97-AF65-F5344CB8AC3E}">
        <p14:creationId xmlns:p14="http://schemas.microsoft.com/office/powerpoint/2010/main" val="35917019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66800"/>
            <a:ext cx="4038600" cy="45720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4038600" cy="45720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70850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pic>
        <p:nvPicPr>
          <p:cNvPr id="3" name="Picture 2" descr="new section divide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Title 1"/>
          <p:cNvSpPr>
            <a:spLocks noGrp="1"/>
          </p:cNvSpPr>
          <p:nvPr>
            <p:ph type="title" hasCustomPrompt="1"/>
          </p:nvPr>
        </p:nvSpPr>
        <p:spPr>
          <a:xfrm>
            <a:off x="920751" y="2944006"/>
            <a:ext cx="7302500" cy="627613"/>
          </a:xfrm>
        </p:spPr>
        <p:txBody>
          <a:bodyPr lIns="0" anchor="t">
            <a:normAutofit/>
          </a:bodyPr>
          <a:lstStyle>
            <a:lvl1pPr algn="l">
              <a:defRPr sz="2625" b="1" cap="none">
                <a:solidFill>
                  <a:schemeClr val="tx1"/>
                </a:solidFill>
                <a:latin typeface="Arial"/>
              </a:defRPr>
            </a:lvl1pPr>
          </a:lstStyle>
          <a:p>
            <a:r>
              <a:rPr lang="en-US" dirty="0"/>
              <a:t>Section Header</a:t>
            </a:r>
          </a:p>
        </p:txBody>
      </p:sp>
      <p:sp>
        <p:nvSpPr>
          <p:cNvPr id="10" name="Text Placeholder 2"/>
          <p:cNvSpPr>
            <a:spLocks noGrp="1"/>
          </p:cNvSpPr>
          <p:nvPr>
            <p:ph type="body" idx="1"/>
          </p:nvPr>
        </p:nvSpPr>
        <p:spPr>
          <a:xfrm>
            <a:off x="920751" y="3561500"/>
            <a:ext cx="7302500" cy="684756"/>
          </a:xfrm>
          <a:prstGeom prst="rect">
            <a:avLst/>
          </a:prstGeom>
        </p:spPr>
        <p:txBody>
          <a:bodyPr lIns="0" anchor="t" anchorCtr="0">
            <a:normAutofit/>
          </a:bodyPr>
          <a:lstStyle>
            <a:lvl1pPr marL="0" indent="0">
              <a:buNone/>
              <a:defRPr sz="1350">
                <a:solidFill>
                  <a:schemeClr val="tx1"/>
                </a:solidFill>
                <a:latin typeface="Aria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66659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30672" y="47198"/>
            <a:ext cx="7766050" cy="1143000"/>
          </a:xfrm>
        </p:spPr>
        <p:txBody>
          <a:bodyPr lIns="0">
            <a:normAutofit/>
          </a:bodyPr>
          <a:lstStyle>
            <a:lvl1pPr algn="l">
              <a:defRPr sz="2625" b="1" i="0">
                <a:latin typeface="Arial"/>
              </a:defRPr>
            </a:lvl1pPr>
          </a:lstStyle>
          <a:p>
            <a:r>
              <a:rPr lang="en-US"/>
              <a:t>Click to edit Master title style</a:t>
            </a:r>
            <a:endParaRPr lang="en-US" dirty="0"/>
          </a:p>
        </p:txBody>
      </p:sp>
      <p:cxnSp>
        <p:nvCxnSpPr>
          <p:cNvPr id="8" name="Straight Connector 7"/>
          <p:cNvCxnSpPr/>
          <p:nvPr userDrawn="1"/>
        </p:nvCxnSpPr>
        <p:spPr>
          <a:xfrm>
            <a:off x="0" y="962704"/>
            <a:ext cx="1849468" cy="0"/>
          </a:xfrm>
          <a:prstGeom prst="line">
            <a:avLst/>
          </a:prstGeom>
          <a:ln w="12700">
            <a:solidFill>
              <a:srgbClr val="FF4612"/>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5"/>
          <p:cNvSpPr>
            <a:spLocks noGrp="1"/>
          </p:cNvSpPr>
          <p:nvPr>
            <p:ph type="sldNum" sz="quarter" idx="4"/>
          </p:nvPr>
        </p:nvSpPr>
        <p:spPr>
          <a:xfrm>
            <a:off x="7881409" y="6344939"/>
            <a:ext cx="466725" cy="365125"/>
          </a:xfrm>
          <a:prstGeom prst="rect">
            <a:avLst/>
          </a:prstGeom>
        </p:spPr>
        <p:txBody>
          <a:bodyPr bIns="0"/>
          <a:lstStyle>
            <a:lvl1pPr algn="r">
              <a:defRPr sz="900" b="1" i="0"/>
            </a:lvl1pPr>
          </a:lstStyle>
          <a:p>
            <a:fld id="{532E5815-A8B8-3248-99F0-470F41FB048B}" type="slidenum">
              <a:rPr lang="en-US" smtClean="0"/>
              <a:pPr/>
              <a:t>‹#›</a:t>
            </a:fld>
            <a:endParaRPr lang="en-US" dirty="0"/>
          </a:p>
        </p:txBody>
      </p:sp>
      <p:sp>
        <p:nvSpPr>
          <p:cNvPr id="5" name="Footer Placeholder 4"/>
          <p:cNvSpPr>
            <a:spLocks noGrp="1"/>
          </p:cNvSpPr>
          <p:nvPr>
            <p:ph type="ftr" sz="quarter" idx="11"/>
          </p:nvPr>
        </p:nvSpPr>
        <p:spPr/>
        <p:txBody>
          <a:bodyPr/>
          <a:lstStyle/>
          <a:p>
            <a:r>
              <a:rPr lang="en-US"/>
              <a:t>Draper Proprietary</a:t>
            </a:r>
          </a:p>
        </p:txBody>
      </p:sp>
      <p:grpSp>
        <p:nvGrpSpPr>
          <p:cNvPr id="30" name="Group 29"/>
          <p:cNvGrpSpPr/>
          <p:nvPr userDrawn="1"/>
        </p:nvGrpSpPr>
        <p:grpSpPr>
          <a:xfrm>
            <a:off x="920751" y="6361574"/>
            <a:ext cx="1146175" cy="135779"/>
            <a:chOff x="920750" y="6361572"/>
            <a:chExt cx="1146175" cy="135779"/>
          </a:xfrm>
        </p:grpSpPr>
        <p:sp>
          <p:nvSpPr>
            <p:cNvPr id="11" name="Freeform 6"/>
            <p:cNvSpPr>
              <a:spLocks noEditPoints="1"/>
            </p:cNvSpPr>
            <p:nvPr userDrawn="1"/>
          </p:nvSpPr>
          <p:spPr bwMode="auto">
            <a:xfrm>
              <a:off x="920750" y="6361572"/>
              <a:ext cx="119882" cy="135779"/>
            </a:xfrm>
            <a:custGeom>
              <a:avLst/>
              <a:gdLst>
                <a:gd name="T0" fmla="*/ 124 w 460"/>
                <a:gd name="T1" fmla="*/ 106 h 521"/>
                <a:gd name="T2" fmla="*/ 124 w 460"/>
                <a:gd name="T3" fmla="*/ 415 h 521"/>
                <a:gd name="T4" fmla="*/ 260 w 460"/>
                <a:gd name="T5" fmla="*/ 415 h 521"/>
                <a:gd name="T6" fmla="*/ 286 w 460"/>
                <a:gd name="T7" fmla="*/ 414 h 521"/>
                <a:gd name="T8" fmla="*/ 306 w 460"/>
                <a:gd name="T9" fmla="*/ 408 h 521"/>
                <a:gd name="T10" fmla="*/ 320 w 460"/>
                <a:gd name="T11" fmla="*/ 400 h 521"/>
                <a:gd name="T12" fmla="*/ 330 w 460"/>
                <a:gd name="T13" fmla="*/ 385 h 521"/>
                <a:gd name="T14" fmla="*/ 336 w 460"/>
                <a:gd name="T15" fmla="*/ 368 h 521"/>
                <a:gd name="T16" fmla="*/ 337 w 460"/>
                <a:gd name="T17" fmla="*/ 346 h 521"/>
                <a:gd name="T18" fmla="*/ 337 w 460"/>
                <a:gd name="T19" fmla="*/ 176 h 521"/>
                <a:gd name="T20" fmla="*/ 336 w 460"/>
                <a:gd name="T21" fmla="*/ 154 h 521"/>
                <a:gd name="T22" fmla="*/ 330 w 460"/>
                <a:gd name="T23" fmla="*/ 136 h 521"/>
                <a:gd name="T24" fmla="*/ 320 w 460"/>
                <a:gd name="T25" fmla="*/ 123 h 521"/>
                <a:gd name="T26" fmla="*/ 306 w 460"/>
                <a:gd name="T27" fmla="*/ 113 h 521"/>
                <a:gd name="T28" fmla="*/ 286 w 460"/>
                <a:gd name="T29" fmla="*/ 107 h 521"/>
                <a:gd name="T30" fmla="*/ 260 w 460"/>
                <a:gd name="T31" fmla="*/ 106 h 521"/>
                <a:gd name="T32" fmla="*/ 124 w 460"/>
                <a:gd name="T33" fmla="*/ 106 h 521"/>
                <a:gd name="T34" fmla="*/ 0 w 460"/>
                <a:gd name="T35" fmla="*/ 0 h 521"/>
                <a:gd name="T36" fmla="*/ 268 w 460"/>
                <a:gd name="T37" fmla="*/ 0 h 521"/>
                <a:gd name="T38" fmla="*/ 307 w 460"/>
                <a:gd name="T39" fmla="*/ 1 h 521"/>
                <a:gd name="T40" fmla="*/ 342 w 460"/>
                <a:gd name="T41" fmla="*/ 7 h 521"/>
                <a:gd name="T42" fmla="*/ 370 w 460"/>
                <a:gd name="T43" fmla="*/ 16 h 521"/>
                <a:gd name="T44" fmla="*/ 394 w 460"/>
                <a:gd name="T45" fmla="*/ 27 h 521"/>
                <a:gd name="T46" fmla="*/ 414 w 460"/>
                <a:gd name="T47" fmla="*/ 43 h 521"/>
                <a:gd name="T48" fmla="*/ 430 w 460"/>
                <a:gd name="T49" fmla="*/ 60 h 521"/>
                <a:gd name="T50" fmla="*/ 441 w 460"/>
                <a:gd name="T51" fmla="*/ 79 h 521"/>
                <a:gd name="T52" fmla="*/ 450 w 460"/>
                <a:gd name="T53" fmla="*/ 101 h 521"/>
                <a:gd name="T54" fmla="*/ 456 w 460"/>
                <a:gd name="T55" fmla="*/ 124 h 521"/>
                <a:gd name="T56" fmla="*/ 459 w 460"/>
                <a:gd name="T57" fmla="*/ 150 h 521"/>
                <a:gd name="T58" fmla="*/ 460 w 460"/>
                <a:gd name="T59" fmla="*/ 177 h 521"/>
                <a:gd name="T60" fmla="*/ 460 w 460"/>
                <a:gd name="T61" fmla="*/ 346 h 521"/>
                <a:gd name="T62" fmla="*/ 459 w 460"/>
                <a:gd name="T63" fmla="*/ 371 h 521"/>
                <a:gd name="T64" fmla="*/ 456 w 460"/>
                <a:gd name="T65" fmla="*/ 397 h 521"/>
                <a:gd name="T66" fmla="*/ 450 w 460"/>
                <a:gd name="T67" fmla="*/ 421 h 521"/>
                <a:gd name="T68" fmla="*/ 441 w 460"/>
                <a:gd name="T69" fmla="*/ 443 h 521"/>
                <a:gd name="T70" fmla="*/ 430 w 460"/>
                <a:gd name="T71" fmla="*/ 461 h 521"/>
                <a:gd name="T72" fmla="*/ 414 w 460"/>
                <a:gd name="T73" fmla="*/ 480 h 521"/>
                <a:gd name="T74" fmla="*/ 394 w 460"/>
                <a:gd name="T75" fmla="*/ 494 h 521"/>
                <a:gd name="T76" fmla="*/ 370 w 460"/>
                <a:gd name="T77" fmla="*/ 505 h 521"/>
                <a:gd name="T78" fmla="*/ 342 w 460"/>
                <a:gd name="T79" fmla="*/ 514 h 521"/>
                <a:gd name="T80" fmla="*/ 307 w 460"/>
                <a:gd name="T81" fmla="*/ 520 h 521"/>
                <a:gd name="T82" fmla="*/ 268 w 460"/>
                <a:gd name="T83" fmla="*/ 521 h 521"/>
                <a:gd name="T84" fmla="*/ 0 w 460"/>
                <a:gd name="T85" fmla="*/ 521 h 521"/>
                <a:gd name="T86" fmla="*/ 0 w 460"/>
                <a:gd name="T87"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0" h="521">
                  <a:moveTo>
                    <a:pt x="124" y="106"/>
                  </a:moveTo>
                  <a:lnTo>
                    <a:pt x="124" y="415"/>
                  </a:lnTo>
                  <a:lnTo>
                    <a:pt x="260" y="415"/>
                  </a:lnTo>
                  <a:lnTo>
                    <a:pt x="286" y="414"/>
                  </a:lnTo>
                  <a:lnTo>
                    <a:pt x="306" y="408"/>
                  </a:lnTo>
                  <a:lnTo>
                    <a:pt x="320" y="400"/>
                  </a:lnTo>
                  <a:lnTo>
                    <a:pt x="330" y="385"/>
                  </a:lnTo>
                  <a:lnTo>
                    <a:pt x="336" y="368"/>
                  </a:lnTo>
                  <a:lnTo>
                    <a:pt x="337" y="346"/>
                  </a:lnTo>
                  <a:lnTo>
                    <a:pt x="337" y="176"/>
                  </a:lnTo>
                  <a:lnTo>
                    <a:pt x="336" y="154"/>
                  </a:lnTo>
                  <a:lnTo>
                    <a:pt x="330" y="136"/>
                  </a:lnTo>
                  <a:lnTo>
                    <a:pt x="320" y="123"/>
                  </a:lnTo>
                  <a:lnTo>
                    <a:pt x="306" y="113"/>
                  </a:lnTo>
                  <a:lnTo>
                    <a:pt x="286" y="107"/>
                  </a:lnTo>
                  <a:lnTo>
                    <a:pt x="260" y="106"/>
                  </a:lnTo>
                  <a:lnTo>
                    <a:pt x="124" y="106"/>
                  </a:lnTo>
                  <a:close/>
                  <a:moveTo>
                    <a:pt x="0" y="0"/>
                  </a:moveTo>
                  <a:lnTo>
                    <a:pt x="268" y="0"/>
                  </a:lnTo>
                  <a:lnTo>
                    <a:pt x="307" y="1"/>
                  </a:lnTo>
                  <a:lnTo>
                    <a:pt x="342" y="7"/>
                  </a:lnTo>
                  <a:lnTo>
                    <a:pt x="370" y="16"/>
                  </a:lnTo>
                  <a:lnTo>
                    <a:pt x="394" y="27"/>
                  </a:lnTo>
                  <a:lnTo>
                    <a:pt x="414" y="43"/>
                  </a:lnTo>
                  <a:lnTo>
                    <a:pt x="430" y="60"/>
                  </a:lnTo>
                  <a:lnTo>
                    <a:pt x="441" y="79"/>
                  </a:lnTo>
                  <a:lnTo>
                    <a:pt x="450" y="101"/>
                  </a:lnTo>
                  <a:lnTo>
                    <a:pt x="456" y="124"/>
                  </a:lnTo>
                  <a:lnTo>
                    <a:pt x="459" y="150"/>
                  </a:lnTo>
                  <a:lnTo>
                    <a:pt x="460" y="177"/>
                  </a:lnTo>
                  <a:lnTo>
                    <a:pt x="460" y="346"/>
                  </a:lnTo>
                  <a:lnTo>
                    <a:pt x="459" y="371"/>
                  </a:lnTo>
                  <a:lnTo>
                    <a:pt x="456" y="397"/>
                  </a:lnTo>
                  <a:lnTo>
                    <a:pt x="450" y="421"/>
                  </a:lnTo>
                  <a:lnTo>
                    <a:pt x="441" y="443"/>
                  </a:lnTo>
                  <a:lnTo>
                    <a:pt x="430" y="461"/>
                  </a:lnTo>
                  <a:lnTo>
                    <a:pt x="414" y="480"/>
                  </a:lnTo>
                  <a:lnTo>
                    <a:pt x="394" y="494"/>
                  </a:lnTo>
                  <a:lnTo>
                    <a:pt x="370" y="505"/>
                  </a:lnTo>
                  <a:lnTo>
                    <a:pt x="342" y="514"/>
                  </a:lnTo>
                  <a:lnTo>
                    <a:pt x="307" y="520"/>
                  </a:lnTo>
                  <a:lnTo>
                    <a:pt x="268"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3" name="Freeform 7"/>
            <p:cNvSpPr>
              <a:spLocks noEditPoints="1"/>
            </p:cNvSpPr>
            <p:nvPr userDrawn="1"/>
          </p:nvSpPr>
          <p:spPr bwMode="auto">
            <a:xfrm>
              <a:off x="1128980" y="6361572"/>
              <a:ext cx="133694" cy="135779"/>
            </a:xfrm>
            <a:custGeom>
              <a:avLst/>
              <a:gdLst>
                <a:gd name="T0" fmla="*/ 126 w 513"/>
                <a:gd name="T1" fmla="*/ 101 h 521"/>
                <a:gd name="T2" fmla="*/ 126 w 513"/>
                <a:gd name="T3" fmla="*/ 270 h 521"/>
                <a:gd name="T4" fmla="*/ 277 w 513"/>
                <a:gd name="T5" fmla="*/ 270 h 521"/>
                <a:gd name="T6" fmla="*/ 298 w 513"/>
                <a:gd name="T7" fmla="*/ 268 h 521"/>
                <a:gd name="T8" fmla="*/ 314 w 513"/>
                <a:gd name="T9" fmla="*/ 264 h 521"/>
                <a:gd name="T10" fmla="*/ 327 w 513"/>
                <a:gd name="T11" fmla="*/ 256 h 521"/>
                <a:gd name="T12" fmla="*/ 335 w 513"/>
                <a:gd name="T13" fmla="*/ 246 h 521"/>
                <a:gd name="T14" fmla="*/ 339 w 513"/>
                <a:gd name="T15" fmla="*/ 231 h 521"/>
                <a:gd name="T16" fmla="*/ 341 w 513"/>
                <a:gd name="T17" fmla="*/ 214 h 521"/>
                <a:gd name="T18" fmla="*/ 341 w 513"/>
                <a:gd name="T19" fmla="*/ 153 h 521"/>
                <a:gd name="T20" fmla="*/ 339 w 513"/>
                <a:gd name="T21" fmla="*/ 133 h 521"/>
                <a:gd name="T22" fmla="*/ 332 w 513"/>
                <a:gd name="T23" fmla="*/ 119 h 521"/>
                <a:gd name="T24" fmla="*/ 321 w 513"/>
                <a:gd name="T25" fmla="*/ 109 h 521"/>
                <a:gd name="T26" fmla="*/ 304 w 513"/>
                <a:gd name="T27" fmla="*/ 103 h 521"/>
                <a:gd name="T28" fmla="*/ 281 w 513"/>
                <a:gd name="T29" fmla="*/ 101 h 521"/>
                <a:gd name="T30" fmla="*/ 126 w 513"/>
                <a:gd name="T31" fmla="*/ 101 h 521"/>
                <a:gd name="T32" fmla="*/ 0 w 513"/>
                <a:gd name="T33" fmla="*/ 0 h 521"/>
                <a:gd name="T34" fmla="*/ 280 w 513"/>
                <a:gd name="T35" fmla="*/ 0 h 521"/>
                <a:gd name="T36" fmla="*/ 322 w 513"/>
                <a:gd name="T37" fmla="*/ 1 h 521"/>
                <a:gd name="T38" fmla="*/ 358 w 513"/>
                <a:gd name="T39" fmla="*/ 9 h 521"/>
                <a:gd name="T40" fmla="*/ 388 w 513"/>
                <a:gd name="T41" fmla="*/ 17 h 521"/>
                <a:gd name="T42" fmla="*/ 412 w 513"/>
                <a:gd name="T43" fmla="*/ 31 h 521"/>
                <a:gd name="T44" fmla="*/ 431 w 513"/>
                <a:gd name="T45" fmla="*/ 47 h 521"/>
                <a:gd name="T46" fmla="*/ 445 w 513"/>
                <a:gd name="T47" fmla="*/ 67 h 521"/>
                <a:gd name="T48" fmla="*/ 455 w 513"/>
                <a:gd name="T49" fmla="*/ 91 h 521"/>
                <a:gd name="T50" fmla="*/ 461 w 513"/>
                <a:gd name="T51" fmla="*/ 117 h 521"/>
                <a:gd name="T52" fmla="*/ 462 w 513"/>
                <a:gd name="T53" fmla="*/ 147 h 521"/>
                <a:gd name="T54" fmla="*/ 462 w 513"/>
                <a:gd name="T55" fmla="*/ 221 h 521"/>
                <a:gd name="T56" fmla="*/ 461 w 513"/>
                <a:gd name="T57" fmla="*/ 254 h 521"/>
                <a:gd name="T58" fmla="*/ 453 w 513"/>
                <a:gd name="T59" fmla="*/ 281 h 521"/>
                <a:gd name="T60" fmla="*/ 441 w 513"/>
                <a:gd name="T61" fmla="*/ 306 h 521"/>
                <a:gd name="T62" fmla="*/ 421 w 513"/>
                <a:gd name="T63" fmla="*/ 326 h 521"/>
                <a:gd name="T64" fmla="*/ 394 w 513"/>
                <a:gd name="T65" fmla="*/ 344 h 521"/>
                <a:gd name="T66" fmla="*/ 513 w 513"/>
                <a:gd name="T67" fmla="*/ 521 h 521"/>
                <a:gd name="T68" fmla="*/ 372 w 513"/>
                <a:gd name="T69" fmla="*/ 521 h 521"/>
                <a:gd name="T70" fmla="*/ 270 w 513"/>
                <a:gd name="T71" fmla="*/ 368 h 521"/>
                <a:gd name="T72" fmla="*/ 126 w 513"/>
                <a:gd name="T73" fmla="*/ 368 h 521"/>
                <a:gd name="T74" fmla="*/ 126 w 513"/>
                <a:gd name="T75" fmla="*/ 521 h 521"/>
                <a:gd name="T76" fmla="*/ 0 w 513"/>
                <a:gd name="T77" fmla="*/ 521 h 521"/>
                <a:gd name="T78" fmla="*/ 0 w 513"/>
                <a:gd name="T7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3" h="521">
                  <a:moveTo>
                    <a:pt x="126" y="101"/>
                  </a:moveTo>
                  <a:lnTo>
                    <a:pt x="126" y="270"/>
                  </a:lnTo>
                  <a:lnTo>
                    <a:pt x="277" y="270"/>
                  </a:lnTo>
                  <a:lnTo>
                    <a:pt x="298" y="268"/>
                  </a:lnTo>
                  <a:lnTo>
                    <a:pt x="314" y="264"/>
                  </a:lnTo>
                  <a:lnTo>
                    <a:pt x="327" y="256"/>
                  </a:lnTo>
                  <a:lnTo>
                    <a:pt x="335" y="246"/>
                  </a:lnTo>
                  <a:lnTo>
                    <a:pt x="339" y="231"/>
                  </a:lnTo>
                  <a:lnTo>
                    <a:pt x="341" y="214"/>
                  </a:lnTo>
                  <a:lnTo>
                    <a:pt x="341" y="153"/>
                  </a:lnTo>
                  <a:lnTo>
                    <a:pt x="339" y="133"/>
                  </a:lnTo>
                  <a:lnTo>
                    <a:pt x="332" y="119"/>
                  </a:lnTo>
                  <a:lnTo>
                    <a:pt x="321" y="109"/>
                  </a:lnTo>
                  <a:lnTo>
                    <a:pt x="304" y="103"/>
                  </a:lnTo>
                  <a:lnTo>
                    <a:pt x="281" y="101"/>
                  </a:lnTo>
                  <a:lnTo>
                    <a:pt x="126" y="101"/>
                  </a:lnTo>
                  <a:close/>
                  <a:moveTo>
                    <a:pt x="0" y="0"/>
                  </a:moveTo>
                  <a:lnTo>
                    <a:pt x="280" y="0"/>
                  </a:lnTo>
                  <a:lnTo>
                    <a:pt x="322" y="1"/>
                  </a:lnTo>
                  <a:lnTo>
                    <a:pt x="358" y="9"/>
                  </a:lnTo>
                  <a:lnTo>
                    <a:pt x="388" y="17"/>
                  </a:lnTo>
                  <a:lnTo>
                    <a:pt x="412" y="31"/>
                  </a:lnTo>
                  <a:lnTo>
                    <a:pt x="431" y="47"/>
                  </a:lnTo>
                  <a:lnTo>
                    <a:pt x="445" y="67"/>
                  </a:lnTo>
                  <a:lnTo>
                    <a:pt x="455" y="91"/>
                  </a:lnTo>
                  <a:lnTo>
                    <a:pt x="461" y="117"/>
                  </a:lnTo>
                  <a:lnTo>
                    <a:pt x="462" y="147"/>
                  </a:lnTo>
                  <a:lnTo>
                    <a:pt x="462" y="221"/>
                  </a:lnTo>
                  <a:lnTo>
                    <a:pt x="461" y="254"/>
                  </a:lnTo>
                  <a:lnTo>
                    <a:pt x="453" y="281"/>
                  </a:lnTo>
                  <a:lnTo>
                    <a:pt x="441" y="306"/>
                  </a:lnTo>
                  <a:lnTo>
                    <a:pt x="421" y="326"/>
                  </a:lnTo>
                  <a:lnTo>
                    <a:pt x="394" y="344"/>
                  </a:lnTo>
                  <a:lnTo>
                    <a:pt x="513" y="521"/>
                  </a:lnTo>
                  <a:lnTo>
                    <a:pt x="372" y="521"/>
                  </a:lnTo>
                  <a:lnTo>
                    <a:pt x="270" y="368"/>
                  </a:lnTo>
                  <a:lnTo>
                    <a:pt x="126" y="368"/>
                  </a:lnTo>
                  <a:lnTo>
                    <a:pt x="126"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4" name="Freeform 8"/>
            <p:cNvSpPr>
              <a:spLocks/>
            </p:cNvSpPr>
            <p:nvPr userDrawn="1"/>
          </p:nvSpPr>
          <p:spPr bwMode="auto">
            <a:xfrm>
              <a:off x="1333039" y="6361572"/>
              <a:ext cx="144379" cy="135779"/>
            </a:xfrm>
            <a:custGeom>
              <a:avLst/>
              <a:gdLst>
                <a:gd name="T0" fmla="*/ 199 w 554"/>
                <a:gd name="T1" fmla="*/ 0 h 521"/>
                <a:gd name="T2" fmla="*/ 355 w 554"/>
                <a:gd name="T3" fmla="*/ 0 h 521"/>
                <a:gd name="T4" fmla="*/ 554 w 554"/>
                <a:gd name="T5" fmla="*/ 521 h 521"/>
                <a:gd name="T6" fmla="*/ 429 w 554"/>
                <a:gd name="T7" fmla="*/ 521 h 521"/>
                <a:gd name="T8" fmla="*/ 276 w 554"/>
                <a:gd name="T9" fmla="*/ 111 h 521"/>
                <a:gd name="T10" fmla="*/ 125 w 554"/>
                <a:gd name="T11" fmla="*/ 521 h 521"/>
                <a:gd name="T12" fmla="*/ 0 w 554"/>
                <a:gd name="T13" fmla="*/ 521 h 521"/>
                <a:gd name="T14" fmla="*/ 199 w 554"/>
                <a:gd name="T15" fmla="*/ 0 h 5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4" h="521">
                  <a:moveTo>
                    <a:pt x="199" y="0"/>
                  </a:moveTo>
                  <a:lnTo>
                    <a:pt x="355" y="0"/>
                  </a:lnTo>
                  <a:lnTo>
                    <a:pt x="554" y="521"/>
                  </a:lnTo>
                  <a:lnTo>
                    <a:pt x="429" y="521"/>
                  </a:lnTo>
                  <a:lnTo>
                    <a:pt x="276" y="111"/>
                  </a:lnTo>
                  <a:lnTo>
                    <a:pt x="125" y="521"/>
                  </a:lnTo>
                  <a:lnTo>
                    <a:pt x="0" y="521"/>
                  </a:lnTo>
                  <a:lnTo>
                    <a:pt x="199" y="0"/>
                  </a:lnTo>
                  <a:close/>
                </a:path>
              </a:pathLst>
            </a:custGeom>
            <a:solidFill>
              <a:srgbClr val="FF2302"/>
            </a:solidFill>
            <a:ln w="0">
              <a:solidFill>
                <a:srgbClr val="FF2302"/>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5" name="Freeform 9"/>
            <p:cNvSpPr>
              <a:spLocks noEditPoints="1"/>
            </p:cNvSpPr>
            <p:nvPr userDrawn="1"/>
          </p:nvSpPr>
          <p:spPr bwMode="auto">
            <a:xfrm>
              <a:off x="1550390" y="6361572"/>
              <a:ext cx="118318" cy="135779"/>
            </a:xfrm>
            <a:custGeom>
              <a:avLst/>
              <a:gdLst>
                <a:gd name="T0" fmla="*/ 125 w 454"/>
                <a:gd name="T1" fmla="*/ 101 h 521"/>
                <a:gd name="T2" fmla="*/ 125 w 454"/>
                <a:gd name="T3" fmla="*/ 274 h 521"/>
                <a:gd name="T4" fmla="*/ 268 w 454"/>
                <a:gd name="T5" fmla="*/ 274 h 521"/>
                <a:gd name="T6" fmla="*/ 292 w 454"/>
                <a:gd name="T7" fmla="*/ 271 h 521"/>
                <a:gd name="T8" fmla="*/ 310 w 454"/>
                <a:gd name="T9" fmla="*/ 266 h 521"/>
                <a:gd name="T10" fmla="*/ 322 w 454"/>
                <a:gd name="T11" fmla="*/ 256 h 521"/>
                <a:gd name="T12" fmla="*/ 329 w 454"/>
                <a:gd name="T13" fmla="*/ 240 h 521"/>
                <a:gd name="T14" fmla="*/ 332 w 454"/>
                <a:gd name="T15" fmla="*/ 221 h 521"/>
                <a:gd name="T16" fmla="*/ 332 w 454"/>
                <a:gd name="T17" fmla="*/ 153 h 521"/>
                <a:gd name="T18" fmla="*/ 329 w 454"/>
                <a:gd name="T19" fmla="*/ 134 h 521"/>
                <a:gd name="T20" fmla="*/ 322 w 454"/>
                <a:gd name="T21" fmla="*/ 120 h 521"/>
                <a:gd name="T22" fmla="*/ 310 w 454"/>
                <a:gd name="T23" fmla="*/ 109 h 521"/>
                <a:gd name="T24" fmla="*/ 292 w 454"/>
                <a:gd name="T25" fmla="*/ 103 h 521"/>
                <a:gd name="T26" fmla="*/ 268 w 454"/>
                <a:gd name="T27" fmla="*/ 101 h 521"/>
                <a:gd name="T28" fmla="*/ 125 w 454"/>
                <a:gd name="T29" fmla="*/ 101 h 521"/>
                <a:gd name="T30" fmla="*/ 0 w 454"/>
                <a:gd name="T31" fmla="*/ 0 h 521"/>
                <a:gd name="T32" fmla="*/ 272 w 454"/>
                <a:gd name="T33" fmla="*/ 0 h 521"/>
                <a:gd name="T34" fmla="*/ 315 w 454"/>
                <a:gd name="T35" fmla="*/ 1 h 521"/>
                <a:gd name="T36" fmla="*/ 350 w 454"/>
                <a:gd name="T37" fmla="*/ 9 h 521"/>
                <a:gd name="T38" fmla="*/ 380 w 454"/>
                <a:gd name="T39" fmla="*/ 17 h 521"/>
                <a:gd name="T40" fmla="*/ 404 w 454"/>
                <a:gd name="T41" fmla="*/ 31 h 521"/>
                <a:gd name="T42" fmla="*/ 424 w 454"/>
                <a:gd name="T43" fmla="*/ 47 h 521"/>
                <a:gd name="T44" fmla="*/ 437 w 454"/>
                <a:gd name="T45" fmla="*/ 67 h 521"/>
                <a:gd name="T46" fmla="*/ 447 w 454"/>
                <a:gd name="T47" fmla="*/ 91 h 521"/>
                <a:gd name="T48" fmla="*/ 453 w 454"/>
                <a:gd name="T49" fmla="*/ 117 h 521"/>
                <a:gd name="T50" fmla="*/ 454 w 454"/>
                <a:gd name="T51" fmla="*/ 147 h 521"/>
                <a:gd name="T52" fmla="*/ 454 w 454"/>
                <a:gd name="T53" fmla="*/ 227 h 521"/>
                <a:gd name="T54" fmla="*/ 453 w 454"/>
                <a:gd name="T55" fmla="*/ 256 h 521"/>
                <a:gd name="T56" fmla="*/ 446 w 454"/>
                <a:gd name="T57" fmla="*/ 283 h 521"/>
                <a:gd name="T58" fmla="*/ 436 w 454"/>
                <a:gd name="T59" fmla="*/ 307 h 521"/>
                <a:gd name="T60" fmla="*/ 422 w 454"/>
                <a:gd name="T61" fmla="*/ 327 h 521"/>
                <a:gd name="T62" fmla="*/ 402 w 454"/>
                <a:gd name="T63" fmla="*/ 344 h 521"/>
                <a:gd name="T64" fmla="*/ 376 w 454"/>
                <a:gd name="T65" fmla="*/ 357 h 521"/>
                <a:gd name="T66" fmla="*/ 346 w 454"/>
                <a:gd name="T67" fmla="*/ 367 h 521"/>
                <a:gd name="T68" fmla="*/ 309 w 454"/>
                <a:gd name="T69" fmla="*/ 373 h 521"/>
                <a:gd name="T70" fmla="*/ 266 w 454"/>
                <a:gd name="T71" fmla="*/ 374 h 521"/>
                <a:gd name="T72" fmla="*/ 125 w 454"/>
                <a:gd name="T73" fmla="*/ 374 h 521"/>
                <a:gd name="T74" fmla="*/ 125 w 454"/>
                <a:gd name="T75" fmla="*/ 521 h 521"/>
                <a:gd name="T76" fmla="*/ 0 w 454"/>
                <a:gd name="T77" fmla="*/ 521 h 521"/>
                <a:gd name="T78" fmla="*/ 0 w 454"/>
                <a:gd name="T7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4" h="521">
                  <a:moveTo>
                    <a:pt x="125" y="101"/>
                  </a:moveTo>
                  <a:lnTo>
                    <a:pt x="125" y="274"/>
                  </a:lnTo>
                  <a:lnTo>
                    <a:pt x="268" y="274"/>
                  </a:lnTo>
                  <a:lnTo>
                    <a:pt x="292" y="271"/>
                  </a:lnTo>
                  <a:lnTo>
                    <a:pt x="310" y="266"/>
                  </a:lnTo>
                  <a:lnTo>
                    <a:pt x="322" y="256"/>
                  </a:lnTo>
                  <a:lnTo>
                    <a:pt x="329" y="240"/>
                  </a:lnTo>
                  <a:lnTo>
                    <a:pt x="332" y="221"/>
                  </a:lnTo>
                  <a:lnTo>
                    <a:pt x="332" y="153"/>
                  </a:lnTo>
                  <a:lnTo>
                    <a:pt x="329" y="134"/>
                  </a:lnTo>
                  <a:lnTo>
                    <a:pt x="322" y="120"/>
                  </a:lnTo>
                  <a:lnTo>
                    <a:pt x="310" y="109"/>
                  </a:lnTo>
                  <a:lnTo>
                    <a:pt x="292" y="103"/>
                  </a:lnTo>
                  <a:lnTo>
                    <a:pt x="268" y="101"/>
                  </a:lnTo>
                  <a:lnTo>
                    <a:pt x="125" y="101"/>
                  </a:lnTo>
                  <a:close/>
                  <a:moveTo>
                    <a:pt x="0" y="0"/>
                  </a:moveTo>
                  <a:lnTo>
                    <a:pt x="272" y="0"/>
                  </a:lnTo>
                  <a:lnTo>
                    <a:pt x="315" y="1"/>
                  </a:lnTo>
                  <a:lnTo>
                    <a:pt x="350" y="9"/>
                  </a:lnTo>
                  <a:lnTo>
                    <a:pt x="380" y="17"/>
                  </a:lnTo>
                  <a:lnTo>
                    <a:pt x="404" y="31"/>
                  </a:lnTo>
                  <a:lnTo>
                    <a:pt x="424" y="47"/>
                  </a:lnTo>
                  <a:lnTo>
                    <a:pt x="437" y="67"/>
                  </a:lnTo>
                  <a:lnTo>
                    <a:pt x="447" y="91"/>
                  </a:lnTo>
                  <a:lnTo>
                    <a:pt x="453" y="117"/>
                  </a:lnTo>
                  <a:lnTo>
                    <a:pt x="454" y="147"/>
                  </a:lnTo>
                  <a:lnTo>
                    <a:pt x="454" y="227"/>
                  </a:lnTo>
                  <a:lnTo>
                    <a:pt x="453" y="256"/>
                  </a:lnTo>
                  <a:lnTo>
                    <a:pt x="446" y="283"/>
                  </a:lnTo>
                  <a:lnTo>
                    <a:pt x="436" y="307"/>
                  </a:lnTo>
                  <a:lnTo>
                    <a:pt x="422" y="327"/>
                  </a:lnTo>
                  <a:lnTo>
                    <a:pt x="402" y="344"/>
                  </a:lnTo>
                  <a:lnTo>
                    <a:pt x="376" y="357"/>
                  </a:lnTo>
                  <a:lnTo>
                    <a:pt x="346" y="367"/>
                  </a:lnTo>
                  <a:lnTo>
                    <a:pt x="309" y="373"/>
                  </a:lnTo>
                  <a:lnTo>
                    <a:pt x="266" y="374"/>
                  </a:lnTo>
                  <a:lnTo>
                    <a:pt x="125" y="374"/>
                  </a:lnTo>
                  <a:lnTo>
                    <a:pt x="125"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6" name="Freeform 10"/>
            <p:cNvSpPr>
              <a:spLocks/>
            </p:cNvSpPr>
            <p:nvPr userDrawn="1"/>
          </p:nvSpPr>
          <p:spPr bwMode="auto">
            <a:xfrm>
              <a:off x="1747674" y="6361572"/>
              <a:ext cx="104245" cy="135779"/>
            </a:xfrm>
            <a:custGeom>
              <a:avLst/>
              <a:gdLst>
                <a:gd name="T0" fmla="*/ 0 w 400"/>
                <a:gd name="T1" fmla="*/ 0 h 521"/>
                <a:gd name="T2" fmla="*/ 400 w 400"/>
                <a:gd name="T3" fmla="*/ 0 h 521"/>
                <a:gd name="T4" fmla="*/ 400 w 400"/>
                <a:gd name="T5" fmla="*/ 103 h 521"/>
                <a:gd name="T6" fmla="*/ 124 w 400"/>
                <a:gd name="T7" fmla="*/ 103 h 521"/>
                <a:gd name="T8" fmla="*/ 124 w 400"/>
                <a:gd name="T9" fmla="*/ 204 h 521"/>
                <a:gd name="T10" fmla="*/ 382 w 400"/>
                <a:gd name="T11" fmla="*/ 204 h 521"/>
                <a:gd name="T12" fmla="*/ 382 w 400"/>
                <a:gd name="T13" fmla="*/ 307 h 521"/>
                <a:gd name="T14" fmla="*/ 124 w 400"/>
                <a:gd name="T15" fmla="*/ 307 h 521"/>
                <a:gd name="T16" fmla="*/ 124 w 400"/>
                <a:gd name="T17" fmla="*/ 420 h 521"/>
                <a:gd name="T18" fmla="*/ 400 w 400"/>
                <a:gd name="T19" fmla="*/ 420 h 521"/>
                <a:gd name="T20" fmla="*/ 400 w 400"/>
                <a:gd name="T21" fmla="*/ 521 h 521"/>
                <a:gd name="T22" fmla="*/ 0 w 400"/>
                <a:gd name="T23" fmla="*/ 521 h 521"/>
                <a:gd name="T24" fmla="*/ 0 w 400"/>
                <a:gd name="T25"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0" h="521">
                  <a:moveTo>
                    <a:pt x="0" y="0"/>
                  </a:moveTo>
                  <a:lnTo>
                    <a:pt x="400" y="0"/>
                  </a:lnTo>
                  <a:lnTo>
                    <a:pt x="400" y="103"/>
                  </a:lnTo>
                  <a:lnTo>
                    <a:pt x="124" y="103"/>
                  </a:lnTo>
                  <a:lnTo>
                    <a:pt x="124" y="204"/>
                  </a:lnTo>
                  <a:lnTo>
                    <a:pt x="382" y="204"/>
                  </a:lnTo>
                  <a:lnTo>
                    <a:pt x="382" y="307"/>
                  </a:lnTo>
                  <a:lnTo>
                    <a:pt x="124" y="307"/>
                  </a:lnTo>
                  <a:lnTo>
                    <a:pt x="124" y="420"/>
                  </a:lnTo>
                  <a:lnTo>
                    <a:pt x="400" y="420"/>
                  </a:lnTo>
                  <a:lnTo>
                    <a:pt x="400"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7" name="Freeform 11"/>
            <p:cNvSpPr>
              <a:spLocks noEditPoints="1"/>
            </p:cNvSpPr>
            <p:nvPr userDrawn="1"/>
          </p:nvSpPr>
          <p:spPr bwMode="auto">
            <a:xfrm>
              <a:off x="1933752" y="6361572"/>
              <a:ext cx="133173" cy="135779"/>
            </a:xfrm>
            <a:custGeom>
              <a:avLst/>
              <a:gdLst>
                <a:gd name="T0" fmla="*/ 124 w 511"/>
                <a:gd name="T1" fmla="*/ 101 h 521"/>
                <a:gd name="T2" fmla="*/ 124 w 511"/>
                <a:gd name="T3" fmla="*/ 270 h 521"/>
                <a:gd name="T4" fmla="*/ 276 w 511"/>
                <a:gd name="T5" fmla="*/ 270 h 521"/>
                <a:gd name="T6" fmla="*/ 296 w 511"/>
                <a:gd name="T7" fmla="*/ 268 h 521"/>
                <a:gd name="T8" fmla="*/ 313 w 511"/>
                <a:gd name="T9" fmla="*/ 264 h 521"/>
                <a:gd name="T10" fmla="*/ 325 w 511"/>
                <a:gd name="T11" fmla="*/ 256 h 521"/>
                <a:gd name="T12" fmla="*/ 333 w 511"/>
                <a:gd name="T13" fmla="*/ 246 h 521"/>
                <a:gd name="T14" fmla="*/ 338 w 511"/>
                <a:gd name="T15" fmla="*/ 231 h 521"/>
                <a:gd name="T16" fmla="*/ 339 w 511"/>
                <a:gd name="T17" fmla="*/ 214 h 521"/>
                <a:gd name="T18" fmla="*/ 339 w 511"/>
                <a:gd name="T19" fmla="*/ 153 h 521"/>
                <a:gd name="T20" fmla="*/ 338 w 511"/>
                <a:gd name="T21" fmla="*/ 133 h 521"/>
                <a:gd name="T22" fmla="*/ 330 w 511"/>
                <a:gd name="T23" fmla="*/ 119 h 521"/>
                <a:gd name="T24" fmla="*/ 319 w 511"/>
                <a:gd name="T25" fmla="*/ 109 h 521"/>
                <a:gd name="T26" fmla="*/ 302 w 511"/>
                <a:gd name="T27" fmla="*/ 103 h 521"/>
                <a:gd name="T28" fmla="*/ 279 w 511"/>
                <a:gd name="T29" fmla="*/ 101 h 521"/>
                <a:gd name="T30" fmla="*/ 124 w 511"/>
                <a:gd name="T31" fmla="*/ 101 h 521"/>
                <a:gd name="T32" fmla="*/ 0 w 511"/>
                <a:gd name="T33" fmla="*/ 0 h 521"/>
                <a:gd name="T34" fmla="*/ 279 w 511"/>
                <a:gd name="T35" fmla="*/ 0 h 521"/>
                <a:gd name="T36" fmla="*/ 320 w 511"/>
                <a:gd name="T37" fmla="*/ 1 h 521"/>
                <a:gd name="T38" fmla="*/ 358 w 511"/>
                <a:gd name="T39" fmla="*/ 9 h 521"/>
                <a:gd name="T40" fmla="*/ 387 w 511"/>
                <a:gd name="T41" fmla="*/ 17 h 521"/>
                <a:gd name="T42" fmla="*/ 412 w 511"/>
                <a:gd name="T43" fmla="*/ 31 h 521"/>
                <a:gd name="T44" fmla="*/ 430 w 511"/>
                <a:gd name="T45" fmla="*/ 47 h 521"/>
                <a:gd name="T46" fmla="*/ 444 w 511"/>
                <a:gd name="T47" fmla="*/ 67 h 521"/>
                <a:gd name="T48" fmla="*/ 453 w 511"/>
                <a:gd name="T49" fmla="*/ 91 h 521"/>
                <a:gd name="T50" fmla="*/ 459 w 511"/>
                <a:gd name="T51" fmla="*/ 117 h 521"/>
                <a:gd name="T52" fmla="*/ 460 w 511"/>
                <a:gd name="T53" fmla="*/ 147 h 521"/>
                <a:gd name="T54" fmla="*/ 460 w 511"/>
                <a:gd name="T55" fmla="*/ 221 h 521"/>
                <a:gd name="T56" fmla="*/ 459 w 511"/>
                <a:gd name="T57" fmla="*/ 254 h 521"/>
                <a:gd name="T58" fmla="*/ 452 w 511"/>
                <a:gd name="T59" fmla="*/ 281 h 521"/>
                <a:gd name="T60" fmla="*/ 439 w 511"/>
                <a:gd name="T61" fmla="*/ 306 h 521"/>
                <a:gd name="T62" fmla="*/ 419 w 511"/>
                <a:gd name="T63" fmla="*/ 326 h 521"/>
                <a:gd name="T64" fmla="*/ 392 w 511"/>
                <a:gd name="T65" fmla="*/ 344 h 521"/>
                <a:gd name="T66" fmla="*/ 511 w 511"/>
                <a:gd name="T67" fmla="*/ 521 h 521"/>
                <a:gd name="T68" fmla="*/ 370 w 511"/>
                <a:gd name="T69" fmla="*/ 521 h 521"/>
                <a:gd name="T70" fmla="*/ 269 w 511"/>
                <a:gd name="T71" fmla="*/ 368 h 521"/>
                <a:gd name="T72" fmla="*/ 124 w 511"/>
                <a:gd name="T73" fmla="*/ 368 h 521"/>
                <a:gd name="T74" fmla="*/ 124 w 511"/>
                <a:gd name="T75" fmla="*/ 521 h 521"/>
                <a:gd name="T76" fmla="*/ 0 w 511"/>
                <a:gd name="T77" fmla="*/ 521 h 521"/>
                <a:gd name="T78" fmla="*/ 0 w 511"/>
                <a:gd name="T7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1" h="521">
                  <a:moveTo>
                    <a:pt x="124" y="101"/>
                  </a:moveTo>
                  <a:lnTo>
                    <a:pt x="124" y="270"/>
                  </a:lnTo>
                  <a:lnTo>
                    <a:pt x="276" y="270"/>
                  </a:lnTo>
                  <a:lnTo>
                    <a:pt x="296" y="268"/>
                  </a:lnTo>
                  <a:lnTo>
                    <a:pt x="313" y="264"/>
                  </a:lnTo>
                  <a:lnTo>
                    <a:pt x="325" y="256"/>
                  </a:lnTo>
                  <a:lnTo>
                    <a:pt x="333" y="246"/>
                  </a:lnTo>
                  <a:lnTo>
                    <a:pt x="338" y="231"/>
                  </a:lnTo>
                  <a:lnTo>
                    <a:pt x="339" y="214"/>
                  </a:lnTo>
                  <a:lnTo>
                    <a:pt x="339" y="153"/>
                  </a:lnTo>
                  <a:lnTo>
                    <a:pt x="338" y="133"/>
                  </a:lnTo>
                  <a:lnTo>
                    <a:pt x="330" y="119"/>
                  </a:lnTo>
                  <a:lnTo>
                    <a:pt x="319" y="109"/>
                  </a:lnTo>
                  <a:lnTo>
                    <a:pt x="302" y="103"/>
                  </a:lnTo>
                  <a:lnTo>
                    <a:pt x="279" y="101"/>
                  </a:lnTo>
                  <a:lnTo>
                    <a:pt x="124" y="101"/>
                  </a:lnTo>
                  <a:close/>
                  <a:moveTo>
                    <a:pt x="0" y="0"/>
                  </a:moveTo>
                  <a:lnTo>
                    <a:pt x="279" y="0"/>
                  </a:lnTo>
                  <a:lnTo>
                    <a:pt x="320" y="1"/>
                  </a:lnTo>
                  <a:lnTo>
                    <a:pt x="358" y="9"/>
                  </a:lnTo>
                  <a:lnTo>
                    <a:pt x="387" y="17"/>
                  </a:lnTo>
                  <a:lnTo>
                    <a:pt x="412" y="31"/>
                  </a:lnTo>
                  <a:lnTo>
                    <a:pt x="430" y="47"/>
                  </a:lnTo>
                  <a:lnTo>
                    <a:pt x="444" y="67"/>
                  </a:lnTo>
                  <a:lnTo>
                    <a:pt x="453" y="91"/>
                  </a:lnTo>
                  <a:lnTo>
                    <a:pt x="459" y="117"/>
                  </a:lnTo>
                  <a:lnTo>
                    <a:pt x="460" y="147"/>
                  </a:lnTo>
                  <a:lnTo>
                    <a:pt x="460" y="221"/>
                  </a:lnTo>
                  <a:lnTo>
                    <a:pt x="459" y="254"/>
                  </a:lnTo>
                  <a:lnTo>
                    <a:pt x="452" y="281"/>
                  </a:lnTo>
                  <a:lnTo>
                    <a:pt x="439" y="306"/>
                  </a:lnTo>
                  <a:lnTo>
                    <a:pt x="419" y="326"/>
                  </a:lnTo>
                  <a:lnTo>
                    <a:pt x="392" y="344"/>
                  </a:lnTo>
                  <a:lnTo>
                    <a:pt x="511" y="521"/>
                  </a:lnTo>
                  <a:lnTo>
                    <a:pt x="370" y="521"/>
                  </a:lnTo>
                  <a:lnTo>
                    <a:pt x="269" y="368"/>
                  </a:lnTo>
                  <a:lnTo>
                    <a:pt x="124" y="368"/>
                  </a:lnTo>
                  <a:lnTo>
                    <a:pt x="124"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grpSp>
      <p:sp>
        <p:nvSpPr>
          <p:cNvPr id="18" name="Text Placeholder 4"/>
          <p:cNvSpPr>
            <a:spLocks noGrp="1"/>
          </p:cNvSpPr>
          <p:nvPr>
            <p:ph type="body" sz="quarter" idx="10"/>
          </p:nvPr>
        </p:nvSpPr>
        <p:spPr>
          <a:xfrm>
            <a:off x="930672" y="1714500"/>
            <a:ext cx="7766050" cy="3987800"/>
          </a:xfrm>
          <a:prstGeom prst="rect">
            <a:avLst/>
          </a:prstGeom>
        </p:spPr>
        <p:txBody>
          <a:bodyPr vert="horz" lIns="0"/>
          <a:lstStyle>
            <a:lvl1pPr marL="130302" indent="-130302">
              <a:spcBef>
                <a:spcPts val="0"/>
              </a:spcBef>
              <a:buClr>
                <a:srgbClr val="FF4612"/>
              </a:buClr>
              <a:defRPr sz="1800" b="0" i="0"/>
            </a:lvl1pPr>
            <a:lvl2pPr marL="377190" indent="-150876">
              <a:spcBef>
                <a:spcPts val="0"/>
              </a:spcBef>
              <a:buClr>
                <a:srgbClr val="FF4612"/>
              </a:buClr>
              <a:defRPr sz="1350" b="0" i="0"/>
            </a:lvl2pPr>
            <a:lvl3pPr marL="582930" indent="-102870">
              <a:spcBef>
                <a:spcPts val="0"/>
              </a:spcBef>
              <a:buClr>
                <a:srgbClr val="FF4612"/>
              </a:buClr>
              <a:defRPr sz="1200" b="0" i="0"/>
            </a:lvl3pPr>
            <a:lvl4pPr>
              <a:buClr>
                <a:srgbClr val="FF4612"/>
              </a:buClr>
              <a:defRPr sz="975"/>
            </a:lvl4pPr>
            <a:lvl5pPr>
              <a:buClr>
                <a:srgbClr val="FF4612"/>
              </a:buClr>
              <a:defRPr sz="975"/>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92560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Large text">
    <p:spTree>
      <p:nvGrpSpPr>
        <p:cNvPr id="1" name=""/>
        <p:cNvGrpSpPr/>
        <p:nvPr/>
      </p:nvGrpSpPr>
      <p:grpSpPr>
        <a:xfrm>
          <a:off x="0" y="0"/>
          <a:ext cx="0" cy="0"/>
          <a:chOff x="0" y="0"/>
          <a:chExt cx="0" cy="0"/>
        </a:xfrm>
      </p:grpSpPr>
      <p:sp>
        <p:nvSpPr>
          <p:cNvPr id="2" name="Title 1"/>
          <p:cNvSpPr>
            <a:spLocks noGrp="1"/>
          </p:cNvSpPr>
          <p:nvPr>
            <p:ph type="title"/>
          </p:nvPr>
        </p:nvSpPr>
        <p:spPr>
          <a:xfrm>
            <a:off x="930672" y="47198"/>
            <a:ext cx="7766050" cy="1143000"/>
          </a:xfrm>
        </p:spPr>
        <p:txBody>
          <a:bodyPr lIns="0">
            <a:normAutofit/>
          </a:bodyPr>
          <a:lstStyle>
            <a:lvl1pPr algn="l">
              <a:defRPr sz="2625" b="1" i="0">
                <a:latin typeface="Arial"/>
              </a:defRPr>
            </a:lvl1pPr>
          </a:lstStyle>
          <a:p>
            <a:r>
              <a:rPr lang="en-US"/>
              <a:t>Click to edit Master title style</a:t>
            </a:r>
            <a:endParaRPr lang="en-US" dirty="0"/>
          </a:p>
        </p:txBody>
      </p:sp>
      <p:sp>
        <p:nvSpPr>
          <p:cNvPr id="7" name="Slide Number Placeholder 5"/>
          <p:cNvSpPr>
            <a:spLocks noGrp="1"/>
          </p:cNvSpPr>
          <p:nvPr>
            <p:ph type="sldNum" sz="quarter" idx="4"/>
          </p:nvPr>
        </p:nvSpPr>
        <p:spPr>
          <a:xfrm>
            <a:off x="7881409" y="6344939"/>
            <a:ext cx="466725" cy="365125"/>
          </a:xfrm>
          <a:prstGeom prst="rect">
            <a:avLst/>
          </a:prstGeom>
        </p:spPr>
        <p:txBody>
          <a:bodyPr bIns="0"/>
          <a:lstStyle>
            <a:lvl1pPr algn="r">
              <a:defRPr sz="900" b="1" i="0"/>
            </a:lvl1pPr>
          </a:lstStyle>
          <a:p>
            <a:fld id="{532E5815-A8B8-3248-99F0-470F41FB048B}" type="slidenum">
              <a:rPr lang="en-US" smtClean="0"/>
              <a:pPr/>
              <a:t>‹#›</a:t>
            </a:fld>
            <a:endParaRPr lang="en-US" dirty="0"/>
          </a:p>
        </p:txBody>
      </p:sp>
      <p:sp>
        <p:nvSpPr>
          <p:cNvPr id="5" name="Footer Placeholder 4"/>
          <p:cNvSpPr>
            <a:spLocks noGrp="1"/>
          </p:cNvSpPr>
          <p:nvPr>
            <p:ph type="ftr" sz="quarter" idx="11"/>
          </p:nvPr>
        </p:nvSpPr>
        <p:spPr/>
        <p:txBody>
          <a:bodyPr/>
          <a:lstStyle/>
          <a:p>
            <a:r>
              <a:rPr lang="en-US"/>
              <a:t>Draper Proprietary</a:t>
            </a:r>
          </a:p>
        </p:txBody>
      </p:sp>
      <p:cxnSp>
        <p:nvCxnSpPr>
          <p:cNvPr id="9" name="Straight Connector 8"/>
          <p:cNvCxnSpPr/>
          <p:nvPr userDrawn="1"/>
        </p:nvCxnSpPr>
        <p:spPr>
          <a:xfrm>
            <a:off x="0" y="962704"/>
            <a:ext cx="1849468" cy="0"/>
          </a:xfrm>
          <a:prstGeom prst="line">
            <a:avLst/>
          </a:prstGeom>
          <a:ln w="12700">
            <a:solidFill>
              <a:srgbClr val="FF4612"/>
            </a:solidFill>
          </a:ln>
          <a:effectLst/>
        </p:spPr>
        <p:style>
          <a:lnRef idx="2">
            <a:schemeClr val="accent1"/>
          </a:lnRef>
          <a:fillRef idx="0">
            <a:schemeClr val="accent1"/>
          </a:fillRef>
          <a:effectRef idx="1">
            <a:schemeClr val="accent1"/>
          </a:effectRef>
          <a:fontRef idx="minor">
            <a:schemeClr val="tx1"/>
          </a:fontRef>
        </p:style>
      </p:cxnSp>
      <p:grpSp>
        <p:nvGrpSpPr>
          <p:cNvPr id="8" name="Group 7"/>
          <p:cNvGrpSpPr/>
          <p:nvPr userDrawn="1"/>
        </p:nvGrpSpPr>
        <p:grpSpPr>
          <a:xfrm>
            <a:off x="920751" y="6361574"/>
            <a:ext cx="1146175" cy="135779"/>
            <a:chOff x="920750" y="6361572"/>
            <a:chExt cx="1146175" cy="135779"/>
          </a:xfrm>
        </p:grpSpPr>
        <p:sp>
          <p:nvSpPr>
            <p:cNvPr id="10" name="Freeform 6"/>
            <p:cNvSpPr>
              <a:spLocks noEditPoints="1"/>
            </p:cNvSpPr>
            <p:nvPr userDrawn="1"/>
          </p:nvSpPr>
          <p:spPr bwMode="auto">
            <a:xfrm>
              <a:off x="920750" y="6361572"/>
              <a:ext cx="119882" cy="135779"/>
            </a:xfrm>
            <a:custGeom>
              <a:avLst/>
              <a:gdLst>
                <a:gd name="T0" fmla="*/ 124 w 460"/>
                <a:gd name="T1" fmla="*/ 106 h 521"/>
                <a:gd name="T2" fmla="*/ 124 w 460"/>
                <a:gd name="T3" fmla="*/ 415 h 521"/>
                <a:gd name="T4" fmla="*/ 260 w 460"/>
                <a:gd name="T5" fmla="*/ 415 h 521"/>
                <a:gd name="T6" fmla="*/ 286 w 460"/>
                <a:gd name="T7" fmla="*/ 414 h 521"/>
                <a:gd name="T8" fmla="*/ 306 w 460"/>
                <a:gd name="T9" fmla="*/ 408 h 521"/>
                <a:gd name="T10" fmla="*/ 320 w 460"/>
                <a:gd name="T11" fmla="*/ 400 h 521"/>
                <a:gd name="T12" fmla="*/ 330 w 460"/>
                <a:gd name="T13" fmla="*/ 385 h 521"/>
                <a:gd name="T14" fmla="*/ 336 w 460"/>
                <a:gd name="T15" fmla="*/ 368 h 521"/>
                <a:gd name="T16" fmla="*/ 337 w 460"/>
                <a:gd name="T17" fmla="*/ 346 h 521"/>
                <a:gd name="T18" fmla="*/ 337 w 460"/>
                <a:gd name="T19" fmla="*/ 176 h 521"/>
                <a:gd name="T20" fmla="*/ 336 w 460"/>
                <a:gd name="T21" fmla="*/ 154 h 521"/>
                <a:gd name="T22" fmla="*/ 330 w 460"/>
                <a:gd name="T23" fmla="*/ 136 h 521"/>
                <a:gd name="T24" fmla="*/ 320 w 460"/>
                <a:gd name="T25" fmla="*/ 123 h 521"/>
                <a:gd name="T26" fmla="*/ 306 w 460"/>
                <a:gd name="T27" fmla="*/ 113 h 521"/>
                <a:gd name="T28" fmla="*/ 286 w 460"/>
                <a:gd name="T29" fmla="*/ 107 h 521"/>
                <a:gd name="T30" fmla="*/ 260 w 460"/>
                <a:gd name="T31" fmla="*/ 106 h 521"/>
                <a:gd name="T32" fmla="*/ 124 w 460"/>
                <a:gd name="T33" fmla="*/ 106 h 521"/>
                <a:gd name="T34" fmla="*/ 0 w 460"/>
                <a:gd name="T35" fmla="*/ 0 h 521"/>
                <a:gd name="T36" fmla="*/ 268 w 460"/>
                <a:gd name="T37" fmla="*/ 0 h 521"/>
                <a:gd name="T38" fmla="*/ 307 w 460"/>
                <a:gd name="T39" fmla="*/ 1 h 521"/>
                <a:gd name="T40" fmla="*/ 342 w 460"/>
                <a:gd name="T41" fmla="*/ 7 h 521"/>
                <a:gd name="T42" fmla="*/ 370 w 460"/>
                <a:gd name="T43" fmla="*/ 16 h 521"/>
                <a:gd name="T44" fmla="*/ 394 w 460"/>
                <a:gd name="T45" fmla="*/ 27 h 521"/>
                <a:gd name="T46" fmla="*/ 414 w 460"/>
                <a:gd name="T47" fmla="*/ 43 h 521"/>
                <a:gd name="T48" fmla="*/ 430 w 460"/>
                <a:gd name="T49" fmla="*/ 60 h 521"/>
                <a:gd name="T50" fmla="*/ 441 w 460"/>
                <a:gd name="T51" fmla="*/ 79 h 521"/>
                <a:gd name="T52" fmla="*/ 450 w 460"/>
                <a:gd name="T53" fmla="*/ 101 h 521"/>
                <a:gd name="T54" fmla="*/ 456 w 460"/>
                <a:gd name="T55" fmla="*/ 124 h 521"/>
                <a:gd name="T56" fmla="*/ 459 w 460"/>
                <a:gd name="T57" fmla="*/ 150 h 521"/>
                <a:gd name="T58" fmla="*/ 460 w 460"/>
                <a:gd name="T59" fmla="*/ 177 h 521"/>
                <a:gd name="T60" fmla="*/ 460 w 460"/>
                <a:gd name="T61" fmla="*/ 346 h 521"/>
                <a:gd name="T62" fmla="*/ 459 w 460"/>
                <a:gd name="T63" fmla="*/ 371 h 521"/>
                <a:gd name="T64" fmla="*/ 456 w 460"/>
                <a:gd name="T65" fmla="*/ 397 h 521"/>
                <a:gd name="T66" fmla="*/ 450 w 460"/>
                <a:gd name="T67" fmla="*/ 421 h 521"/>
                <a:gd name="T68" fmla="*/ 441 w 460"/>
                <a:gd name="T69" fmla="*/ 443 h 521"/>
                <a:gd name="T70" fmla="*/ 430 w 460"/>
                <a:gd name="T71" fmla="*/ 461 h 521"/>
                <a:gd name="T72" fmla="*/ 414 w 460"/>
                <a:gd name="T73" fmla="*/ 480 h 521"/>
                <a:gd name="T74" fmla="*/ 394 w 460"/>
                <a:gd name="T75" fmla="*/ 494 h 521"/>
                <a:gd name="T76" fmla="*/ 370 w 460"/>
                <a:gd name="T77" fmla="*/ 505 h 521"/>
                <a:gd name="T78" fmla="*/ 342 w 460"/>
                <a:gd name="T79" fmla="*/ 514 h 521"/>
                <a:gd name="T80" fmla="*/ 307 w 460"/>
                <a:gd name="T81" fmla="*/ 520 h 521"/>
                <a:gd name="T82" fmla="*/ 268 w 460"/>
                <a:gd name="T83" fmla="*/ 521 h 521"/>
                <a:gd name="T84" fmla="*/ 0 w 460"/>
                <a:gd name="T85" fmla="*/ 521 h 521"/>
                <a:gd name="T86" fmla="*/ 0 w 460"/>
                <a:gd name="T87"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0" h="521">
                  <a:moveTo>
                    <a:pt x="124" y="106"/>
                  </a:moveTo>
                  <a:lnTo>
                    <a:pt x="124" y="415"/>
                  </a:lnTo>
                  <a:lnTo>
                    <a:pt x="260" y="415"/>
                  </a:lnTo>
                  <a:lnTo>
                    <a:pt x="286" y="414"/>
                  </a:lnTo>
                  <a:lnTo>
                    <a:pt x="306" y="408"/>
                  </a:lnTo>
                  <a:lnTo>
                    <a:pt x="320" y="400"/>
                  </a:lnTo>
                  <a:lnTo>
                    <a:pt x="330" y="385"/>
                  </a:lnTo>
                  <a:lnTo>
                    <a:pt x="336" y="368"/>
                  </a:lnTo>
                  <a:lnTo>
                    <a:pt x="337" y="346"/>
                  </a:lnTo>
                  <a:lnTo>
                    <a:pt x="337" y="176"/>
                  </a:lnTo>
                  <a:lnTo>
                    <a:pt x="336" y="154"/>
                  </a:lnTo>
                  <a:lnTo>
                    <a:pt x="330" y="136"/>
                  </a:lnTo>
                  <a:lnTo>
                    <a:pt x="320" y="123"/>
                  </a:lnTo>
                  <a:lnTo>
                    <a:pt x="306" y="113"/>
                  </a:lnTo>
                  <a:lnTo>
                    <a:pt x="286" y="107"/>
                  </a:lnTo>
                  <a:lnTo>
                    <a:pt x="260" y="106"/>
                  </a:lnTo>
                  <a:lnTo>
                    <a:pt x="124" y="106"/>
                  </a:lnTo>
                  <a:close/>
                  <a:moveTo>
                    <a:pt x="0" y="0"/>
                  </a:moveTo>
                  <a:lnTo>
                    <a:pt x="268" y="0"/>
                  </a:lnTo>
                  <a:lnTo>
                    <a:pt x="307" y="1"/>
                  </a:lnTo>
                  <a:lnTo>
                    <a:pt x="342" y="7"/>
                  </a:lnTo>
                  <a:lnTo>
                    <a:pt x="370" y="16"/>
                  </a:lnTo>
                  <a:lnTo>
                    <a:pt x="394" y="27"/>
                  </a:lnTo>
                  <a:lnTo>
                    <a:pt x="414" y="43"/>
                  </a:lnTo>
                  <a:lnTo>
                    <a:pt x="430" y="60"/>
                  </a:lnTo>
                  <a:lnTo>
                    <a:pt x="441" y="79"/>
                  </a:lnTo>
                  <a:lnTo>
                    <a:pt x="450" y="101"/>
                  </a:lnTo>
                  <a:lnTo>
                    <a:pt x="456" y="124"/>
                  </a:lnTo>
                  <a:lnTo>
                    <a:pt x="459" y="150"/>
                  </a:lnTo>
                  <a:lnTo>
                    <a:pt x="460" y="177"/>
                  </a:lnTo>
                  <a:lnTo>
                    <a:pt x="460" y="346"/>
                  </a:lnTo>
                  <a:lnTo>
                    <a:pt x="459" y="371"/>
                  </a:lnTo>
                  <a:lnTo>
                    <a:pt x="456" y="397"/>
                  </a:lnTo>
                  <a:lnTo>
                    <a:pt x="450" y="421"/>
                  </a:lnTo>
                  <a:lnTo>
                    <a:pt x="441" y="443"/>
                  </a:lnTo>
                  <a:lnTo>
                    <a:pt x="430" y="461"/>
                  </a:lnTo>
                  <a:lnTo>
                    <a:pt x="414" y="480"/>
                  </a:lnTo>
                  <a:lnTo>
                    <a:pt x="394" y="494"/>
                  </a:lnTo>
                  <a:lnTo>
                    <a:pt x="370" y="505"/>
                  </a:lnTo>
                  <a:lnTo>
                    <a:pt x="342" y="514"/>
                  </a:lnTo>
                  <a:lnTo>
                    <a:pt x="307" y="520"/>
                  </a:lnTo>
                  <a:lnTo>
                    <a:pt x="268"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1" name="Freeform 7"/>
            <p:cNvSpPr>
              <a:spLocks noEditPoints="1"/>
            </p:cNvSpPr>
            <p:nvPr userDrawn="1"/>
          </p:nvSpPr>
          <p:spPr bwMode="auto">
            <a:xfrm>
              <a:off x="1128980" y="6361572"/>
              <a:ext cx="133694" cy="135779"/>
            </a:xfrm>
            <a:custGeom>
              <a:avLst/>
              <a:gdLst>
                <a:gd name="T0" fmla="*/ 126 w 513"/>
                <a:gd name="T1" fmla="*/ 101 h 521"/>
                <a:gd name="T2" fmla="*/ 126 w 513"/>
                <a:gd name="T3" fmla="*/ 270 h 521"/>
                <a:gd name="T4" fmla="*/ 277 w 513"/>
                <a:gd name="T5" fmla="*/ 270 h 521"/>
                <a:gd name="T6" fmla="*/ 298 w 513"/>
                <a:gd name="T7" fmla="*/ 268 h 521"/>
                <a:gd name="T8" fmla="*/ 314 w 513"/>
                <a:gd name="T9" fmla="*/ 264 h 521"/>
                <a:gd name="T10" fmla="*/ 327 w 513"/>
                <a:gd name="T11" fmla="*/ 256 h 521"/>
                <a:gd name="T12" fmla="*/ 335 w 513"/>
                <a:gd name="T13" fmla="*/ 246 h 521"/>
                <a:gd name="T14" fmla="*/ 339 w 513"/>
                <a:gd name="T15" fmla="*/ 231 h 521"/>
                <a:gd name="T16" fmla="*/ 341 w 513"/>
                <a:gd name="T17" fmla="*/ 214 h 521"/>
                <a:gd name="T18" fmla="*/ 341 w 513"/>
                <a:gd name="T19" fmla="*/ 153 h 521"/>
                <a:gd name="T20" fmla="*/ 339 w 513"/>
                <a:gd name="T21" fmla="*/ 133 h 521"/>
                <a:gd name="T22" fmla="*/ 332 w 513"/>
                <a:gd name="T23" fmla="*/ 119 h 521"/>
                <a:gd name="T24" fmla="*/ 321 w 513"/>
                <a:gd name="T25" fmla="*/ 109 h 521"/>
                <a:gd name="T26" fmla="*/ 304 w 513"/>
                <a:gd name="T27" fmla="*/ 103 h 521"/>
                <a:gd name="T28" fmla="*/ 281 w 513"/>
                <a:gd name="T29" fmla="*/ 101 h 521"/>
                <a:gd name="T30" fmla="*/ 126 w 513"/>
                <a:gd name="T31" fmla="*/ 101 h 521"/>
                <a:gd name="T32" fmla="*/ 0 w 513"/>
                <a:gd name="T33" fmla="*/ 0 h 521"/>
                <a:gd name="T34" fmla="*/ 280 w 513"/>
                <a:gd name="T35" fmla="*/ 0 h 521"/>
                <a:gd name="T36" fmla="*/ 322 w 513"/>
                <a:gd name="T37" fmla="*/ 1 h 521"/>
                <a:gd name="T38" fmla="*/ 358 w 513"/>
                <a:gd name="T39" fmla="*/ 9 h 521"/>
                <a:gd name="T40" fmla="*/ 388 w 513"/>
                <a:gd name="T41" fmla="*/ 17 h 521"/>
                <a:gd name="T42" fmla="*/ 412 w 513"/>
                <a:gd name="T43" fmla="*/ 31 h 521"/>
                <a:gd name="T44" fmla="*/ 431 w 513"/>
                <a:gd name="T45" fmla="*/ 47 h 521"/>
                <a:gd name="T46" fmla="*/ 445 w 513"/>
                <a:gd name="T47" fmla="*/ 67 h 521"/>
                <a:gd name="T48" fmla="*/ 455 w 513"/>
                <a:gd name="T49" fmla="*/ 91 h 521"/>
                <a:gd name="T50" fmla="*/ 461 w 513"/>
                <a:gd name="T51" fmla="*/ 117 h 521"/>
                <a:gd name="T52" fmla="*/ 462 w 513"/>
                <a:gd name="T53" fmla="*/ 147 h 521"/>
                <a:gd name="T54" fmla="*/ 462 w 513"/>
                <a:gd name="T55" fmla="*/ 221 h 521"/>
                <a:gd name="T56" fmla="*/ 461 w 513"/>
                <a:gd name="T57" fmla="*/ 254 h 521"/>
                <a:gd name="T58" fmla="*/ 453 w 513"/>
                <a:gd name="T59" fmla="*/ 281 h 521"/>
                <a:gd name="T60" fmla="*/ 441 w 513"/>
                <a:gd name="T61" fmla="*/ 306 h 521"/>
                <a:gd name="T62" fmla="*/ 421 w 513"/>
                <a:gd name="T63" fmla="*/ 326 h 521"/>
                <a:gd name="T64" fmla="*/ 394 w 513"/>
                <a:gd name="T65" fmla="*/ 344 h 521"/>
                <a:gd name="T66" fmla="*/ 513 w 513"/>
                <a:gd name="T67" fmla="*/ 521 h 521"/>
                <a:gd name="T68" fmla="*/ 372 w 513"/>
                <a:gd name="T69" fmla="*/ 521 h 521"/>
                <a:gd name="T70" fmla="*/ 270 w 513"/>
                <a:gd name="T71" fmla="*/ 368 h 521"/>
                <a:gd name="T72" fmla="*/ 126 w 513"/>
                <a:gd name="T73" fmla="*/ 368 h 521"/>
                <a:gd name="T74" fmla="*/ 126 w 513"/>
                <a:gd name="T75" fmla="*/ 521 h 521"/>
                <a:gd name="T76" fmla="*/ 0 w 513"/>
                <a:gd name="T77" fmla="*/ 521 h 521"/>
                <a:gd name="T78" fmla="*/ 0 w 513"/>
                <a:gd name="T7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3" h="521">
                  <a:moveTo>
                    <a:pt x="126" y="101"/>
                  </a:moveTo>
                  <a:lnTo>
                    <a:pt x="126" y="270"/>
                  </a:lnTo>
                  <a:lnTo>
                    <a:pt x="277" y="270"/>
                  </a:lnTo>
                  <a:lnTo>
                    <a:pt x="298" y="268"/>
                  </a:lnTo>
                  <a:lnTo>
                    <a:pt x="314" y="264"/>
                  </a:lnTo>
                  <a:lnTo>
                    <a:pt x="327" y="256"/>
                  </a:lnTo>
                  <a:lnTo>
                    <a:pt x="335" y="246"/>
                  </a:lnTo>
                  <a:lnTo>
                    <a:pt x="339" y="231"/>
                  </a:lnTo>
                  <a:lnTo>
                    <a:pt x="341" y="214"/>
                  </a:lnTo>
                  <a:lnTo>
                    <a:pt x="341" y="153"/>
                  </a:lnTo>
                  <a:lnTo>
                    <a:pt x="339" y="133"/>
                  </a:lnTo>
                  <a:lnTo>
                    <a:pt x="332" y="119"/>
                  </a:lnTo>
                  <a:lnTo>
                    <a:pt x="321" y="109"/>
                  </a:lnTo>
                  <a:lnTo>
                    <a:pt x="304" y="103"/>
                  </a:lnTo>
                  <a:lnTo>
                    <a:pt x="281" y="101"/>
                  </a:lnTo>
                  <a:lnTo>
                    <a:pt x="126" y="101"/>
                  </a:lnTo>
                  <a:close/>
                  <a:moveTo>
                    <a:pt x="0" y="0"/>
                  </a:moveTo>
                  <a:lnTo>
                    <a:pt x="280" y="0"/>
                  </a:lnTo>
                  <a:lnTo>
                    <a:pt x="322" y="1"/>
                  </a:lnTo>
                  <a:lnTo>
                    <a:pt x="358" y="9"/>
                  </a:lnTo>
                  <a:lnTo>
                    <a:pt x="388" y="17"/>
                  </a:lnTo>
                  <a:lnTo>
                    <a:pt x="412" y="31"/>
                  </a:lnTo>
                  <a:lnTo>
                    <a:pt x="431" y="47"/>
                  </a:lnTo>
                  <a:lnTo>
                    <a:pt x="445" y="67"/>
                  </a:lnTo>
                  <a:lnTo>
                    <a:pt x="455" y="91"/>
                  </a:lnTo>
                  <a:lnTo>
                    <a:pt x="461" y="117"/>
                  </a:lnTo>
                  <a:lnTo>
                    <a:pt x="462" y="147"/>
                  </a:lnTo>
                  <a:lnTo>
                    <a:pt x="462" y="221"/>
                  </a:lnTo>
                  <a:lnTo>
                    <a:pt x="461" y="254"/>
                  </a:lnTo>
                  <a:lnTo>
                    <a:pt x="453" y="281"/>
                  </a:lnTo>
                  <a:lnTo>
                    <a:pt x="441" y="306"/>
                  </a:lnTo>
                  <a:lnTo>
                    <a:pt x="421" y="326"/>
                  </a:lnTo>
                  <a:lnTo>
                    <a:pt x="394" y="344"/>
                  </a:lnTo>
                  <a:lnTo>
                    <a:pt x="513" y="521"/>
                  </a:lnTo>
                  <a:lnTo>
                    <a:pt x="372" y="521"/>
                  </a:lnTo>
                  <a:lnTo>
                    <a:pt x="270" y="368"/>
                  </a:lnTo>
                  <a:lnTo>
                    <a:pt x="126" y="368"/>
                  </a:lnTo>
                  <a:lnTo>
                    <a:pt x="126"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3" name="Freeform 8"/>
            <p:cNvSpPr>
              <a:spLocks/>
            </p:cNvSpPr>
            <p:nvPr userDrawn="1"/>
          </p:nvSpPr>
          <p:spPr bwMode="auto">
            <a:xfrm>
              <a:off x="1333039" y="6361572"/>
              <a:ext cx="144379" cy="135779"/>
            </a:xfrm>
            <a:custGeom>
              <a:avLst/>
              <a:gdLst>
                <a:gd name="T0" fmla="*/ 199 w 554"/>
                <a:gd name="T1" fmla="*/ 0 h 521"/>
                <a:gd name="T2" fmla="*/ 355 w 554"/>
                <a:gd name="T3" fmla="*/ 0 h 521"/>
                <a:gd name="T4" fmla="*/ 554 w 554"/>
                <a:gd name="T5" fmla="*/ 521 h 521"/>
                <a:gd name="T6" fmla="*/ 429 w 554"/>
                <a:gd name="T7" fmla="*/ 521 h 521"/>
                <a:gd name="T8" fmla="*/ 276 w 554"/>
                <a:gd name="T9" fmla="*/ 111 h 521"/>
                <a:gd name="T10" fmla="*/ 125 w 554"/>
                <a:gd name="T11" fmla="*/ 521 h 521"/>
                <a:gd name="T12" fmla="*/ 0 w 554"/>
                <a:gd name="T13" fmla="*/ 521 h 521"/>
                <a:gd name="T14" fmla="*/ 199 w 554"/>
                <a:gd name="T15" fmla="*/ 0 h 5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4" h="521">
                  <a:moveTo>
                    <a:pt x="199" y="0"/>
                  </a:moveTo>
                  <a:lnTo>
                    <a:pt x="355" y="0"/>
                  </a:lnTo>
                  <a:lnTo>
                    <a:pt x="554" y="521"/>
                  </a:lnTo>
                  <a:lnTo>
                    <a:pt x="429" y="521"/>
                  </a:lnTo>
                  <a:lnTo>
                    <a:pt x="276" y="111"/>
                  </a:lnTo>
                  <a:lnTo>
                    <a:pt x="125" y="521"/>
                  </a:lnTo>
                  <a:lnTo>
                    <a:pt x="0" y="521"/>
                  </a:lnTo>
                  <a:lnTo>
                    <a:pt x="199" y="0"/>
                  </a:lnTo>
                  <a:close/>
                </a:path>
              </a:pathLst>
            </a:custGeom>
            <a:solidFill>
              <a:srgbClr val="FF2302"/>
            </a:solidFill>
            <a:ln w="0">
              <a:solidFill>
                <a:srgbClr val="FF2302"/>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4" name="Freeform 9"/>
            <p:cNvSpPr>
              <a:spLocks noEditPoints="1"/>
            </p:cNvSpPr>
            <p:nvPr userDrawn="1"/>
          </p:nvSpPr>
          <p:spPr bwMode="auto">
            <a:xfrm>
              <a:off x="1550390" y="6361572"/>
              <a:ext cx="118318" cy="135779"/>
            </a:xfrm>
            <a:custGeom>
              <a:avLst/>
              <a:gdLst>
                <a:gd name="T0" fmla="*/ 125 w 454"/>
                <a:gd name="T1" fmla="*/ 101 h 521"/>
                <a:gd name="T2" fmla="*/ 125 w 454"/>
                <a:gd name="T3" fmla="*/ 274 h 521"/>
                <a:gd name="T4" fmla="*/ 268 w 454"/>
                <a:gd name="T5" fmla="*/ 274 h 521"/>
                <a:gd name="T6" fmla="*/ 292 w 454"/>
                <a:gd name="T7" fmla="*/ 271 h 521"/>
                <a:gd name="T8" fmla="*/ 310 w 454"/>
                <a:gd name="T9" fmla="*/ 266 h 521"/>
                <a:gd name="T10" fmla="*/ 322 w 454"/>
                <a:gd name="T11" fmla="*/ 256 h 521"/>
                <a:gd name="T12" fmla="*/ 329 w 454"/>
                <a:gd name="T13" fmla="*/ 240 h 521"/>
                <a:gd name="T14" fmla="*/ 332 w 454"/>
                <a:gd name="T15" fmla="*/ 221 h 521"/>
                <a:gd name="T16" fmla="*/ 332 w 454"/>
                <a:gd name="T17" fmla="*/ 153 h 521"/>
                <a:gd name="T18" fmla="*/ 329 w 454"/>
                <a:gd name="T19" fmla="*/ 134 h 521"/>
                <a:gd name="T20" fmla="*/ 322 w 454"/>
                <a:gd name="T21" fmla="*/ 120 h 521"/>
                <a:gd name="T22" fmla="*/ 310 w 454"/>
                <a:gd name="T23" fmla="*/ 109 h 521"/>
                <a:gd name="T24" fmla="*/ 292 w 454"/>
                <a:gd name="T25" fmla="*/ 103 h 521"/>
                <a:gd name="T26" fmla="*/ 268 w 454"/>
                <a:gd name="T27" fmla="*/ 101 h 521"/>
                <a:gd name="T28" fmla="*/ 125 w 454"/>
                <a:gd name="T29" fmla="*/ 101 h 521"/>
                <a:gd name="T30" fmla="*/ 0 w 454"/>
                <a:gd name="T31" fmla="*/ 0 h 521"/>
                <a:gd name="T32" fmla="*/ 272 w 454"/>
                <a:gd name="T33" fmla="*/ 0 h 521"/>
                <a:gd name="T34" fmla="*/ 315 w 454"/>
                <a:gd name="T35" fmla="*/ 1 h 521"/>
                <a:gd name="T36" fmla="*/ 350 w 454"/>
                <a:gd name="T37" fmla="*/ 9 h 521"/>
                <a:gd name="T38" fmla="*/ 380 w 454"/>
                <a:gd name="T39" fmla="*/ 17 h 521"/>
                <a:gd name="T40" fmla="*/ 404 w 454"/>
                <a:gd name="T41" fmla="*/ 31 h 521"/>
                <a:gd name="T42" fmla="*/ 424 w 454"/>
                <a:gd name="T43" fmla="*/ 47 h 521"/>
                <a:gd name="T44" fmla="*/ 437 w 454"/>
                <a:gd name="T45" fmla="*/ 67 h 521"/>
                <a:gd name="T46" fmla="*/ 447 w 454"/>
                <a:gd name="T47" fmla="*/ 91 h 521"/>
                <a:gd name="T48" fmla="*/ 453 w 454"/>
                <a:gd name="T49" fmla="*/ 117 h 521"/>
                <a:gd name="T50" fmla="*/ 454 w 454"/>
                <a:gd name="T51" fmla="*/ 147 h 521"/>
                <a:gd name="T52" fmla="*/ 454 w 454"/>
                <a:gd name="T53" fmla="*/ 227 h 521"/>
                <a:gd name="T54" fmla="*/ 453 w 454"/>
                <a:gd name="T55" fmla="*/ 256 h 521"/>
                <a:gd name="T56" fmla="*/ 446 w 454"/>
                <a:gd name="T57" fmla="*/ 283 h 521"/>
                <a:gd name="T58" fmla="*/ 436 w 454"/>
                <a:gd name="T59" fmla="*/ 307 h 521"/>
                <a:gd name="T60" fmla="*/ 422 w 454"/>
                <a:gd name="T61" fmla="*/ 327 h 521"/>
                <a:gd name="T62" fmla="*/ 402 w 454"/>
                <a:gd name="T63" fmla="*/ 344 h 521"/>
                <a:gd name="T64" fmla="*/ 376 w 454"/>
                <a:gd name="T65" fmla="*/ 357 h 521"/>
                <a:gd name="T66" fmla="*/ 346 w 454"/>
                <a:gd name="T67" fmla="*/ 367 h 521"/>
                <a:gd name="T68" fmla="*/ 309 w 454"/>
                <a:gd name="T69" fmla="*/ 373 h 521"/>
                <a:gd name="T70" fmla="*/ 266 w 454"/>
                <a:gd name="T71" fmla="*/ 374 h 521"/>
                <a:gd name="T72" fmla="*/ 125 w 454"/>
                <a:gd name="T73" fmla="*/ 374 h 521"/>
                <a:gd name="T74" fmla="*/ 125 w 454"/>
                <a:gd name="T75" fmla="*/ 521 h 521"/>
                <a:gd name="T76" fmla="*/ 0 w 454"/>
                <a:gd name="T77" fmla="*/ 521 h 521"/>
                <a:gd name="T78" fmla="*/ 0 w 454"/>
                <a:gd name="T7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4" h="521">
                  <a:moveTo>
                    <a:pt x="125" y="101"/>
                  </a:moveTo>
                  <a:lnTo>
                    <a:pt x="125" y="274"/>
                  </a:lnTo>
                  <a:lnTo>
                    <a:pt x="268" y="274"/>
                  </a:lnTo>
                  <a:lnTo>
                    <a:pt x="292" y="271"/>
                  </a:lnTo>
                  <a:lnTo>
                    <a:pt x="310" y="266"/>
                  </a:lnTo>
                  <a:lnTo>
                    <a:pt x="322" y="256"/>
                  </a:lnTo>
                  <a:lnTo>
                    <a:pt x="329" y="240"/>
                  </a:lnTo>
                  <a:lnTo>
                    <a:pt x="332" y="221"/>
                  </a:lnTo>
                  <a:lnTo>
                    <a:pt x="332" y="153"/>
                  </a:lnTo>
                  <a:lnTo>
                    <a:pt x="329" y="134"/>
                  </a:lnTo>
                  <a:lnTo>
                    <a:pt x="322" y="120"/>
                  </a:lnTo>
                  <a:lnTo>
                    <a:pt x="310" y="109"/>
                  </a:lnTo>
                  <a:lnTo>
                    <a:pt x="292" y="103"/>
                  </a:lnTo>
                  <a:lnTo>
                    <a:pt x="268" y="101"/>
                  </a:lnTo>
                  <a:lnTo>
                    <a:pt x="125" y="101"/>
                  </a:lnTo>
                  <a:close/>
                  <a:moveTo>
                    <a:pt x="0" y="0"/>
                  </a:moveTo>
                  <a:lnTo>
                    <a:pt x="272" y="0"/>
                  </a:lnTo>
                  <a:lnTo>
                    <a:pt x="315" y="1"/>
                  </a:lnTo>
                  <a:lnTo>
                    <a:pt x="350" y="9"/>
                  </a:lnTo>
                  <a:lnTo>
                    <a:pt x="380" y="17"/>
                  </a:lnTo>
                  <a:lnTo>
                    <a:pt x="404" y="31"/>
                  </a:lnTo>
                  <a:lnTo>
                    <a:pt x="424" y="47"/>
                  </a:lnTo>
                  <a:lnTo>
                    <a:pt x="437" y="67"/>
                  </a:lnTo>
                  <a:lnTo>
                    <a:pt x="447" y="91"/>
                  </a:lnTo>
                  <a:lnTo>
                    <a:pt x="453" y="117"/>
                  </a:lnTo>
                  <a:lnTo>
                    <a:pt x="454" y="147"/>
                  </a:lnTo>
                  <a:lnTo>
                    <a:pt x="454" y="227"/>
                  </a:lnTo>
                  <a:lnTo>
                    <a:pt x="453" y="256"/>
                  </a:lnTo>
                  <a:lnTo>
                    <a:pt x="446" y="283"/>
                  </a:lnTo>
                  <a:lnTo>
                    <a:pt x="436" y="307"/>
                  </a:lnTo>
                  <a:lnTo>
                    <a:pt x="422" y="327"/>
                  </a:lnTo>
                  <a:lnTo>
                    <a:pt x="402" y="344"/>
                  </a:lnTo>
                  <a:lnTo>
                    <a:pt x="376" y="357"/>
                  </a:lnTo>
                  <a:lnTo>
                    <a:pt x="346" y="367"/>
                  </a:lnTo>
                  <a:lnTo>
                    <a:pt x="309" y="373"/>
                  </a:lnTo>
                  <a:lnTo>
                    <a:pt x="266" y="374"/>
                  </a:lnTo>
                  <a:lnTo>
                    <a:pt x="125" y="374"/>
                  </a:lnTo>
                  <a:lnTo>
                    <a:pt x="125"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5" name="Freeform 10"/>
            <p:cNvSpPr>
              <a:spLocks/>
            </p:cNvSpPr>
            <p:nvPr userDrawn="1"/>
          </p:nvSpPr>
          <p:spPr bwMode="auto">
            <a:xfrm>
              <a:off x="1747674" y="6361572"/>
              <a:ext cx="104245" cy="135779"/>
            </a:xfrm>
            <a:custGeom>
              <a:avLst/>
              <a:gdLst>
                <a:gd name="T0" fmla="*/ 0 w 400"/>
                <a:gd name="T1" fmla="*/ 0 h 521"/>
                <a:gd name="T2" fmla="*/ 400 w 400"/>
                <a:gd name="T3" fmla="*/ 0 h 521"/>
                <a:gd name="T4" fmla="*/ 400 w 400"/>
                <a:gd name="T5" fmla="*/ 103 h 521"/>
                <a:gd name="T6" fmla="*/ 124 w 400"/>
                <a:gd name="T7" fmla="*/ 103 h 521"/>
                <a:gd name="T8" fmla="*/ 124 w 400"/>
                <a:gd name="T9" fmla="*/ 204 h 521"/>
                <a:gd name="T10" fmla="*/ 382 w 400"/>
                <a:gd name="T11" fmla="*/ 204 h 521"/>
                <a:gd name="T12" fmla="*/ 382 w 400"/>
                <a:gd name="T13" fmla="*/ 307 h 521"/>
                <a:gd name="T14" fmla="*/ 124 w 400"/>
                <a:gd name="T15" fmla="*/ 307 h 521"/>
                <a:gd name="T16" fmla="*/ 124 w 400"/>
                <a:gd name="T17" fmla="*/ 420 h 521"/>
                <a:gd name="T18" fmla="*/ 400 w 400"/>
                <a:gd name="T19" fmla="*/ 420 h 521"/>
                <a:gd name="T20" fmla="*/ 400 w 400"/>
                <a:gd name="T21" fmla="*/ 521 h 521"/>
                <a:gd name="T22" fmla="*/ 0 w 400"/>
                <a:gd name="T23" fmla="*/ 521 h 521"/>
                <a:gd name="T24" fmla="*/ 0 w 400"/>
                <a:gd name="T25"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0" h="521">
                  <a:moveTo>
                    <a:pt x="0" y="0"/>
                  </a:moveTo>
                  <a:lnTo>
                    <a:pt x="400" y="0"/>
                  </a:lnTo>
                  <a:lnTo>
                    <a:pt x="400" y="103"/>
                  </a:lnTo>
                  <a:lnTo>
                    <a:pt x="124" y="103"/>
                  </a:lnTo>
                  <a:lnTo>
                    <a:pt x="124" y="204"/>
                  </a:lnTo>
                  <a:lnTo>
                    <a:pt x="382" y="204"/>
                  </a:lnTo>
                  <a:lnTo>
                    <a:pt x="382" y="307"/>
                  </a:lnTo>
                  <a:lnTo>
                    <a:pt x="124" y="307"/>
                  </a:lnTo>
                  <a:lnTo>
                    <a:pt x="124" y="420"/>
                  </a:lnTo>
                  <a:lnTo>
                    <a:pt x="400" y="420"/>
                  </a:lnTo>
                  <a:lnTo>
                    <a:pt x="400"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6" name="Freeform 11"/>
            <p:cNvSpPr>
              <a:spLocks noEditPoints="1"/>
            </p:cNvSpPr>
            <p:nvPr userDrawn="1"/>
          </p:nvSpPr>
          <p:spPr bwMode="auto">
            <a:xfrm>
              <a:off x="1933752" y="6361572"/>
              <a:ext cx="133173" cy="135779"/>
            </a:xfrm>
            <a:custGeom>
              <a:avLst/>
              <a:gdLst>
                <a:gd name="T0" fmla="*/ 124 w 511"/>
                <a:gd name="T1" fmla="*/ 101 h 521"/>
                <a:gd name="T2" fmla="*/ 124 w 511"/>
                <a:gd name="T3" fmla="*/ 270 h 521"/>
                <a:gd name="T4" fmla="*/ 276 w 511"/>
                <a:gd name="T5" fmla="*/ 270 h 521"/>
                <a:gd name="T6" fmla="*/ 296 w 511"/>
                <a:gd name="T7" fmla="*/ 268 h 521"/>
                <a:gd name="T8" fmla="*/ 313 w 511"/>
                <a:gd name="T9" fmla="*/ 264 h 521"/>
                <a:gd name="T10" fmla="*/ 325 w 511"/>
                <a:gd name="T11" fmla="*/ 256 h 521"/>
                <a:gd name="T12" fmla="*/ 333 w 511"/>
                <a:gd name="T13" fmla="*/ 246 h 521"/>
                <a:gd name="T14" fmla="*/ 338 w 511"/>
                <a:gd name="T15" fmla="*/ 231 h 521"/>
                <a:gd name="T16" fmla="*/ 339 w 511"/>
                <a:gd name="T17" fmla="*/ 214 h 521"/>
                <a:gd name="T18" fmla="*/ 339 w 511"/>
                <a:gd name="T19" fmla="*/ 153 h 521"/>
                <a:gd name="T20" fmla="*/ 338 w 511"/>
                <a:gd name="T21" fmla="*/ 133 h 521"/>
                <a:gd name="T22" fmla="*/ 330 w 511"/>
                <a:gd name="T23" fmla="*/ 119 h 521"/>
                <a:gd name="T24" fmla="*/ 319 w 511"/>
                <a:gd name="T25" fmla="*/ 109 h 521"/>
                <a:gd name="T26" fmla="*/ 302 w 511"/>
                <a:gd name="T27" fmla="*/ 103 h 521"/>
                <a:gd name="T28" fmla="*/ 279 w 511"/>
                <a:gd name="T29" fmla="*/ 101 h 521"/>
                <a:gd name="T30" fmla="*/ 124 w 511"/>
                <a:gd name="T31" fmla="*/ 101 h 521"/>
                <a:gd name="T32" fmla="*/ 0 w 511"/>
                <a:gd name="T33" fmla="*/ 0 h 521"/>
                <a:gd name="T34" fmla="*/ 279 w 511"/>
                <a:gd name="T35" fmla="*/ 0 h 521"/>
                <a:gd name="T36" fmla="*/ 320 w 511"/>
                <a:gd name="T37" fmla="*/ 1 h 521"/>
                <a:gd name="T38" fmla="*/ 358 w 511"/>
                <a:gd name="T39" fmla="*/ 9 h 521"/>
                <a:gd name="T40" fmla="*/ 387 w 511"/>
                <a:gd name="T41" fmla="*/ 17 h 521"/>
                <a:gd name="T42" fmla="*/ 412 w 511"/>
                <a:gd name="T43" fmla="*/ 31 h 521"/>
                <a:gd name="T44" fmla="*/ 430 w 511"/>
                <a:gd name="T45" fmla="*/ 47 h 521"/>
                <a:gd name="T46" fmla="*/ 444 w 511"/>
                <a:gd name="T47" fmla="*/ 67 h 521"/>
                <a:gd name="T48" fmla="*/ 453 w 511"/>
                <a:gd name="T49" fmla="*/ 91 h 521"/>
                <a:gd name="T50" fmla="*/ 459 w 511"/>
                <a:gd name="T51" fmla="*/ 117 h 521"/>
                <a:gd name="T52" fmla="*/ 460 w 511"/>
                <a:gd name="T53" fmla="*/ 147 h 521"/>
                <a:gd name="T54" fmla="*/ 460 w 511"/>
                <a:gd name="T55" fmla="*/ 221 h 521"/>
                <a:gd name="T56" fmla="*/ 459 w 511"/>
                <a:gd name="T57" fmla="*/ 254 h 521"/>
                <a:gd name="T58" fmla="*/ 452 w 511"/>
                <a:gd name="T59" fmla="*/ 281 h 521"/>
                <a:gd name="T60" fmla="*/ 439 w 511"/>
                <a:gd name="T61" fmla="*/ 306 h 521"/>
                <a:gd name="T62" fmla="*/ 419 w 511"/>
                <a:gd name="T63" fmla="*/ 326 h 521"/>
                <a:gd name="T64" fmla="*/ 392 w 511"/>
                <a:gd name="T65" fmla="*/ 344 h 521"/>
                <a:gd name="T66" fmla="*/ 511 w 511"/>
                <a:gd name="T67" fmla="*/ 521 h 521"/>
                <a:gd name="T68" fmla="*/ 370 w 511"/>
                <a:gd name="T69" fmla="*/ 521 h 521"/>
                <a:gd name="T70" fmla="*/ 269 w 511"/>
                <a:gd name="T71" fmla="*/ 368 h 521"/>
                <a:gd name="T72" fmla="*/ 124 w 511"/>
                <a:gd name="T73" fmla="*/ 368 h 521"/>
                <a:gd name="T74" fmla="*/ 124 w 511"/>
                <a:gd name="T75" fmla="*/ 521 h 521"/>
                <a:gd name="T76" fmla="*/ 0 w 511"/>
                <a:gd name="T77" fmla="*/ 521 h 521"/>
                <a:gd name="T78" fmla="*/ 0 w 511"/>
                <a:gd name="T7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1" h="521">
                  <a:moveTo>
                    <a:pt x="124" y="101"/>
                  </a:moveTo>
                  <a:lnTo>
                    <a:pt x="124" y="270"/>
                  </a:lnTo>
                  <a:lnTo>
                    <a:pt x="276" y="270"/>
                  </a:lnTo>
                  <a:lnTo>
                    <a:pt x="296" y="268"/>
                  </a:lnTo>
                  <a:lnTo>
                    <a:pt x="313" y="264"/>
                  </a:lnTo>
                  <a:lnTo>
                    <a:pt x="325" y="256"/>
                  </a:lnTo>
                  <a:lnTo>
                    <a:pt x="333" y="246"/>
                  </a:lnTo>
                  <a:lnTo>
                    <a:pt x="338" y="231"/>
                  </a:lnTo>
                  <a:lnTo>
                    <a:pt x="339" y="214"/>
                  </a:lnTo>
                  <a:lnTo>
                    <a:pt x="339" y="153"/>
                  </a:lnTo>
                  <a:lnTo>
                    <a:pt x="338" y="133"/>
                  </a:lnTo>
                  <a:lnTo>
                    <a:pt x="330" y="119"/>
                  </a:lnTo>
                  <a:lnTo>
                    <a:pt x="319" y="109"/>
                  </a:lnTo>
                  <a:lnTo>
                    <a:pt x="302" y="103"/>
                  </a:lnTo>
                  <a:lnTo>
                    <a:pt x="279" y="101"/>
                  </a:lnTo>
                  <a:lnTo>
                    <a:pt x="124" y="101"/>
                  </a:lnTo>
                  <a:close/>
                  <a:moveTo>
                    <a:pt x="0" y="0"/>
                  </a:moveTo>
                  <a:lnTo>
                    <a:pt x="279" y="0"/>
                  </a:lnTo>
                  <a:lnTo>
                    <a:pt x="320" y="1"/>
                  </a:lnTo>
                  <a:lnTo>
                    <a:pt x="358" y="9"/>
                  </a:lnTo>
                  <a:lnTo>
                    <a:pt x="387" y="17"/>
                  </a:lnTo>
                  <a:lnTo>
                    <a:pt x="412" y="31"/>
                  </a:lnTo>
                  <a:lnTo>
                    <a:pt x="430" y="47"/>
                  </a:lnTo>
                  <a:lnTo>
                    <a:pt x="444" y="67"/>
                  </a:lnTo>
                  <a:lnTo>
                    <a:pt x="453" y="91"/>
                  </a:lnTo>
                  <a:lnTo>
                    <a:pt x="459" y="117"/>
                  </a:lnTo>
                  <a:lnTo>
                    <a:pt x="460" y="147"/>
                  </a:lnTo>
                  <a:lnTo>
                    <a:pt x="460" y="221"/>
                  </a:lnTo>
                  <a:lnTo>
                    <a:pt x="459" y="254"/>
                  </a:lnTo>
                  <a:lnTo>
                    <a:pt x="452" y="281"/>
                  </a:lnTo>
                  <a:lnTo>
                    <a:pt x="439" y="306"/>
                  </a:lnTo>
                  <a:lnTo>
                    <a:pt x="419" y="326"/>
                  </a:lnTo>
                  <a:lnTo>
                    <a:pt x="392" y="344"/>
                  </a:lnTo>
                  <a:lnTo>
                    <a:pt x="511" y="521"/>
                  </a:lnTo>
                  <a:lnTo>
                    <a:pt x="370" y="521"/>
                  </a:lnTo>
                  <a:lnTo>
                    <a:pt x="269" y="368"/>
                  </a:lnTo>
                  <a:lnTo>
                    <a:pt x="124" y="368"/>
                  </a:lnTo>
                  <a:lnTo>
                    <a:pt x="124"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grpSp>
      <p:sp>
        <p:nvSpPr>
          <p:cNvPr id="17" name="Text Placeholder 4"/>
          <p:cNvSpPr>
            <a:spLocks noGrp="1"/>
          </p:cNvSpPr>
          <p:nvPr>
            <p:ph type="body" sz="quarter" idx="10"/>
          </p:nvPr>
        </p:nvSpPr>
        <p:spPr>
          <a:xfrm>
            <a:off x="930672" y="1714500"/>
            <a:ext cx="7766050" cy="3987800"/>
          </a:xfrm>
          <a:prstGeom prst="rect">
            <a:avLst/>
          </a:prstGeom>
        </p:spPr>
        <p:txBody>
          <a:bodyPr vert="horz" lIns="0"/>
          <a:lstStyle>
            <a:lvl1pPr marL="130302" indent="-130302">
              <a:spcBef>
                <a:spcPts val="0"/>
              </a:spcBef>
              <a:buClr>
                <a:srgbClr val="FF4612"/>
              </a:buClr>
              <a:defRPr sz="1800" b="0" i="0"/>
            </a:lvl1pPr>
            <a:lvl2pPr marL="377190" indent="-150876">
              <a:spcBef>
                <a:spcPts val="0"/>
              </a:spcBef>
              <a:buClr>
                <a:srgbClr val="FF4612"/>
              </a:buClr>
              <a:defRPr sz="1350" b="0" i="0"/>
            </a:lvl2pPr>
            <a:lvl3pPr marL="582930" indent="-102870">
              <a:spcBef>
                <a:spcPts val="0"/>
              </a:spcBef>
              <a:buClr>
                <a:srgbClr val="FF4612"/>
              </a:buClr>
              <a:defRPr sz="1200" b="0" i="0"/>
            </a:lvl3pPr>
            <a:lvl4pPr>
              <a:buClr>
                <a:srgbClr val="FF4612"/>
              </a:buClr>
              <a:defRPr sz="975"/>
            </a:lvl4pPr>
            <a:lvl5pPr>
              <a:buClr>
                <a:srgbClr val="FF4612"/>
              </a:buClr>
              <a:defRPr sz="975"/>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580491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930672" y="47198"/>
            <a:ext cx="7766050" cy="1143000"/>
          </a:xfrm>
        </p:spPr>
        <p:txBody>
          <a:bodyPr lIns="0">
            <a:normAutofit/>
          </a:bodyPr>
          <a:lstStyle>
            <a:lvl1pPr algn="l">
              <a:defRPr sz="2625" b="1" i="0">
                <a:latin typeface="Arial"/>
              </a:defRPr>
            </a:lvl1pPr>
          </a:lstStyle>
          <a:p>
            <a:r>
              <a:rPr lang="en-US"/>
              <a:t>Click to edit Master title style</a:t>
            </a:r>
            <a:endParaRPr lang="en-US" dirty="0"/>
          </a:p>
        </p:txBody>
      </p:sp>
      <p:sp>
        <p:nvSpPr>
          <p:cNvPr id="7" name="Slide Number Placeholder 5"/>
          <p:cNvSpPr>
            <a:spLocks noGrp="1"/>
          </p:cNvSpPr>
          <p:nvPr>
            <p:ph type="sldNum" sz="quarter" idx="4"/>
          </p:nvPr>
        </p:nvSpPr>
        <p:spPr>
          <a:xfrm>
            <a:off x="7881409" y="6344939"/>
            <a:ext cx="466725" cy="365125"/>
          </a:xfrm>
          <a:prstGeom prst="rect">
            <a:avLst/>
          </a:prstGeom>
        </p:spPr>
        <p:txBody>
          <a:bodyPr bIns="0"/>
          <a:lstStyle>
            <a:lvl1pPr algn="r">
              <a:defRPr sz="900" b="1" i="0"/>
            </a:lvl1pPr>
          </a:lstStyle>
          <a:p>
            <a:fld id="{532E5815-A8B8-3248-99F0-470F41FB048B}" type="slidenum">
              <a:rPr lang="en-US" smtClean="0"/>
              <a:pPr/>
              <a:t>‹#›</a:t>
            </a:fld>
            <a:endParaRPr lang="en-US" dirty="0"/>
          </a:p>
        </p:txBody>
      </p:sp>
      <p:sp>
        <p:nvSpPr>
          <p:cNvPr id="5" name="Text Placeholder 4"/>
          <p:cNvSpPr>
            <a:spLocks noGrp="1"/>
          </p:cNvSpPr>
          <p:nvPr>
            <p:ph type="body" sz="quarter" idx="10"/>
          </p:nvPr>
        </p:nvSpPr>
        <p:spPr>
          <a:xfrm>
            <a:off x="930672" y="1714500"/>
            <a:ext cx="7766050" cy="3987800"/>
          </a:xfrm>
          <a:prstGeom prst="rect">
            <a:avLst/>
          </a:prstGeom>
        </p:spPr>
        <p:txBody>
          <a:bodyPr vert="horz" lIns="0"/>
          <a:lstStyle>
            <a:lvl1pPr marL="130302" indent="-130302">
              <a:spcBef>
                <a:spcPts val="0"/>
              </a:spcBef>
              <a:buClr>
                <a:srgbClr val="FF4612"/>
              </a:buClr>
              <a:defRPr sz="1800" b="0" i="0"/>
            </a:lvl1pPr>
            <a:lvl2pPr marL="377190" indent="-150876">
              <a:spcBef>
                <a:spcPts val="0"/>
              </a:spcBef>
              <a:buClr>
                <a:srgbClr val="FF4612"/>
              </a:buClr>
              <a:defRPr sz="1350" b="0" i="0"/>
            </a:lvl2pPr>
            <a:lvl3pPr marL="582930" indent="-102870">
              <a:spcBef>
                <a:spcPts val="0"/>
              </a:spcBef>
              <a:buClr>
                <a:srgbClr val="FF4612"/>
              </a:buClr>
              <a:defRPr sz="1200" b="0" i="0"/>
            </a:lvl3pPr>
            <a:lvl4pPr>
              <a:buClr>
                <a:srgbClr val="FF4612"/>
              </a:buClr>
              <a:defRPr sz="975"/>
            </a:lvl4pPr>
            <a:lvl5pPr>
              <a:buClr>
                <a:srgbClr val="FF4612"/>
              </a:buClr>
              <a:defRPr sz="975"/>
            </a:lvl5pPr>
          </a:lstStyle>
          <a:p>
            <a:pPr lvl="0"/>
            <a:r>
              <a:rPr lang="en-US"/>
              <a:t>Click to edit Master text styles</a:t>
            </a:r>
          </a:p>
          <a:p>
            <a:pPr lvl="1"/>
            <a:r>
              <a:rPr lang="en-US"/>
              <a:t>Second level</a:t>
            </a:r>
          </a:p>
          <a:p>
            <a:pPr lvl="2"/>
            <a:r>
              <a:rPr lang="en-US"/>
              <a:t>Third level</a:t>
            </a:r>
          </a:p>
        </p:txBody>
      </p:sp>
      <p:sp>
        <p:nvSpPr>
          <p:cNvPr id="4" name="Footer Placeholder 3"/>
          <p:cNvSpPr>
            <a:spLocks noGrp="1"/>
          </p:cNvSpPr>
          <p:nvPr>
            <p:ph type="ftr" sz="quarter" idx="12"/>
          </p:nvPr>
        </p:nvSpPr>
        <p:spPr/>
        <p:txBody>
          <a:bodyPr/>
          <a:lstStyle/>
          <a:p>
            <a:r>
              <a:rPr lang="en-US"/>
              <a:t>Draper Proprietary</a:t>
            </a:r>
          </a:p>
        </p:txBody>
      </p:sp>
      <p:cxnSp>
        <p:nvCxnSpPr>
          <p:cNvPr id="9" name="Straight Connector 8"/>
          <p:cNvCxnSpPr/>
          <p:nvPr userDrawn="1"/>
        </p:nvCxnSpPr>
        <p:spPr>
          <a:xfrm>
            <a:off x="0" y="962704"/>
            <a:ext cx="1849468" cy="0"/>
          </a:xfrm>
          <a:prstGeom prst="line">
            <a:avLst/>
          </a:prstGeom>
          <a:ln w="12700">
            <a:solidFill>
              <a:srgbClr val="FF4612"/>
            </a:solidFill>
          </a:ln>
          <a:effectLst/>
        </p:spPr>
        <p:style>
          <a:lnRef idx="2">
            <a:schemeClr val="accent1"/>
          </a:lnRef>
          <a:fillRef idx="0">
            <a:schemeClr val="accent1"/>
          </a:fillRef>
          <a:effectRef idx="1">
            <a:schemeClr val="accent1"/>
          </a:effectRef>
          <a:fontRef idx="minor">
            <a:schemeClr val="tx1"/>
          </a:fontRef>
        </p:style>
      </p:cxnSp>
      <p:grpSp>
        <p:nvGrpSpPr>
          <p:cNvPr id="8" name="Group 7"/>
          <p:cNvGrpSpPr/>
          <p:nvPr userDrawn="1"/>
        </p:nvGrpSpPr>
        <p:grpSpPr>
          <a:xfrm>
            <a:off x="920751" y="6361574"/>
            <a:ext cx="1146175" cy="135779"/>
            <a:chOff x="920750" y="6361572"/>
            <a:chExt cx="1146175" cy="135779"/>
          </a:xfrm>
        </p:grpSpPr>
        <p:sp>
          <p:nvSpPr>
            <p:cNvPr id="10" name="Freeform 6"/>
            <p:cNvSpPr>
              <a:spLocks noEditPoints="1"/>
            </p:cNvSpPr>
            <p:nvPr userDrawn="1"/>
          </p:nvSpPr>
          <p:spPr bwMode="auto">
            <a:xfrm>
              <a:off x="920750" y="6361572"/>
              <a:ext cx="119882" cy="135779"/>
            </a:xfrm>
            <a:custGeom>
              <a:avLst/>
              <a:gdLst>
                <a:gd name="T0" fmla="*/ 124 w 460"/>
                <a:gd name="T1" fmla="*/ 106 h 521"/>
                <a:gd name="T2" fmla="*/ 124 w 460"/>
                <a:gd name="T3" fmla="*/ 415 h 521"/>
                <a:gd name="T4" fmla="*/ 260 w 460"/>
                <a:gd name="T5" fmla="*/ 415 h 521"/>
                <a:gd name="T6" fmla="*/ 286 w 460"/>
                <a:gd name="T7" fmla="*/ 414 h 521"/>
                <a:gd name="T8" fmla="*/ 306 w 460"/>
                <a:gd name="T9" fmla="*/ 408 h 521"/>
                <a:gd name="T10" fmla="*/ 320 w 460"/>
                <a:gd name="T11" fmla="*/ 400 h 521"/>
                <a:gd name="T12" fmla="*/ 330 w 460"/>
                <a:gd name="T13" fmla="*/ 385 h 521"/>
                <a:gd name="T14" fmla="*/ 336 w 460"/>
                <a:gd name="T15" fmla="*/ 368 h 521"/>
                <a:gd name="T16" fmla="*/ 337 w 460"/>
                <a:gd name="T17" fmla="*/ 346 h 521"/>
                <a:gd name="T18" fmla="*/ 337 w 460"/>
                <a:gd name="T19" fmla="*/ 176 h 521"/>
                <a:gd name="T20" fmla="*/ 336 w 460"/>
                <a:gd name="T21" fmla="*/ 154 h 521"/>
                <a:gd name="T22" fmla="*/ 330 w 460"/>
                <a:gd name="T23" fmla="*/ 136 h 521"/>
                <a:gd name="T24" fmla="*/ 320 w 460"/>
                <a:gd name="T25" fmla="*/ 123 h 521"/>
                <a:gd name="T26" fmla="*/ 306 w 460"/>
                <a:gd name="T27" fmla="*/ 113 h 521"/>
                <a:gd name="T28" fmla="*/ 286 w 460"/>
                <a:gd name="T29" fmla="*/ 107 h 521"/>
                <a:gd name="T30" fmla="*/ 260 w 460"/>
                <a:gd name="T31" fmla="*/ 106 h 521"/>
                <a:gd name="T32" fmla="*/ 124 w 460"/>
                <a:gd name="T33" fmla="*/ 106 h 521"/>
                <a:gd name="T34" fmla="*/ 0 w 460"/>
                <a:gd name="T35" fmla="*/ 0 h 521"/>
                <a:gd name="T36" fmla="*/ 268 w 460"/>
                <a:gd name="T37" fmla="*/ 0 h 521"/>
                <a:gd name="T38" fmla="*/ 307 w 460"/>
                <a:gd name="T39" fmla="*/ 1 h 521"/>
                <a:gd name="T40" fmla="*/ 342 w 460"/>
                <a:gd name="T41" fmla="*/ 7 h 521"/>
                <a:gd name="T42" fmla="*/ 370 w 460"/>
                <a:gd name="T43" fmla="*/ 16 h 521"/>
                <a:gd name="T44" fmla="*/ 394 w 460"/>
                <a:gd name="T45" fmla="*/ 27 h 521"/>
                <a:gd name="T46" fmla="*/ 414 w 460"/>
                <a:gd name="T47" fmla="*/ 43 h 521"/>
                <a:gd name="T48" fmla="*/ 430 w 460"/>
                <a:gd name="T49" fmla="*/ 60 h 521"/>
                <a:gd name="T50" fmla="*/ 441 w 460"/>
                <a:gd name="T51" fmla="*/ 79 h 521"/>
                <a:gd name="T52" fmla="*/ 450 w 460"/>
                <a:gd name="T53" fmla="*/ 101 h 521"/>
                <a:gd name="T54" fmla="*/ 456 w 460"/>
                <a:gd name="T55" fmla="*/ 124 h 521"/>
                <a:gd name="T56" fmla="*/ 459 w 460"/>
                <a:gd name="T57" fmla="*/ 150 h 521"/>
                <a:gd name="T58" fmla="*/ 460 w 460"/>
                <a:gd name="T59" fmla="*/ 177 h 521"/>
                <a:gd name="T60" fmla="*/ 460 w 460"/>
                <a:gd name="T61" fmla="*/ 346 h 521"/>
                <a:gd name="T62" fmla="*/ 459 w 460"/>
                <a:gd name="T63" fmla="*/ 371 h 521"/>
                <a:gd name="T64" fmla="*/ 456 w 460"/>
                <a:gd name="T65" fmla="*/ 397 h 521"/>
                <a:gd name="T66" fmla="*/ 450 w 460"/>
                <a:gd name="T67" fmla="*/ 421 h 521"/>
                <a:gd name="T68" fmla="*/ 441 w 460"/>
                <a:gd name="T69" fmla="*/ 443 h 521"/>
                <a:gd name="T70" fmla="*/ 430 w 460"/>
                <a:gd name="T71" fmla="*/ 461 h 521"/>
                <a:gd name="T72" fmla="*/ 414 w 460"/>
                <a:gd name="T73" fmla="*/ 480 h 521"/>
                <a:gd name="T74" fmla="*/ 394 w 460"/>
                <a:gd name="T75" fmla="*/ 494 h 521"/>
                <a:gd name="T76" fmla="*/ 370 w 460"/>
                <a:gd name="T77" fmla="*/ 505 h 521"/>
                <a:gd name="T78" fmla="*/ 342 w 460"/>
                <a:gd name="T79" fmla="*/ 514 h 521"/>
                <a:gd name="T80" fmla="*/ 307 w 460"/>
                <a:gd name="T81" fmla="*/ 520 h 521"/>
                <a:gd name="T82" fmla="*/ 268 w 460"/>
                <a:gd name="T83" fmla="*/ 521 h 521"/>
                <a:gd name="T84" fmla="*/ 0 w 460"/>
                <a:gd name="T85" fmla="*/ 521 h 521"/>
                <a:gd name="T86" fmla="*/ 0 w 460"/>
                <a:gd name="T87"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0" h="521">
                  <a:moveTo>
                    <a:pt x="124" y="106"/>
                  </a:moveTo>
                  <a:lnTo>
                    <a:pt x="124" y="415"/>
                  </a:lnTo>
                  <a:lnTo>
                    <a:pt x="260" y="415"/>
                  </a:lnTo>
                  <a:lnTo>
                    <a:pt x="286" y="414"/>
                  </a:lnTo>
                  <a:lnTo>
                    <a:pt x="306" y="408"/>
                  </a:lnTo>
                  <a:lnTo>
                    <a:pt x="320" y="400"/>
                  </a:lnTo>
                  <a:lnTo>
                    <a:pt x="330" y="385"/>
                  </a:lnTo>
                  <a:lnTo>
                    <a:pt x="336" y="368"/>
                  </a:lnTo>
                  <a:lnTo>
                    <a:pt x="337" y="346"/>
                  </a:lnTo>
                  <a:lnTo>
                    <a:pt x="337" y="176"/>
                  </a:lnTo>
                  <a:lnTo>
                    <a:pt x="336" y="154"/>
                  </a:lnTo>
                  <a:lnTo>
                    <a:pt x="330" y="136"/>
                  </a:lnTo>
                  <a:lnTo>
                    <a:pt x="320" y="123"/>
                  </a:lnTo>
                  <a:lnTo>
                    <a:pt x="306" y="113"/>
                  </a:lnTo>
                  <a:lnTo>
                    <a:pt x="286" y="107"/>
                  </a:lnTo>
                  <a:lnTo>
                    <a:pt x="260" y="106"/>
                  </a:lnTo>
                  <a:lnTo>
                    <a:pt x="124" y="106"/>
                  </a:lnTo>
                  <a:close/>
                  <a:moveTo>
                    <a:pt x="0" y="0"/>
                  </a:moveTo>
                  <a:lnTo>
                    <a:pt x="268" y="0"/>
                  </a:lnTo>
                  <a:lnTo>
                    <a:pt x="307" y="1"/>
                  </a:lnTo>
                  <a:lnTo>
                    <a:pt x="342" y="7"/>
                  </a:lnTo>
                  <a:lnTo>
                    <a:pt x="370" y="16"/>
                  </a:lnTo>
                  <a:lnTo>
                    <a:pt x="394" y="27"/>
                  </a:lnTo>
                  <a:lnTo>
                    <a:pt x="414" y="43"/>
                  </a:lnTo>
                  <a:lnTo>
                    <a:pt x="430" y="60"/>
                  </a:lnTo>
                  <a:lnTo>
                    <a:pt x="441" y="79"/>
                  </a:lnTo>
                  <a:lnTo>
                    <a:pt x="450" y="101"/>
                  </a:lnTo>
                  <a:lnTo>
                    <a:pt x="456" y="124"/>
                  </a:lnTo>
                  <a:lnTo>
                    <a:pt x="459" y="150"/>
                  </a:lnTo>
                  <a:lnTo>
                    <a:pt x="460" y="177"/>
                  </a:lnTo>
                  <a:lnTo>
                    <a:pt x="460" y="346"/>
                  </a:lnTo>
                  <a:lnTo>
                    <a:pt x="459" y="371"/>
                  </a:lnTo>
                  <a:lnTo>
                    <a:pt x="456" y="397"/>
                  </a:lnTo>
                  <a:lnTo>
                    <a:pt x="450" y="421"/>
                  </a:lnTo>
                  <a:lnTo>
                    <a:pt x="441" y="443"/>
                  </a:lnTo>
                  <a:lnTo>
                    <a:pt x="430" y="461"/>
                  </a:lnTo>
                  <a:lnTo>
                    <a:pt x="414" y="480"/>
                  </a:lnTo>
                  <a:lnTo>
                    <a:pt x="394" y="494"/>
                  </a:lnTo>
                  <a:lnTo>
                    <a:pt x="370" y="505"/>
                  </a:lnTo>
                  <a:lnTo>
                    <a:pt x="342" y="514"/>
                  </a:lnTo>
                  <a:lnTo>
                    <a:pt x="307" y="520"/>
                  </a:lnTo>
                  <a:lnTo>
                    <a:pt x="268"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1" name="Freeform 7"/>
            <p:cNvSpPr>
              <a:spLocks noEditPoints="1"/>
            </p:cNvSpPr>
            <p:nvPr userDrawn="1"/>
          </p:nvSpPr>
          <p:spPr bwMode="auto">
            <a:xfrm>
              <a:off x="1128980" y="6361572"/>
              <a:ext cx="133694" cy="135779"/>
            </a:xfrm>
            <a:custGeom>
              <a:avLst/>
              <a:gdLst>
                <a:gd name="T0" fmla="*/ 126 w 513"/>
                <a:gd name="T1" fmla="*/ 101 h 521"/>
                <a:gd name="T2" fmla="*/ 126 w 513"/>
                <a:gd name="T3" fmla="*/ 270 h 521"/>
                <a:gd name="T4" fmla="*/ 277 w 513"/>
                <a:gd name="T5" fmla="*/ 270 h 521"/>
                <a:gd name="T6" fmla="*/ 298 w 513"/>
                <a:gd name="T7" fmla="*/ 268 h 521"/>
                <a:gd name="T8" fmla="*/ 314 w 513"/>
                <a:gd name="T9" fmla="*/ 264 h 521"/>
                <a:gd name="T10" fmla="*/ 327 w 513"/>
                <a:gd name="T11" fmla="*/ 256 h 521"/>
                <a:gd name="T12" fmla="*/ 335 w 513"/>
                <a:gd name="T13" fmla="*/ 246 h 521"/>
                <a:gd name="T14" fmla="*/ 339 w 513"/>
                <a:gd name="T15" fmla="*/ 231 h 521"/>
                <a:gd name="T16" fmla="*/ 341 w 513"/>
                <a:gd name="T17" fmla="*/ 214 h 521"/>
                <a:gd name="T18" fmla="*/ 341 w 513"/>
                <a:gd name="T19" fmla="*/ 153 h 521"/>
                <a:gd name="T20" fmla="*/ 339 w 513"/>
                <a:gd name="T21" fmla="*/ 133 h 521"/>
                <a:gd name="T22" fmla="*/ 332 w 513"/>
                <a:gd name="T23" fmla="*/ 119 h 521"/>
                <a:gd name="T24" fmla="*/ 321 w 513"/>
                <a:gd name="T25" fmla="*/ 109 h 521"/>
                <a:gd name="T26" fmla="*/ 304 w 513"/>
                <a:gd name="T27" fmla="*/ 103 h 521"/>
                <a:gd name="T28" fmla="*/ 281 w 513"/>
                <a:gd name="T29" fmla="*/ 101 h 521"/>
                <a:gd name="T30" fmla="*/ 126 w 513"/>
                <a:gd name="T31" fmla="*/ 101 h 521"/>
                <a:gd name="T32" fmla="*/ 0 w 513"/>
                <a:gd name="T33" fmla="*/ 0 h 521"/>
                <a:gd name="T34" fmla="*/ 280 w 513"/>
                <a:gd name="T35" fmla="*/ 0 h 521"/>
                <a:gd name="T36" fmla="*/ 322 w 513"/>
                <a:gd name="T37" fmla="*/ 1 h 521"/>
                <a:gd name="T38" fmla="*/ 358 w 513"/>
                <a:gd name="T39" fmla="*/ 9 h 521"/>
                <a:gd name="T40" fmla="*/ 388 w 513"/>
                <a:gd name="T41" fmla="*/ 17 h 521"/>
                <a:gd name="T42" fmla="*/ 412 w 513"/>
                <a:gd name="T43" fmla="*/ 31 h 521"/>
                <a:gd name="T44" fmla="*/ 431 w 513"/>
                <a:gd name="T45" fmla="*/ 47 h 521"/>
                <a:gd name="T46" fmla="*/ 445 w 513"/>
                <a:gd name="T47" fmla="*/ 67 h 521"/>
                <a:gd name="T48" fmla="*/ 455 w 513"/>
                <a:gd name="T49" fmla="*/ 91 h 521"/>
                <a:gd name="T50" fmla="*/ 461 w 513"/>
                <a:gd name="T51" fmla="*/ 117 h 521"/>
                <a:gd name="T52" fmla="*/ 462 w 513"/>
                <a:gd name="T53" fmla="*/ 147 h 521"/>
                <a:gd name="T54" fmla="*/ 462 w 513"/>
                <a:gd name="T55" fmla="*/ 221 h 521"/>
                <a:gd name="T56" fmla="*/ 461 w 513"/>
                <a:gd name="T57" fmla="*/ 254 h 521"/>
                <a:gd name="T58" fmla="*/ 453 w 513"/>
                <a:gd name="T59" fmla="*/ 281 h 521"/>
                <a:gd name="T60" fmla="*/ 441 w 513"/>
                <a:gd name="T61" fmla="*/ 306 h 521"/>
                <a:gd name="T62" fmla="*/ 421 w 513"/>
                <a:gd name="T63" fmla="*/ 326 h 521"/>
                <a:gd name="T64" fmla="*/ 394 w 513"/>
                <a:gd name="T65" fmla="*/ 344 h 521"/>
                <a:gd name="T66" fmla="*/ 513 w 513"/>
                <a:gd name="T67" fmla="*/ 521 h 521"/>
                <a:gd name="T68" fmla="*/ 372 w 513"/>
                <a:gd name="T69" fmla="*/ 521 h 521"/>
                <a:gd name="T70" fmla="*/ 270 w 513"/>
                <a:gd name="T71" fmla="*/ 368 h 521"/>
                <a:gd name="T72" fmla="*/ 126 w 513"/>
                <a:gd name="T73" fmla="*/ 368 h 521"/>
                <a:gd name="T74" fmla="*/ 126 w 513"/>
                <a:gd name="T75" fmla="*/ 521 h 521"/>
                <a:gd name="T76" fmla="*/ 0 w 513"/>
                <a:gd name="T77" fmla="*/ 521 h 521"/>
                <a:gd name="T78" fmla="*/ 0 w 513"/>
                <a:gd name="T7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3" h="521">
                  <a:moveTo>
                    <a:pt x="126" y="101"/>
                  </a:moveTo>
                  <a:lnTo>
                    <a:pt x="126" y="270"/>
                  </a:lnTo>
                  <a:lnTo>
                    <a:pt x="277" y="270"/>
                  </a:lnTo>
                  <a:lnTo>
                    <a:pt x="298" y="268"/>
                  </a:lnTo>
                  <a:lnTo>
                    <a:pt x="314" y="264"/>
                  </a:lnTo>
                  <a:lnTo>
                    <a:pt x="327" y="256"/>
                  </a:lnTo>
                  <a:lnTo>
                    <a:pt x="335" y="246"/>
                  </a:lnTo>
                  <a:lnTo>
                    <a:pt x="339" y="231"/>
                  </a:lnTo>
                  <a:lnTo>
                    <a:pt x="341" y="214"/>
                  </a:lnTo>
                  <a:lnTo>
                    <a:pt x="341" y="153"/>
                  </a:lnTo>
                  <a:lnTo>
                    <a:pt x="339" y="133"/>
                  </a:lnTo>
                  <a:lnTo>
                    <a:pt x="332" y="119"/>
                  </a:lnTo>
                  <a:lnTo>
                    <a:pt x="321" y="109"/>
                  </a:lnTo>
                  <a:lnTo>
                    <a:pt x="304" y="103"/>
                  </a:lnTo>
                  <a:lnTo>
                    <a:pt x="281" y="101"/>
                  </a:lnTo>
                  <a:lnTo>
                    <a:pt x="126" y="101"/>
                  </a:lnTo>
                  <a:close/>
                  <a:moveTo>
                    <a:pt x="0" y="0"/>
                  </a:moveTo>
                  <a:lnTo>
                    <a:pt x="280" y="0"/>
                  </a:lnTo>
                  <a:lnTo>
                    <a:pt x="322" y="1"/>
                  </a:lnTo>
                  <a:lnTo>
                    <a:pt x="358" y="9"/>
                  </a:lnTo>
                  <a:lnTo>
                    <a:pt x="388" y="17"/>
                  </a:lnTo>
                  <a:lnTo>
                    <a:pt x="412" y="31"/>
                  </a:lnTo>
                  <a:lnTo>
                    <a:pt x="431" y="47"/>
                  </a:lnTo>
                  <a:lnTo>
                    <a:pt x="445" y="67"/>
                  </a:lnTo>
                  <a:lnTo>
                    <a:pt x="455" y="91"/>
                  </a:lnTo>
                  <a:lnTo>
                    <a:pt x="461" y="117"/>
                  </a:lnTo>
                  <a:lnTo>
                    <a:pt x="462" y="147"/>
                  </a:lnTo>
                  <a:lnTo>
                    <a:pt x="462" y="221"/>
                  </a:lnTo>
                  <a:lnTo>
                    <a:pt x="461" y="254"/>
                  </a:lnTo>
                  <a:lnTo>
                    <a:pt x="453" y="281"/>
                  </a:lnTo>
                  <a:lnTo>
                    <a:pt x="441" y="306"/>
                  </a:lnTo>
                  <a:lnTo>
                    <a:pt x="421" y="326"/>
                  </a:lnTo>
                  <a:lnTo>
                    <a:pt x="394" y="344"/>
                  </a:lnTo>
                  <a:lnTo>
                    <a:pt x="513" y="521"/>
                  </a:lnTo>
                  <a:lnTo>
                    <a:pt x="372" y="521"/>
                  </a:lnTo>
                  <a:lnTo>
                    <a:pt x="270" y="368"/>
                  </a:lnTo>
                  <a:lnTo>
                    <a:pt x="126" y="368"/>
                  </a:lnTo>
                  <a:lnTo>
                    <a:pt x="126"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3" name="Freeform 8"/>
            <p:cNvSpPr>
              <a:spLocks/>
            </p:cNvSpPr>
            <p:nvPr userDrawn="1"/>
          </p:nvSpPr>
          <p:spPr bwMode="auto">
            <a:xfrm>
              <a:off x="1333039" y="6361572"/>
              <a:ext cx="144379" cy="135779"/>
            </a:xfrm>
            <a:custGeom>
              <a:avLst/>
              <a:gdLst>
                <a:gd name="T0" fmla="*/ 199 w 554"/>
                <a:gd name="T1" fmla="*/ 0 h 521"/>
                <a:gd name="T2" fmla="*/ 355 w 554"/>
                <a:gd name="T3" fmla="*/ 0 h 521"/>
                <a:gd name="T4" fmla="*/ 554 w 554"/>
                <a:gd name="T5" fmla="*/ 521 h 521"/>
                <a:gd name="T6" fmla="*/ 429 w 554"/>
                <a:gd name="T7" fmla="*/ 521 h 521"/>
                <a:gd name="T8" fmla="*/ 276 w 554"/>
                <a:gd name="T9" fmla="*/ 111 h 521"/>
                <a:gd name="T10" fmla="*/ 125 w 554"/>
                <a:gd name="T11" fmla="*/ 521 h 521"/>
                <a:gd name="T12" fmla="*/ 0 w 554"/>
                <a:gd name="T13" fmla="*/ 521 h 521"/>
                <a:gd name="T14" fmla="*/ 199 w 554"/>
                <a:gd name="T15" fmla="*/ 0 h 5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4" h="521">
                  <a:moveTo>
                    <a:pt x="199" y="0"/>
                  </a:moveTo>
                  <a:lnTo>
                    <a:pt x="355" y="0"/>
                  </a:lnTo>
                  <a:lnTo>
                    <a:pt x="554" y="521"/>
                  </a:lnTo>
                  <a:lnTo>
                    <a:pt x="429" y="521"/>
                  </a:lnTo>
                  <a:lnTo>
                    <a:pt x="276" y="111"/>
                  </a:lnTo>
                  <a:lnTo>
                    <a:pt x="125" y="521"/>
                  </a:lnTo>
                  <a:lnTo>
                    <a:pt x="0" y="521"/>
                  </a:lnTo>
                  <a:lnTo>
                    <a:pt x="199" y="0"/>
                  </a:lnTo>
                  <a:close/>
                </a:path>
              </a:pathLst>
            </a:custGeom>
            <a:solidFill>
              <a:srgbClr val="FF2302"/>
            </a:solidFill>
            <a:ln w="0">
              <a:solidFill>
                <a:srgbClr val="FF2302"/>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4" name="Freeform 9"/>
            <p:cNvSpPr>
              <a:spLocks noEditPoints="1"/>
            </p:cNvSpPr>
            <p:nvPr userDrawn="1"/>
          </p:nvSpPr>
          <p:spPr bwMode="auto">
            <a:xfrm>
              <a:off x="1550390" y="6361572"/>
              <a:ext cx="118318" cy="135779"/>
            </a:xfrm>
            <a:custGeom>
              <a:avLst/>
              <a:gdLst>
                <a:gd name="T0" fmla="*/ 125 w 454"/>
                <a:gd name="T1" fmla="*/ 101 h 521"/>
                <a:gd name="T2" fmla="*/ 125 w 454"/>
                <a:gd name="T3" fmla="*/ 274 h 521"/>
                <a:gd name="T4" fmla="*/ 268 w 454"/>
                <a:gd name="T5" fmla="*/ 274 h 521"/>
                <a:gd name="T6" fmla="*/ 292 w 454"/>
                <a:gd name="T7" fmla="*/ 271 h 521"/>
                <a:gd name="T8" fmla="*/ 310 w 454"/>
                <a:gd name="T9" fmla="*/ 266 h 521"/>
                <a:gd name="T10" fmla="*/ 322 w 454"/>
                <a:gd name="T11" fmla="*/ 256 h 521"/>
                <a:gd name="T12" fmla="*/ 329 w 454"/>
                <a:gd name="T13" fmla="*/ 240 h 521"/>
                <a:gd name="T14" fmla="*/ 332 w 454"/>
                <a:gd name="T15" fmla="*/ 221 h 521"/>
                <a:gd name="T16" fmla="*/ 332 w 454"/>
                <a:gd name="T17" fmla="*/ 153 h 521"/>
                <a:gd name="T18" fmla="*/ 329 w 454"/>
                <a:gd name="T19" fmla="*/ 134 h 521"/>
                <a:gd name="T20" fmla="*/ 322 w 454"/>
                <a:gd name="T21" fmla="*/ 120 h 521"/>
                <a:gd name="T22" fmla="*/ 310 w 454"/>
                <a:gd name="T23" fmla="*/ 109 h 521"/>
                <a:gd name="T24" fmla="*/ 292 w 454"/>
                <a:gd name="T25" fmla="*/ 103 h 521"/>
                <a:gd name="T26" fmla="*/ 268 w 454"/>
                <a:gd name="T27" fmla="*/ 101 h 521"/>
                <a:gd name="T28" fmla="*/ 125 w 454"/>
                <a:gd name="T29" fmla="*/ 101 h 521"/>
                <a:gd name="T30" fmla="*/ 0 w 454"/>
                <a:gd name="T31" fmla="*/ 0 h 521"/>
                <a:gd name="T32" fmla="*/ 272 w 454"/>
                <a:gd name="T33" fmla="*/ 0 h 521"/>
                <a:gd name="T34" fmla="*/ 315 w 454"/>
                <a:gd name="T35" fmla="*/ 1 h 521"/>
                <a:gd name="T36" fmla="*/ 350 w 454"/>
                <a:gd name="T37" fmla="*/ 9 h 521"/>
                <a:gd name="T38" fmla="*/ 380 w 454"/>
                <a:gd name="T39" fmla="*/ 17 h 521"/>
                <a:gd name="T40" fmla="*/ 404 w 454"/>
                <a:gd name="T41" fmla="*/ 31 h 521"/>
                <a:gd name="T42" fmla="*/ 424 w 454"/>
                <a:gd name="T43" fmla="*/ 47 h 521"/>
                <a:gd name="T44" fmla="*/ 437 w 454"/>
                <a:gd name="T45" fmla="*/ 67 h 521"/>
                <a:gd name="T46" fmla="*/ 447 w 454"/>
                <a:gd name="T47" fmla="*/ 91 h 521"/>
                <a:gd name="T48" fmla="*/ 453 w 454"/>
                <a:gd name="T49" fmla="*/ 117 h 521"/>
                <a:gd name="T50" fmla="*/ 454 w 454"/>
                <a:gd name="T51" fmla="*/ 147 h 521"/>
                <a:gd name="T52" fmla="*/ 454 w 454"/>
                <a:gd name="T53" fmla="*/ 227 h 521"/>
                <a:gd name="T54" fmla="*/ 453 w 454"/>
                <a:gd name="T55" fmla="*/ 256 h 521"/>
                <a:gd name="T56" fmla="*/ 446 w 454"/>
                <a:gd name="T57" fmla="*/ 283 h 521"/>
                <a:gd name="T58" fmla="*/ 436 w 454"/>
                <a:gd name="T59" fmla="*/ 307 h 521"/>
                <a:gd name="T60" fmla="*/ 422 w 454"/>
                <a:gd name="T61" fmla="*/ 327 h 521"/>
                <a:gd name="T62" fmla="*/ 402 w 454"/>
                <a:gd name="T63" fmla="*/ 344 h 521"/>
                <a:gd name="T64" fmla="*/ 376 w 454"/>
                <a:gd name="T65" fmla="*/ 357 h 521"/>
                <a:gd name="T66" fmla="*/ 346 w 454"/>
                <a:gd name="T67" fmla="*/ 367 h 521"/>
                <a:gd name="T68" fmla="*/ 309 w 454"/>
                <a:gd name="T69" fmla="*/ 373 h 521"/>
                <a:gd name="T70" fmla="*/ 266 w 454"/>
                <a:gd name="T71" fmla="*/ 374 h 521"/>
                <a:gd name="T72" fmla="*/ 125 w 454"/>
                <a:gd name="T73" fmla="*/ 374 h 521"/>
                <a:gd name="T74" fmla="*/ 125 w 454"/>
                <a:gd name="T75" fmla="*/ 521 h 521"/>
                <a:gd name="T76" fmla="*/ 0 w 454"/>
                <a:gd name="T77" fmla="*/ 521 h 521"/>
                <a:gd name="T78" fmla="*/ 0 w 454"/>
                <a:gd name="T7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4" h="521">
                  <a:moveTo>
                    <a:pt x="125" y="101"/>
                  </a:moveTo>
                  <a:lnTo>
                    <a:pt x="125" y="274"/>
                  </a:lnTo>
                  <a:lnTo>
                    <a:pt x="268" y="274"/>
                  </a:lnTo>
                  <a:lnTo>
                    <a:pt x="292" y="271"/>
                  </a:lnTo>
                  <a:lnTo>
                    <a:pt x="310" y="266"/>
                  </a:lnTo>
                  <a:lnTo>
                    <a:pt x="322" y="256"/>
                  </a:lnTo>
                  <a:lnTo>
                    <a:pt x="329" y="240"/>
                  </a:lnTo>
                  <a:lnTo>
                    <a:pt x="332" y="221"/>
                  </a:lnTo>
                  <a:lnTo>
                    <a:pt x="332" y="153"/>
                  </a:lnTo>
                  <a:lnTo>
                    <a:pt x="329" y="134"/>
                  </a:lnTo>
                  <a:lnTo>
                    <a:pt x="322" y="120"/>
                  </a:lnTo>
                  <a:lnTo>
                    <a:pt x="310" y="109"/>
                  </a:lnTo>
                  <a:lnTo>
                    <a:pt x="292" y="103"/>
                  </a:lnTo>
                  <a:lnTo>
                    <a:pt x="268" y="101"/>
                  </a:lnTo>
                  <a:lnTo>
                    <a:pt x="125" y="101"/>
                  </a:lnTo>
                  <a:close/>
                  <a:moveTo>
                    <a:pt x="0" y="0"/>
                  </a:moveTo>
                  <a:lnTo>
                    <a:pt x="272" y="0"/>
                  </a:lnTo>
                  <a:lnTo>
                    <a:pt x="315" y="1"/>
                  </a:lnTo>
                  <a:lnTo>
                    <a:pt x="350" y="9"/>
                  </a:lnTo>
                  <a:lnTo>
                    <a:pt x="380" y="17"/>
                  </a:lnTo>
                  <a:lnTo>
                    <a:pt x="404" y="31"/>
                  </a:lnTo>
                  <a:lnTo>
                    <a:pt x="424" y="47"/>
                  </a:lnTo>
                  <a:lnTo>
                    <a:pt x="437" y="67"/>
                  </a:lnTo>
                  <a:lnTo>
                    <a:pt x="447" y="91"/>
                  </a:lnTo>
                  <a:lnTo>
                    <a:pt x="453" y="117"/>
                  </a:lnTo>
                  <a:lnTo>
                    <a:pt x="454" y="147"/>
                  </a:lnTo>
                  <a:lnTo>
                    <a:pt x="454" y="227"/>
                  </a:lnTo>
                  <a:lnTo>
                    <a:pt x="453" y="256"/>
                  </a:lnTo>
                  <a:lnTo>
                    <a:pt x="446" y="283"/>
                  </a:lnTo>
                  <a:lnTo>
                    <a:pt x="436" y="307"/>
                  </a:lnTo>
                  <a:lnTo>
                    <a:pt x="422" y="327"/>
                  </a:lnTo>
                  <a:lnTo>
                    <a:pt x="402" y="344"/>
                  </a:lnTo>
                  <a:lnTo>
                    <a:pt x="376" y="357"/>
                  </a:lnTo>
                  <a:lnTo>
                    <a:pt x="346" y="367"/>
                  </a:lnTo>
                  <a:lnTo>
                    <a:pt x="309" y="373"/>
                  </a:lnTo>
                  <a:lnTo>
                    <a:pt x="266" y="374"/>
                  </a:lnTo>
                  <a:lnTo>
                    <a:pt x="125" y="374"/>
                  </a:lnTo>
                  <a:lnTo>
                    <a:pt x="125"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5" name="Freeform 10"/>
            <p:cNvSpPr>
              <a:spLocks/>
            </p:cNvSpPr>
            <p:nvPr userDrawn="1"/>
          </p:nvSpPr>
          <p:spPr bwMode="auto">
            <a:xfrm>
              <a:off x="1747674" y="6361572"/>
              <a:ext cx="104245" cy="135779"/>
            </a:xfrm>
            <a:custGeom>
              <a:avLst/>
              <a:gdLst>
                <a:gd name="T0" fmla="*/ 0 w 400"/>
                <a:gd name="T1" fmla="*/ 0 h 521"/>
                <a:gd name="T2" fmla="*/ 400 w 400"/>
                <a:gd name="T3" fmla="*/ 0 h 521"/>
                <a:gd name="T4" fmla="*/ 400 w 400"/>
                <a:gd name="T5" fmla="*/ 103 h 521"/>
                <a:gd name="T6" fmla="*/ 124 w 400"/>
                <a:gd name="T7" fmla="*/ 103 h 521"/>
                <a:gd name="T8" fmla="*/ 124 w 400"/>
                <a:gd name="T9" fmla="*/ 204 h 521"/>
                <a:gd name="T10" fmla="*/ 382 w 400"/>
                <a:gd name="T11" fmla="*/ 204 h 521"/>
                <a:gd name="T12" fmla="*/ 382 w 400"/>
                <a:gd name="T13" fmla="*/ 307 h 521"/>
                <a:gd name="T14" fmla="*/ 124 w 400"/>
                <a:gd name="T15" fmla="*/ 307 h 521"/>
                <a:gd name="T16" fmla="*/ 124 w 400"/>
                <a:gd name="T17" fmla="*/ 420 h 521"/>
                <a:gd name="T18" fmla="*/ 400 w 400"/>
                <a:gd name="T19" fmla="*/ 420 h 521"/>
                <a:gd name="T20" fmla="*/ 400 w 400"/>
                <a:gd name="T21" fmla="*/ 521 h 521"/>
                <a:gd name="T22" fmla="*/ 0 w 400"/>
                <a:gd name="T23" fmla="*/ 521 h 521"/>
                <a:gd name="T24" fmla="*/ 0 w 400"/>
                <a:gd name="T25"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0" h="521">
                  <a:moveTo>
                    <a:pt x="0" y="0"/>
                  </a:moveTo>
                  <a:lnTo>
                    <a:pt x="400" y="0"/>
                  </a:lnTo>
                  <a:lnTo>
                    <a:pt x="400" y="103"/>
                  </a:lnTo>
                  <a:lnTo>
                    <a:pt x="124" y="103"/>
                  </a:lnTo>
                  <a:lnTo>
                    <a:pt x="124" y="204"/>
                  </a:lnTo>
                  <a:lnTo>
                    <a:pt x="382" y="204"/>
                  </a:lnTo>
                  <a:lnTo>
                    <a:pt x="382" y="307"/>
                  </a:lnTo>
                  <a:lnTo>
                    <a:pt x="124" y="307"/>
                  </a:lnTo>
                  <a:lnTo>
                    <a:pt x="124" y="420"/>
                  </a:lnTo>
                  <a:lnTo>
                    <a:pt x="400" y="420"/>
                  </a:lnTo>
                  <a:lnTo>
                    <a:pt x="400"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6" name="Freeform 11"/>
            <p:cNvSpPr>
              <a:spLocks noEditPoints="1"/>
            </p:cNvSpPr>
            <p:nvPr userDrawn="1"/>
          </p:nvSpPr>
          <p:spPr bwMode="auto">
            <a:xfrm>
              <a:off x="1933752" y="6361572"/>
              <a:ext cx="133173" cy="135779"/>
            </a:xfrm>
            <a:custGeom>
              <a:avLst/>
              <a:gdLst>
                <a:gd name="T0" fmla="*/ 124 w 511"/>
                <a:gd name="T1" fmla="*/ 101 h 521"/>
                <a:gd name="T2" fmla="*/ 124 w 511"/>
                <a:gd name="T3" fmla="*/ 270 h 521"/>
                <a:gd name="T4" fmla="*/ 276 w 511"/>
                <a:gd name="T5" fmla="*/ 270 h 521"/>
                <a:gd name="T6" fmla="*/ 296 w 511"/>
                <a:gd name="T7" fmla="*/ 268 h 521"/>
                <a:gd name="T8" fmla="*/ 313 w 511"/>
                <a:gd name="T9" fmla="*/ 264 h 521"/>
                <a:gd name="T10" fmla="*/ 325 w 511"/>
                <a:gd name="T11" fmla="*/ 256 h 521"/>
                <a:gd name="T12" fmla="*/ 333 w 511"/>
                <a:gd name="T13" fmla="*/ 246 h 521"/>
                <a:gd name="T14" fmla="*/ 338 w 511"/>
                <a:gd name="T15" fmla="*/ 231 h 521"/>
                <a:gd name="T16" fmla="*/ 339 w 511"/>
                <a:gd name="T17" fmla="*/ 214 h 521"/>
                <a:gd name="T18" fmla="*/ 339 w 511"/>
                <a:gd name="T19" fmla="*/ 153 h 521"/>
                <a:gd name="T20" fmla="*/ 338 w 511"/>
                <a:gd name="T21" fmla="*/ 133 h 521"/>
                <a:gd name="T22" fmla="*/ 330 w 511"/>
                <a:gd name="T23" fmla="*/ 119 h 521"/>
                <a:gd name="T24" fmla="*/ 319 w 511"/>
                <a:gd name="T25" fmla="*/ 109 h 521"/>
                <a:gd name="T26" fmla="*/ 302 w 511"/>
                <a:gd name="T27" fmla="*/ 103 h 521"/>
                <a:gd name="T28" fmla="*/ 279 w 511"/>
                <a:gd name="T29" fmla="*/ 101 h 521"/>
                <a:gd name="T30" fmla="*/ 124 w 511"/>
                <a:gd name="T31" fmla="*/ 101 h 521"/>
                <a:gd name="T32" fmla="*/ 0 w 511"/>
                <a:gd name="T33" fmla="*/ 0 h 521"/>
                <a:gd name="T34" fmla="*/ 279 w 511"/>
                <a:gd name="T35" fmla="*/ 0 h 521"/>
                <a:gd name="T36" fmla="*/ 320 w 511"/>
                <a:gd name="T37" fmla="*/ 1 h 521"/>
                <a:gd name="T38" fmla="*/ 358 w 511"/>
                <a:gd name="T39" fmla="*/ 9 h 521"/>
                <a:gd name="T40" fmla="*/ 387 w 511"/>
                <a:gd name="T41" fmla="*/ 17 h 521"/>
                <a:gd name="T42" fmla="*/ 412 w 511"/>
                <a:gd name="T43" fmla="*/ 31 h 521"/>
                <a:gd name="T44" fmla="*/ 430 w 511"/>
                <a:gd name="T45" fmla="*/ 47 h 521"/>
                <a:gd name="T46" fmla="*/ 444 w 511"/>
                <a:gd name="T47" fmla="*/ 67 h 521"/>
                <a:gd name="T48" fmla="*/ 453 w 511"/>
                <a:gd name="T49" fmla="*/ 91 h 521"/>
                <a:gd name="T50" fmla="*/ 459 w 511"/>
                <a:gd name="T51" fmla="*/ 117 h 521"/>
                <a:gd name="T52" fmla="*/ 460 w 511"/>
                <a:gd name="T53" fmla="*/ 147 h 521"/>
                <a:gd name="T54" fmla="*/ 460 w 511"/>
                <a:gd name="T55" fmla="*/ 221 h 521"/>
                <a:gd name="T56" fmla="*/ 459 w 511"/>
                <a:gd name="T57" fmla="*/ 254 h 521"/>
                <a:gd name="T58" fmla="*/ 452 w 511"/>
                <a:gd name="T59" fmla="*/ 281 h 521"/>
                <a:gd name="T60" fmla="*/ 439 w 511"/>
                <a:gd name="T61" fmla="*/ 306 h 521"/>
                <a:gd name="T62" fmla="*/ 419 w 511"/>
                <a:gd name="T63" fmla="*/ 326 h 521"/>
                <a:gd name="T64" fmla="*/ 392 w 511"/>
                <a:gd name="T65" fmla="*/ 344 h 521"/>
                <a:gd name="T66" fmla="*/ 511 w 511"/>
                <a:gd name="T67" fmla="*/ 521 h 521"/>
                <a:gd name="T68" fmla="*/ 370 w 511"/>
                <a:gd name="T69" fmla="*/ 521 h 521"/>
                <a:gd name="T70" fmla="*/ 269 w 511"/>
                <a:gd name="T71" fmla="*/ 368 h 521"/>
                <a:gd name="T72" fmla="*/ 124 w 511"/>
                <a:gd name="T73" fmla="*/ 368 h 521"/>
                <a:gd name="T74" fmla="*/ 124 w 511"/>
                <a:gd name="T75" fmla="*/ 521 h 521"/>
                <a:gd name="T76" fmla="*/ 0 w 511"/>
                <a:gd name="T77" fmla="*/ 521 h 521"/>
                <a:gd name="T78" fmla="*/ 0 w 511"/>
                <a:gd name="T7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1" h="521">
                  <a:moveTo>
                    <a:pt x="124" y="101"/>
                  </a:moveTo>
                  <a:lnTo>
                    <a:pt x="124" y="270"/>
                  </a:lnTo>
                  <a:lnTo>
                    <a:pt x="276" y="270"/>
                  </a:lnTo>
                  <a:lnTo>
                    <a:pt x="296" y="268"/>
                  </a:lnTo>
                  <a:lnTo>
                    <a:pt x="313" y="264"/>
                  </a:lnTo>
                  <a:lnTo>
                    <a:pt x="325" y="256"/>
                  </a:lnTo>
                  <a:lnTo>
                    <a:pt x="333" y="246"/>
                  </a:lnTo>
                  <a:lnTo>
                    <a:pt x="338" y="231"/>
                  </a:lnTo>
                  <a:lnTo>
                    <a:pt x="339" y="214"/>
                  </a:lnTo>
                  <a:lnTo>
                    <a:pt x="339" y="153"/>
                  </a:lnTo>
                  <a:lnTo>
                    <a:pt x="338" y="133"/>
                  </a:lnTo>
                  <a:lnTo>
                    <a:pt x="330" y="119"/>
                  </a:lnTo>
                  <a:lnTo>
                    <a:pt x="319" y="109"/>
                  </a:lnTo>
                  <a:lnTo>
                    <a:pt x="302" y="103"/>
                  </a:lnTo>
                  <a:lnTo>
                    <a:pt x="279" y="101"/>
                  </a:lnTo>
                  <a:lnTo>
                    <a:pt x="124" y="101"/>
                  </a:lnTo>
                  <a:close/>
                  <a:moveTo>
                    <a:pt x="0" y="0"/>
                  </a:moveTo>
                  <a:lnTo>
                    <a:pt x="279" y="0"/>
                  </a:lnTo>
                  <a:lnTo>
                    <a:pt x="320" y="1"/>
                  </a:lnTo>
                  <a:lnTo>
                    <a:pt x="358" y="9"/>
                  </a:lnTo>
                  <a:lnTo>
                    <a:pt x="387" y="17"/>
                  </a:lnTo>
                  <a:lnTo>
                    <a:pt x="412" y="31"/>
                  </a:lnTo>
                  <a:lnTo>
                    <a:pt x="430" y="47"/>
                  </a:lnTo>
                  <a:lnTo>
                    <a:pt x="444" y="67"/>
                  </a:lnTo>
                  <a:lnTo>
                    <a:pt x="453" y="91"/>
                  </a:lnTo>
                  <a:lnTo>
                    <a:pt x="459" y="117"/>
                  </a:lnTo>
                  <a:lnTo>
                    <a:pt x="460" y="147"/>
                  </a:lnTo>
                  <a:lnTo>
                    <a:pt x="460" y="221"/>
                  </a:lnTo>
                  <a:lnTo>
                    <a:pt x="459" y="254"/>
                  </a:lnTo>
                  <a:lnTo>
                    <a:pt x="452" y="281"/>
                  </a:lnTo>
                  <a:lnTo>
                    <a:pt x="439" y="306"/>
                  </a:lnTo>
                  <a:lnTo>
                    <a:pt x="419" y="326"/>
                  </a:lnTo>
                  <a:lnTo>
                    <a:pt x="392" y="344"/>
                  </a:lnTo>
                  <a:lnTo>
                    <a:pt x="511" y="521"/>
                  </a:lnTo>
                  <a:lnTo>
                    <a:pt x="370" y="521"/>
                  </a:lnTo>
                  <a:lnTo>
                    <a:pt x="269" y="368"/>
                  </a:lnTo>
                  <a:lnTo>
                    <a:pt x="124" y="368"/>
                  </a:lnTo>
                  <a:lnTo>
                    <a:pt x="124"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grpSp>
    </p:spTree>
    <p:extLst>
      <p:ext uri="{BB962C8B-B14F-4D97-AF65-F5344CB8AC3E}">
        <p14:creationId xmlns:p14="http://schemas.microsoft.com/office/powerpoint/2010/main" val="3280994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920752" y="1752601"/>
            <a:ext cx="3549650" cy="3952065"/>
          </a:xfrm>
          <a:prstGeom prst="rect">
            <a:avLst/>
          </a:prstGeom>
        </p:spPr>
        <p:txBody>
          <a:bodyPr lIns="0">
            <a:normAutofit/>
          </a:bodyPr>
          <a:lstStyle>
            <a:lvl1pPr marL="214313" indent="-214313">
              <a:lnSpc>
                <a:spcPct val="100000"/>
              </a:lnSpc>
              <a:spcBef>
                <a:spcPts val="600"/>
              </a:spcBef>
              <a:buClr>
                <a:schemeClr val="accent1"/>
              </a:buClr>
              <a:buFont typeface="Arial" panose="020B0604020202020204" pitchFamily="34" charset="0"/>
              <a:buChar char="•"/>
              <a:defRPr sz="1800" baseline="0">
                <a:latin typeface="Arial"/>
              </a:defRPr>
            </a:lvl1pPr>
            <a:lvl2pPr marL="685800" indent="-342900">
              <a:lnSpc>
                <a:spcPct val="100000"/>
              </a:lnSpc>
              <a:buClr>
                <a:schemeClr val="accent1"/>
              </a:buClr>
              <a:buFont typeface="Arial" panose="020B0604020202020204" pitchFamily="34" charset="0"/>
              <a:buChar char="‒"/>
              <a:defRPr sz="1350" baseline="0"/>
            </a:lvl2pPr>
            <a:lvl3pPr marL="942975" indent="-257175">
              <a:lnSpc>
                <a:spcPct val="100000"/>
              </a:lnSpc>
              <a:buClr>
                <a:schemeClr val="accent1"/>
              </a:buClr>
              <a:buFont typeface="Arial" panose="020B0604020202020204" pitchFamily="34" charset="0"/>
              <a:buChar char="•"/>
              <a:defRPr sz="1200"/>
            </a:lvl3pPr>
            <a:lvl4pPr marL="1028700" indent="0">
              <a:buFontTx/>
              <a:buNone/>
              <a:defRPr/>
            </a:lvl4pPr>
            <a:lvl5pPr marL="1371600" indent="0">
              <a:buFontTx/>
              <a:buNone/>
              <a:defRPr/>
            </a:lvl5pPr>
          </a:lstStyle>
          <a:p>
            <a:pPr lvl="0"/>
            <a:r>
              <a:rPr lang="en-US" dirty="0"/>
              <a:t>Click to edit Master text styles</a:t>
            </a:r>
          </a:p>
          <a:p>
            <a:pPr lvl="1"/>
            <a:r>
              <a:rPr lang="en-US" dirty="0"/>
              <a:t>Foo</a:t>
            </a:r>
          </a:p>
          <a:p>
            <a:pPr lvl="2"/>
            <a:r>
              <a:rPr lang="en-US" dirty="0"/>
              <a:t>Bar</a:t>
            </a:r>
          </a:p>
        </p:txBody>
      </p:sp>
      <p:sp>
        <p:nvSpPr>
          <p:cNvPr id="6" name="Content Placeholder 2"/>
          <p:cNvSpPr>
            <a:spLocks noGrp="1"/>
          </p:cNvSpPr>
          <p:nvPr>
            <p:ph idx="10" hasCustomPrompt="1"/>
          </p:nvPr>
        </p:nvSpPr>
        <p:spPr>
          <a:xfrm>
            <a:off x="5180940" y="1752601"/>
            <a:ext cx="3549650" cy="3952065"/>
          </a:xfrm>
          <a:prstGeom prst="rect">
            <a:avLst/>
          </a:prstGeom>
        </p:spPr>
        <p:txBody>
          <a:bodyPr lIns="0">
            <a:normAutofit/>
          </a:bodyPr>
          <a:lstStyle>
            <a:lvl1pPr marL="214313" indent="-214313">
              <a:lnSpc>
                <a:spcPct val="100000"/>
              </a:lnSpc>
              <a:spcBef>
                <a:spcPts val="600"/>
              </a:spcBef>
              <a:buClr>
                <a:schemeClr val="accent1"/>
              </a:buClr>
              <a:buFont typeface="Arial" panose="020B0604020202020204" pitchFamily="34" charset="0"/>
              <a:buChar char="•"/>
              <a:defRPr sz="1800" baseline="0">
                <a:latin typeface="Arial"/>
              </a:defRPr>
            </a:lvl1pPr>
            <a:lvl2pPr marL="557213" indent="-214313">
              <a:lnSpc>
                <a:spcPct val="100000"/>
              </a:lnSpc>
              <a:buClr>
                <a:schemeClr val="accent1"/>
              </a:buClr>
              <a:buFont typeface="Arial" panose="020B0604020202020204" pitchFamily="34" charset="0"/>
              <a:buChar char="‒"/>
              <a:defRPr sz="1350"/>
            </a:lvl2pPr>
            <a:lvl3pPr marL="900113" indent="-214313">
              <a:lnSpc>
                <a:spcPct val="100000"/>
              </a:lnSpc>
              <a:buClr>
                <a:schemeClr val="accent1"/>
              </a:buClr>
              <a:buFont typeface="Arial" panose="020B0604020202020204" pitchFamily="34" charset="0"/>
              <a:buChar char="•"/>
              <a:defRPr sz="1200" baseline="0"/>
            </a:lvl3pPr>
            <a:lvl4pPr marL="1028700" indent="0">
              <a:buFontTx/>
              <a:buNone/>
              <a:defRPr/>
            </a:lvl4pPr>
            <a:lvl5pPr marL="1371600" indent="0">
              <a:buFontTx/>
              <a:buNone/>
              <a:defRPr/>
            </a:lvl5pPr>
          </a:lstStyle>
          <a:p>
            <a:pPr lvl="0"/>
            <a:r>
              <a:rPr lang="en-US" dirty="0"/>
              <a:t>Click to edit Master text styles</a:t>
            </a:r>
          </a:p>
          <a:p>
            <a:pPr lvl="1"/>
            <a:r>
              <a:rPr lang="en-US" dirty="0"/>
              <a:t>Foo</a:t>
            </a:r>
          </a:p>
          <a:p>
            <a:pPr lvl="2"/>
            <a:r>
              <a:rPr lang="en-US" dirty="0"/>
              <a:t>Bar</a:t>
            </a:r>
          </a:p>
          <a:p>
            <a:pPr lvl="0"/>
            <a:endParaRPr lang="en-US" dirty="0"/>
          </a:p>
        </p:txBody>
      </p:sp>
      <p:sp>
        <p:nvSpPr>
          <p:cNvPr id="7" name="Slide Number Placeholder 5"/>
          <p:cNvSpPr>
            <a:spLocks noGrp="1"/>
          </p:cNvSpPr>
          <p:nvPr>
            <p:ph type="sldNum" sz="quarter" idx="4"/>
          </p:nvPr>
        </p:nvSpPr>
        <p:spPr>
          <a:xfrm>
            <a:off x="7881409" y="6344939"/>
            <a:ext cx="466725" cy="365125"/>
          </a:xfrm>
          <a:prstGeom prst="rect">
            <a:avLst/>
          </a:prstGeom>
        </p:spPr>
        <p:txBody>
          <a:bodyPr bIns="0"/>
          <a:lstStyle>
            <a:lvl1pPr algn="r">
              <a:defRPr sz="900" b="1" i="0"/>
            </a:lvl1pPr>
          </a:lstStyle>
          <a:p>
            <a:fld id="{532E5815-A8B8-3248-99F0-470F41FB048B}" type="slidenum">
              <a:rPr lang="en-US" smtClean="0"/>
              <a:pPr/>
              <a:t>‹#›</a:t>
            </a:fld>
            <a:endParaRPr lang="en-US" dirty="0"/>
          </a:p>
        </p:txBody>
      </p:sp>
      <p:sp>
        <p:nvSpPr>
          <p:cNvPr id="10" name="Title 1"/>
          <p:cNvSpPr>
            <a:spLocks noGrp="1"/>
          </p:cNvSpPr>
          <p:nvPr>
            <p:ph type="title" hasCustomPrompt="1"/>
          </p:nvPr>
        </p:nvSpPr>
        <p:spPr>
          <a:xfrm>
            <a:off x="930672" y="47198"/>
            <a:ext cx="7766050" cy="1143000"/>
          </a:xfrm>
        </p:spPr>
        <p:txBody>
          <a:bodyPr lIns="0">
            <a:normAutofit/>
          </a:bodyPr>
          <a:lstStyle>
            <a:lvl1pPr algn="l">
              <a:defRPr sz="2625" b="1" i="0" baseline="0">
                <a:latin typeface="Arial"/>
              </a:defRPr>
            </a:lvl1pPr>
          </a:lstStyle>
          <a:p>
            <a:r>
              <a:rPr lang="en-US" dirty="0"/>
              <a:t>Two Columns</a:t>
            </a:r>
          </a:p>
        </p:txBody>
      </p:sp>
      <p:sp>
        <p:nvSpPr>
          <p:cNvPr id="4" name="Footer Placeholder 3"/>
          <p:cNvSpPr>
            <a:spLocks noGrp="1"/>
          </p:cNvSpPr>
          <p:nvPr>
            <p:ph type="ftr" sz="quarter" idx="12"/>
          </p:nvPr>
        </p:nvSpPr>
        <p:spPr/>
        <p:txBody>
          <a:bodyPr/>
          <a:lstStyle/>
          <a:p>
            <a:r>
              <a:rPr lang="en-US"/>
              <a:t>Draper Proprietary</a:t>
            </a:r>
          </a:p>
        </p:txBody>
      </p:sp>
      <p:cxnSp>
        <p:nvCxnSpPr>
          <p:cNvPr id="11" name="Straight Connector 10"/>
          <p:cNvCxnSpPr/>
          <p:nvPr userDrawn="1"/>
        </p:nvCxnSpPr>
        <p:spPr>
          <a:xfrm>
            <a:off x="0" y="962704"/>
            <a:ext cx="1849468" cy="0"/>
          </a:xfrm>
          <a:prstGeom prst="line">
            <a:avLst/>
          </a:prstGeom>
          <a:ln w="12700">
            <a:solidFill>
              <a:srgbClr val="FF4612"/>
            </a:solidFill>
          </a:ln>
          <a:effectLst/>
        </p:spPr>
        <p:style>
          <a:lnRef idx="2">
            <a:schemeClr val="accent1"/>
          </a:lnRef>
          <a:fillRef idx="0">
            <a:schemeClr val="accent1"/>
          </a:fillRef>
          <a:effectRef idx="1">
            <a:schemeClr val="accent1"/>
          </a:effectRef>
          <a:fontRef idx="minor">
            <a:schemeClr val="tx1"/>
          </a:fontRef>
        </p:style>
      </p:cxnSp>
      <p:grpSp>
        <p:nvGrpSpPr>
          <p:cNvPr id="12" name="Group 11"/>
          <p:cNvGrpSpPr/>
          <p:nvPr userDrawn="1"/>
        </p:nvGrpSpPr>
        <p:grpSpPr>
          <a:xfrm>
            <a:off x="920751" y="6361574"/>
            <a:ext cx="1146175" cy="135779"/>
            <a:chOff x="920750" y="6361572"/>
            <a:chExt cx="1146175" cy="135779"/>
          </a:xfrm>
        </p:grpSpPr>
        <p:sp>
          <p:nvSpPr>
            <p:cNvPr id="13" name="Freeform 6"/>
            <p:cNvSpPr>
              <a:spLocks noEditPoints="1"/>
            </p:cNvSpPr>
            <p:nvPr userDrawn="1"/>
          </p:nvSpPr>
          <p:spPr bwMode="auto">
            <a:xfrm>
              <a:off x="920750" y="6361572"/>
              <a:ext cx="119882" cy="135779"/>
            </a:xfrm>
            <a:custGeom>
              <a:avLst/>
              <a:gdLst>
                <a:gd name="T0" fmla="*/ 124 w 460"/>
                <a:gd name="T1" fmla="*/ 106 h 521"/>
                <a:gd name="T2" fmla="*/ 124 w 460"/>
                <a:gd name="T3" fmla="*/ 415 h 521"/>
                <a:gd name="T4" fmla="*/ 260 w 460"/>
                <a:gd name="T5" fmla="*/ 415 h 521"/>
                <a:gd name="T6" fmla="*/ 286 w 460"/>
                <a:gd name="T7" fmla="*/ 414 h 521"/>
                <a:gd name="T8" fmla="*/ 306 w 460"/>
                <a:gd name="T9" fmla="*/ 408 h 521"/>
                <a:gd name="T10" fmla="*/ 320 w 460"/>
                <a:gd name="T11" fmla="*/ 400 h 521"/>
                <a:gd name="T12" fmla="*/ 330 w 460"/>
                <a:gd name="T13" fmla="*/ 385 h 521"/>
                <a:gd name="T14" fmla="*/ 336 w 460"/>
                <a:gd name="T15" fmla="*/ 368 h 521"/>
                <a:gd name="T16" fmla="*/ 337 w 460"/>
                <a:gd name="T17" fmla="*/ 346 h 521"/>
                <a:gd name="T18" fmla="*/ 337 w 460"/>
                <a:gd name="T19" fmla="*/ 176 h 521"/>
                <a:gd name="T20" fmla="*/ 336 w 460"/>
                <a:gd name="T21" fmla="*/ 154 h 521"/>
                <a:gd name="T22" fmla="*/ 330 w 460"/>
                <a:gd name="T23" fmla="*/ 136 h 521"/>
                <a:gd name="T24" fmla="*/ 320 w 460"/>
                <a:gd name="T25" fmla="*/ 123 h 521"/>
                <a:gd name="T26" fmla="*/ 306 w 460"/>
                <a:gd name="T27" fmla="*/ 113 h 521"/>
                <a:gd name="T28" fmla="*/ 286 w 460"/>
                <a:gd name="T29" fmla="*/ 107 h 521"/>
                <a:gd name="T30" fmla="*/ 260 w 460"/>
                <a:gd name="T31" fmla="*/ 106 h 521"/>
                <a:gd name="T32" fmla="*/ 124 w 460"/>
                <a:gd name="T33" fmla="*/ 106 h 521"/>
                <a:gd name="T34" fmla="*/ 0 w 460"/>
                <a:gd name="T35" fmla="*/ 0 h 521"/>
                <a:gd name="T36" fmla="*/ 268 w 460"/>
                <a:gd name="T37" fmla="*/ 0 h 521"/>
                <a:gd name="T38" fmla="*/ 307 w 460"/>
                <a:gd name="T39" fmla="*/ 1 h 521"/>
                <a:gd name="T40" fmla="*/ 342 w 460"/>
                <a:gd name="T41" fmla="*/ 7 h 521"/>
                <a:gd name="T42" fmla="*/ 370 w 460"/>
                <a:gd name="T43" fmla="*/ 16 h 521"/>
                <a:gd name="T44" fmla="*/ 394 w 460"/>
                <a:gd name="T45" fmla="*/ 27 h 521"/>
                <a:gd name="T46" fmla="*/ 414 w 460"/>
                <a:gd name="T47" fmla="*/ 43 h 521"/>
                <a:gd name="T48" fmla="*/ 430 w 460"/>
                <a:gd name="T49" fmla="*/ 60 h 521"/>
                <a:gd name="T50" fmla="*/ 441 w 460"/>
                <a:gd name="T51" fmla="*/ 79 h 521"/>
                <a:gd name="T52" fmla="*/ 450 w 460"/>
                <a:gd name="T53" fmla="*/ 101 h 521"/>
                <a:gd name="T54" fmla="*/ 456 w 460"/>
                <a:gd name="T55" fmla="*/ 124 h 521"/>
                <a:gd name="T56" fmla="*/ 459 w 460"/>
                <a:gd name="T57" fmla="*/ 150 h 521"/>
                <a:gd name="T58" fmla="*/ 460 w 460"/>
                <a:gd name="T59" fmla="*/ 177 h 521"/>
                <a:gd name="T60" fmla="*/ 460 w 460"/>
                <a:gd name="T61" fmla="*/ 346 h 521"/>
                <a:gd name="T62" fmla="*/ 459 w 460"/>
                <a:gd name="T63" fmla="*/ 371 h 521"/>
                <a:gd name="T64" fmla="*/ 456 w 460"/>
                <a:gd name="T65" fmla="*/ 397 h 521"/>
                <a:gd name="T66" fmla="*/ 450 w 460"/>
                <a:gd name="T67" fmla="*/ 421 h 521"/>
                <a:gd name="T68" fmla="*/ 441 w 460"/>
                <a:gd name="T69" fmla="*/ 443 h 521"/>
                <a:gd name="T70" fmla="*/ 430 w 460"/>
                <a:gd name="T71" fmla="*/ 461 h 521"/>
                <a:gd name="T72" fmla="*/ 414 w 460"/>
                <a:gd name="T73" fmla="*/ 480 h 521"/>
                <a:gd name="T74" fmla="*/ 394 w 460"/>
                <a:gd name="T75" fmla="*/ 494 h 521"/>
                <a:gd name="T76" fmla="*/ 370 w 460"/>
                <a:gd name="T77" fmla="*/ 505 h 521"/>
                <a:gd name="T78" fmla="*/ 342 w 460"/>
                <a:gd name="T79" fmla="*/ 514 h 521"/>
                <a:gd name="T80" fmla="*/ 307 w 460"/>
                <a:gd name="T81" fmla="*/ 520 h 521"/>
                <a:gd name="T82" fmla="*/ 268 w 460"/>
                <a:gd name="T83" fmla="*/ 521 h 521"/>
                <a:gd name="T84" fmla="*/ 0 w 460"/>
                <a:gd name="T85" fmla="*/ 521 h 521"/>
                <a:gd name="T86" fmla="*/ 0 w 460"/>
                <a:gd name="T87"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0" h="521">
                  <a:moveTo>
                    <a:pt x="124" y="106"/>
                  </a:moveTo>
                  <a:lnTo>
                    <a:pt x="124" y="415"/>
                  </a:lnTo>
                  <a:lnTo>
                    <a:pt x="260" y="415"/>
                  </a:lnTo>
                  <a:lnTo>
                    <a:pt x="286" y="414"/>
                  </a:lnTo>
                  <a:lnTo>
                    <a:pt x="306" y="408"/>
                  </a:lnTo>
                  <a:lnTo>
                    <a:pt x="320" y="400"/>
                  </a:lnTo>
                  <a:lnTo>
                    <a:pt x="330" y="385"/>
                  </a:lnTo>
                  <a:lnTo>
                    <a:pt x="336" y="368"/>
                  </a:lnTo>
                  <a:lnTo>
                    <a:pt x="337" y="346"/>
                  </a:lnTo>
                  <a:lnTo>
                    <a:pt x="337" y="176"/>
                  </a:lnTo>
                  <a:lnTo>
                    <a:pt x="336" y="154"/>
                  </a:lnTo>
                  <a:lnTo>
                    <a:pt x="330" y="136"/>
                  </a:lnTo>
                  <a:lnTo>
                    <a:pt x="320" y="123"/>
                  </a:lnTo>
                  <a:lnTo>
                    <a:pt x="306" y="113"/>
                  </a:lnTo>
                  <a:lnTo>
                    <a:pt x="286" y="107"/>
                  </a:lnTo>
                  <a:lnTo>
                    <a:pt x="260" y="106"/>
                  </a:lnTo>
                  <a:lnTo>
                    <a:pt x="124" y="106"/>
                  </a:lnTo>
                  <a:close/>
                  <a:moveTo>
                    <a:pt x="0" y="0"/>
                  </a:moveTo>
                  <a:lnTo>
                    <a:pt x="268" y="0"/>
                  </a:lnTo>
                  <a:lnTo>
                    <a:pt x="307" y="1"/>
                  </a:lnTo>
                  <a:lnTo>
                    <a:pt x="342" y="7"/>
                  </a:lnTo>
                  <a:lnTo>
                    <a:pt x="370" y="16"/>
                  </a:lnTo>
                  <a:lnTo>
                    <a:pt x="394" y="27"/>
                  </a:lnTo>
                  <a:lnTo>
                    <a:pt x="414" y="43"/>
                  </a:lnTo>
                  <a:lnTo>
                    <a:pt x="430" y="60"/>
                  </a:lnTo>
                  <a:lnTo>
                    <a:pt x="441" y="79"/>
                  </a:lnTo>
                  <a:lnTo>
                    <a:pt x="450" y="101"/>
                  </a:lnTo>
                  <a:lnTo>
                    <a:pt x="456" y="124"/>
                  </a:lnTo>
                  <a:lnTo>
                    <a:pt x="459" y="150"/>
                  </a:lnTo>
                  <a:lnTo>
                    <a:pt x="460" y="177"/>
                  </a:lnTo>
                  <a:lnTo>
                    <a:pt x="460" y="346"/>
                  </a:lnTo>
                  <a:lnTo>
                    <a:pt x="459" y="371"/>
                  </a:lnTo>
                  <a:lnTo>
                    <a:pt x="456" y="397"/>
                  </a:lnTo>
                  <a:lnTo>
                    <a:pt x="450" y="421"/>
                  </a:lnTo>
                  <a:lnTo>
                    <a:pt x="441" y="443"/>
                  </a:lnTo>
                  <a:lnTo>
                    <a:pt x="430" y="461"/>
                  </a:lnTo>
                  <a:lnTo>
                    <a:pt x="414" y="480"/>
                  </a:lnTo>
                  <a:lnTo>
                    <a:pt x="394" y="494"/>
                  </a:lnTo>
                  <a:lnTo>
                    <a:pt x="370" y="505"/>
                  </a:lnTo>
                  <a:lnTo>
                    <a:pt x="342" y="514"/>
                  </a:lnTo>
                  <a:lnTo>
                    <a:pt x="307" y="520"/>
                  </a:lnTo>
                  <a:lnTo>
                    <a:pt x="268"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4" name="Freeform 7"/>
            <p:cNvSpPr>
              <a:spLocks noEditPoints="1"/>
            </p:cNvSpPr>
            <p:nvPr userDrawn="1"/>
          </p:nvSpPr>
          <p:spPr bwMode="auto">
            <a:xfrm>
              <a:off x="1128980" y="6361572"/>
              <a:ext cx="133694" cy="135779"/>
            </a:xfrm>
            <a:custGeom>
              <a:avLst/>
              <a:gdLst>
                <a:gd name="T0" fmla="*/ 126 w 513"/>
                <a:gd name="T1" fmla="*/ 101 h 521"/>
                <a:gd name="T2" fmla="*/ 126 w 513"/>
                <a:gd name="T3" fmla="*/ 270 h 521"/>
                <a:gd name="T4" fmla="*/ 277 w 513"/>
                <a:gd name="T5" fmla="*/ 270 h 521"/>
                <a:gd name="T6" fmla="*/ 298 w 513"/>
                <a:gd name="T7" fmla="*/ 268 h 521"/>
                <a:gd name="T8" fmla="*/ 314 w 513"/>
                <a:gd name="T9" fmla="*/ 264 h 521"/>
                <a:gd name="T10" fmla="*/ 327 w 513"/>
                <a:gd name="T11" fmla="*/ 256 h 521"/>
                <a:gd name="T12" fmla="*/ 335 w 513"/>
                <a:gd name="T13" fmla="*/ 246 h 521"/>
                <a:gd name="T14" fmla="*/ 339 w 513"/>
                <a:gd name="T15" fmla="*/ 231 h 521"/>
                <a:gd name="T16" fmla="*/ 341 w 513"/>
                <a:gd name="T17" fmla="*/ 214 h 521"/>
                <a:gd name="T18" fmla="*/ 341 w 513"/>
                <a:gd name="T19" fmla="*/ 153 h 521"/>
                <a:gd name="T20" fmla="*/ 339 w 513"/>
                <a:gd name="T21" fmla="*/ 133 h 521"/>
                <a:gd name="T22" fmla="*/ 332 w 513"/>
                <a:gd name="T23" fmla="*/ 119 h 521"/>
                <a:gd name="T24" fmla="*/ 321 w 513"/>
                <a:gd name="T25" fmla="*/ 109 h 521"/>
                <a:gd name="T26" fmla="*/ 304 w 513"/>
                <a:gd name="T27" fmla="*/ 103 h 521"/>
                <a:gd name="T28" fmla="*/ 281 w 513"/>
                <a:gd name="T29" fmla="*/ 101 h 521"/>
                <a:gd name="T30" fmla="*/ 126 w 513"/>
                <a:gd name="T31" fmla="*/ 101 h 521"/>
                <a:gd name="T32" fmla="*/ 0 w 513"/>
                <a:gd name="T33" fmla="*/ 0 h 521"/>
                <a:gd name="T34" fmla="*/ 280 w 513"/>
                <a:gd name="T35" fmla="*/ 0 h 521"/>
                <a:gd name="T36" fmla="*/ 322 w 513"/>
                <a:gd name="T37" fmla="*/ 1 h 521"/>
                <a:gd name="T38" fmla="*/ 358 w 513"/>
                <a:gd name="T39" fmla="*/ 9 h 521"/>
                <a:gd name="T40" fmla="*/ 388 w 513"/>
                <a:gd name="T41" fmla="*/ 17 h 521"/>
                <a:gd name="T42" fmla="*/ 412 w 513"/>
                <a:gd name="T43" fmla="*/ 31 h 521"/>
                <a:gd name="T44" fmla="*/ 431 w 513"/>
                <a:gd name="T45" fmla="*/ 47 h 521"/>
                <a:gd name="T46" fmla="*/ 445 w 513"/>
                <a:gd name="T47" fmla="*/ 67 h 521"/>
                <a:gd name="T48" fmla="*/ 455 w 513"/>
                <a:gd name="T49" fmla="*/ 91 h 521"/>
                <a:gd name="T50" fmla="*/ 461 w 513"/>
                <a:gd name="T51" fmla="*/ 117 h 521"/>
                <a:gd name="T52" fmla="*/ 462 w 513"/>
                <a:gd name="T53" fmla="*/ 147 h 521"/>
                <a:gd name="T54" fmla="*/ 462 w 513"/>
                <a:gd name="T55" fmla="*/ 221 h 521"/>
                <a:gd name="T56" fmla="*/ 461 w 513"/>
                <a:gd name="T57" fmla="*/ 254 h 521"/>
                <a:gd name="T58" fmla="*/ 453 w 513"/>
                <a:gd name="T59" fmla="*/ 281 h 521"/>
                <a:gd name="T60" fmla="*/ 441 w 513"/>
                <a:gd name="T61" fmla="*/ 306 h 521"/>
                <a:gd name="T62" fmla="*/ 421 w 513"/>
                <a:gd name="T63" fmla="*/ 326 h 521"/>
                <a:gd name="T64" fmla="*/ 394 w 513"/>
                <a:gd name="T65" fmla="*/ 344 h 521"/>
                <a:gd name="T66" fmla="*/ 513 w 513"/>
                <a:gd name="T67" fmla="*/ 521 h 521"/>
                <a:gd name="T68" fmla="*/ 372 w 513"/>
                <a:gd name="T69" fmla="*/ 521 h 521"/>
                <a:gd name="T70" fmla="*/ 270 w 513"/>
                <a:gd name="T71" fmla="*/ 368 h 521"/>
                <a:gd name="T72" fmla="*/ 126 w 513"/>
                <a:gd name="T73" fmla="*/ 368 h 521"/>
                <a:gd name="T74" fmla="*/ 126 w 513"/>
                <a:gd name="T75" fmla="*/ 521 h 521"/>
                <a:gd name="T76" fmla="*/ 0 w 513"/>
                <a:gd name="T77" fmla="*/ 521 h 521"/>
                <a:gd name="T78" fmla="*/ 0 w 513"/>
                <a:gd name="T7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3" h="521">
                  <a:moveTo>
                    <a:pt x="126" y="101"/>
                  </a:moveTo>
                  <a:lnTo>
                    <a:pt x="126" y="270"/>
                  </a:lnTo>
                  <a:lnTo>
                    <a:pt x="277" y="270"/>
                  </a:lnTo>
                  <a:lnTo>
                    <a:pt x="298" y="268"/>
                  </a:lnTo>
                  <a:lnTo>
                    <a:pt x="314" y="264"/>
                  </a:lnTo>
                  <a:lnTo>
                    <a:pt x="327" y="256"/>
                  </a:lnTo>
                  <a:lnTo>
                    <a:pt x="335" y="246"/>
                  </a:lnTo>
                  <a:lnTo>
                    <a:pt x="339" y="231"/>
                  </a:lnTo>
                  <a:lnTo>
                    <a:pt x="341" y="214"/>
                  </a:lnTo>
                  <a:lnTo>
                    <a:pt x="341" y="153"/>
                  </a:lnTo>
                  <a:lnTo>
                    <a:pt x="339" y="133"/>
                  </a:lnTo>
                  <a:lnTo>
                    <a:pt x="332" y="119"/>
                  </a:lnTo>
                  <a:lnTo>
                    <a:pt x="321" y="109"/>
                  </a:lnTo>
                  <a:lnTo>
                    <a:pt x="304" y="103"/>
                  </a:lnTo>
                  <a:lnTo>
                    <a:pt x="281" y="101"/>
                  </a:lnTo>
                  <a:lnTo>
                    <a:pt x="126" y="101"/>
                  </a:lnTo>
                  <a:close/>
                  <a:moveTo>
                    <a:pt x="0" y="0"/>
                  </a:moveTo>
                  <a:lnTo>
                    <a:pt x="280" y="0"/>
                  </a:lnTo>
                  <a:lnTo>
                    <a:pt x="322" y="1"/>
                  </a:lnTo>
                  <a:lnTo>
                    <a:pt x="358" y="9"/>
                  </a:lnTo>
                  <a:lnTo>
                    <a:pt x="388" y="17"/>
                  </a:lnTo>
                  <a:lnTo>
                    <a:pt x="412" y="31"/>
                  </a:lnTo>
                  <a:lnTo>
                    <a:pt x="431" y="47"/>
                  </a:lnTo>
                  <a:lnTo>
                    <a:pt x="445" y="67"/>
                  </a:lnTo>
                  <a:lnTo>
                    <a:pt x="455" y="91"/>
                  </a:lnTo>
                  <a:lnTo>
                    <a:pt x="461" y="117"/>
                  </a:lnTo>
                  <a:lnTo>
                    <a:pt x="462" y="147"/>
                  </a:lnTo>
                  <a:lnTo>
                    <a:pt x="462" y="221"/>
                  </a:lnTo>
                  <a:lnTo>
                    <a:pt x="461" y="254"/>
                  </a:lnTo>
                  <a:lnTo>
                    <a:pt x="453" y="281"/>
                  </a:lnTo>
                  <a:lnTo>
                    <a:pt x="441" y="306"/>
                  </a:lnTo>
                  <a:lnTo>
                    <a:pt x="421" y="326"/>
                  </a:lnTo>
                  <a:lnTo>
                    <a:pt x="394" y="344"/>
                  </a:lnTo>
                  <a:lnTo>
                    <a:pt x="513" y="521"/>
                  </a:lnTo>
                  <a:lnTo>
                    <a:pt x="372" y="521"/>
                  </a:lnTo>
                  <a:lnTo>
                    <a:pt x="270" y="368"/>
                  </a:lnTo>
                  <a:lnTo>
                    <a:pt x="126" y="368"/>
                  </a:lnTo>
                  <a:lnTo>
                    <a:pt x="126"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5" name="Freeform 8"/>
            <p:cNvSpPr>
              <a:spLocks/>
            </p:cNvSpPr>
            <p:nvPr userDrawn="1"/>
          </p:nvSpPr>
          <p:spPr bwMode="auto">
            <a:xfrm>
              <a:off x="1333039" y="6361572"/>
              <a:ext cx="144379" cy="135779"/>
            </a:xfrm>
            <a:custGeom>
              <a:avLst/>
              <a:gdLst>
                <a:gd name="T0" fmla="*/ 199 w 554"/>
                <a:gd name="T1" fmla="*/ 0 h 521"/>
                <a:gd name="T2" fmla="*/ 355 w 554"/>
                <a:gd name="T3" fmla="*/ 0 h 521"/>
                <a:gd name="T4" fmla="*/ 554 w 554"/>
                <a:gd name="T5" fmla="*/ 521 h 521"/>
                <a:gd name="T6" fmla="*/ 429 w 554"/>
                <a:gd name="T7" fmla="*/ 521 h 521"/>
                <a:gd name="T8" fmla="*/ 276 w 554"/>
                <a:gd name="T9" fmla="*/ 111 h 521"/>
                <a:gd name="T10" fmla="*/ 125 w 554"/>
                <a:gd name="T11" fmla="*/ 521 h 521"/>
                <a:gd name="T12" fmla="*/ 0 w 554"/>
                <a:gd name="T13" fmla="*/ 521 h 521"/>
                <a:gd name="T14" fmla="*/ 199 w 554"/>
                <a:gd name="T15" fmla="*/ 0 h 5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4" h="521">
                  <a:moveTo>
                    <a:pt x="199" y="0"/>
                  </a:moveTo>
                  <a:lnTo>
                    <a:pt x="355" y="0"/>
                  </a:lnTo>
                  <a:lnTo>
                    <a:pt x="554" y="521"/>
                  </a:lnTo>
                  <a:lnTo>
                    <a:pt x="429" y="521"/>
                  </a:lnTo>
                  <a:lnTo>
                    <a:pt x="276" y="111"/>
                  </a:lnTo>
                  <a:lnTo>
                    <a:pt x="125" y="521"/>
                  </a:lnTo>
                  <a:lnTo>
                    <a:pt x="0" y="521"/>
                  </a:lnTo>
                  <a:lnTo>
                    <a:pt x="199" y="0"/>
                  </a:lnTo>
                  <a:close/>
                </a:path>
              </a:pathLst>
            </a:custGeom>
            <a:solidFill>
              <a:srgbClr val="FF2302"/>
            </a:solidFill>
            <a:ln w="0">
              <a:solidFill>
                <a:srgbClr val="FF2302"/>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6" name="Freeform 9"/>
            <p:cNvSpPr>
              <a:spLocks noEditPoints="1"/>
            </p:cNvSpPr>
            <p:nvPr userDrawn="1"/>
          </p:nvSpPr>
          <p:spPr bwMode="auto">
            <a:xfrm>
              <a:off x="1550390" y="6361572"/>
              <a:ext cx="118318" cy="135779"/>
            </a:xfrm>
            <a:custGeom>
              <a:avLst/>
              <a:gdLst>
                <a:gd name="T0" fmla="*/ 125 w 454"/>
                <a:gd name="T1" fmla="*/ 101 h 521"/>
                <a:gd name="T2" fmla="*/ 125 w 454"/>
                <a:gd name="T3" fmla="*/ 274 h 521"/>
                <a:gd name="T4" fmla="*/ 268 w 454"/>
                <a:gd name="T5" fmla="*/ 274 h 521"/>
                <a:gd name="T6" fmla="*/ 292 w 454"/>
                <a:gd name="T7" fmla="*/ 271 h 521"/>
                <a:gd name="T8" fmla="*/ 310 w 454"/>
                <a:gd name="T9" fmla="*/ 266 h 521"/>
                <a:gd name="T10" fmla="*/ 322 w 454"/>
                <a:gd name="T11" fmla="*/ 256 h 521"/>
                <a:gd name="T12" fmla="*/ 329 w 454"/>
                <a:gd name="T13" fmla="*/ 240 h 521"/>
                <a:gd name="T14" fmla="*/ 332 w 454"/>
                <a:gd name="T15" fmla="*/ 221 h 521"/>
                <a:gd name="T16" fmla="*/ 332 w 454"/>
                <a:gd name="T17" fmla="*/ 153 h 521"/>
                <a:gd name="T18" fmla="*/ 329 w 454"/>
                <a:gd name="T19" fmla="*/ 134 h 521"/>
                <a:gd name="T20" fmla="*/ 322 w 454"/>
                <a:gd name="T21" fmla="*/ 120 h 521"/>
                <a:gd name="T22" fmla="*/ 310 w 454"/>
                <a:gd name="T23" fmla="*/ 109 h 521"/>
                <a:gd name="T24" fmla="*/ 292 w 454"/>
                <a:gd name="T25" fmla="*/ 103 h 521"/>
                <a:gd name="T26" fmla="*/ 268 w 454"/>
                <a:gd name="T27" fmla="*/ 101 h 521"/>
                <a:gd name="T28" fmla="*/ 125 w 454"/>
                <a:gd name="T29" fmla="*/ 101 h 521"/>
                <a:gd name="T30" fmla="*/ 0 w 454"/>
                <a:gd name="T31" fmla="*/ 0 h 521"/>
                <a:gd name="T32" fmla="*/ 272 w 454"/>
                <a:gd name="T33" fmla="*/ 0 h 521"/>
                <a:gd name="T34" fmla="*/ 315 w 454"/>
                <a:gd name="T35" fmla="*/ 1 h 521"/>
                <a:gd name="T36" fmla="*/ 350 w 454"/>
                <a:gd name="T37" fmla="*/ 9 h 521"/>
                <a:gd name="T38" fmla="*/ 380 w 454"/>
                <a:gd name="T39" fmla="*/ 17 h 521"/>
                <a:gd name="T40" fmla="*/ 404 w 454"/>
                <a:gd name="T41" fmla="*/ 31 h 521"/>
                <a:gd name="T42" fmla="*/ 424 w 454"/>
                <a:gd name="T43" fmla="*/ 47 h 521"/>
                <a:gd name="T44" fmla="*/ 437 w 454"/>
                <a:gd name="T45" fmla="*/ 67 h 521"/>
                <a:gd name="T46" fmla="*/ 447 w 454"/>
                <a:gd name="T47" fmla="*/ 91 h 521"/>
                <a:gd name="T48" fmla="*/ 453 w 454"/>
                <a:gd name="T49" fmla="*/ 117 h 521"/>
                <a:gd name="T50" fmla="*/ 454 w 454"/>
                <a:gd name="T51" fmla="*/ 147 h 521"/>
                <a:gd name="T52" fmla="*/ 454 w 454"/>
                <a:gd name="T53" fmla="*/ 227 h 521"/>
                <a:gd name="T54" fmla="*/ 453 w 454"/>
                <a:gd name="T55" fmla="*/ 256 h 521"/>
                <a:gd name="T56" fmla="*/ 446 w 454"/>
                <a:gd name="T57" fmla="*/ 283 h 521"/>
                <a:gd name="T58" fmla="*/ 436 w 454"/>
                <a:gd name="T59" fmla="*/ 307 h 521"/>
                <a:gd name="T60" fmla="*/ 422 w 454"/>
                <a:gd name="T61" fmla="*/ 327 h 521"/>
                <a:gd name="T62" fmla="*/ 402 w 454"/>
                <a:gd name="T63" fmla="*/ 344 h 521"/>
                <a:gd name="T64" fmla="*/ 376 w 454"/>
                <a:gd name="T65" fmla="*/ 357 h 521"/>
                <a:gd name="T66" fmla="*/ 346 w 454"/>
                <a:gd name="T67" fmla="*/ 367 h 521"/>
                <a:gd name="T68" fmla="*/ 309 w 454"/>
                <a:gd name="T69" fmla="*/ 373 h 521"/>
                <a:gd name="T70" fmla="*/ 266 w 454"/>
                <a:gd name="T71" fmla="*/ 374 h 521"/>
                <a:gd name="T72" fmla="*/ 125 w 454"/>
                <a:gd name="T73" fmla="*/ 374 h 521"/>
                <a:gd name="T74" fmla="*/ 125 w 454"/>
                <a:gd name="T75" fmla="*/ 521 h 521"/>
                <a:gd name="T76" fmla="*/ 0 w 454"/>
                <a:gd name="T77" fmla="*/ 521 h 521"/>
                <a:gd name="T78" fmla="*/ 0 w 454"/>
                <a:gd name="T7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4" h="521">
                  <a:moveTo>
                    <a:pt x="125" y="101"/>
                  </a:moveTo>
                  <a:lnTo>
                    <a:pt x="125" y="274"/>
                  </a:lnTo>
                  <a:lnTo>
                    <a:pt x="268" y="274"/>
                  </a:lnTo>
                  <a:lnTo>
                    <a:pt x="292" y="271"/>
                  </a:lnTo>
                  <a:lnTo>
                    <a:pt x="310" y="266"/>
                  </a:lnTo>
                  <a:lnTo>
                    <a:pt x="322" y="256"/>
                  </a:lnTo>
                  <a:lnTo>
                    <a:pt x="329" y="240"/>
                  </a:lnTo>
                  <a:lnTo>
                    <a:pt x="332" y="221"/>
                  </a:lnTo>
                  <a:lnTo>
                    <a:pt x="332" y="153"/>
                  </a:lnTo>
                  <a:lnTo>
                    <a:pt x="329" y="134"/>
                  </a:lnTo>
                  <a:lnTo>
                    <a:pt x="322" y="120"/>
                  </a:lnTo>
                  <a:lnTo>
                    <a:pt x="310" y="109"/>
                  </a:lnTo>
                  <a:lnTo>
                    <a:pt x="292" y="103"/>
                  </a:lnTo>
                  <a:lnTo>
                    <a:pt x="268" y="101"/>
                  </a:lnTo>
                  <a:lnTo>
                    <a:pt x="125" y="101"/>
                  </a:lnTo>
                  <a:close/>
                  <a:moveTo>
                    <a:pt x="0" y="0"/>
                  </a:moveTo>
                  <a:lnTo>
                    <a:pt x="272" y="0"/>
                  </a:lnTo>
                  <a:lnTo>
                    <a:pt x="315" y="1"/>
                  </a:lnTo>
                  <a:lnTo>
                    <a:pt x="350" y="9"/>
                  </a:lnTo>
                  <a:lnTo>
                    <a:pt x="380" y="17"/>
                  </a:lnTo>
                  <a:lnTo>
                    <a:pt x="404" y="31"/>
                  </a:lnTo>
                  <a:lnTo>
                    <a:pt x="424" y="47"/>
                  </a:lnTo>
                  <a:lnTo>
                    <a:pt x="437" y="67"/>
                  </a:lnTo>
                  <a:lnTo>
                    <a:pt x="447" y="91"/>
                  </a:lnTo>
                  <a:lnTo>
                    <a:pt x="453" y="117"/>
                  </a:lnTo>
                  <a:lnTo>
                    <a:pt x="454" y="147"/>
                  </a:lnTo>
                  <a:lnTo>
                    <a:pt x="454" y="227"/>
                  </a:lnTo>
                  <a:lnTo>
                    <a:pt x="453" y="256"/>
                  </a:lnTo>
                  <a:lnTo>
                    <a:pt x="446" y="283"/>
                  </a:lnTo>
                  <a:lnTo>
                    <a:pt x="436" y="307"/>
                  </a:lnTo>
                  <a:lnTo>
                    <a:pt x="422" y="327"/>
                  </a:lnTo>
                  <a:lnTo>
                    <a:pt x="402" y="344"/>
                  </a:lnTo>
                  <a:lnTo>
                    <a:pt x="376" y="357"/>
                  </a:lnTo>
                  <a:lnTo>
                    <a:pt x="346" y="367"/>
                  </a:lnTo>
                  <a:lnTo>
                    <a:pt x="309" y="373"/>
                  </a:lnTo>
                  <a:lnTo>
                    <a:pt x="266" y="374"/>
                  </a:lnTo>
                  <a:lnTo>
                    <a:pt x="125" y="374"/>
                  </a:lnTo>
                  <a:lnTo>
                    <a:pt x="125"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7" name="Freeform 10"/>
            <p:cNvSpPr>
              <a:spLocks/>
            </p:cNvSpPr>
            <p:nvPr userDrawn="1"/>
          </p:nvSpPr>
          <p:spPr bwMode="auto">
            <a:xfrm>
              <a:off x="1747674" y="6361572"/>
              <a:ext cx="104245" cy="135779"/>
            </a:xfrm>
            <a:custGeom>
              <a:avLst/>
              <a:gdLst>
                <a:gd name="T0" fmla="*/ 0 w 400"/>
                <a:gd name="T1" fmla="*/ 0 h 521"/>
                <a:gd name="T2" fmla="*/ 400 w 400"/>
                <a:gd name="T3" fmla="*/ 0 h 521"/>
                <a:gd name="T4" fmla="*/ 400 w 400"/>
                <a:gd name="T5" fmla="*/ 103 h 521"/>
                <a:gd name="T6" fmla="*/ 124 w 400"/>
                <a:gd name="T7" fmla="*/ 103 h 521"/>
                <a:gd name="T8" fmla="*/ 124 w 400"/>
                <a:gd name="T9" fmla="*/ 204 h 521"/>
                <a:gd name="T10" fmla="*/ 382 w 400"/>
                <a:gd name="T11" fmla="*/ 204 h 521"/>
                <a:gd name="T12" fmla="*/ 382 w 400"/>
                <a:gd name="T13" fmla="*/ 307 h 521"/>
                <a:gd name="T14" fmla="*/ 124 w 400"/>
                <a:gd name="T15" fmla="*/ 307 h 521"/>
                <a:gd name="T16" fmla="*/ 124 w 400"/>
                <a:gd name="T17" fmla="*/ 420 h 521"/>
                <a:gd name="T18" fmla="*/ 400 w 400"/>
                <a:gd name="T19" fmla="*/ 420 h 521"/>
                <a:gd name="T20" fmla="*/ 400 w 400"/>
                <a:gd name="T21" fmla="*/ 521 h 521"/>
                <a:gd name="T22" fmla="*/ 0 w 400"/>
                <a:gd name="T23" fmla="*/ 521 h 521"/>
                <a:gd name="T24" fmla="*/ 0 w 400"/>
                <a:gd name="T25"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0" h="521">
                  <a:moveTo>
                    <a:pt x="0" y="0"/>
                  </a:moveTo>
                  <a:lnTo>
                    <a:pt x="400" y="0"/>
                  </a:lnTo>
                  <a:lnTo>
                    <a:pt x="400" y="103"/>
                  </a:lnTo>
                  <a:lnTo>
                    <a:pt x="124" y="103"/>
                  </a:lnTo>
                  <a:lnTo>
                    <a:pt x="124" y="204"/>
                  </a:lnTo>
                  <a:lnTo>
                    <a:pt x="382" y="204"/>
                  </a:lnTo>
                  <a:lnTo>
                    <a:pt x="382" y="307"/>
                  </a:lnTo>
                  <a:lnTo>
                    <a:pt x="124" y="307"/>
                  </a:lnTo>
                  <a:lnTo>
                    <a:pt x="124" y="420"/>
                  </a:lnTo>
                  <a:lnTo>
                    <a:pt x="400" y="420"/>
                  </a:lnTo>
                  <a:lnTo>
                    <a:pt x="400"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8" name="Freeform 11"/>
            <p:cNvSpPr>
              <a:spLocks noEditPoints="1"/>
            </p:cNvSpPr>
            <p:nvPr userDrawn="1"/>
          </p:nvSpPr>
          <p:spPr bwMode="auto">
            <a:xfrm>
              <a:off x="1933752" y="6361572"/>
              <a:ext cx="133173" cy="135779"/>
            </a:xfrm>
            <a:custGeom>
              <a:avLst/>
              <a:gdLst>
                <a:gd name="T0" fmla="*/ 124 w 511"/>
                <a:gd name="T1" fmla="*/ 101 h 521"/>
                <a:gd name="T2" fmla="*/ 124 w 511"/>
                <a:gd name="T3" fmla="*/ 270 h 521"/>
                <a:gd name="T4" fmla="*/ 276 w 511"/>
                <a:gd name="T5" fmla="*/ 270 h 521"/>
                <a:gd name="T6" fmla="*/ 296 w 511"/>
                <a:gd name="T7" fmla="*/ 268 h 521"/>
                <a:gd name="T8" fmla="*/ 313 w 511"/>
                <a:gd name="T9" fmla="*/ 264 h 521"/>
                <a:gd name="T10" fmla="*/ 325 w 511"/>
                <a:gd name="T11" fmla="*/ 256 h 521"/>
                <a:gd name="T12" fmla="*/ 333 w 511"/>
                <a:gd name="T13" fmla="*/ 246 h 521"/>
                <a:gd name="T14" fmla="*/ 338 w 511"/>
                <a:gd name="T15" fmla="*/ 231 h 521"/>
                <a:gd name="T16" fmla="*/ 339 w 511"/>
                <a:gd name="T17" fmla="*/ 214 h 521"/>
                <a:gd name="T18" fmla="*/ 339 w 511"/>
                <a:gd name="T19" fmla="*/ 153 h 521"/>
                <a:gd name="T20" fmla="*/ 338 w 511"/>
                <a:gd name="T21" fmla="*/ 133 h 521"/>
                <a:gd name="T22" fmla="*/ 330 w 511"/>
                <a:gd name="T23" fmla="*/ 119 h 521"/>
                <a:gd name="T24" fmla="*/ 319 w 511"/>
                <a:gd name="T25" fmla="*/ 109 h 521"/>
                <a:gd name="T26" fmla="*/ 302 w 511"/>
                <a:gd name="T27" fmla="*/ 103 h 521"/>
                <a:gd name="T28" fmla="*/ 279 w 511"/>
                <a:gd name="T29" fmla="*/ 101 h 521"/>
                <a:gd name="T30" fmla="*/ 124 w 511"/>
                <a:gd name="T31" fmla="*/ 101 h 521"/>
                <a:gd name="T32" fmla="*/ 0 w 511"/>
                <a:gd name="T33" fmla="*/ 0 h 521"/>
                <a:gd name="T34" fmla="*/ 279 w 511"/>
                <a:gd name="T35" fmla="*/ 0 h 521"/>
                <a:gd name="T36" fmla="*/ 320 w 511"/>
                <a:gd name="T37" fmla="*/ 1 h 521"/>
                <a:gd name="T38" fmla="*/ 358 w 511"/>
                <a:gd name="T39" fmla="*/ 9 h 521"/>
                <a:gd name="T40" fmla="*/ 387 w 511"/>
                <a:gd name="T41" fmla="*/ 17 h 521"/>
                <a:gd name="T42" fmla="*/ 412 w 511"/>
                <a:gd name="T43" fmla="*/ 31 h 521"/>
                <a:gd name="T44" fmla="*/ 430 w 511"/>
                <a:gd name="T45" fmla="*/ 47 h 521"/>
                <a:gd name="T46" fmla="*/ 444 w 511"/>
                <a:gd name="T47" fmla="*/ 67 h 521"/>
                <a:gd name="T48" fmla="*/ 453 w 511"/>
                <a:gd name="T49" fmla="*/ 91 h 521"/>
                <a:gd name="T50" fmla="*/ 459 w 511"/>
                <a:gd name="T51" fmla="*/ 117 h 521"/>
                <a:gd name="T52" fmla="*/ 460 w 511"/>
                <a:gd name="T53" fmla="*/ 147 h 521"/>
                <a:gd name="T54" fmla="*/ 460 w 511"/>
                <a:gd name="T55" fmla="*/ 221 h 521"/>
                <a:gd name="T56" fmla="*/ 459 w 511"/>
                <a:gd name="T57" fmla="*/ 254 h 521"/>
                <a:gd name="T58" fmla="*/ 452 w 511"/>
                <a:gd name="T59" fmla="*/ 281 h 521"/>
                <a:gd name="T60" fmla="*/ 439 w 511"/>
                <a:gd name="T61" fmla="*/ 306 h 521"/>
                <a:gd name="T62" fmla="*/ 419 w 511"/>
                <a:gd name="T63" fmla="*/ 326 h 521"/>
                <a:gd name="T64" fmla="*/ 392 w 511"/>
                <a:gd name="T65" fmla="*/ 344 h 521"/>
                <a:gd name="T66" fmla="*/ 511 w 511"/>
                <a:gd name="T67" fmla="*/ 521 h 521"/>
                <a:gd name="T68" fmla="*/ 370 w 511"/>
                <a:gd name="T69" fmla="*/ 521 h 521"/>
                <a:gd name="T70" fmla="*/ 269 w 511"/>
                <a:gd name="T71" fmla="*/ 368 h 521"/>
                <a:gd name="T72" fmla="*/ 124 w 511"/>
                <a:gd name="T73" fmla="*/ 368 h 521"/>
                <a:gd name="T74" fmla="*/ 124 w 511"/>
                <a:gd name="T75" fmla="*/ 521 h 521"/>
                <a:gd name="T76" fmla="*/ 0 w 511"/>
                <a:gd name="T77" fmla="*/ 521 h 521"/>
                <a:gd name="T78" fmla="*/ 0 w 511"/>
                <a:gd name="T7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1" h="521">
                  <a:moveTo>
                    <a:pt x="124" y="101"/>
                  </a:moveTo>
                  <a:lnTo>
                    <a:pt x="124" y="270"/>
                  </a:lnTo>
                  <a:lnTo>
                    <a:pt x="276" y="270"/>
                  </a:lnTo>
                  <a:lnTo>
                    <a:pt x="296" y="268"/>
                  </a:lnTo>
                  <a:lnTo>
                    <a:pt x="313" y="264"/>
                  </a:lnTo>
                  <a:lnTo>
                    <a:pt x="325" y="256"/>
                  </a:lnTo>
                  <a:lnTo>
                    <a:pt x="333" y="246"/>
                  </a:lnTo>
                  <a:lnTo>
                    <a:pt x="338" y="231"/>
                  </a:lnTo>
                  <a:lnTo>
                    <a:pt x="339" y="214"/>
                  </a:lnTo>
                  <a:lnTo>
                    <a:pt x="339" y="153"/>
                  </a:lnTo>
                  <a:lnTo>
                    <a:pt x="338" y="133"/>
                  </a:lnTo>
                  <a:lnTo>
                    <a:pt x="330" y="119"/>
                  </a:lnTo>
                  <a:lnTo>
                    <a:pt x="319" y="109"/>
                  </a:lnTo>
                  <a:lnTo>
                    <a:pt x="302" y="103"/>
                  </a:lnTo>
                  <a:lnTo>
                    <a:pt x="279" y="101"/>
                  </a:lnTo>
                  <a:lnTo>
                    <a:pt x="124" y="101"/>
                  </a:lnTo>
                  <a:close/>
                  <a:moveTo>
                    <a:pt x="0" y="0"/>
                  </a:moveTo>
                  <a:lnTo>
                    <a:pt x="279" y="0"/>
                  </a:lnTo>
                  <a:lnTo>
                    <a:pt x="320" y="1"/>
                  </a:lnTo>
                  <a:lnTo>
                    <a:pt x="358" y="9"/>
                  </a:lnTo>
                  <a:lnTo>
                    <a:pt x="387" y="17"/>
                  </a:lnTo>
                  <a:lnTo>
                    <a:pt x="412" y="31"/>
                  </a:lnTo>
                  <a:lnTo>
                    <a:pt x="430" y="47"/>
                  </a:lnTo>
                  <a:lnTo>
                    <a:pt x="444" y="67"/>
                  </a:lnTo>
                  <a:lnTo>
                    <a:pt x="453" y="91"/>
                  </a:lnTo>
                  <a:lnTo>
                    <a:pt x="459" y="117"/>
                  </a:lnTo>
                  <a:lnTo>
                    <a:pt x="460" y="147"/>
                  </a:lnTo>
                  <a:lnTo>
                    <a:pt x="460" y="221"/>
                  </a:lnTo>
                  <a:lnTo>
                    <a:pt x="459" y="254"/>
                  </a:lnTo>
                  <a:lnTo>
                    <a:pt x="452" y="281"/>
                  </a:lnTo>
                  <a:lnTo>
                    <a:pt x="439" y="306"/>
                  </a:lnTo>
                  <a:lnTo>
                    <a:pt x="419" y="326"/>
                  </a:lnTo>
                  <a:lnTo>
                    <a:pt x="392" y="344"/>
                  </a:lnTo>
                  <a:lnTo>
                    <a:pt x="511" y="521"/>
                  </a:lnTo>
                  <a:lnTo>
                    <a:pt x="370" y="521"/>
                  </a:lnTo>
                  <a:lnTo>
                    <a:pt x="269" y="368"/>
                  </a:lnTo>
                  <a:lnTo>
                    <a:pt x="124" y="368"/>
                  </a:lnTo>
                  <a:lnTo>
                    <a:pt x="124"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grpSp>
    </p:spTree>
    <p:extLst>
      <p:ext uri="{BB962C8B-B14F-4D97-AF65-F5344CB8AC3E}">
        <p14:creationId xmlns:p14="http://schemas.microsoft.com/office/powerpoint/2010/main" val="4125922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with Sub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920752" y="1875082"/>
            <a:ext cx="3549650" cy="520987"/>
          </a:xfrm>
          <a:prstGeom prst="rect">
            <a:avLst/>
          </a:prstGeom>
        </p:spPr>
        <p:txBody>
          <a:bodyPr lIns="0">
            <a:normAutofit/>
          </a:bodyPr>
          <a:lstStyle>
            <a:lvl1pPr marL="0" indent="0">
              <a:lnSpc>
                <a:spcPts val="1650"/>
              </a:lnSpc>
              <a:spcBef>
                <a:spcPts val="600"/>
              </a:spcBef>
              <a:buFontTx/>
              <a:buNone/>
              <a:defRPr sz="1425" b="1" i="0" baseline="0">
                <a:latin typeface="Aria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dirty="0" err="1"/>
              <a:t>Subheader</a:t>
            </a:r>
            <a:endParaRPr lang="en-US" dirty="0"/>
          </a:p>
        </p:txBody>
      </p:sp>
      <p:sp>
        <p:nvSpPr>
          <p:cNvPr id="6" name="Content Placeholder 2"/>
          <p:cNvSpPr>
            <a:spLocks noGrp="1"/>
          </p:cNvSpPr>
          <p:nvPr>
            <p:ph idx="10" hasCustomPrompt="1"/>
          </p:nvPr>
        </p:nvSpPr>
        <p:spPr>
          <a:xfrm>
            <a:off x="5180940" y="1875082"/>
            <a:ext cx="3549650" cy="520987"/>
          </a:xfrm>
          <a:prstGeom prst="rect">
            <a:avLst/>
          </a:prstGeom>
        </p:spPr>
        <p:txBody>
          <a:bodyPr lIns="0">
            <a:normAutofit/>
          </a:bodyPr>
          <a:lstStyle>
            <a:lvl1pPr marL="0" indent="0">
              <a:lnSpc>
                <a:spcPts val="1650"/>
              </a:lnSpc>
              <a:spcBef>
                <a:spcPts val="600"/>
              </a:spcBef>
              <a:buFontTx/>
              <a:buNone/>
              <a:defRPr sz="1425" b="1" i="0" baseline="0">
                <a:latin typeface="Aria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dirty="0"/>
              <a:t>Subhead</a:t>
            </a:r>
          </a:p>
        </p:txBody>
      </p:sp>
      <p:sp>
        <p:nvSpPr>
          <p:cNvPr id="9" name="Content Placeholder 2"/>
          <p:cNvSpPr>
            <a:spLocks noGrp="1"/>
          </p:cNvSpPr>
          <p:nvPr>
            <p:ph idx="11"/>
          </p:nvPr>
        </p:nvSpPr>
        <p:spPr>
          <a:xfrm>
            <a:off x="930673" y="2319858"/>
            <a:ext cx="3549650" cy="3327400"/>
          </a:xfrm>
          <a:prstGeom prst="rect">
            <a:avLst/>
          </a:prstGeom>
        </p:spPr>
        <p:txBody>
          <a:bodyPr lIns="0">
            <a:normAutofit/>
          </a:bodyPr>
          <a:lstStyle>
            <a:lvl1pPr marL="0" indent="0">
              <a:lnSpc>
                <a:spcPts val="1440"/>
              </a:lnSpc>
              <a:spcBef>
                <a:spcPts val="0"/>
              </a:spcBef>
              <a:spcAft>
                <a:spcPts val="1275"/>
              </a:spcAft>
              <a:buFontTx/>
              <a:buNone/>
              <a:defRPr sz="1200" baseline="0">
                <a:latin typeface="Aria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12" name="Content Placeholder 2"/>
          <p:cNvSpPr>
            <a:spLocks noGrp="1"/>
          </p:cNvSpPr>
          <p:nvPr>
            <p:ph idx="12"/>
          </p:nvPr>
        </p:nvSpPr>
        <p:spPr>
          <a:xfrm>
            <a:off x="5190861" y="2319858"/>
            <a:ext cx="3549650" cy="3327400"/>
          </a:xfrm>
          <a:prstGeom prst="rect">
            <a:avLst/>
          </a:prstGeom>
        </p:spPr>
        <p:txBody>
          <a:bodyPr lIns="0">
            <a:normAutofit/>
          </a:bodyPr>
          <a:lstStyle>
            <a:lvl1pPr marL="0" indent="0">
              <a:lnSpc>
                <a:spcPts val="1440"/>
              </a:lnSpc>
              <a:spcBef>
                <a:spcPts val="0"/>
              </a:spcBef>
              <a:spcAft>
                <a:spcPts val="1275"/>
              </a:spcAft>
              <a:buFontTx/>
              <a:buNone/>
              <a:defRPr sz="1200" baseline="0">
                <a:latin typeface="Aria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10" name="Slide Number Placeholder 5"/>
          <p:cNvSpPr>
            <a:spLocks noGrp="1"/>
          </p:cNvSpPr>
          <p:nvPr>
            <p:ph type="sldNum" sz="quarter" idx="4"/>
          </p:nvPr>
        </p:nvSpPr>
        <p:spPr>
          <a:xfrm>
            <a:off x="7881409" y="6344939"/>
            <a:ext cx="466725" cy="365125"/>
          </a:xfrm>
          <a:prstGeom prst="rect">
            <a:avLst/>
          </a:prstGeom>
        </p:spPr>
        <p:txBody>
          <a:bodyPr bIns="0"/>
          <a:lstStyle>
            <a:lvl1pPr algn="r">
              <a:defRPr sz="900" b="1" i="0"/>
            </a:lvl1pPr>
          </a:lstStyle>
          <a:p>
            <a:fld id="{532E5815-A8B8-3248-99F0-470F41FB048B}" type="slidenum">
              <a:rPr lang="en-US" smtClean="0"/>
              <a:pPr/>
              <a:t>‹#›</a:t>
            </a:fld>
            <a:endParaRPr lang="en-US" dirty="0"/>
          </a:p>
        </p:txBody>
      </p:sp>
      <p:sp>
        <p:nvSpPr>
          <p:cNvPr id="14" name="Title 1"/>
          <p:cNvSpPr>
            <a:spLocks noGrp="1"/>
          </p:cNvSpPr>
          <p:nvPr>
            <p:ph type="title" hasCustomPrompt="1"/>
          </p:nvPr>
        </p:nvSpPr>
        <p:spPr>
          <a:xfrm>
            <a:off x="930672" y="47198"/>
            <a:ext cx="7766050" cy="1143000"/>
          </a:xfrm>
        </p:spPr>
        <p:txBody>
          <a:bodyPr lIns="0">
            <a:normAutofit/>
          </a:bodyPr>
          <a:lstStyle>
            <a:lvl1pPr algn="l">
              <a:defRPr sz="2625" b="1" i="0">
                <a:latin typeface="Arial"/>
              </a:defRPr>
            </a:lvl1pPr>
          </a:lstStyle>
          <a:p>
            <a:r>
              <a:rPr lang="en-US" dirty="0"/>
              <a:t>Two Columns with Subs</a:t>
            </a:r>
          </a:p>
        </p:txBody>
      </p:sp>
      <p:sp>
        <p:nvSpPr>
          <p:cNvPr id="4" name="Footer Placeholder 3"/>
          <p:cNvSpPr>
            <a:spLocks noGrp="1"/>
          </p:cNvSpPr>
          <p:nvPr>
            <p:ph type="ftr" sz="quarter" idx="14"/>
          </p:nvPr>
        </p:nvSpPr>
        <p:spPr/>
        <p:txBody>
          <a:bodyPr/>
          <a:lstStyle/>
          <a:p>
            <a:r>
              <a:rPr lang="en-US"/>
              <a:t>Draper Proprietary</a:t>
            </a:r>
          </a:p>
        </p:txBody>
      </p:sp>
      <p:cxnSp>
        <p:nvCxnSpPr>
          <p:cNvPr id="11" name="Straight Connector 10"/>
          <p:cNvCxnSpPr/>
          <p:nvPr userDrawn="1"/>
        </p:nvCxnSpPr>
        <p:spPr>
          <a:xfrm>
            <a:off x="0" y="962704"/>
            <a:ext cx="1849468" cy="0"/>
          </a:xfrm>
          <a:prstGeom prst="line">
            <a:avLst/>
          </a:prstGeom>
          <a:ln w="12700">
            <a:solidFill>
              <a:srgbClr val="FF4612"/>
            </a:solidFill>
          </a:ln>
          <a:effectLst/>
        </p:spPr>
        <p:style>
          <a:lnRef idx="2">
            <a:schemeClr val="accent1"/>
          </a:lnRef>
          <a:fillRef idx="0">
            <a:schemeClr val="accent1"/>
          </a:fillRef>
          <a:effectRef idx="1">
            <a:schemeClr val="accent1"/>
          </a:effectRef>
          <a:fontRef idx="minor">
            <a:schemeClr val="tx1"/>
          </a:fontRef>
        </p:style>
      </p:cxnSp>
      <p:grpSp>
        <p:nvGrpSpPr>
          <p:cNvPr id="15" name="Group 14"/>
          <p:cNvGrpSpPr/>
          <p:nvPr userDrawn="1"/>
        </p:nvGrpSpPr>
        <p:grpSpPr>
          <a:xfrm>
            <a:off x="920751" y="6361574"/>
            <a:ext cx="1146175" cy="135779"/>
            <a:chOff x="920750" y="6361572"/>
            <a:chExt cx="1146175" cy="135779"/>
          </a:xfrm>
        </p:grpSpPr>
        <p:sp>
          <p:nvSpPr>
            <p:cNvPr id="16" name="Freeform 6"/>
            <p:cNvSpPr>
              <a:spLocks noEditPoints="1"/>
            </p:cNvSpPr>
            <p:nvPr userDrawn="1"/>
          </p:nvSpPr>
          <p:spPr bwMode="auto">
            <a:xfrm>
              <a:off x="920750" y="6361572"/>
              <a:ext cx="119882" cy="135779"/>
            </a:xfrm>
            <a:custGeom>
              <a:avLst/>
              <a:gdLst>
                <a:gd name="T0" fmla="*/ 124 w 460"/>
                <a:gd name="T1" fmla="*/ 106 h 521"/>
                <a:gd name="T2" fmla="*/ 124 w 460"/>
                <a:gd name="T3" fmla="*/ 415 h 521"/>
                <a:gd name="T4" fmla="*/ 260 w 460"/>
                <a:gd name="T5" fmla="*/ 415 h 521"/>
                <a:gd name="T6" fmla="*/ 286 w 460"/>
                <a:gd name="T7" fmla="*/ 414 h 521"/>
                <a:gd name="T8" fmla="*/ 306 w 460"/>
                <a:gd name="T9" fmla="*/ 408 h 521"/>
                <a:gd name="T10" fmla="*/ 320 w 460"/>
                <a:gd name="T11" fmla="*/ 400 h 521"/>
                <a:gd name="T12" fmla="*/ 330 w 460"/>
                <a:gd name="T13" fmla="*/ 385 h 521"/>
                <a:gd name="T14" fmla="*/ 336 w 460"/>
                <a:gd name="T15" fmla="*/ 368 h 521"/>
                <a:gd name="T16" fmla="*/ 337 w 460"/>
                <a:gd name="T17" fmla="*/ 346 h 521"/>
                <a:gd name="T18" fmla="*/ 337 w 460"/>
                <a:gd name="T19" fmla="*/ 176 h 521"/>
                <a:gd name="T20" fmla="*/ 336 w 460"/>
                <a:gd name="T21" fmla="*/ 154 h 521"/>
                <a:gd name="T22" fmla="*/ 330 w 460"/>
                <a:gd name="T23" fmla="*/ 136 h 521"/>
                <a:gd name="T24" fmla="*/ 320 w 460"/>
                <a:gd name="T25" fmla="*/ 123 h 521"/>
                <a:gd name="T26" fmla="*/ 306 w 460"/>
                <a:gd name="T27" fmla="*/ 113 h 521"/>
                <a:gd name="T28" fmla="*/ 286 w 460"/>
                <a:gd name="T29" fmla="*/ 107 h 521"/>
                <a:gd name="T30" fmla="*/ 260 w 460"/>
                <a:gd name="T31" fmla="*/ 106 h 521"/>
                <a:gd name="T32" fmla="*/ 124 w 460"/>
                <a:gd name="T33" fmla="*/ 106 h 521"/>
                <a:gd name="T34" fmla="*/ 0 w 460"/>
                <a:gd name="T35" fmla="*/ 0 h 521"/>
                <a:gd name="T36" fmla="*/ 268 w 460"/>
                <a:gd name="T37" fmla="*/ 0 h 521"/>
                <a:gd name="T38" fmla="*/ 307 w 460"/>
                <a:gd name="T39" fmla="*/ 1 h 521"/>
                <a:gd name="T40" fmla="*/ 342 w 460"/>
                <a:gd name="T41" fmla="*/ 7 h 521"/>
                <a:gd name="T42" fmla="*/ 370 w 460"/>
                <a:gd name="T43" fmla="*/ 16 h 521"/>
                <a:gd name="T44" fmla="*/ 394 w 460"/>
                <a:gd name="T45" fmla="*/ 27 h 521"/>
                <a:gd name="T46" fmla="*/ 414 w 460"/>
                <a:gd name="T47" fmla="*/ 43 h 521"/>
                <a:gd name="T48" fmla="*/ 430 w 460"/>
                <a:gd name="T49" fmla="*/ 60 h 521"/>
                <a:gd name="T50" fmla="*/ 441 w 460"/>
                <a:gd name="T51" fmla="*/ 79 h 521"/>
                <a:gd name="T52" fmla="*/ 450 w 460"/>
                <a:gd name="T53" fmla="*/ 101 h 521"/>
                <a:gd name="T54" fmla="*/ 456 w 460"/>
                <a:gd name="T55" fmla="*/ 124 h 521"/>
                <a:gd name="T56" fmla="*/ 459 w 460"/>
                <a:gd name="T57" fmla="*/ 150 h 521"/>
                <a:gd name="T58" fmla="*/ 460 w 460"/>
                <a:gd name="T59" fmla="*/ 177 h 521"/>
                <a:gd name="T60" fmla="*/ 460 w 460"/>
                <a:gd name="T61" fmla="*/ 346 h 521"/>
                <a:gd name="T62" fmla="*/ 459 w 460"/>
                <a:gd name="T63" fmla="*/ 371 h 521"/>
                <a:gd name="T64" fmla="*/ 456 w 460"/>
                <a:gd name="T65" fmla="*/ 397 h 521"/>
                <a:gd name="T66" fmla="*/ 450 w 460"/>
                <a:gd name="T67" fmla="*/ 421 h 521"/>
                <a:gd name="T68" fmla="*/ 441 w 460"/>
                <a:gd name="T69" fmla="*/ 443 h 521"/>
                <a:gd name="T70" fmla="*/ 430 w 460"/>
                <a:gd name="T71" fmla="*/ 461 h 521"/>
                <a:gd name="T72" fmla="*/ 414 w 460"/>
                <a:gd name="T73" fmla="*/ 480 h 521"/>
                <a:gd name="T74" fmla="*/ 394 w 460"/>
                <a:gd name="T75" fmla="*/ 494 h 521"/>
                <a:gd name="T76" fmla="*/ 370 w 460"/>
                <a:gd name="T77" fmla="*/ 505 h 521"/>
                <a:gd name="T78" fmla="*/ 342 w 460"/>
                <a:gd name="T79" fmla="*/ 514 h 521"/>
                <a:gd name="T80" fmla="*/ 307 w 460"/>
                <a:gd name="T81" fmla="*/ 520 h 521"/>
                <a:gd name="T82" fmla="*/ 268 w 460"/>
                <a:gd name="T83" fmla="*/ 521 h 521"/>
                <a:gd name="T84" fmla="*/ 0 w 460"/>
                <a:gd name="T85" fmla="*/ 521 h 521"/>
                <a:gd name="T86" fmla="*/ 0 w 460"/>
                <a:gd name="T87"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0" h="521">
                  <a:moveTo>
                    <a:pt x="124" y="106"/>
                  </a:moveTo>
                  <a:lnTo>
                    <a:pt x="124" y="415"/>
                  </a:lnTo>
                  <a:lnTo>
                    <a:pt x="260" y="415"/>
                  </a:lnTo>
                  <a:lnTo>
                    <a:pt x="286" y="414"/>
                  </a:lnTo>
                  <a:lnTo>
                    <a:pt x="306" y="408"/>
                  </a:lnTo>
                  <a:lnTo>
                    <a:pt x="320" y="400"/>
                  </a:lnTo>
                  <a:lnTo>
                    <a:pt x="330" y="385"/>
                  </a:lnTo>
                  <a:lnTo>
                    <a:pt x="336" y="368"/>
                  </a:lnTo>
                  <a:lnTo>
                    <a:pt x="337" y="346"/>
                  </a:lnTo>
                  <a:lnTo>
                    <a:pt x="337" y="176"/>
                  </a:lnTo>
                  <a:lnTo>
                    <a:pt x="336" y="154"/>
                  </a:lnTo>
                  <a:lnTo>
                    <a:pt x="330" y="136"/>
                  </a:lnTo>
                  <a:lnTo>
                    <a:pt x="320" y="123"/>
                  </a:lnTo>
                  <a:lnTo>
                    <a:pt x="306" y="113"/>
                  </a:lnTo>
                  <a:lnTo>
                    <a:pt x="286" y="107"/>
                  </a:lnTo>
                  <a:lnTo>
                    <a:pt x="260" y="106"/>
                  </a:lnTo>
                  <a:lnTo>
                    <a:pt x="124" y="106"/>
                  </a:lnTo>
                  <a:close/>
                  <a:moveTo>
                    <a:pt x="0" y="0"/>
                  </a:moveTo>
                  <a:lnTo>
                    <a:pt x="268" y="0"/>
                  </a:lnTo>
                  <a:lnTo>
                    <a:pt x="307" y="1"/>
                  </a:lnTo>
                  <a:lnTo>
                    <a:pt x="342" y="7"/>
                  </a:lnTo>
                  <a:lnTo>
                    <a:pt x="370" y="16"/>
                  </a:lnTo>
                  <a:lnTo>
                    <a:pt x="394" y="27"/>
                  </a:lnTo>
                  <a:lnTo>
                    <a:pt x="414" y="43"/>
                  </a:lnTo>
                  <a:lnTo>
                    <a:pt x="430" y="60"/>
                  </a:lnTo>
                  <a:lnTo>
                    <a:pt x="441" y="79"/>
                  </a:lnTo>
                  <a:lnTo>
                    <a:pt x="450" y="101"/>
                  </a:lnTo>
                  <a:lnTo>
                    <a:pt x="456" y="124"/>
                  </a:lnTo>
                  <a:lnTo>
                    <a:pt x="459" y="150"/>
                  </a:lnTo>
                  <a:lnTo>
                    <a:pt x="460" y="177"/>
                  </a:lnTo>
                  <a:lnTo>
                    <a:pt x="460" y="346"/>
                  </a:lnTo>
                  <a:lnTo>
                    <a:pt x="459" y="371"/>
                  </a:lnTo>
                  <a:lnTo>
                    <a:pt x="456" y="397"/>
                  </a:lnTo>
                  <a:lnTo>
                    <a:pt x="450" y="421"/>
                  </a:lnTo>
                  <a:lnTo>
                    <a:pt x="441" y="443"/>
                  </a:lnTo>
                  <a:lnTo>
                    <a:pt x="430" y="461"/>
                  </a:lnTo>
                  <a:lnTo>
                    <a:pt x="414" y="480"/>
                  </a:lnTo>
                  <a:lnTo>
                    <a:pt x="394" y="494"/>
                  </a:lnTo>
                  <a:lnTo>
                    <a:pt x="370" y="505"/>
                  </a:lnTo>
                  <a:lnTo>
                    <a:pt x="342" y="514"/>
                  </a:lnTo>
                  <a:lnTo>
                    <a:pt x="307" y="520"/>
                  </a:lnTo>
                  <a:lnTo>
                    <a:pt x="268"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7" name="Freeform 7"/>
            <p:cNvSpPr>
              <a:spLocks noEditPoints="1"/>
            </p:cNvSpPr>
            <p:nvPr userDrawn="1"/>
          </p:nvSpPr>
          <p:spPr bwMode="auto">
            <a:xfrm>
              <a:off x="1128980" y="6361572"/>
              <a:ext cx="133694" cy="135779"/>
            </a:xfrm>
            <a:custGeom>
              <a:avLst/>
              <a:gdLst>
                <a:gd name="T0" fmla="*/ 126 w 513"/>
                <a:gd name="T1" fmla="*/ 101 h 521"/>
                <a:gd name="T2" fmla="*/ 126 w 513"/>
                <a:gd name="T3" fmla="*/ 270 h 521"/>
                <a:gd name="T4" fmla="*/ 277 w 513"/>
                <a:gd name="T5" fmla="*/ 270 h 521"/>
                <a:gd name="T6" fmla="*/ 298 w 513"/>
                <a:gd name="T7" fmla="*/ 268 h 521"/>
                <a:gd name="T8" fmla="*/ 314 w 513"/>
                <a:gd name="T9" fmla="*/ 264 h 521"/>
                <a:gd name="T10" fmla="*/ 327 w 513"/>
                <a:gd name="T11" fmla="*/ 256 h 521"/>
                <a:gd name="T12" fmla="*/ 335 w 513"/>
                <a:gd name="T13" fmla="*/ 246 h 521"/>
                <a:gd name="T14" fmla="*/ 339 w 513"/>
                <a:gd name="T15" fmla="*/ 231 h 521"/>
                <a:gd name="T16" fmla="*/ 341 w 513"/>
                <a:gd name="T17" fmla="*/ 214 h 521"/>
                <a:gd name="T18" fmla="*/ 341 w 513"/>
                <a:gd name="T19" fmla="*/ 153 h 521"/>
                <a:gd name="T20" fmla="*/ 339 w 513"/>
                <a:gd name="T21" fmla="*/ 133 h 521"/>
                <a:gd name="T22" fmla="*/ 332 w 513"/>
                <a:gd name="T23" fmla="*/ 119 h 521"/>
                <a:gd name="T24" fmla="*/ 321 w 513"/>
                <a:gd name="T25" fmla="*/ 109 h 521"/>
                <a:gd name="T26" fmla="*/ 304 w 513"/>
                <a:gd name="T27" fmla="*/ 103 h 521"/>
                <a:gd name="T28" fmla="*/ 281 w 513"/>
                <a:gd name="T29" fmla="*/ 101 h 521"/>
                <a:gd name="T30" fmla="*/ 126 w 513"/>
                <a:gd name="T31" fmla="*/ 101 h 521"/>
                <a:gd name="T32" fmla="*/ 0 w 513"/>
                <a:gd name="T33" fmla="*/ 0 h 521"/>
                <a:gd name="T34" fmla="*/ 280 w 513"/>
                <a:gd name="T35" fmla="*/ 0 h 521"/>
                <a:gd name="T36" fmla="*/ 322 w 513"/>
                <a:gd name="T37" fmla="*/ 1 h 521"/>
                <a:gd name="T38" fmla="*/ 358 w 513"/>
                <a:gd name="T39" fmla="*/ 9 h 521"/>
                <a:gd name="T40" fmla="*/ 388 w 513"/>
                <a:gd name="T41" fmla="*/ 17 h 521"/>
                <a:gd name="T42" fmla="*/ 412 w 513"/>
                <a:gd name="T43" fmla="*/ 31 h 521"/>
                <a:gd name="T44" fmla="*/ 431 w 513"/>
                <a:gd name="T45" fmla="*/ 47 h 521"/>
                <a:gd name="T46" fmla="*/ 445 w 513"/>
                <a:gd name="T47" fmla="*/ 67 h 521"/>
                <a:gd name="T48" fmla="*/ 455 w 513"/>
                <a:gd name="T49" fmla="*/ 91 h 521"/>
                <a:gd name="T50" fmla="*/ 461 w 513"/>
                <a:gd name="T51" fmla="*/ 117 h 521"/>
                <a:gd name="T52" fmla="*/ 462 w 513"/>
                <a:gd name="T53" fmla="*/ 147 h 521"/>
                <a:gd name="T54" fmla="*/ 462 w 513"/>
                <a:gd name="T55" fmla="*/ 221 h 521"/>
                <a:gd name="T56" fmla="*/ 461 w 513"/>
                <a:gd name="T57" fmla="*/ 254 h 521"/>
                <a:gd name="T58" fmla="*/ 453 w 513"/>
                <a:gd name="T59" fmla="*/ 281 h 521"/>
                <a:gd name="T60" fmla="*/ 441 w 513"/>
                <a:gd name="T61" fmla="*/ 306 h 521"/>
                <a:gd name="T62" fmla="*/ 421 w 513"/>
                <a:gd name="T63" fmla="*/ 326 h 521"/>
                <a:gd name="T64" fmla="*/ 394 w 513"/>
                <a:gd name="T65" fmla="*/ 344 h 521"/>
                <a:gd name="T66" fmla="*/ 513 w 513"/>
                <a:gd name="T67" fmla="*/ 521 h 521"/>
                <a:gd name="T68" fmla="*/ 372 w 513"/>
                <a:gd name="T69" fmla="*/ 521 h 521"/>
                <a:gd name="T70" fmla="*/ 270 w 513"/>
                <a:gd name="T71" fmla="*/ 368 h 521"/>
                <a:gd name="T72" fmla="*/ 126 w 513"/>
                <a:gd name="T73" fmla="*/ 368 h 521"/>
                <a:gd name="T74" fmla="*/ 126 w 513"/>
                <a:gd name="T75" fmla="*/ 521 h 521"/>
                <a:gd name="T76" fmla="*/ 0 w 513"/>
                <a:gd name="T77" fmla="*/ 521 h 521"/>
                <a:gd name="T78" fmla="*/ 0 w 513"/>
                <a:gd name="T7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3" h="521">
                  <a:moveTo>
                    <a:pt x="126" y="101"/>
                  </a:moveTo>
                  <a:lnTo>
                    <a:pt x="126" y="270"/>
                  </a:lnTo>
                  <a:lnTo>
                    <a:pt x="277" y="270"/>
                  </a:lnTo>
                  <a:lnTo>
                    <a:pt x="298" y="268"/>
                  </a:lnTo>
                  <a:lnTo>
                    <a:pt x="314" y="264"/>
                  </a:lnTo>
                  <a:lnTo>
                    <a:pt x="327" y="256"/>
                  </a:lnTo>
                  <a:lnTo>
                    <a:pt x="335" y="246"/>
                  </a:lnTo>
                  <a:lnTo>
                    <a:pt x="339" y="231"/>
                  </a:lnTo>
                  <a:lnTo>
                    <a:pt x="341" y="214"/>
                  </a:lnTo>
                  <a:lnTo>
                    <a:pt x="341" y="153"/>
                  </a:lnTo>
                  <a:lnTo>
                    <a:pt x="339" y="133"/>
                  </a:lnTo>
                  <a:lnTo>
                    <a:pt x="332" y="119"/>
                  </a:lnTo>
                  <a:lnTo>
                    <a:pt x="321" y="109"/>
                  </a:lnTo>
                  <a:lnTo>
                    <a:pt x="304" y="103"/>
                  </a:lnTo>
                  <a:lnTo>
                    <a:pt x="281" y="101"/>
                  </a:lnTo>
                  <a:lnTo>
                    <a:pt x="126" y="101"/>
                  </a:lnTo>
                  <a:close/>
                  <a:moveTo>
                    <a:pt x="0" y="0"/>
                  </a:moveTo>
                  <a:lnTo>
                    <a:pt x="280" y="0"/>
                  </a:lnTo>
                  <a:lnTo>
                    <a:pt x="322" y="1"/>
                  </a:lnTo>
                  <a:lnTo>
                    <a:pt x="358" y="9"/>
                  </a:lnTo>
                  <a:lnTo>
                    <a:pt x="388" y="17"/>
                  </a:lnTo>
                  <a:lnTo>
                    <a:pt x="412" y="31"/>
                  </a:lnTo>
                  <a:lnTo>
                    <a:pt x="431" y="47"/>
                  </a:lnTo>
                  <a:lnTo>
                    <a:pt x="445" y="67"/>
                  </a:lnTo>
                  <a:lnTo>
                    <a:pt x="455" y="91"/>
                  </a:lnTo>
                  <a:lnTo>
                    <a:pt x="461" y="117"/>
                  </a:lnTo>
                  <a:lnTo>
                    <a:pt x="462" y="147"/>
                  </a:lnTo>
                  <a:lnTo>
                    <a:pt x="462" y="221"/>
                  </a:lnTo>
                  <a:lnTo>
                    <a:pt x="461" y="254"/>
                  </a:lnTo>
                  <a:lnTo>
                    <a:pt x="453" y="281"/>
                  </a:lnTo>
                  <a:lnTo>
                    <a:pt x="441" y="306"/>
                  </a:lnTo>
                  <a:lnTo>
                    <a:pt x="421" y="326"/>
                  </a:lnTo>
                  <a:lnTo>
                    <a:pt x="394" y="344"/>
                  </a:lnTo>
                  <a:lnTo>
                    <a:pt x="513" y="521"/>
                  </a:lnTo>
                  <a:lnTo>
                    <a:pt x="372" y="521"/>
                  </a:lnTo>
                  <a:lnTo>
                    <a:pt x="270" y="368"/>
                  </a:lnTo>
                  <a:lnTo>
                    <a:pt x="126" y="368"/>
                  </a:lnTo>
                  <a:lnTo>
                    <a:pt x="126"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8" name="Freeform 8"/>
            <p:cNvSpPr>
              <a:spLocks/>
            </p:cNvSpPr>
            <p:nvPr userDrawn="1"/>
          </p:nvSpPr>
          <p:spPr bwMode="auto">
            <a:xfrm>
              <a:off x="1333039" y="6361572"/>
              <a:ext cx="144379" cy="135779"/>
            </a:xfrm>
            <a:custGeom>
              <a:avLst/>
              <a:gdLst>
                <a:gd name="T0" fmla="*/ 199 w 554"/>
                <a:gd name="T1" fmla="*/ 0 h 521"/>
                <a:gd name="T2" fmla="*/ 355 w 554"/>
                <a:gd name="T3" fmla="*/ 0 h 521"/>
                <a:gd name="T4" fmla="*/ 554 w 554"/>
                <a:gd name="T5" fmla="*/ 521 h 521"/>
                <a:gd name="T6" fmla="*/ 429 w 554"/>
                <a:gd name="T7" fmla="*/ 521 h 521"/>
                <a:gd name="T8" fmla="*/ 276 w 554"/>
                <a:gd name="T9" fmla="*/ 111 h 521"/>
                <a:gd name="T10" fmla="*/ 125 w 554"/>
                <a:gd name="T11" fmla="*/ 521 h 521"/>
                <a:gd name="T12" fmla="*/ 0 w 554"/>
                <a:gd name="T13" fmla="*/ 521 h 521"/>
                <a:gd name="T14" fmla="*/ 199 w 554"/>
                <a:gd name="T15" fmla="*/ 0 h 5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4" h="521">
                  <a:moveTo>
                    <a:pt x="199" y="0"/>
                  </a:moveTo>
                  <a:lnTo>
                    <a:pt x="355" y="0"/>
                  </a:lnTo>
                  <a:lnTo>
                    <a:pt x="554" y="521"/>
                  </a:lnTo>
                  <a:lnTo>
                    <a:pt x="429" y="521"/>
                  </a:lnTo>
                  <a:lnTo>
                    <a:pt x="276" y="111"/>
                  </a:lnTo>
                  <a:lnTo>
                    <a:pt x="125" y="521"/>
                  </a:lnTo>
                  <a:lnTo>
                    <a:pt x="0" y="521"/>
                  </a:lnTo>
                  <a:lnTo>
                    <a:pt x="199" y="0"/>
                  </a:lnTo>
                  <a:close/>
                </a:path>
              </a:pathLst>
            </a:custGeom>
            <a:solidFill>
              <a:srgbClr val="FF2302"/>
            </a:solidFill>
            <a:ln w="0">
              <a:solidFill>
                <a:srgbClr val="FF2302"/>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9" name="Freeform 9"/>
            <p:cNvSpPr>
              <a:spLocks noEditPoints="1"/>
            </p:cNvSpPr>
            <p:nvPr userDrawn="1"/>
          </p:nvSpPr>
          <p:spPr bwMode="auto">
            <a:xfrm>
              <a:off x="1550390" y="6361572"/>
              <a:ext cx="118318" cy="135779"/>
            </a:xfrm>
            <a:custGeom>
              <a:avLst/>
              <a:gdLst>
                <a:gd name="T0" fmla="*/ 125 w 454"/>
                <a:gd name="T1" fmla="*/ 101 h 521"/>
                <a:gd name="T2" fmla="*/ 125 w 454"/>
                <a:gd name="T3" fmla="*/ 274 h 521"/>
                <a:gd name="T4" fmla="*/ 268 w 454"/>
                <a:gd name="T5" fmla="*/ 274 h 521"/>
                <a:gd name="T6" fmla="*/ 292 w 454"/>
                <a:gd name="T7" fmla="*/ 271 h 521"/>
                <a:gd name="T8" fmla="*/ 310 w 454"/>
                <a:gd name="T9" fmla="*/ 266 h 521"/>
                <a:gd name="T10" fmla="*/ 322 w 454"/>
                <a:gd name="T11" fmla="*/ 256 h 521"/>
                <a:gd name="T12" fmla="*/ 329 w 454"/>
                <a:gd name="T13" fmla="*/ 240 h 521"/>
                <a:gd name="T14" fmla="*/ 332 w 454"/>
                <a:gd name="T15" fmla="*/ 221 h 521"/>
                <a:gd name="T16" fmla="*/ 332 w 454"/>
                <a:gd name="T17" fmla="*/ 153 h 521"/>
                <a:gd name="T18" fmla="*/ 329 w 454"/>
                <a:gd name="T19" fmla="*/ 134 h 521"/>
                <a:gd name="T20" fmla="*/ 322 w 454"/>
                <a:gd name="T21" fmla="*/ 120 h 521"/>
                <a:gd name="T22" fmla="*/ 310 w 454"/>
                <a:gd name="T23" fmla="*/ 109 h 521"/>
                <a:gd name="T24" fmla="*/ 292 w 454"/>
                <a:gd name="T25" fmla="*/ 103 h 521"/>
                <a:gd name="T26" fmla="*/ 268 w 454"/>
                <a:gd name="T27" fmla="*/ 101 h 521"/>
                <a:gd name="T28" fmla="*/ 125 w 454"/>
                <a:gd name="T29" fmla="*/ 101 h 521"/>
                <a:gd name="T30" fmla="*/ 0 w 454"/>
                <a:gd name="T31" fmla="*/ 0 h 521"/>
                <a:gd name="T32" fmla="*/ 272 w 454"/>
                <a:gd name="T33" fmla="*/ 0 h 521"/>
                <a:gd name="T34" fmla="*/ 315 w 454"/>
                <a:gd name="T35" fmla="*/ 1 h 521"/>
                <a:gd name="T36" fmla="*/ 350 w 454"/>
                <a:gd name="T37" fmla="*/ 9 h 521"/>
                <a:gd name="T38" fmla="*/ 380 w 454"/>
                <a:gd name="T39" fmla="*/ 17 h 521"/>
                <a:gd name="T40" fmla="*/ 404 w 454"/>
                <a:gd name="T41" fmla="*/ 31 h 521"/>
                <a:gd name="T42" fmla="*/ 424 w 454"/>
                <a:gd name="T43" fmla="*/ 47 h 521"/>
                <a:gd name="T44" fmla="*/ 437 w 454"/>
                <a:gd name="T45" fmla="*/ 67 h 521"/>
                <a:gd name="T46" fmla="*/ 447 w 454"/>
                <a:gd name="T47" fmla="*/ 91 h 521"/>
                <a:gd name="T48" fmla="*/ 453 w 454"/>
                <a:gd name="T49" fmla="*/ 117 h 521"/>
                <a:gd name="T50" fmla="*/ 454 w 454"/>
                <a:gd name="T51" fmla="*/ 147 h 521"/>
                <a:gd name="T52" fmla="*/ 454 w 454"/>
                <a:gd name="T53" fmla="*/ 227 h 521"/>
                <a:gd name="T54" fmla="*/ 453 w 454"/>
                <a:gd name="T55" fmla="*/ 256 h 521"/>
                <a:gd name="T56" fmla="*/ 446 w 454"/>
                <a:gd name="T57" fmla="*/ 283 h 521"/>
                <a:gd name="T58" fmla="*/ 436 w 454"/>
                <a:gd name="T59" fmla="*/ 307 h 521"/>
                <a:gd name="T60" fmla="*/ 422 w 454"/>
                <a:gd name="T61" fmla="*/ 327 h 521"/>
                <a:gd name="T62" fmla="*/ 402 w 454"/>
                <a:gd name="T63" fmla="*/ 344 h 521"/>
                <a:gd name="T64" fmla="*/ 376 w 454"/>
                <a:gd name="T65" fmla="*/ 357 h 521"/>
                <a:gd name="T66" fmla="*/ 346 w 454"/>
                <a:gd name="T67" fmla="*/ 367 h 521"/>
                <a:gd name="T68" fmla="*/ 309 w 454"/>
                <a:gd name="T69" fmla="*/ 373 h 521"/>
                <a:gd name="T70" fmla="*/ 266 w 454"/>
                <a:gd name="T71" fmla="*/ 374 h 521"/>
                <a:gd name="T72" fmla="*/ 125 w 454"/>
                <a:gd name="T73" fmla="*/ 374 h 521"/>
                <a:gd name="T74" fmla="*/ 125 w 454"/>
                <a:gd name="T75" fmla="*/ 521 h 521"/>
                <a:gd name="T76" fmla="*/ 0 w 454"/>
                <a:gd name="T77" fmla="*/ 521 h 521"/>
                <a:gd name="T78" fmla="*/ 0 w 454"/>
                <a:gd name="T7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4" h="521">
                  <a:moveTo>
                    <a:pt x="125" y="101"/>
                  </a:moveTo>
                  <a:lnTo>
                    <a:pt x="125" y="274"/>
                  </a:lnTo>
                  <a:lnTo>
                    <a:pt x="268" y="274"/>
                  </a:lnTo>
                  <a:lnTo>
                    <a:pt x="292" y="271"/>
                  </a:lnTo>
                  <a:lnTo>
                    <a:pt x="310" y="266"/>
                  </a:lnTo>
                  <a:lnTo>
                    <a:pt x="322" y="256"/>
                  </a:lnTo>
                  <a:lnTo>
                    <a:pt x="329" y="240"/>
                  </a:lnTo>
                  <a:lnTo>
                    <a:pt x="332" y="221"/>
                  </a:lnTo>
                  <a:lnTo>
                    <a:pt x="332" y="153"/>
                  </a:lnTo>
                  <a:lnTo>
                    <a:pt x="329" y="134"/>
                  </a:lnTo>
                  <a:lnTo>
                    <a:pt x="322" y="120"/>
                  </a:lnTo>
                  <a:lnTo>
                    <a:pt x="310" y="109"/>
                  </a:lnTo>
                  <a:lnTo>
                    <a:pt x="292" y="103"/>
                  </a:lnTo>
                  <a:lnTo>
                    <a:pt x="268" y="101"/>
                  </a:lnTo>
                  <a:lnTo>
                    <a:pt x="125" y="101"/>
                  </a:lnTo>
                  <a:close/>
                  <a:moveTo>
                    <a:pt x="0" y="0"/>
                  </a:moveTo>
                  <a:lnTo>
                    <a:pt x="272" y="0"/>
                  </a:lnTo>
                  <a:lnTo>
                    <a:pt x="315" y="1"/>
                  </a:lnTo>
                  <a:lnTo>
                    <a:pt x="350" y="9"/>
                  </a:lnTo>
                  <a:lnTo>
                    <a:pt x="380" y="17"/>
                  </a:lnTo>
                  <a:lnTo>
                    <a:pt x="404" y="31"/>
                  </a:lnTo>
                  <a:lnTo>
                    <a:pt x="424" y="47"/>
                  </a:lnTo>
                  <a:lnTo>
                    <a:pt x="437" y="67"/>
                  </a:lnTo>
                  <a:lnTo>
                    <a:pt x="447" y="91"/>
                  </a:lnTo>
                  <a:lnTo>
                    <a:pt x="453" y="117"/>
                  </a:lnTo>
                  <a:lnTo>
                    <a:pt x="454" y="147"/>
                  </a:lnTo>
                  <a:lnTo>
                    <a:pt x="454" y="227"/>
                  </a:lnTo>
                  <a:lnTo>
                    <a:pt x="453" y="256"/>
                  </a:lnTo>
                  <a:lnTo>
                    <a:pt x="446" y="283"/>
                  </a:lnTo>
                  <a:lnTo>
                    <a:pt x="436" y="307"/>
                  </a:lnTo>
                  <a:lnTo>
                    <a:pt x="422" y="327"/>
                  </a:lnTo>
                  <a:lnTo>
                    <a:pt x="402" y="344"/>
                  </a:lnTo>
                  <a:lnTo>
                    <a:pt x="376" y="357"/>
                  </a:lnTo>
                  <a:lnTo>
                    <a:pt x="346" y="367"/>
                  </a:lnTo>
                  <a:lnTo>
                    <a:pt x="309" y="373"/>
                  </a:lnTo>
                  <a:lnTo>
                    <a:pt x="266" y="374"/>
                  </a:lnTo>
                  <a:lnTo>
                    <a:pt x="125" y="374"/>
                  </a:lnTo>
                  <a:lnTo>
                    <a:pt x="125"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20" name="Freeform 10"/>
            <p:cNvSpPr>
              <a:spLocks/>
            </p:cNvSpPr>
            <p:nvPr userDrawn="1"/>
          </p:nvSpPr>
          <p:spPr bwMode="auto">
            <a:xfrm>
              <a:off x="1747674" y="6361572"/>
              <a:ext cx="104245" cy="135779"/>
            </a:xfrm>
            <a:custGeom>
              <a:avLst/>
              <a:gdLst>
                <a:gd name="T0" fmla="*/ 0 w 400"/>
                <a:gd name="T1" fmla="*/ 0 h 521"/>
                <a:gd name="T2" fmla="*/ 400 w 400"/>
                <a:gd name="T3" fmla="*/ 0 h 521"/>
                <a:gd name="T4" fmla="*/ 400 w 400"/>
                <a:gd name="T5" fmla="*/ 103 h 521"/>
                <a:gd name="T6" fmla="*/ 124 w 400"/>
                <a:gd name="T7" fmla="*/ 103 h 521"/>
                <a:gd name="T8" fmla="*/ 124 w 400"/>
                <a:gd name="T9" fmla="*/ 204 h 521"/>
                <a:gd name="T10" fmla="*/ 382 w 400"/>
                <a:gd name="T11" fmla="*/ 204 h 521"/>
                <a:gd name="T12" fmla="*/ 382 w 400"/>
                <a:gd name="T13" fmla="*/ 307 h 521"/>
                <a:gd name="T14" fmla="*/ 124 w 400"/>
                <a:gd name="T15" fmla="*/ 307 h 521"/>
                <a:gd name="T16" fmla="*/ 124 w 400"/>
                <a:gd name="T17" fmla="*/ 420 h 521"/>
                <a:gd name="T18" fmla="*/ 400 w 400"/>
                <a:gd name="T19" fmla="*/ 420 h 521"/>
                <a:gd name="T20" fmla="*/ 400 w 400"/>
                <a:gd name="T21" fmla="*/ 521 h 521"/>
                <a:gd name="T22" fmla="*/ 0 w 400"/>
                <a:gd name="T23" fmla="*/ 521 h 521"/>
                <a:gd name="T24" fmla="*/ 0 w 400"/>
                <a:gd name="T25"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0" h="521">
                  <a:moveTo>
                    <a:pt x="0" y="0"/>
                  </a:moveTo>
                  <a:lnTo>
                    <a:pt x="400" y="0"/>
                  </a:lnTo>
                  <a:lnTo>
                    <a:pt x="400" y="103"/>
                  </a:lnTo>
                  <a:lnTo>
                    <a:pt x="124" y="103"/>
                  </a:lnTo>
                  <a:lnTo>
                    <a:pt x="124" y="204"/>
                  </a:lnTo>
                  <a:lnTo>
                    <a:pt x="382" y="204"/>
                  </a:lnTo>
                  <a:lnTo>
                    <a:pt x="382" y="307"/>
                  </a:lnTo>
                  <a:lnTo>
                    <a:pt x="124" y="307"/>
                  </a:lnTo>
                  <a:lnTo>
                    <a:pt x="124" y="420"/>
                  </a:lnTo>
                  <a:lnTo>
                    <a:pt x="400" y="420"/>
                  </a:lnTo>
                  <a:lnTo>
                    <a:pt x="400"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21" name="Freeform 11"/>
            <p:cNvSpPr>
              <a:spLocks noEditPoints="1"/>
            </p:cNvSpPr>
            <p:nvPr userDrawn="1"/>
          </p:nvSpPr>
          <p:spPr bwMode="auto">
            <a:xfrm>
              <a:off x="1933752" y="6361572"/>
              <a:ext cx="133173" cy="135779"/>
            </a:xfrm>
            <a:custGeom>
              <a:avLst/>
              <a:gdLst>
                <a:gd name="T0" fmla="*/ 124 w 511"/>
                <a:gd name="T1" fmla="*/ 101 h 521"/>
                <a:gd name="T2" fmla="*/ 124 w 511"/>
                <a:gd name="T3" fmla="*/ 270 h 521"/>
                <a:gd name="T4" fmla="*/ 276 w 511"/>
                <a:gd name="T5" fmla="*/ 270 h 521"/>
                <a:gd name="T6" fmla="*/ 296 w 511"/>
                <a:gd name="T7" fmla="*/ 268 h 521"/>
                <a:gd name="T8" fmla="*/ 313 w 511"/>
                <a:gd name="T9" fmla="*/ 264 h 521"/>
                <a:gd name="T10" fmla="*/ 325 w 511"/>
                <a:gd name="T11" fmla="*/ 256 h 521"/>
                <a:gd name="T12" fmla="*/ 333 w 511"/>
                <a:gd name="T13" fmla="*/ 246 h 521"/>
                <a:gd name="T14" fmla="*/ 338 w 511"/>
                <a:gd name="T15" fmla="*/ 231 h 521"/>
                <a:gd name="T16" fmla="*/ 339 w 511"/>
                <a:gd name="T17" fmla="*/ 214 h 521"/>
                <a:gd name="T18" fmla="*/ 339 w 511"/>
                <a:gd name="T19" fmla="*/ 153 h 521"/>
                <a:gd name="T20" fmla="*/ 338 w 511"/>
                <a:gd name="T21" fmla="*/ 133 h 521"/>
                <a:gd name="T22" fmla="*/ 330 w 511"/>
                <a:gd name="T23" fmla="*/ 119 h 521"/>
                <a:gd name="T24" fmla="*/ 319 w 511"/>
                <a:gd name="T25" fmla="*/ 109 h 521"/>
                <a:gd name="T26" fmla="*/ 302 w 511"/>
                <a:gd name="T27" fmla="*/ 103 h 521"/>
                <a:gd name="T28" fmla="*/ 279 w 511"/>
                <a:gd name="T29" fmla="*/ 101 h 521"/>
                <a:gd name="T30" fmla="*/ 124 w 511"/>
                <a:gd name="T31" fmla="*/ 101 h 521"/>
                <a:gd name="T32" fmla="*/ 0 w 511"/>
                <a:gd name="T33" fmla="*/ 0 h 521"/>
                <a:gd name="T34" fmla="*/ 279 w 511"/>
                <a:gd name="T35" fmla="*/ 0 h 521"/>
                <a:gd name="T36" fmla="*/ 320 w 511"/>
                <a:gd name="T37" fmla="*/ 1 h 521"/>
                <a:gd name="T38" fmla="*/ 358 w 511"/>
                <a:gd name="T39" fmla="*/ 9 h 521"/>
                <a:gd name="T40" fmla="*/ 387 w 511"/>
                <a:gd name="T41" fmla="*/ 17 h 521"/>
                <a:gd name="T42" fmla="*/ 412 w 511"/>
                <a:gd name="T43" fmla="*/ 31 h 521"/>
                <a:gd name="T44" fmla="*/ 430 w 511"/>
                <a:gd name="T45" fmla="*/ 47 h 521"/>
                <a:gd name="T46" fmla="*/ 444 w 511"/>
                <a:gd name="T47" fmla="*/ 67 h 521"/>
                <a:gd name="T48" fmla="*/ 453 w 511"/>
                <a:gd name="T49" fmla="*/ 91 h 521"/>
                <a:gd name="T50" fmla="*/ 459 w 511"/>
                <a:gd name="T51" fmla="*/ 117 h 521"/>
                <a:gd name="T52" fmla="*/ 460 w 511"/>
                <a:gd name="T53" fmla="*/ 147 h 521"/>
                <a:gd name="T54" fmla="*/ 460 w 511"/>
                <a:gd name="T55" fmla="*/ 221 h 521"/>
                <a:gd name="T56" fmla="*/ 459 w 511"/>
                <a:gd name="T57" fmla="*/ 254 h 521"/>
                <a:gd name="T58" fmla="*/ 452 w 511"/>
                <a:gd name="T59" fmla="*/ 281 h 521"/>
                <a:gd name="T60" fmla="*/ 439 w 511"/>
                <a:gd name="T61" fmla="*/ 306 h 521"/>
                <a:gd name="T62" fmla="*/ 419 w 511"/>
                <a:gd name="T63" fmla="*/ 326 h 521"/>
                <a:gd name="T64" fmla="*/ 392 w 511"/>
                <a:gd name="T65" fmla="*/ 344 h 521"/>
                <a:gd name="T66" fmla="*/ 511 w 511"/>
                <a:gd name="T67" fmla="*/ 521 h 521"/>
                <a:gd name="T68" fmla="*/ 370 w 511"/>
                <a:gd name="T69" fmla="*/ 521 h 521"/>
                <a:gd name="T70" fmla="*/ 269 w 511"/>
                <a:gd name="T71" fmla="*/ 368 h 521"/>
                <a:gd name="T72" fmla="*/ 124 w 511"/>
                <a:gd name="T73" fmla="*/ 368 h 521"/>
                <a:gd name="T74" fmla="*/ 124 w 511"/>
                <a:gd name="T75" fmla="*/ 521 h 521"/>
                <a:gd name="T76" fmla="*/ 0 w 511"/>
                <a:gd name="T77" fmla="*/ 521 h 521"/>
                <a:gd name="T78" fmla="*/ 0 w 511"/>
                <a:gd name="T7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1" h="521">
                  <a:moveTo>
                    <a:pt x="124" y="101"/>
                  </a:moveTo>
                  <a:lnTo>
                    <a:pt x="124" y="270"/>
                  </a:lnTo>
                  <a:lnTo>
                    <a:pt x="276" y="270"/>
                  </a:lnTo>
                  <a:lnTo>
                    <a:pt x="296" y="268"/>
                  </a:lnTo>
                  <a:lnTo>
                    <a:pt x="313" y="264"/>
                  </a:lnTo>
                  <a:lnTo>
                    <a:pt x="325" y="256"/>
                  </a:lnTo>
                  <a:lnTo>
                    <a:pt x="333" y="246"/>
                  </a:lnTo>
                  <a:lnTo>
                    <a:pt x="338" y="231"/>
                  </a:lnTo>
                  <a:lnTo>
                    <a:pt x="339" y="214"/>
                  </a:lnTo>
                  <a:lnTo>
                    <a:pt x="339" y="153"/>
                  </a:lnTo>
                  <a:lnTo>
                    <a:pt x="338" y="133"/>
                  </a:lnTo>
                  <a:lnTo>
                    <a:pt x="330" y="119"/>
                  </a:lnTo>
                  <a:lnTo>
                    <a:pt x="319" y="109"/>
                  </a:lnTo>
                  <a:lnTo>
                    <a:pt x="302" y="103"/>
                  </a:lnTo>
                  <a:lnTo>
                    <a:pt x="279" y="101"/>
                  </a:lnTo>
                  <a:lnTo>
                    <a:pt x="124" y="101"/>
                  </a:lnTo>
                  <a:close/>
                  <a:moveTo>
                    <a:pt x="0" y="0"/>
                  </a:moveTo>
                  <a:lnTo>
                    <a:pt x="279" y="0"/>
                  </a:lnTo>
                  <a:lnTo>
                    <a:pt x="320" y="1"/>
                  </a:lnTo>
                  <a:lnTo>
                    <a:pt x="358" y="9"/>
                  </a:lnTo>
                  <a:lnTo>
                    <a:pt x="387" y="17"/>
                  </a:lnTo>
                  <a:lnTo>
                    <a:pt x="412" y="31"/>
                  </a:lnTo>
                  <a:lnTo>
                    <a:pt x="430" y="47"/>
                  </a:lnTo>
                  <a:lnTo>
                    <a:pt x="444" y="67"/>
                  </a:lnTo>
                  <a:lnTo>
                    <a:pt x="453" y="91"/>
                  </a:lnTo>
                  <a:lnTo>
                    <a:pt x="459" y="117"/>
                  </a:lnTo>
                  <a:lnTo>
                    <a:pt x="460" y="147"/>
                  </a:lnTo>
                  <a:lnTo>
                    <a:pt x="460" y="221"/>
                  </a:lnTo>
                  <a:lnTo>
                    <a:pt x="459" y="254"/>
                  </a:lnTo>
                  <a:lnTo>
                    <a:pt x="452" y="281"/>
                  </a:lnTo>
                  <a:lnTo>
                    <a:pt x="439" y="306"/>
                  </a:lnTo>
                  <a:lnTo>
                    <a:pt x="419" y="326"/>
                  </a:lnTo>
                  <a:lnTo>
                    <a:pt x="392" y="344"/>
                  </a:lnTo>
                  <a:lnTo>
                    <a:pt x="511" y="521"/>
                  </a:lnTo>
                  <a:lnTo>
                    <a:pt x="370" y="521"/>
                  </a:lnTo>
                  <a:lnTo>
                    <a:pt x="269" y="368"/>
                  </a:lnTo>
                  <a:lnTo>
                    <a:pt x="124" y="368"/>
                  </a:lnTo>
                  <a:lnTo>
                    <a:pt x="124"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grpSp>
    </p:spTree>
    <p:extLst>
      <p:ext uri="{BB962C8B-B14F-4D97-AF65-F5344CB8AC3E}">
        <p14:creationId xmlns:p14="http://schemas.microsoft.com/office/powerpoint/2010/main" val="1509127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hart">
    <p:spTree>
      <p:nvGrpSpPr>
        <p:cNvPr id="1" name=""/>
        <p:cNvGrpSpPr/>
        <p:nvPr/>
      </p:nvGrpSpPr>
      <p:grpSpPr>
        <a:xfrm>
          <a:off x="0" y="0"/>
          <a:ext cx="0" cy="0"/>
          <a:chOff x="0" y="0"/>
          <a:chExt cx="0" cy="0"/>
        </a:xfrm>
      </p:grpSpPr>
      <p:sp>
        <p:nvSpPr>
          <p:cNvPr id="13" name="Chart Placeholder 12"/>
          <p:cNvSpPr>
            <a:spLocks noGrp="1"/>
          </p:cNvSpPr>
          <p:nvPr>
            <p:ph type="chart" sz="quarter" idx="11"/>
          </p:nvPr>
        </p:nvSpPr>
        <p:spPr>
          <a:xfrm>
            <a:off x="4275138" y="1632796"/>
            <a:ext cx="4421584" cy="3582142"/>
          </a:xfrm>
          <a:prstGeom prst="rect">
            <a:avLst/>
          </a:prstGeom>
        </p:spPr>
        <p:txBody>
          <a:bodyPr vert="horz" anchor="ctr" anchorCtr="1"/>
          <a:lstStyle>
            <a:lvl1pPr marL="0" indent="0" algn="ctr">
              <a:buFontTx/>
              <a:buNone/>
              <a:defRPr sz="1500"/>
            </a:lvl1pPr>
          </a:lstStyle>
          <a:p>
            <a:r>
              <a:rPr lang="en-US"/>
              <a:t>Click icon to add chart</a:t>
            </a:r>
            <a:endParaRPr lang="en-US" dirty="0"/>
          </a:p>
        </p:txBody>
      </p:sp>
      <p:sp>
        <p:nvSpPr>
          <p:cNvPr id="3" name="Content Placeholder 2"/>
          <p:cNvSpPr>
            <a:spLocks noGrp="1"/>
          </p:cNvSpPr>
          <p:nvPr>
            <p:ph idx="1"/>
          </p:nvPr>
        </p:nvSpPr>
        <p:spPr>
          <a:xfrm>
            <a:off x="920752" y="2425416"/>
            <a:ext cx="2965449" cy="3552052"/>
          </a:xfrm>
          <a:prstGeom prst="rect">
            <a:avLst/>
          </a:prstGeom>
        </p:spPr>
        <p:txBody>
          <a:bodyPr lIns="0">
            <a:normAutofit/>
          </a:bodyPr>
          <a:lstStyle>
            <a:lvl1pPr marL="0" indent="0">
              <a:lnSpc>
                <a:spcPts val="1440"/>
              </a:lnSpc>
              <a:spcBef>
                <a:spcPts val="600"/>
              </a:spcBef>
              <a:buFontTx/>
              <a:buNone/>
              <a:defRPr sz="1200" baseline="0">
                <a:latin typeface="Aria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7" name="Slide Number Placeholder 5"/>
          <p:cNvSpPr>
            <a:spLocks noGrp="1"/>
          </p:cNvSpPr>
          <p:nvPr>
            <p:ph type="sldNum" sz="quarter" idx="4"/>
          </p:nvPr>
        </p:nvSpPr>
        <p:spPr>
          <a:xfrm>
            <a:off x="7881409" y="6344939"/>
            <a:ext cx="466725" cy="365125"/>
          </a:xfrm>
          <a:prstGeom prst="rect">
            <a:avLst/>
          </a:prstGeom>
        </p:spPr>
        <p:txBody>
          <a:bodyPr bIns="0"/>
          <a:lstStyle>
            <a:lvl1pPr algn="r">
              <a:defRPr sz="900" b="1" i="0"/>
            </a:lvl1pPr>
          </a:lstStyle>
          <a:p>
            <a:fld id="{532E5815-A8B8-3248-99F0-470F41FB048B}" type="slidenum">
              <a:rPr lang="en-US" smtClean="0"/>
              <a:pPr/>
              <a:t>‹#›</a:t>
            </a:fld>
            <a:endParaRPr lang="en-US" dirty="0"/>
          </a:p>
        </p:txBody>
      </p:sp>
      <p:sp>
        <p:nvSpPr>
          <p:cNvPr id="10" name="Title 1"/>
          <p:cNvSpPr>
            <a:spLocks noGrp="1"/>
          </p:cNvSpPr>
          <p:nvPr>
            <p:ph type="title" hasCustomPrompt="1"/>
          </p:nvPr>
        </p:nvSpPr>
        <p:spPr>
          <a:xfrm>
            <a:off x="930672" y="47198"/>
            <a:ext cx="7766050" cy="1143000"/>
          </a:xfrm>
        </p:spPr>
        <p:txBody>
          <a:bodyPr lIns="0">
            <a:normAutofit/>
          </a:bodyPr>
          <a:lstStyle>
            <a:lvl1pPr algn="l">
              <a:defRPr sz="2625" b="1" i="0">
                <a:latin typeface="Arial"/>
              </a:defRPr>
            </a:lvl1pPr>
          </a:lstStyle>
          <a:p>
            <a:r>
              <a:rPr lang="en-US" dirty="0"/>
              <a:t>Content with Chart</a:t>
            </a:r>
          </a:p>
        </p:txBody>
      </p:sp>
      <p:sp>
        <p:nvSpPr>
          <p:cNvPr id="4" name="Footer Placeholder 3"/>
          <p:cNvSpPr>
            <a:spLocks noGrp="1"/>
          </p:cNvSpPr>
          <p:nvPr>
            <p:ph type="ftr" sz="quarter" idx="13"/>
          </p:nvPr>
        </p:nvSpPr>
        <p:spPr/>
        <p:txBody>
          <a:bodyPr/>
          <a:lstStyle/>
          <a:p>
            <a:r>
              <a:rPr lang="en-US"/>
              <a:t>Draper Proprietary</a:t>
            </a:r>
          </a:p>
        </p:txBody>
      </p:sp>
      <p:cxnSp>
        <p:nvCxnSpPr>
          <p:cNvPr id="12" name="Straight Connector 11"/>
          <p:cNvCxnSpPr/>
          <p:nvPr userDrawn="1"/>
        </p:nvCxnSpPr>
        <p:spPr>
          <a:xfrm>
            <a:off x="0" y="962704"/>
            <a:ext cx="1849468" cy="0"/>
          </a:xfrm>
          <a:prstGeom prst="line">
            <a:avLst/>
          </a:prstGeom>
          <a:ln w="12700">
            <a:solidFill>
              <a:srgbClr val="FF4612"/>
            </a:solidFill>
          </a:ln>
          <a:effectLst/>
        </p:spPr>
        <p:style>
          <a:lnRef idx="2">
            <a:schemeClr val="accent1"/>
          </a:lnRef>
          <a:fillRef idx="0">
            <a:schemeClr val="accent1"/>
          </a:fillRef>
          <a:effectRef idx="1">
            <a:schemeClr val="accent1"/>
          </a:effectRef>
          <a:fontRef idx="minor">
            <a:schemeClr val="tx1"/>
          </a:fontRef>
        </p:style>
      </p:cxnSp>
      <p:grpSp>
        <p:nvGrpSpPr>
          <p:cNvPr id="11" name="Group 10"/>
          <p:cNvGrpSpPr/>
          <p:nvPr userDrawn="1"/>
        </p:nvGrpSpPr>
        <p:grpSpPr>
          <a:xfrm>
            <a:off x="920751" y="6361574"/>
            <a:ext cx="1146175" cy="135779"/>
            <a:chOff x="920750" y="6361572"/>
            <a:chExt cx="1146175" cy="135779"/>
          </a:xfrm>
        </p:grpSpPr>
        <p:sp>
          <p:nvSpPr>
            <p:cNvPr id="14" name="Freeform 6"/>
            <p:cNvSpPr>
              <a:spLocks noEditPoints="1"/>
            </p:cNvSpPr>
            <p:nvPr userDrawn="1"/>
          </p:nvSpPr>
          <p:spPr bwMode="auto">
            <a:xfrm>
              <a:off x="920750" y="6361572"/>
              <a:ext cx="119882" cy="135779"/>
            </a:xfrm>
            <a:custGeom>
              <a:avLst/>
              <a:gdLst>
                <a:gd name="T0" fmla="*/ 124 w 460"/>
                <a:gd name="T1" fmla="*/ 106 h 521"/>
                <a:gd name="T2" fmla="*/ 124 w 460"/>
                <a:gd name="T3" fmla="*/ 415 h 521"/>
                <a:gd name="T4" fmla="*/ 260 w 460"/>
                <a:gd name="T5" fmla="*/ 415 h 521"/>
                <a:gd name="T6" fmla="*/ 286 w 460"/>
                <a:gd name="T7" fmla="*/ 414 h 521"/>
                <a:gd name="T8" fmla="*/ 306 w 460"/>
                <a:gd name="T9" fmla="*/ 408 h 521"/>
                <a:gd name="T10" fmla="*/ 320 w 460"/>
                <a:gd name="T11" fmla="*/ 400 h 521"/>
                <a:gd name="T12" fmla="*/ 330 w 460"/>
                <a:gd name="T13" fmla="*/ 385 h 521"/>
                <a:gd name="T14" fmla="*/ 336 w 460"/>
                <a:gd name="T15" fmla="*/ 368 h 521"/>
                <a:gd name="T16" fmla="*/ 337 w 460"/>
                <a:gd name="T17" fmla="*/ 346 h 521"/>
                <a:gd name="T18" fmla="*/ 337 w 460"/>
                <a:gd name="T19" fmla="*/ 176 h 521"/>
                <a:gd name="T20" fmla="*/ 336 w 460"/>
                <a:gd name="T21" fmla="*/ 154 h 521"/>
                <a:gd name="T22" fmla="*/ 330 w 460"/>
                <a:gd name="T23" fmla="*/ 136 h 521"/>
                <a:gd name="T24" fmla="*/ 320 w 460"/>
                <a:gd name="T25" fmla="*/ 123 h 521"/>
                <a:gd name="T26" fmla="*/ 306 w 460"/>
                <a:gd name="T27" fmla="*/ 113 h 521"/>
                <a:gd name="T28" fmla="*/ 286 w 460"/>
                <a:gd name="T29" fmla="*/ 107 h 521"/>
                <a:gd name="T30" fmla="*/ 260 w 460"/>
                <a:gd name="T31" fmla="*/ 106 h 521"/>
                <a:gd name="T32" fmla="*/ 124 w 460"/>
                <a:gd name="T33" fmla="*/ 106 h 521"/>
                <a:gd name="T34" fmla="*/ 0 w 460"/>
                <a:gd name="T35" fmla="*/ 0 h 521"/>
                <a:gd name="T36" fmla="*/ 268 w 460"/>
                <a:gd name="T37" fmla="*/ 0 h 521"/>
                <a:gd name="T38" fmla="*/ 307 w 460"/>
                <a:gd name="T39" fmla="*/ 1 h 521"/>
                <a:gd name="T40" fmla="*/ 342 w 460"/>
                <a:gd name="T41" fmla="*/ 7 h 521"/>
                <a:gd name="T42" fmla="*/ 370 w 460"/>
                <a:gd name="T43" fmla="*/ 16 h 521"/>
                <a:gd name="T44" fmla="*/ 394 w 460"/>
                <a:gd name="T45" fmla="*/ 27 h 521"/>
                <a:gd name="T46" fmla="*/ 414 w 460"/>
                <a:gd name="T47" fmla="*/ 43 h 521"/>
                <a:gd name="T48" fmla="*/ 430 w 460"/>
                <a:gd name="T49" fmla="*/ 60 h 521"/>
                <a:gd name="T50" fmla="*/ 441 w 460"/>
                <a:gd name="T51" fmla="*/ 79 h 521"/>
                <a:gd name="T52" fmla="*/ 450 w 460"/>
                <a:gd name="T53" fmla="*/ 101 h 521"/>
                <a:gd name="T54" fmla="*/ 456 w 460"/>
                <a:gd name="T55" fmla="*/ 124 h 521"/>
                <a:gd name="T56" fmla="*/ 459 w 460"/>
                <a:gd name="T57" fmla="*/ 150 h 521"/>
                <a:gd name="T58" fmla="*/ 460 w 460"/>
                <a:gd name="T59" fmla="*/ 177 h 521"/>
                <a:gd name="T60" fmla="*/ 460 w 460"/>
                <a:gd name="T61" fmla="*/ 346 h 521"/>
                <a:gd name="T62" fmla="*/ 459 w 460"/>
                <a:gd name="T63" fmla="*/ 371 h 521"/>
                <a:gd name="T64" fmla="*/ 456 w 460"/>
                <a:gd name="T65" fmla="*/ 397 h 521"/>
                <a:gd name="T66" fmla="*/ 450 w 460"/>
                <a:gd name="T67" fmla="*/ 421 h 521"/>
                <a:gd name="T68" fmla="*/ 441 w 460"/>
                <a:gd name="T69" fmla="*/ 443 h 521"/>
                <a:gd name="T70" fmla="*/ 430 w 460"/>
                <a:gd name="T71" fmla="*/ 461 h 521"/>
                <a:gd name="T72" fmla="*/ 414 w 460"/>
                <a:gd name="T73" fmla="*/ 480 h 521"/>
                <a:gd name="T74" fmla="*/ 394 w 460"/>
                <a:gd name="T75" fmla="*/ 494 h 521"/>
                <a:gd name="T76" fmla="*/ 370 w 460"/>
                <a:gd name="T77" fmla="*/ 505 h 521"/>
                <a:gd name="T78" fmla="*/ 342 w 460"/>
                <a:gd name="T79" fmla="*/ 514 h 521"/>
                <a:gd name="T80" fmla="*/ 307 w 460"/>
                <a:gd name="T81" fmla="*/ 520 h 521"/>
                <a:gd name="T82" fmla="*/ 268 w 460"/>
                <a:gd name="T83" fmla="*/ 521 h 521"/>
                <a:gd name="T84" fmla="*/ 0 w 460"/>
                <a:gd name="T85" fmla="*/ 521 h 521"/>
                <a:gd name="T86" fmla="*/ 0 w 460"/>
                <a:gd name="T87"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0" h="521">
                  <a:moveTo>
                    <a:pt x="124" y="106"/>
                  </a:moveTo>
                  <a:lnTo>
                    <a:pt x="124" y="415"/>
                  </a:lnTo>
                  <a:lnTo>
                    <a:pt x="260" y="415"/>
                  </a:lnTo>
                  <a:lnTo>
                    <a:pt x="286" y="414"/>
                  </a:lnTo>
                  <a:lnTo>
                    <a:pt x="306" y="408"/>
                  </a:lnTo>
                  <a:lnTo>
                    <a:pt x="320" y="400"/>
                  </a:lnTo>
                  <a:lnTo>
                    <a:pt x="330" y="385"/>
                  </a:lnTo>
                  <a:lnTo>
                    <a:pt x="336" y="368"/>
                  </a:lnTo>
                  <a:lnTo>
                    <a:pt x="337" y="346"/>
                  </a:lnTo>
                  <a:lnTo>
                    <a:pt x="337" y="176"/>
                  </a:lnTo>
                  <a:lnTo>
                    <a:pt x="336" y="154"/>
                  </a:lnTo>
                  <a:lnTo>
                    <a:pt x="330" y="136"/>
                  </a:lnTo>
                  <a:lnTo>
                    <a:pt x="320" y="123"/>
                  </a:lnTo>
                  <a:lnTo>
                    <a:pt x="306" y="113"/>
                  </a:lnTo>
                  <a:lnTo>
                    <a:pt x="286" y="107"/>
                  </a:lnTo>
                  <a:lnTo>
                    <a:pt x="260" y="106"/>
                  </a:lnTo>
                  <a:lnTo>
                    <a:pt x="124" y="106"/>
                  </a:lnTo>
                  <a:close/>
                  <a:moveTo>
                    <a:pt x="0" y="0"/>
                  </a:moveTo>
                  <a:lnTo>
                    <a:pt x="268" y="0"/>
                  </a:lnTo>
                  <a:lnTo>
                    <a:pt x="307" y="1"/>
                  </a:lnTo>
                  <a:lnTo>
                    <a:pt x="342" y="7"/>
                  </a:lnTo>
                  <a:lnTo>
                    <a:pt x="370" y="16"/>
                  </a:lnTo>
                  <a:lnTo>
                    <a:pt x="394" y="27"/>
                  </a:lnTo>
                  <a:lnTo>
                    <a:pt x="414" y="43"/>
                  </a:lnTo>
                  <a:lnTo>
                    <a:pt x="430" y="60"/>
                  </a:lnTo>
                  <a:lnTo>
                    <a:pt x="441" y="79"/>
                  </a:lnTo>
                  <a:lnTo>
                    <a:pt x="450" y="101"/>
                  </a:lnTo>
                  <a:lnTo>
                    <a:pt x="456" y="124"/>
                  </a:lnTo>
                  <a:lnTo>
                    <a:pt x="459" y="150"/>
                  </a:lnTo>
                  <a:lnTo>
                    <a:pt x="460" y="177"/>
                  </a:lnTo>
                  <a:lnTo>
                    <a:pt x="460" y="346"/>
                  </a:lnTo>
                  <a:lnTo>
                    <a:pt x="459" y="371"/>
                  </a:lnTo>
                  <a:lnTo>
                    <a:pt x="456" y="397"/>
                  </a:lnTo>
                  <a:lnTo>
                    <a:pt x="450" y="421"/>
                  </a:lnTo>
                  <a:lnTo>
                    <a:pt x="441" y="443"/>
                  </a:lnTo>
                  <a:lnTo>
                    <a:pt x="430" y="461"/>
                  </a:lnTo>
                  <a:lnTo>
                    <a:pt x="414" y="480"/>
                  </a:lnTo>
                  <a:lnTo>
                    <a:pt x="394" y="494"/>
                  </a:lnTo>
                  <a:lnTo>
                    <a:pt x="370" y="505"/>
                  </a:lnTo>
                  <a:lnTo>
                    <a:pt x="342" y="514"/>
                  </a:lnTo>
                  <a:lnTo>
                    <a:pt x="307" y="520"/>
                  </a:lnTo>
                  <a:lnTo>
                    <a:pt x="268"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5" name="Freeform 7"/>
            <p:cNvSpPr>
              <a:spLocks noEditPoints="1"/>
            </p:cNvSpPr>
            <p:nvPr userDrawn="1"/>
          </p:nvSpPr>
          <p:spPr bwMode="auto">
            <a:xfrm>
              <a:off x="1128980" y="6361572"/>
              <a:ext cx="133694" cy="135779"/>
            </a:xfrm>
            <a:custGeom>
              <a:avLst/>
              <a:gdLst>
                <a:gd name="T0" fmla="*/ 126 w 513"/>
                <a:gd name="T1" fmla="*/ 101 h 521"/>
                <a:gd name="T2" fmla="*/ 126 w 513"/>
                <a:gd name="T3" fmla="*/ 270 h 521"/>
                <a:gd name="T4" fmla="*/ 277 w 513"/>
                <a:gd name="T5" fmla="*/ 270 h 521"/>
                <a:gd name="T6" fmla="*/ 298 w 513"/>
                <a:gd name="T7" fmla="*/ 268 h 521"/>
                <a:gd name="T8" fmla="*/ 314 w 513"/>
                <a:gd name="T9" fmla="*/ 264 h 521"/>
                <a:gd name="T10" fmla="*/ 327 w 513"/>
                <a:gd name="T11" fmla="*/ 256 h 521"/>
                <a:gd name="T12" fmla="*/ 335 w 513"/>
                <a:gd name="T13" fmla="*/ 246 h 521"/>
                <a:gd name="T14" fmla="*/ 339 w 513"/>
                <a:gd name="T15" fmla="*/ 231 h 521"/>
                <a:gd name="T16" fmla="*/ 341 w 513"/>
                <a:gd name="T17" fmla="*/ 214 h 521"/>
                <a:gd name="T18" fmla="*/ 341 w 513"/>
                <a:gd name="T19" fmla="*/ 153 h 521"/>
                <a:gd name="T20" fmla="*/ 339 w 513"/>
                <a:gd name="T21" fmla="*/ 133 h 521"/>
                <a:gd name="T22" fmla="*/ 332 w 513"/>
                <a:gd name="T23" fmla="*/ 119 h 521"/>
                <a:gd name="T24" fmla="*/ 321 w 513"/>
                <a:gd name="T25" fmla="*/ 109 h 521"/>
                <a:gd name="T26" fmla="*/ 304 w 513"/>
                <a:gd name="T27" fmla="*/ 103 h 521"/>
                <a:gd name="T28" fmla="*/ 281 w 513"/>
                <a:gd name="T29" fmla="*/ 101 h 521"/>
                <a:gd name="T30" fmla="*/ 126 w 513"/>
                <a:gd name="T31" fmla="*/ 101 h 521"/>
                <a:gd name="T32" fmla="*/ 0 w 513"/>
                <a:gd name="T33" fmla="*/ 0 h 521"/>
                <a:gd name="T34" fmla="*/ 280 w 513"/>
                <a:gd name="T35" fmla="*/ 0 h 521"/>
                <a:gd name="T36" fmla="*/ 322 w 513"/>
                <a:gd name="T37" fmla="*/ 1 h 521"/>
                <a:gd name="T38" fmla="*/ 358 w 513"/>
                <a:gd name="T39" fmla="*/ 9 h 521"/>
                <a:gd name="T40" fmla="*/ 388 w 513"/>
                <a:gd name="T41" fmla="*/ 17 h 521"/>
                <a:gd name="T42" fmla="*/ 412 w 513"/>
                <a:gd name="T43" fmla="*/ 31 h 521"/>
                <a:gd name="T44" fmla="*/ 431 w 513"/>
                <a:gd name="T45" fmla="*/ 47 h 521"/>
                <a:gd name="T46" fmla="*/ 445 w 513"/>
                <a:gd name="T47" fmla="*/ 67 h 521"/>
                <a:gd name="T48" fmla="*/ 455 w 513"/>
                <a:gd name="T49" fmla="*/ 91 h 521"/>
                <a:gd name="T50" fmla="*/ 461 w 513"/>
                <a:gd name="T51" fmla="*/ 117 h 521"/>
                <a:gd name="T52" fmla="*/ 462 w 513"/>
                <a:gd name="T53" fmla="*/ 147 h 521"/>
                <a:gd name="T54" fmla="*/ 462 w 513"/>
                <a:gd name="T55" fmla="*/ 221 h 521"/>
                <a:gd name="T56" fmla="*/ 461 w 513"/>
                <a:gd name="T57" fmla="*/ 254 h 521"/>
                <a:gd name="T58" fmla="*/ 453 w 513"/>
                <a:gd name="T59" fmla="*/ 281 h 521"/>
                <a:gd name="T60" fmla="*/ 441 w 513"/>
                <a:gd name="T61" fmla="*/ 306 h 521"/>
                <a:gd name="T62" fmla="*/ 421 w 513"/>
                <a:gd name="T63" fmla="*/ 326 h 521"/>
                <a:gd name="T64" fmla="*/ 394 w 513"/>
                <a:gd name="T65" fmla="*/ 344 h 521"/>
                <a:gd name="T66" fmla="*/ 513 w 513"/>
                <a:gd name="T67" fmla="*/ 521 h 521"/>
                <a:gd name="T68" fmla="*/ 372 w 513"/>
                <a:gd name="T69" fmla="*/ 521 h 521"/>
                <a:gd name="T70" fmla="*/ 270 w 513"/>
                <a:gd name="T71" fmla="*/ 368 h 521"/>
                <a:gd name="T72" fmla="*/ 126 w 513"/>
                <a:gd name="T73" fmla="*/ 368 h 521"/>
                <a:gd name="T74" fmla="*/ 126 w 513"/>
                <a:gd name="T75" fmla="*/ 521 h 521"/>
                <a:gd name="T76" fmla="*/ 0 w 513"/>
                <a:gd name="T77" fmla="*/ 521 h 521"/>
                <a:gd name="T78" fmla="*/ 0 w 513"/>
                <a:gd name="T7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3" h="521">
                  <a:moveTo>
                    <a:pt x="126" y="101"/>
                  </a:moveTo>
                  <a:lnTo>
                    <a:pt x="126" y="270"/>
                  </a:lnTo>
                  <a:lnTo>
                    <a:pt x="277" y="270"/>
                  </a:lnTo>
                  <a:lnTo>
                    <a:pt x="298" y="268"/>
                  </a:lnTo>
                  <a:lnTo>
                    <a:pt x="314" y="264"/>
                  </a:lnTo>
                  <a:lnTo>
                    <a:pt x="327" y="256"/>
                  </a:lnTo>
                  <a:lnTo>
                    <a:pt x="335" y="246"/>
                  </a:lnTo>
                  <a:lnTo>
                    <a:pt x="339" y="231"/>
                  </a:lnTo>
                  <a:lnTo>
                    <a:pt x="341" y="214"/>
                  </a:lnTo>
                  <a:lnTo>
                    <a:pt x="341" y="153"/>
                  </a:lnTo>
                  <a:lnTo>
                    <a:pt x="339" y="133"/>
                  </a:lnTo>
                  <a:lnTo>
                    <a:pt x="332" y="119"/>
                  </a:lnTo>
                  <a:lnTo>
                    <a:pt x="321" y="109"/>
                  </a:lnTo>
                  <a:lnTo>
                    <a:pt x="304" y="103"/>
                  </a:lnTo>
                  <a:lnTo>
                    <a:pt x="281" y="101"/>
                  </a:lnTo>
                  <a:lnTo>
                    <a:pt x="126" y="101"/>
                  </a:lnTo>
                  <a:close/>
                  <a:moveTo>
                    <a:pt x="0" y="0"/>
                  </a:moveTo>
                  <a:lnTo>
                    <a:pt x="280" y="0"/>
                  </a:lnTo>
                  <a:lnTo>
                    <a:pt x="322" y="1"/>
                  </a:lnTo>
                  <a:lnTo>
                    <a:pt x="358" y="9"/>
                  </a:lnTo>
                  <a:lnTo>
                    <a:pt x="388" y="17"/>
                  </a:lnTo>
                  <a:lnTo>
                    <a:pt x="412" y="31"/>
                  </a:lnTo>
                  <a:lnTo>
                    <a:pt x="431" y="47"/>
                  </a:lnTo>
                  <a:lnTo>
                    <a:pt x="445" y="67"/>
                  </a:lnTo>
                  <a:lnTo>
                    <a:pt x="455" y="91"/>
                  </a:lnTo>
                  <a:lnTo>
                    <a:pt x="461" y="117"/>
                  </a:lnTo>
                  <a:lnTo>
                    <a:pt x="462" y="147"/>
                  </a:lnTo>
                  <a:lnTo>
                    <a:pt x="462" y="221"/>
                  </a:lnTo>
                  <a:lnTo>
                    <a:pt x="461" y="254"/>
                  </a:lnTo>
                  <a:lnTo>
                    <a:pt x="453" y="281"/>
                  </a:lnTo>
                  <a:lnTo>
                    <a:pt x="441" y="306"/>
                  </a:lnTo>
                  <a:lnTo>
                    <a:pt x="421" y="326"/>
                  </a:lnTo>
                  <a:lnTo>
                    <a:pt x="394" y="344"/>
                  </a:lnTo>
                  <a:lnTo>
                    <a:pt x="513" y="521"/>
                  </a:lnTo>
                  <a:lnTo>
                    <a:pt x="372" y="521"/>
                  </a:lnTo>
                  <a:lnTo>
                    <a:pt x="270" y="368"/>
                  </a:lnTo>
                  <a:lnTo>
                    <a:pt x="126" y="368"/>
                  </a:lnTo>
                  <a:lnTo>
                    <a:pt x="126"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6" name="Freeform 8"/>
            <p:cNvSpPr>
              <a:spLocks/>
            </p:cNvSpPr>
            <p:nvPr userDrawn="1"/>
          </p:nvSpPr>
          <p:spPr bwMode="auto">
            <a:xfrm>
              <a:off x="1333039" y="6361572"/>
              <a:ext cx="144379" cy="135779"/>
            </a:xfrm>
            <a:custGeom>
              <a:avLst/>
              <a:gdLst>
                <a:gd name="T0" fmla="*/ 199 w 554"/>
                <a:gd name="T1" fmla="*/ 0 h 521"/>
                <a:gd name="T2" fmla="*/ 355 w 554"/>
                <a:gd name="T3" fmla="*/ 0 h 521"/>
                <a:gd name="T4" fmla="*/ 554 w 554"/>
                <a:gd name="T5" fmla="*/ 521 h 521"/>
                <a:gd name="T6" fmla="*/ 429 w 554"/>
                <a:gd name="T7" fmla="*/ 521 h 521"/>
                <a:gd name="T8" fmla="*/ 276 w 554"/>
                <a:gd name="T9" fmla="*/ 111 h 521"/>
                <a:gd name="T10" fmla="*/ 125 w 554"/>
                <a:gd name="T11" fmla="*/ 521 h 521"/>
                <a:gd name="T12" fmla="*/ 0 w 554"/>
                <a:gd name="T13" fmla="*/ 521 h 521"/>
                <a:gd name="T14" fmla="*/ 199 w 554"/>
                <a:gd name="T15" fmla="*/ 0 h 5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4" h="521">
                  <a:moveTo>
                    <a:pt x="199" y="0"/>
                  </a:moveTo>
                  <a:lnTo>
                    <a:pt x="355" y="0"/>
                  </a:lnTo>
                  <a:lnTo>
                    <a:pt x="554" y="521"/>
                  </a:lnTo>
                  <a:lnTo>
                    <a:pt x="429" y="521"/>
                  </a:lnTo>
                  <a:lnTo>
                    <a:pt x="276" y="111"/>
                  </a:lnTo>
                  <a:lnTo>
                    <a:pt x="125" y="521"/>
                  </a:lnTo>
                  <a:lnTo>
                    <a:pt x="0" y="521"/>
                  </a:lnTo>
                  <a:lnTo>
                    <a:pt x="199" y="0"/>
                  </a:lnTo>
                  <a:close/>
                </a:path>
              </a:pathLst>
            </a:custGeom>
            <a:solidFill>
              <a:srgbClr val="FF2302"/>
            </a:solidFill>
            <a:ln w="0">
              <a:solidFill>
                <a:srgbClr val="FF2302"/>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7" name="Freeform 9"/>
            <p:cNvSpPr>
              <a:spLocks noEditPoints="1"/>
            </p:cNvSpPr>
            <p:nvPr userDrawn="1"/>
          </p:nvSpPr>
          <p:spPr bwMode="auto">
            <a:xfrm>
              <a:off x="1550390" y="6361572"/>
              <a:ext cx="118318" cy="135779"/>
            </a:xfrm>
            <a:custGeom>
              <a:avLst/>
              <a:gdLst>
                <a:gd name="T0" fmla="*/ 125 w 454"/>
                <a:gd name="T1" fmla="*/ 101 h 521"/>
                <a:gd name="T2" fmla="*/ 125 w 454"/>
                <a:gd name="T3" fmla="*/ 274 h 521"/>
                <a:gd name="T4" fmla="*/ 268 w 454"/>
                <a:gd name="T5" fmla="*/ 274 h 521"/>
                <a:gd name="T6" fmla="*/ 292 w 454"/>
                <a:gd name="T7" fmla="*/ 271 h 521"/>
                <a:gd name="T8" fmla="*/ 310 w 454"/>
                <a:gd name="T9" fmla="*/ 266 h 521"/>
                <a:gd name="T10" fmla="*/ 322 w 454"/>
                <a:gd name="T11" fmla="*/ 256 h 521"/>
                <a:gd name="T12" fmla="*/ 329 w 454"/>
                <a:gd name="T13" fmla="*/ 240 h 521"/>
                <a:gd name="T14" fmla="*/ 332 w 454"/>
                <a:gd name="T15" fmla="*/ 221 h 521"/>
                <a:gd name="T16" fmla="*/ 332 w 454"/>
                <a:gd name="T17" fmla="*/ 153 h 521"/>
                <a:gd name="T18" fmla="*/ 329 w 454"/>
                <a:gd name="T19" fmla="*/ 134 h 521"/>
                <a:gd name="T20" fmla="*/ 322 w 454"/>
                <a:gd name="T21" fmla="*/ 120 h 521"/>
                <a:gd name="T22" fmla="*/ 310 w 454"/>
                <a:gd name="T23" fmla="*/ 109 h 521"/>
                <a:gd name="T24" fmla="*/ 292 w 454"/>
                <a:gd name="T25" fmla="*/ 103 h 521"/>
                <a:gd name="T26" fmla="*/ 268 w 454"/>
                <a:gd name="T27" fmla="*/ 101 h 521"/>
                <a:gd name="T28" fmla="*/ 125 w 454"/>
                <a:gd name="T29" fmla="*/ 101 h 521"/>
                <a:gd name="T30" fmla="*/ 0 w 454"/>
                <a:gd name="T31" fmla="*/ 0 h 521"/>
                <a:gd name="T32" fmla="*/ 272 w 454"/>
                <a:gd name="T33" fmla="*/ 0 h 521"/>
                <a:gd name="T34" fmla="*/ 315 w 454"/>
                <a:gd name="T35" fmla="*/ 1 h 521"/>
                <a:gd name="T36" fmla="*/ 350 w 454"/>
                <a:gd name="T37" fmla="*/ 9 h 521"/>
                <a:gd name="T38" fmla="*/ 380 w 454"/>
                <a:gd name="T39" fmla="*/ 17 h 521"/>
                <a:gd name="T40" fmla="*/ 404 w 454"/>
                <a:gd name="T41" fmla="*/ 31 h 521"/>
                <a:gd name="T42" fmla="*/ 424 w 454"/>
                <a:gd name="T43" fmla="*/ 47 h 521"/>
                <a:gd name="T44" fmla="*/ 437 w 454"/>
                <a:gd name="T45" fmla="*/ 67 h 521"/>
                <a:gd name="T46" fmla="*/ 447 w 454"/>
                <a:gd name="T47" fmla="*/ 91 h 521"/>
                <a:gd name="T48" fmla="*/ 453 w 454"/>
                <a:gd name="T49" fmla="*/ 117 h 521"/>
                <a:gd name="T50" fmla="*/ 454 w 454"/>
                <a:gd name="T51" fmla="*/ 147 h 521"/>
                <a:gd name="T52" fmla="*/ 454 w 454"/>
                <a:gd name="T53" fmla="*/ 227 h 521"/>
                <a:gd name="T54" fmla="*/ 453 w 454"/>
                <a:gd name="T55" fmla="*/ 256 h 521"/>
                <a:gd name="T56" fmla="*/ 446 w 454"/>
                <a:gd name="T57" fmla="*/ 283 h 521"/>
                <a:gd name="T58" fmla="*/ 436 w 454"/>
                <a:gd name="T59" fmla="*/ 307 h 521"/>
                <a:gd name="T60" fmla="*/ 422 w 454"/>
                <a:gd name="T61" fmla="*/ 327 h 521"/>
                <a:gd name="T62" fmla="*/ 402 w 454"/>
                <a:gd name="T63" fmla="*/ 344 h 521"/>
                <a:gd name="T64" fmla="*/ 376 w 454"/>
                <a:gd name="T65" fmla="*/ 357 h 521"/>
                <a:gd name="T66" fmla="*/ 346 w 454"/>
                <a:gd name="T67" fmla="*/ 367 h 521"/>
                <a:gd name="T68" fmla="*/ 309 w 454"/>
                <a:gd name="T69" fmla="*/ 373 h 521"/>
                <a:gd name="T70" fmla="*/ 266 w 454"/>
                <a:gd name="T71" fmla="*/ 374 h 521"/>
                <a:gd name="T72" fmla="*/ 125 w 454"/>
                <a:gd name="T73" fmla="*/ 374 h 521"/>
                <a:gd name="T74" fmla="*/ 125 w 454"/>
                <a:gd name="T75" fmla="*/ 521 h 521"/>
                <a:gd name="T76" fmla="*/ 0 w 454"/>
                <a:gd name="T77" fmla="*/ 521 h 521"/>
                <a:gd name="T78" fmla="*/ 0 w 454"/>
                <a:gd name="T7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4" h="521">
                  <a:moveTo>
                    <a:pt x="125" y="101"/>
                  </a:moveTo>
                  <a:lnTo>
                    <a:pt x="125" y="274"/>
                  </a:lnTo>
                  <a:lnTo>
                    <a:pt x="268" y="274"/>
                  </a:lnTo>
                  <a:lnTo>
                    <a:pt x="292" y="271"/>
                  </a:lnTo>
                  <a:lnTo>
                    <a:pt x="310" y="266"/>
                  </a:lnTo>
                  <a:lnTo>
                    <a:pt x="322" y="256"/>
                  </a:lnTo>
                  <a:lnTo>
                    <a:pt x="329" y="240"/>
                  </a:lnTo>
                  <a:lnTo>
                    <a:pt x="332" y="221"/>
                  </a:lnTo>
                  <a:lnTo>
                    <a:pt x="332" y="153"/>
                  </a:lnTo>
                  <a:lnTo>
                    <a:pt x="329" y="134"/>
                  </a:lnTo>
                  <a:lnTo>
                    <a:pt x="322" y="120"/>
                  </a:lnTo>
                  <a:lnTo>
                    <a:pt x="310" y="109"/>
                  </a:lnTo>
                  <a:lnTo>
                    <a:pt x="292" y="103"/>
                  </a:lnTo>
                  <a:lnTo>
                    <a:pt x="268" y="101"/>
                  </a:lnTo>
                  <a:lnTo>
                    <a:pt x="125" y="101"/>
                  </a:lnTo>
                  <a:close/>
                  <a:moveTo>
                    <a:pt x="0" y="0"/>
                  </a:moveTo>
                  <a:lnTo>
                    <a:pt x="272" y="0"/>
                  </a:lnTo>
                  <a:lnTo>
                    <a:pt x="315" y="1"/>
                  </a:lnTo>
                  <a:lnTo>
                    <a:pt x="350" y="9"/>
                  </a:lnTo>
                  <a:lnTo>
                    <a:pt x="380" y="17"/>
                  </a:lnTo>
                  <a:lnTo>
                    <a:pt x="404" y="31"/>
                  </a:lnTo>
                  <a:lnTo>
                    <a:pt x="424" y="47"/>
                  </a:lnTo>
                  <a:lnTo>
                    <a:pt x="437" y="67"/>
                  </a:lnTo>
                  <a:lnTo>
                    <a:pt x="447" y="91"/>
                  </a:lnTo>
                  <a:lnTo>
                    <a:pt x="453" y="117"/>
                  </a:lnTo>
                  <a:lnTo>
                    <a:pt x="454" y="147"/>
                  </a:lnTo>
                  <a:lnTo>
                    <a:pt x="454" y="227"/>
                  </a:lnTo>
                  <a:lnTo>
                    <a:pt x="453" y="256"/>
                  </a:lnTo>
                  <a:lnTo>
                    <a:pt x="446" y="283"/>
                  </a:lnTo>
                  <a:lnTo>
                    <a:pt x="436" y="307"/>
                  </a:lnTo>
                  <a:lnTo>
                    <a:pt x="422" y="327"/>
                  </a:lnTo>
                  <a:lnTo>
                    <a:pt x="402" y="344"/>
                  </a:lnTo>
                  <a:lnTo>
                    <a:pt x="376" y="357"/>
                  </a:lnTo>
                  <a:lnTo>
                    <a:pt x="346" y="367"/>
                  </a:lnTo>
                  <a:lnTo>
                    <a:pt x="309" y="373"/>
                  </a:lnTo>
                  <a:lnTo>
                    <a:pt x="266" y="374"/>
                  </a:lnTo>
                  <a:lnTo>
                    <a:pt x="125" y="374"/>
                  </a:lnTo>
                  <a:lnTo>
                    <a:pt x="125"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8" name="Freeform 10"/>
            <p:cNvSpPr>
              <a:spLocks/>
            </p:cNvSpPr>
            <p:nvPr userDrawn="1"/>
          </p:nvSpPr>
          <p:spPr bwMode="auto">
            <a:xfrm>
              <a:off x="1747674" y="6361572"/>
              <a:ext cx="104245" cy="135779"/>
            </a:xfrm>
            <a:custGeom>
              <a:avLst/>
              <a:gdLst>
                <a:gd name="T0" fmla="*/ 0 w 400"/>
                <a:gd name="T1" fmla="*/ 0 h 521"/>
                <a:gd name="T2" fmla="*/ 400 w 400"/>
                <a:gd name="T3" fmla="*/ 0 h 521"/>
                <a:gd name="T4" fmla="*/ 400 w 400"/>
                <a:gd name="T5" fmla="*/ 103 h 521"/>
                <a:gd name="T6" fmla="*/ 124 w 400"/>
                <a:gd name="T7" fmla="*/ 103 h 521"/>
                <a:gd name="T8" fmla="*/ 124 w 400"/>
                <a:gd name="T9" fmla="*/ 204 h 521"/>
                <a:gd name="T10" fmla="*/ 382 w 400"/>
                <a:gd name="T11" fmla="*/ 204 h 521"/>
                <a:gd name="T12" fmla="*/ 382 w 400"/>
                <a:gd name="T13" fmla="*/ 307 h 521"/>
                <a:gd name="T14" fmla="*/ 124 w 400"/>
                <a:gd name="T15" fmla="*/ 307 h 521"/>
                <a:gd name="T16" fmla="*/ 124 w 400"/>
                <a:gd name="T17" fmla="*/ 420 h 521"/>
                <a:gd name="T18" fmla="*/ 400 w 400"/>
                <a:gd name="T19" fmla="*/ 420 h 521"/>
                <a:gd name="T20" fmla="*/ 400 w 400"/>
                <a:gd name="T21" fmla="*/ 521 h 521"/>
                <a:gd name="T22" fmla="*/ 0 w 400"/>
                <a:gd name="T23" fmla="*/ 521 h 521"/>
                <a:gd name="T24" fmla="*/ 0 w 400"/>
                <a:gd name="T25"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0" h="521">
                  <a:moveTo>
                    <a:pt x="0" y="0"/>
                  </a:moveTo>
                  <a:lnTo>
                    <a:pt x="400" y="0"/>
                  </a:lnTo>
                  <a:lnTo>
                    <a:pt x="400" y="103"/>
                  </a:lnTo>
                  <a:lnTo>
                    <a:pt x="124" y="103"/>
                  </a:lnTo>
                  <a:lnTo>
                    <a:pt x="124" y="204"/>
                  </a:lnTo>
                  <a:lnTo>
                    <a:pt x="382" y="204"/>
                  </a:lnTo>
                  <a:lnTo>
                    <a:pt x="382" y="307"/>
                  </a:lnTo>
                  <a:lnTo>
                    <a:pt x="124" y="307"/>
                  </a:lnTo>
                  <a:lnTo>
                    <a:pt x="124" y="420"/>
                  </a:lnTo>
                  <a:lnTo>
                    <a:pt x="400" y="420"/>
                  </a:lnTo>
                  <a:lnTo>
                    <a:pt x="400"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9" name="Freeform 11"/>
            <p:cNvSpPr>
              <a:spLocks noEditPoints="1"/>
            </p:cNvSpPr>
            <p:nvPr userDrawn="1"/>
          </p:nvSpPr>
          <p:spPr bwMode="auto">
            <a:xfrm>
              <a:off x="1933752" y="6361572"/>
              <a:ext cx="133173" cy="135779"/>
            </a:xfrm>
            <a:custGeom>
              <a:avLst/>
              <a:gdLst>
                <a:gd name="T0" fmla="*/ 124 w 511"/>
                <a:gd name="T1" fmla="*/ 101 h 521"/>
                <a:gd name="T2" fmla="*/ 124 w 511"/>
                <a:gd name="T3" fmla="*/ 270 h 521"/>
                <a:gd name="T4" fmla="*/ 276 w 511"/>
                <a:gd name="T5" fmla="*/ 270 h 521"/>
                <a:gd name="T6" fmla="*/ 296 w 511"/>
                <a:gd name="T7" fmla="*/ 268 h 521"/>
                <a:gd name="T8" fmla="*/ 313 w 511"/>
                <a:gd name="T9" fmla="*/ 264 h 521"/>
                <a:gd name="T10" fmla="*/ 325 w 511"/>
                <a:gd name="T11" fmla="*/ 256 h 521"/>
                <a:gd name="T12" fmla="*/ 333 w 511"/>
                <a:gd name="T13" fmla="*/ 246 h 521"/>
                <a:gd name="T14" fmla="*/ 338 w 511"/>
                <a:gd name="T15" fmla="*/ 231 h 521"/>
                <a:gd name="T16" fmla="*/ 339 w 511"/>
                <a:gd name="T17" fmla="*/ 214 h 521"/>
                <a:gd name="T18" fmla="*/ 339 w 511"/>
                <a:gd name="T19" fmla="*/ 153 h 521"/>
                <a:gd name="T20" fmla="*/ 338 w 511"/>
                <a:gd name="T21" fmla="*/ 133 h 521"/>
                <a:gd name="T22" fmla="*/ 330 w 511"/>
                <a:gd name="T23" fmla="*/ 119 h 521"/>
                <a:gd name="T24" fmla="*/ 319 w 511"/>
                <a:gd name="T25" fmla="*/ 109 h 521"/>
                <a:gd name="T26" fmla="*/ 302 w 511"/>
                <a:gd name="T27" fmla="*/ 103 h 521"/>
                <a:gd name="T28" fmla="*/ 279 w 511"/>
                <a:gd name="T29" fmla="*/ 101 h 521"/>
                <a:gd name="T30" fmla="*/ 124 w 511"/>
                <a:gd name="T31" fmla="*/ 101 h 521"/>
                <a:gd name="T32" fmla="*/ 0 w 511"/>
                <a:gd name="T33" fmla="*/ 0 h 521"/>
                <a:gd name="T34" fmla="*/ 279 w 511"/>
                <a:gd name="T35" fmla="*/ 0 h 521"/>
                <a:gd name="T36" fmla="*/ 320 w 511"/>
                <a:gd name="T37" fmla="*/ 1 h 521"/>
                <a:gd name="T38" fmla="*/ 358 w 511"/>
                <a:gd name="T39" fmla="*/ 9 h 521"/>
                <a:gd name="T40" fmla="*/ 387 w 511"/>
                <a:gd name="T41" fmla="*/ 17 h 521"/>
                <a:gd name="T42" fmla="*/ 412 w 511"/>
                <a:gd name="T43" fmla="*/ 31 h 521"/>
                <a:gd name="T44" fmla="*/ 430 w 511"/>
                <a:gd name="T45" fmla="*/ 47 h 521"/>
                <a:gd name="T46" fmla="*/ 444 w 511"/>
                <a:gd name="T47" fmla="*/ 67 h 521"/>
                <a:gd name="T48" fmla="*/ 453 w 511"/>
                <a:gd name="T49" fmla="*/ 91 h 521"/>
                <a:gd name="T50" fmla="*/ 459 w 511"/>
                <a:gd name="T51" fmla="*/ 117 h 521"/>
                <a:gd name="T52" fmla="*/ 460 w 511"/>
                <a:gd name="T53" fmla="*/ 147 h 521"/>
                <a:gd name="T54" fmla="*/ 460 w 511"/>
                <a:gd name="T55" fmla="*/ 221 h 521"/>
                <a:gd name="T56" fmla="*/ 459 w 511"/>
                <a:gd name="T57" fmla="*/ 254 h 521"/>
                <a:gd name="T58" fmla="*/ 452 w 511"/>
                <a:gd name="T59" fmla="*/ 281 h 521"/>
                <a:gd name="T60" fmla="*/ 439 w 511"/>
                <a:gd name="T61" fmla="*/ 306 h 521"/>
                <a:gd name="T62" fmla="*/ 419 w 511"/>
                <a:gd name="T63" fmla="*/ 326 h 521"/>
                <a:gd name="T64" fmla="*/ 392 w 511"/>
                <a:gd name="T65" fmla="*/ 344 h 521"/>
                <a:gd name="T66" fmla="*/ 511 w 511"/>
                <a:gd name="T67" fmla="*/ 521 h 521"/>
                <a:gd name="T68" fmla="*/ 370 w 511"/>
                <a:gd name="T69" fmla="*/ 521 h 521"/>
                <a:gd name="T70" fmla="*/ 269 w 511"/>
                <a:gd name="T71" fmla="*/ 368 h 521"/>
                <a:gd name="T72" fmla="*/ 124 w 511"/>
                <a:gd name="T73" fmla="*/ 368 h 521"/>
                <a:gd name="T74" fmla="*/ 124 w 511"/>
                <a:gd name="T75" fmla="*/ 521 h 521"/>
                <a:gd name="T76" fmla="*/ 0 w 511"/>
                <a:gd name="T77" fmla="*/ 521 h 521"/>
                <a:gd name="T78" fmla="*/ 0 w 511"/>
                <a:gd name="T7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1" h="521">
                  <a:moveTo>
                    <a:pt x="124" y="101"/>
                  </a:moveTo>
                  <a:lnTo>
                    <a:pt x="124" y="270"/>
                  </a:lnTo>
                  <a:lnTo>
                    <a:pt x="276" y="270"/>
                  </a:lnTo>
                  <a:lnTo>
                    <a:pt x="296" y="268"/>
                  </a:lnTo>
                  <a:lnTo>
                    <a:pt x="313" y="264"/>
                  </a:lnTo>
                  <a:lnTo>
                    <a:pt x="325" y="256"/>
                  </a:lnTo>
                  <a:lnTo>
                    <a:pt x="333" y="246"/>
                  </a:lnTo>
                  <a:lnTo>
                    <a:pt x="338" y="231"/>
                  </a:lnTo>
                  <a:lnTo>
                    <a:pt x="339" y="214"/>
                  </a:lnTo>
                  <a:lnTo>
                    <a:pt x="339" y="153"/>
                  </a:lnTo>
                  <a:lnTo>
                    <a:pt x="338" y="133"/>
                  </a:lnTo>
                  <a:lnTo>
                    <a:pt x="330" y="119"/>
                  </a:lnTo>
                  <a:lnTo>
                    <a:pt x="319" y="109"/>
                  </a:lnTo>
                  <a:lnTo>
                    <a:pt x="302" y="103"/>
                  </a:lnTo>
                  <a:lnTo>
                    <a:pt x="279" y="101"/>
                  </a:lnTo>
                  <a:lnTo>
                    <a:pt x="124" y="101"/>
                  </a:lnTo>
                  <a:close/>
                  <a:moveTo>
                    <a:pt x="0" y="0"/>
                  </a:moveTo>
                  <a:lnTo>
                    <a:pt x="279" y="0"/>
                  </a:lnTo>
                  <a:lnTo>
                    <a:pt x="320" y="1"/>
                  </a:lnTo>
                  <a:lnTo>
                    <a:pt x="358" y="9"/>
                  </a:lnTo>
                  <a:lnTo>
                    <a:pt x="387" y="17"/>
                  </a:lnTo>
                  <a:lnTo>
                    <a:pt x="412" y="31"/>
                  </a:lnTo>
                  <a:lnTo>
                    <a:pt x="430" y="47"/>
                  </a:lnTo>
                  <a:lnTo>
                    <a:pt x="444" y="67"/>
                  </a:lnTo>
                  <a:lnTo>
                    <a:pt x="453" y="91"/>
                  </a:lnTo>
                  <a:lnTo>
                    <a:pt x="459" y="117"/>
                  </a:lnTo>
                  <a:lnTo>
                    <a:pt x="460" y="147"/>
                  </a:lnTo>
                  <a:lnTo>
                    <a:pt x="460" y="221"/>
                  </a:lnTo>
                  <a:lnTo>
                    <a:pt x="459" y="254"/>
                  </a:lnTo>
                  <a:lnTo>
                    <a:pt x="452" y="281"/>
                  </a:lnTo>
                  <a:lnTo>
                    <a:pt x="439" y="306"/>
                  </a:lnTo>
                  <a:lnTo>
                    <a:pt x="419" y="326"/>
                  </a:lnTo>
                  <a:lnTo>
                    <a:pt x="392" y="344"/>
                  </a:lnTo>
                  <a:lnTo>
                    <a:pt x="511" y="521"/>
                  </a:lnTo>
                  <a:lnTo>
                    <a:pt x="370" y="521"/>
                  </a:lnTo>
                  <a:lnTo>
                    <a:pt x="269" y="368"/>
                  </a:lnTo>
                  <a:lnTo>
                    <a:pt x="124" y="368"/>
                  </a:lnTo>
                  <a:lnTo>
                    <a:pt x="124"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grpSp>
    </p:spTree>
    <p:extLst>
      <p:ext uri="{BB962C8B-B14F-4D97-AF65-F5344CB8AC3E}">
        <p14:creationId xmlns:p14="http://schemas.microsoft.com/office/powerpoint/2010/main" val="4160401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wo Columns">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7881409" y="6344939"/>
            <a:ext cx="466725" cy="365125"/>
          </a:xfrm>
          <a:prstGeom prst="rect">
            <a:avLst/>
          </a:prstGeom>
        </p:spPr>
        <p:txBody>
          <a:bodyPr bIns="0"/>
          <a:lstStyle>
            <a:lvl1pPr algn="r">
              <a:defRPr sz="900" b="1" i="0"/>
            </a:lvl1pPr>
          </a:lstStyle>
          <a:p>
            <a:fld id="{532E5815-A8B8-3248-99F0-470F41FB048B}" type="slidenum">
              <a:rPr lang="en-US" smtClean="0"/>
              <a:pPr/>
              <a:t>‹#›</a:t>
            </a:fld>
            <a:endParaRPr lang="en-US" dirty="0"/>
          </a:p>
        </p:txBody>
      </p:sp>
      <p:sp>
        <p:nvSpPr>
          <p:cNvPr id="10" name="Title 1"/>
          <p:cNvSpPr>
            <a:spLocks noGrp="1"/>
          </p:cNvSpPr>
          <p:nvPr>
            <p:ph type="title" hasCustomPrompt="1"/>
          </p:nvPr>
        </p:nvSpPr>
        <p:spPr>
          <a:xfrm>
            <a:off x="930672" y="47198"/>
            <a:ext cx="7766050" cy="915506"/>
          </a:xfrm>
        </p:spPr>
        <p:txBody>
          <a:bodyPr lIns="0">
            <a:normAutofit/>
          </a:bodyPr>
          <a:lstStyle>
            <a:lvl1pPr algn="l">
              <a:defRPr sz="2625" b="1" i="0" baseline="0">
                <a:latin typeface="Arial"/>
              </a:defRPr>
            </a:lvl1pPr>
          </a:lstStyle>
          <a:p>
            <a:r>
              <a:rPr lang="en-US" dirty="0"/>
              <a:t>No Bar</a:t>
            </a:r>
          </a:p>
        </p:txBody>
      </p:sp>
      <p:sp>
        <p:nvSpPr>
          <p:cNvPr id="4" name="Footer Placeholder 3"/>
          <p:cNvSpPr>
            <a:spLocks noGrp="1"/>
          </p:cNvSpPr>
          <p:nvPr>
            <p:ph type="ftr" sz="quarter" idx="12"/>
          </p:nvPr>
        </p:nvSpPr>
        <p:spPr/>
        <p:txBody>
          <a:bodyPr/>
          <a:lstStyle/>
          <a:p>
            <a:r>
              <a:rPr lang="en-US"/>
              <a:t>Draper Proprietary</a:t>
            </a:r>
          </a:p>
        </p:txBody>
      </p:sp>
      <p:grpSp>
        <p:nvGrpSpPr>
          <p:cNvPr id="12" name="Group 11"/>
          <p:cNvGrpSpPr/>
          <p:nvPr userDrawn="1"/>
        </p:nvGrpSpPr>
        <p:grpSpPr>
          <a:xfrm>
            <a:off x="920751" y="6361574"/>
            <a:ext cx="1146175" cy="135779"/>
            <a:chOff x="920750" y="6361572"/>
            <a:chExt cx="1146175" cy="135779"/>
          </a:xfrm>
        </p:grpSpPr>
        <p:sp>
          <p:nvSpPr>
            <p:cNvPr id="13" name="Freeform 6"/>
            <p:cNvSpPr>
              <a:spLocks noEditPoints="1"/>
            </p:cNvSpPr>
            <p:nvPr userDrawn="1"/>
          </p:nvSpPr>
          <p:spPr bwMode="auto">
            <a:xfrm>
              <a:off x="920750" y="6361572"/>
              <a:ext cx="119882" cy="135779"/>
            </a:xfrm>
            <a:custGeom>
              <a:avLst/>
              <a:gdLst>
                <a:gd name="T0" fmla="*/ 124 w 460"/>
                <a:gd name="T1" fmla="*/ 106 h 521"/>
                <a:gd name="T2" fmla="*/ 124 w 460"/>
                <a:gd name="T3" fmla="*/ 415 h 521"/>
                <a:gd name="T4" fmla="*/ 260 w 460"/>
                <a:gd name="T5" fmla="*/ 415 h 521"/>
                <a:gd name="T6" fmla="*/ 286 w 460"/>
                <a:gd name="T7" fmla="*/ 414 h 521"/>
                <a:gd name="T8" fmla="*/ 306 w 460"/>
                <a:gd name="T9" fmla="*/ 408 h 521"/>
                <a:gd name="T10" fmla="*/ 320 w 460"/>
                <a:gd name="T11" fmla="*/ 400 h 521"/>
                <a:gd name="T12" fmla="*/ 330 w 460"/>
                <a:gd name="T13" fmla="*/ 385 h 521"/>
                <a:gd name="T14" fmla="*/ 336 w 460"/>
                <a:gd name="T15" fmla="*/ 368 h 521"/>
                <a:gd name="T16" fmla="*/ 337 w 460"/>
                <a:gd name="T17" fmla="*/ 346 h 521"/>
                <a:gd name="T18" fmla="*/ 337 w 460"/>
                <a:gd name="T19" fmla="*/ 176 h 521"/>
                <a:gd name="T20" fmla="*/ 336 w 460"/>
                <a:gd name="T21" fmla="*/ 154 h 521"/>
                <a:gd name="T22" fmla="*/ 330 w 460"/>
                <a:gd name="T23" fmla="*/ 136 h 521"/>
                <a:gd name="T24" fmla="*/ 320 w 460"/>
                <a:gd name="T25" fmla="*/ 123 h 521"/>
                <a:gd name="T26" fmla="*/ 306 w 460"/>
                <a:gd name="T27" fmla="*/ 113 h 521"/>
                <a:gd name="T28" fmla="*/ 286 w 460"/>
                <a:gd name="T29" fmla="*/ 107 h 521"/>
                <a:gd name="T30" fmla="*/ 260 w 460"/>
                <a:gd name="T31" fmla="*/ 106 h 521"/>
                <a:gd name="T32" fmla="*/ 124 w 460"/>
                <a:gd name="T33" fmla="*/ 106 h 521"/>
                <a:gd name="T34" fmla="*/ 0 w 460"/>
                <a:gd name="T35" fmla="*/ 0 h 521"/>
                <a:gd name="T36" fmla="*/ 268 w 460"/>
                <a:gd name="T37" fmla="*/ 0 h 521"/>
                <a:gd name="T38" fmla="*/ 307 w 460"/>
                <a:gd name="T39" fmla="*/ 1 h 521"/>
                <a:gd name="T40" fmla="*/ 342 w 460"/>
                <a:gd name="T41" fmla="*/ 7 h 521"/>
                <a:gd name="T42" fmla="*/ 370 w 460"/>
                <a:gd name="T43" fmla="*/ 16 h 521"/>
                <a:gd name="T44" fmla="*/ 394 w 460"/>
                <a:gd name="T45" fmla="*/ 27 h 521"/>
                <a:gd name="T46" fmla="*/ 414 w 460"/>
                <a:gd name="T47" fmla="*/ 43 h 521"/>
                <a:gd name="T48" fmla="*/ 430 w 460"/>
                <a:gd name="T49" fmla="*/ 60 h 521"/>
                <a:gd name="T50" fmla="*/ 441 w 460"/>
                <a:gd name="T51" fmla="*/ 79 h 521"/>
                <a:gd name="T52" fmla="*/ 450 w 460"/>
                <a:gd name="T53" fmla="*/ 101 h 521"/>
                <a:gd name="T54" fmla="*/ 456 w 460"/>
                <a:gd name="T55" fmla="*/ 124 h 521"/>
                <a:gd name="T56" fmla="*/ 459 w 460"/>
                <a:gd name="T57" fmla="*/ 150 h 521"/>
                <a:gd name="T58" fmla="*/ 460 w 460"/>
                <a:gd name="T59" fmla="*/ 177 h 521"/>
                <a:gd name="T60" fmla="*/ 460 w 460"/>
                <a:gd name="T61" fmla="*/ 346 h 521"/>
                <a:gd name="T62" fmla="*/ 459 w 460"/>
                <a:gd name="T63" fmla="*/ 371 h 521"/>
                <a:gd name="T64" fmla="*/ 456 w 460"/>
                <a:gd name="T65" fmla="*/ 397 h 521"/>
                <a:gd name="T66" fmla="*/ 450 w 460"/>
                <a:gd name="T67" fmla="*/ 421 h 521"/>
                <a:gd name="T68" fmla="*/ 441 w 460"/>
                <a:gd name="T69" fmla="*/ 443 h 521"/>
                <a:gd name="T70" fmla="*/ 430 w 460"/>
                <a:gd name="T71" fmla="*/ 461 h 521"/>
                <a:gd name="T72" fmla="*/ 414 w 460"/>
                <a:gd name="T73" fmla="*/ 480 h 521"/>
                <a:gd name="T74" fmla="*/ 394 w 460"/>
                <a:gd name="T75" fmla="*/ 494 h 521"/>
                <a:gd name="T76" fmla="*/ 370 w 460"/>
                <a:gd name="T77" fmla="*/ 505 h 521"/>
                <a:gd name="T78" fmla="*/ 342 w 460"/>
                <a:gd name="T79" fmla="*/ 514 h 521"/>
                <a:gd name="T80" fmla="*/ 307 w 460"/>
                <a:gd name="T81" fmla="*/ 520 h 521"/>
                <a:gd name="T82" fmla="*/ 268 w 460"/>
                <a:gd name="T83" fmla="*/ 521 h 521"/>
                <a:gd name="T84" fmla="*/ 0 w 460"/>
                <a:gd name="T85" fmla="*/ 521 h 521"/>
                <a:gd name="T86" fmla="*/ 0 w 460"/>
                <a:gd name="T87"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0" h="521">
                  <a:moveTo>
                    <a:pt x="124" y="106"/>
                  </a:moveTo>
                  <a:lnTo>
                    <a:pt x="124" y="415"/>
                  </a:lnTo>
                  <a:lnTo>
                    <a:pt x="260" y="415"/>
                  </a:lnTo>
                  <a:lnTo>
                    <a:pt x="286" y="414"/>
                  </a:lnTo>
                  <a:lnTo>
                    <a:pt x="306" y="408"/>
                  </a:lnTo>
                  <a:lnTo>
                    <a:pt x="320" y="400"/>
                  </a:lnTo>
                  <a:lnTo>
                    <a:pt x="330" y="385"/>
                  </a:lnTo>
                  <a:lnTo>
                    <a:pt x="336" y="368"/>
                  </a:lnTo>
                  <a:lnTo>
                    <a:pt x="337" y="346"/>
                  </a:lnTo>
                  <a:lnTo>
                    <a:pt x="337" y="176"/>
                  </a:lnTo>
                  <a:lnTo>
                    <a:pt x="336" y="154"/>
                  </a:lnTo>
                  <a:lnTo>
                    <a:pt x="330" y="136"/>
                  </a:lnTo>
                  <a:lnTo>
                    <a:pt x="320" y="123"/>
                  </a:lnTo>
                  <a:lnTo>
                    <a:pt x="306" y="113"/>
                  </a:lnTo>
                  <a:lnTo>
                    <a:pt x="286" y="107"/>
                  </a:lnTo>
                  <a:lnTo>
                    <a:pt x="260" y="106"/>
                  </a:lnTo>
                  <a:lnTo>
                    <a:pt x="124" y="106"/>
                  </a:lnTo>
                  <a:close/>
                  <a:moveTo>
                    <a:pt x="0" y="0"/>
                  </a:moveTo>
                  <a:lnTo>
                    <a:pt x="268" y="0"/>
                  </a:lnTo>
                  <a:lnTo>
                    <a:pt x="307" y="1"/>
                  </a:lnTo>
                  <a:lnTo>
                    <a:pt x="342" y="7"/>
                  </a:lnTo>
                  <a:lnTo>
                    <a:pt x="370" y="16"/>
                  </a:lnTo>
                  <a:lnTo>
                    <a:pt x="394" y="27"/>
                  </a:lnTo>
                  <a:lnTo>
                    <a:pt x="414" y="43"/>
                  </a:lnTo>
                  <a:lnTo>
                    <a:pt x="430" y="60"/>
                  </a:lnTo>
                  <a:lnTo>
                    <a:pt x="441" y="79"/>
                  </a:lnTo>
                  <a:lnTo>
                    <a:pt x="450" y="101"/>
                  </a:lnTo>
                  <a:lnTo>
                    <a:pt x="456" y="124"/>
                  </a:lnTo>
                  <a:lnTo>
                    <a:pt x="459" y="150"/>
                  </a:lnTo>
                  <a:lnTo>
                    <a:pt x="460" y="177"/>
                  </a:lnTo>
                  <a:lnTo>
                    <a:pt x="460" y="346"/>
                  </a:lnTo>
                  <a:lnTo>
                    <a:pt x="459" y="371"/>
                  </a:lnTo>
                  <a:lnTo>
                    <a:pt x="456" y="397"/>
                  </a:lnTo>
                  <a:lnTo>
                    <a:pt x="450" y="421"/>
                  </a:lnTo>
                  <a:lnTo>
                    <a:pt x="441" y="443"/>
                  </a:lnTo>
                  <a:lnTo>
                    <a:pt x="430" y="461"/>
                  </a:lnTo>
                  <a:lnTo>
                    <a:pt x="414" y="480"/>
                  </a:lnTo>
                  <a:lnTo>
                    <a:pt x="394" y="494"/>
                  </a:lnTo>
                  <a:lnTo>
                    <a:pt x="370" y="505"/>
                  </a:lnTo>
                  <a:lnTo>
                    <a:pt x="342" y="514"/>
                  </a:lnTo>
                  <a:lnTo>
                    <a:pt x="307" y="520"/>
                  </a:lnTo>
                  <a:lnTo>
                    <a:pt x="268"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4" name="Freeform 7"/>
            <p:cNvSpPr>
              <a:spLocks noEditPoints="1"/>
            </p:cNvSpPr>
            <p:nvPr userDrawn="1"/>
          </p:nvSpPr>
          <p:spPr bwMode="auto">
            <a:xfrm>
              <a:off x="1128980" y="6361572"/>
              <a:ext cx="133694" cy="135779"/>
            </a:xfrm>
            <a:custGeom>
              <a:avLst/>
              <a:gdLst>
                <a:gd name="T0" fmla="*/ 126 w 513"/>
                <a:gd name="T1" fmla="*/ 101 h 521"/>
                <a:gd name="T2" fmla="*/ 126 w 513"/>
                <a:gd name="T3" fmla="*/ 270 h 521"/>
                <a:gd name="T4" fmla="*/ 277 w 513"/>
                <a:gd name="T5" fmla="*/ 270 h 521"/>
                <a:gd name="T6" fmla="*/ 298 w 513"/>
                <a:gd name="T7" fmla="*/ 268 h 521"/>
                <a:gd name="T8" fmla="*/ 314 w 513"/>
                <a:gd name="T9" fmla="*/ 264 h 521"/>
                <a:gd name="T10" fmla="*/ 327 w 513"/>
                <a:gd name="T11" fmla="*/ 256 h 521"/>
                <a:gd name="T12" fmla="*/ 335 w 513"/>
                <a:gd name="T13" fmla="*/ 246 h 521"/>
                <a:gd name="T14" fmla="*/ 339 w 513"/>
                <a:gd name="T15" fmla="*/ 231 h 521"/>
                <a:gd name="T16" fmla="*/ 341 w 513"/>
                <a:gd name="T17" fmla="*/ 214 h 521"/>
                <a:gd name="T18" fmla="*/ 341 w 513"/>
                <a:gd name="T19" fmla="*/ 153 h 521"/>
                <a:gd name="T20" fmla="*/ 339 w 513"/>
                <a:gd name="T21" fmla="*/ 133 h 521"/>
                <a:gd name="T22" fmla="*/ 332 w 513"/>
                <a:gd name="T23" fmla="*/ 119 h 521"/>
                <a:gd name="T24" fmla="*/ 321 w 513"/>
                <a:gd name="T25" fmla="*/ 109 h 521"/>
                <a:gd name="T26" fmla="*/ 304 w 513"/>
                <a:gd name="T27" fmla="*/ 103 h 521"/>
                <a:gd name="T28" fmla="*/ 281 w 513"/>
                <a:gd name="T29" fmla="*/ 101 h 521"/>
                <a:gd name="T30" fmla="*/ 126 w 513"/>
                <a:gd name="T31" fmla="*/ 101 h 521"/>
                <a:gd name="T32" fmla="*/ 0 w 513"/>
                <a:gd name="T33" fmla="*/ 0 h 521"/>
                <a:gd name="T34" fmla="*/ 280 w 513"/>
                <a:gd name="T35" fmla="*/ 0 h 521"/>
                <a:gd name="T36" fmla="*/ 322 w 513"/>
                <a:gd name="T37" fmla="*/ 1 h 521"/>
                <a:gd name="T38" fmla="*/ 358 w 513"/>
                <a:gd name="T39" fmla="*/ 9 h 521"/>
                <a:gd name="T40" fmla="*/ 388 w 513"/>
                <a:gd name="T41" fmla="*/ 17 h 521"/>
                <a:gd name="T42" fmla="*/ 412 w 513"/>
                <a:gd name="T43" fmla="*/ 31 h 521"/>
                <a:gd name="T44" fmla="*/ 431 w 513"/>
                <a:gd name="T45" fmla="*/ 47 h 521"/>
                <a:gd name="T46" fmla="*/ 445 w 513"/>
                <a:gd name="T47" fmla="*/ 67 h 521"/>
                <a:gd name="T48" fmla="*/ 455 w 513"/>
                <a:gd name="T49" fmla="*/ 91 h 521"/>
                <a:gd name="T50" fmla="*/ 461 w 513"/>
                <a:gd name="T51" fmla="*/ 117 h 521"/>
                <a:gd name="T52" fmla="*/ 462 w 513"/>
                <a:gd name="T53" fmla="*/ 147 h 521"/>
                <a:gd name="T54" fmla="*/ 462 w 513"/>
                <a:gd name="T55" fmla="*/ 221 h 521"/>
                <a:gd name="T56" fmla="*/ 461 w 513"/>
                <a:gd name="T57" fmla="*/ 254 h 521"/>
                <a:gd name="T58" fmla="*/ 453 w 513"/>
                <a:gd name="T59" fmla="*/ 281 h 521"/>
                <a:gd name="T60" fmla="*/ 441 w 513"/>
                <a:gd name="T61" fmla="*/ 306 h 521"/>
                <a:gd name="T62" fmla="*/ 421 w 513"/>
                <a:gd name="T63" fmla="*/ 326 h 521"/>
                <a:gd name="T64" fmla="*/ 394 w 513"/>
                <a:gd name="T65" fmla="*/ 344 h 521"/>
                <a:gd name="T66" fmla="*/ 513 w 513"/>
                <a:gd name="T67" fmla="*/ 521 h 521"/>
                <a:gd name="T68" fmla="*/ 372 w 513"/>
                <a:gd name="T69" fmla="*/ 521 h 521"/>
                <a:gd name="T70" fmla="*/ 270 w 513"/>
                <a:gd name="T71" fmla="*/ 368 h 521"/>
                <a:gd name="T72" fmla="*/ 126 w 513"/>
                <a:gd name="T73" fmla="*/ 368 h 521"/>
                <a:gd name="T74" fmla="*/ 126 w 513"/>
                <a:gd name="T75" fmla="*/ 521 h 521"/>
                <a:gd name="T76" fmla="*/ 0 w 513"/>
                <a:gd name="T77" fmla="*/ 521 h 521"/>
                <a:gd name="T78" fmla="*/ 0 w 513"/>
                <a:gd name="T7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3" h="521">
                  <a:moveTo>
                    <a:pt x="126" y="101"/>
                  </a:moveTo>
                  <a:lnTo>
                    <a:pt x="126" y="270"/>
                  </a:lnTo>
                  <a:lnTo>
                    <a:pt x="277" y="270"/>
                  </a:lnTo>
                  <a:lnTo>
                    <a:pt x="298" y="268"/>
                  </a:lnTo>
                  <a:lnTo>
                    <a:pt x="314" y="264"/>
                  </a:lnTo>
                  <a:lnTo>
                    <a:pt x="327" y="256"/>
                  </a:lnTo>
                  <a:lnTo>
                    <a:pt x="335" y="246"/>
                  </a:lnTo>
                  <a:lnTo>
                    <a:pt x="339" y="231"/>
                  </a:lnTo>
                  <a:lnTo>
                    <a:pt x="341" y="214"/>
                  </a:lnTo>
                  <a:lnTo>
                    <a:pt x="341" y="153"/>
                  </a:lnTo>
                  <a:lnTo>
                    <a:pt x="339" y="133"/>
                  </a:lnTo>
                  <a:lnTo>
                    <a:pt x="332" y="119"/>
                  </a:lnTo>
                  <a:lnTo>
                    <a:pt x="321" y="109"/>
                  </a:lnTo>
                  <a:lnTo>
                    <a:pt x="304" y="103"/>
                  </a:lnTo>
                  <a:lnTo>
                    <a:pt x="281" y="101"/>
                  </a:lnTo>
                  <a:lnTo>
                    <a:pt x="126" y="101"/>
                  </a:lnTo>
                  <a:close/>
                  <a:moveTo>
                    <a:pt x="0" y="0"/>
                  </a:moveTo>
                  <a:lnTo>
                    <a:pt x="280" y="0"/>
                  </a:lnTo>
                  <a:lnTo>
                    <a:pt x="322" y="1"/>
                  </a:lnTo>
                  <a:lnTo>
                    <a:pt x="358" y="9"/>
                  </a:lnTo>
                  <a:lnTo>
                    <a:pt x="388" y="17"/>
                  </a:lnTo>
                  <a:lnTo>
                    <a:pt x="412" y="31"/>
                  </a:lnTo>
                  <a:lnTo>
                    <a:pt x="431" y="47"/>
                  </a:lnTo>
                  <a:lnTo>
                    <a:pt x="445" y="67"/>
                  </a:lnTo>
                  <a:lnTo>
                    <a:pt x="455" y="91"/>
                  </a:lnTo>
                  <a:lnTo>
                    <a:pt x="461" y="117"/>
                  </a:lnTo>
                  <a:lnTo>
                    <a:pt x="462" y="147"/>
                  </a:lnTo>
                  <a:lnTo>
                    <a:pt x="462" y="221"/>
                  </a:lnTo>
                  <a:lnTo>
                    <a:pt x="461" y="254"/>
                  </a:lnTo>
                  <a:lnTo>
                    <a:pt x="453" y="281"/>
                  </a:lnTo>
                  <a:lnTo>
                    <a:pt x="441" y="306"/>
                  </a:lnTo>
                  <a:lnTo>
                    <a:pt x="421" y="326"/>
                  </a:lnTo>
                  <a:lnTo>
                    <a:pt x="394" y="344"/>
                  </a:lnTo>
                  <a:lnTo>
                    <a:pt x="513" y="521"/>
                  </a:lnTo>
                  <a:lnTo>
                    <a:pt x="372" y="521"/>
                  </a:lnTo>
                  <a:lnTo>
                    <a:pt x="270" y="368"/>
                  </a:lnTo>
                  <a:lnTo>
                    <a:pt x="126" y="368"/>
                  </a:lnTo>
                  <a:lnTo>
                    <a:pt x="126"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5" name="Freeform 8"/>
            <p:cNvSpPr>
              <a:spLocks/>
            </p:cNvSpPr>
            <p:nvPr userDrawn="1"/>
          </p:nvSpPr>
          <p:spPr bwMode="auto">
            <a:xfrm>
              <a:off x="1333039" y="6361572"/>
              <a:ext cx="144379" cy="135779"/>
            </a:xfrm>
            <a:custGeom>
              <a:avLst/>
              <a:gdLst>
                <a:gd name="T0" fmla="*/ 199 w 554"/>
                <a:gd name="T1" fmla="*/ 0 h 521"/>
                <a:gd name="T2" fmla="*/ 355 w 554"/>
                <a:gd name="T3" fmla="*/ 0 h 521"/>
                <a:gd name="T4" fmla="*/ 554 w 554"/>
                <a:gd name="T5" fmla="*/ 521 h 521"/>
                <a:gd name="T6" fmla="*/ 429 w 554"/>
                <a:gd name="T7" fmla="*/ 521 h 521"/>
                <a:gd name="T8" fmla="*/ 276 w 554"/>
                <a:gd name="T9" fmla="*/ 111 h 521"/>
                <a:gd name="T10" fmla="*/ 125 w 554"/>
                <a:gd name="T11" fmla="*/ 521 h 521"/>
                <a:gd name="T12" fmla="*/ 0 w 554"/>
                <a:gd name="T13" fmla="*/ 521 h 521"/>
                <a:gd name="T14" fmla="*/ 199 w 554"/>
                <a:gd name="T15" fmla="*/ 0 h 5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4" h="521">
                  <a:moveTo>
                    <a:pt x="199" y="0"/>
                  </a:moveTo>
                  <a:lnTo>
                    <a:pt x="355" y="0"/>
                  </a:lnTo>
                  <a:lnTo>
                    <a:pt x="554" y="521"/>
                  </a:lnTo>
                  <a:lnTo>
                    <a:pt x="429" y="521"/>
                  </a:lnTo>
                  <a:lnTo>
                    <a:pt x="276" y="111"/>
                  </a:lnTo>
                  <a:lnTo>
                    <a:pt x="125" y="521"/>
                  </a:lnTo>
                  <a:lnTo>
                    <a:pt x="0" y="521"/>
                  </a:lnTo>
                  <a:lnTo>
                    <a:pt x="199" y="0"/>
                  </a:lnTo>
                  <a:close/>
                </a:path>
              </a:pathLst>
            </a:custGeom>
            <a:solidFill>
              <a:srgbClr val="FF2302"/>
            </a:solidFill>
            <a:ln w="0">
              <a:solidFill>
                <a:srgbClr val="FF2302"/>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6" name="Freeform 9"/>
            <p:cNvSpPr>
              <a:spLocks noEditPoints="1"/>
            </p:cNvSpPr>
            <p:nvPr userDrawn="1"/>
          </p:nvSpPr>
          <p:spPr bwMode="auto">
            <a:xfrm>
              <a:off x="1550390" y="6361572"/>
              <a:ext cx="118318" cy="135779"/>
            </a:xfrm>
            <a:custGeom>
              <a:avLst/>
              <a:gdLst>
                <a:gd name="T0" fmla="*/ 125 w 454"/>
                <a:gd name="T1" fmla="*/ 101 h 521"/>
                <a:gd name="T2" fmla="*/ 125 w 454"/>
                <a:gd name="T3" fmla="*/ 274 h 521"/>
                <a:gd name="T4" fmla="*/ 268 w 454"/>
                <a:gd name="T5" fmla="*/ 274 h 521"/>
                <a:gd name="T6" fmla="*/ 292 w 454"/>
                <a:gd name="T7" fmla="*/ 271 h 521"/>
                <a:gd name="T8" fmla="*/ 310 w 454"/>
                <a:gd name="T9" fmla="*/ 266 h 521"/>
                <a:gd name="T10" fmla="*/ 322 w 454"/>
                <a:gd name="T11" fmla="*/ 256 h 521"/>
                <a:gd name="T12" fmla="*/ 329 w 454"/>
                <a:gd name="T13" fmla="*/ 240 h 521"/>
                <a:gd name="T14" fmla="*/ 332 w 454"/>
                <a:gd name="T15" fmla="*/ 221 h 521"/>
                <a:gd name="T16" fmla="*/ 332 w 454"/>
                <a:gd name="T17" fmla="*/ 153 h 521"/>
                <a:gd name="T18" fmla="*/ 329 w 454"/>
                <a:gd name="T19" fmla="*/ 134 h 521"/>
                <a:gd name="T20" fmla="*/ 322 w 454"/>
                <a:gd name="T21" fmla="*/ 120 h 521"/>
                <a:gd name="T22" fmla="*/ 310 w 454"/>
                <a:gd name="T23" fmla="*/ 109 h 521"/>
                <a:gd name="T24" fmla="*/ 292 w 454"/>
                <a:gd name="T25" fmla="*/ 103 h 521"/>
                <a:gd name="T26" fmla="*/ 268 w 454"/>
                <a:gd name="T27" fmla="*/ 101 h 521"/>
                <a:gd name="T28" fmla="*/ 125 w 454"/>
                <a:gd name="T29" fmla="*/ 101 h 521"/>
                <a:gd name="T30" fmla="*/ 0 w 454"/>
                <a:gd name="T31" fmla="*/ 0 h 521"/>
                <a:gd name="T32" fmla="*/ 272 w 454"/>
                <a:gd name="T33" fmla="*/ 0 h 521"/>
                <a:gd name="T34" fmla="*/ 315 w 454"/>
                <a:gd name="T35" fmla="*/ 1 h 521"/>
                <a:gd name="T36" fmla="*/ 350 w 454"/>
                <a:gd name="T37" fmla="*/ 9 h 521"/>
                <a:gd name="T38" fmla="*/ 380 w 454"/>
                <a:gd name="T39" fmla="*/ 17 h 521"/>
                <a:gd name="T40" fmla="*/ 404 w 454"/>
                <a:gd name="T41" fmla="*/ 31 h 521"/>
                <a:gd name="T42" fmla="*/ 424 w 454"/>
                <a:gd name="T43" fmla="*/ 47 h 521"/>
                <a:gd name="T44" fmla="*/ 437 w 454"/>
                <a:gd name="T45" fmla="*/ 67 h 521"/>
                <a:gd name="T46" fmla="*/ 447 w 454"/>
                <a:gd name="T47" fmla="*/ 91 h 521"/>
                <a:gd name="T48" fmla="*/ 453 w 454"/>
                <a:gd name="T49" fmla="*/ 117 h 521"/>
                <a:gd name="T50" fmla="*/ 454 w 454"/>
                <a:gd name="T51" fmla="*/ 147 h 521"/>
                <a:gd name="T52" fmla="*/ 454 w 454"/>
                <a:gd name="T53" fmla="*/ 227 h 521"/>
                <a:gd name="T54" fmla="*/ 453 w 454"/>
                <a:gd name="T55" fmla="*/ 256 h 521"/>
                <a:gd name="T56" fmla="*/ 446 w 454"/>
                <a:gd name="T57" fmla="*/ 283 h 521"/>
                <a:gd name="T58" fmla="*/ 436 w 454"/>
                <a:gd name="T59" fmla="*/ 307 h 521"/>
                <a:gd name="T60" fmla="*/ 422 w 454"/>
                <a:gd name="T61" fmla="*/ 327 h 521"/>
                <a:gd name="T62" fmla="*/ 402 w 454"/>
                <a:gd name="T63" fmla="*/ 344 h 521"/>
                <a:gd name="T64" fmla="*/ 376 w 454"/>
                <a:gd name="T65" fmla="*/ 357 h 521"/>
                <a:gd name="T66" fmla="*/ 346 w 454"/>
                <a:gd name="T67" fmla="*/ 367 h 521"/>
                <a:gd name="T68" fmla="*/ 309 w 454"/>
                <a:gd name="T69" fmla="*/ 373 h 521"/>
                <a:gd name="T70" fmla="*/ 266 w 454"/>
                <a:gd name="T71" fmla="*/ 374 h 521"/>
                <a:gd name="T72" fmla="*/ 125 w 454"/>
                <a:gd name="T73" fmla="*/ 374 h 521"/>
                <a:gd name="T74" fmla="*/ 125 w 454"/>
                <a:gd name="T75" fmla="*/ 521 h 521"/>
                <a:gd name="T76" fmla="*/ 0 w 454"/>
                <a:gd name="T77" fmla="*/ 521 h 521"/>
                <a:gd name="T78" fmla="*/ 0 w 454"/>
                <a:gd name="T7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4" h="521">
                  <a:moveTo>
                    <a:pt x="125" y="101"/>
                  </a:moveTo>
                  <a:lnTo>
                    <a:pt x="125" y="274"/>
                  </a:lnTo>
                  <a:lnTo>
                    <a:pt x="268" y="274"/>
                  </a:lnTo>
                  <a:lnTo>
                    <a:pt x="292" y="271"/>
                  </a:lnTo>
                  <a:lnTo>
                    <a:pt x="310" y="266"/>
                  </a:lnTo>
                  <a:lnTo>
                    <a:pt x="322" y="256"/>
                  </a:lnTo>
                  <a:lnTo>
                    <a:pt x="329" y="240"/>
                  </a:lnTo>
                  <a:lnTo>
                    <a:pt x="332" y="221"/>
                  </a:lnTo>
                  <a:lnTo>
                    <a:pt x="332" y="153"/>
                  </a:lnTo>
                  <a:lnTo>
                    <a:pt x="329" y="134"/>
                  </a:lnTo>
                  <a:lnTo>
                    <a:pt x="322" y="120"/>
                  </a:lnTo>
                  <a:lnTo>
                    <a:pt x="310" y="109"/>
                  </a:lnTo>
                  <a:lnTo>
                    <a:pt x="292" y="103"/>
                  </a:lnTo>
                  <a:lnTo>
                    <a:pt x="268" y="101"/>
                  </a:lnTo>
                  <a:lnTo>
                    <a:pt x="125" y="101"/>
                  </a:lnTo>
                  <a:close/>
                  <a:moveTo>
                    <a:pt x="0" y="0"/>
                  </a:moveTo>
                  <a:lnTo>
                    <a:pt x="272" y="0"/>
                  </a:lnTo>
                  <a:lnTo>
                    <a:pt x="315" y="1"/>
                  </a:lnTo>
                  <a:lnTo>
                    <a:pt x="350" y="9"/>
                  </a:lnTo>
                  <a:lnTo>
                    <a:pt x="380" y="17"/>
                  </a:lnTo>
                  <a:lnTo>
                    <a:pt x="404" y="31"/>
                  </a:lnTo>
                  <a:lnTo>
                    <a:pt x="424" y="47"/>
                  </a:lnTo>
                  <a:lnTo>
                    <a:pt x="437" y="67"/>
                  </a:lnTo>
                  <a:lnTo>
                    <a:pt x="447" y="91"/>
                  </a:lnTo>
                  <a:lnTo>
                    <a:pt x="453" y="117"/>
                  </a:lnTo>
                  <a:lnTo>
                    <a:pt x="454" y="147"/>
                  </a:lnTo>
                  <a:lnTo>
                    <a:pt x="454" y="227"/>
                  </a:lnTo>
                  <a:lnTo>
                    <a:pt x="453" y="256"/>
                  </a:lnTo>
                  <a:lnTo>
                    <a:pt x="446" y="283"/>
                  </a:lnTo>
                  <a:lnTo>
                    <a:pt x="436" y="307"/>
                  </a:lnTo>
                  <a:lnTo>
                    <a:pt x="422" y="327"/>
                  </a:lnTo>
                  <a:lnTo>
                    <a:pt x="402" y="344"/>
                  </a:lnTo>
                  <a:lnTo>
                    <a:pt x="376" y="357"/>
                  </a:lnTo>
                  <a:lnTo>
                    <a:pt x="346" y="367"/>
                  </a:lnTo>
                  <a:lnTo>
                    <a:pt x="309" y="373"/>
                  </a:lnTo>
                  <a:lnTo>
                    <a:pt x="266" y="374"/>
                  </a:lnTo>
                  <a:lnTo>
                    <a:pt x="125" y="374"/>
                  </a:lnTo>
                  <a:lnTo>
                    <a:pt x="125"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7" name="Freeform 10"/>
            <p:cNvSpPr>
              <a:spLocks/>
            </p:cNvSpPr>
            <p:nvPr userDrawn="1"/>
          </p:nvSpPr>
          <p:spPr bwMode="auto">
            <a:xfrm>
              <a:off x="1747674" y="6361572"/>
              <a:ext cx="104245" cy="135779"/>
            </a:xfrm>
            <a:custGeom>
              <a:avLst/>
              <a:gdLst>
                <a:gd name="T0" fmla="*/ 0 w 400"/>
                <a:gd name="T1" fmla="*/ 0 h 521"/>
                <a:gd name="T2" fmla="*/ 400 w 400"/>
                <a:gd name="T3" fmla="*/ 0 h 521"/>
                <a:gd name="T4" fmla="*/ 400 w 400"/>
                <a:gd name="T5" fmla="*/ 103 h 521"/>
                <a:gd name="T6" fmla="*/ 124 w 400"/>
                <a:gd name="T7" fmla="*/ 103 h 521"/>
                <a:gd name="T8" fmla="*/ 124 w 400"/>
                <a:gd name="T9" fmla="*/ 204 h 521"/>
                <a:gd name="T10" fmla="*/ 382 w 400"/>
                <a:gd name="T11" fmla="*/ 204 h 521"/>
                <a:gd name="T12" fmla="*/ 382 w 400"/>
                <a:gd name="T13" fmla="*/ 307 h 521"/>
                <a:gd name="T14" fmla="*/ 124 w 400"/>
                <a:gd name="T15" fmla="*/ 307 h 521"/>
                <a:gd name="T16" fmla="*/ 124 w 400"/>
                <a:gd name="T17" fmla="*/ 420 h 521"/>
                <a:gd name="T18" fmla="*/ 400 w 400"/>
                <a:gd name="T19" fmla="*/ 420 h 521"/>
                <a:gd name="T20" fmla="*/ 400 w 400"/>
                <a:gd name="T21" fmla="*/ 521 h 521"/>
                <a:gd name="T22" fmla="*/ 0 w 400"/>
                <a:gd name="T23" fmla="*/ 521 h 521"/>
                <a:gd name="T24" fmla="*/ 0 w 400"/>
                <a:gd name="T25"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0" h="521">
                  <a:moveTo>
                    <a:pt x="0" y="0"/>
                  </a:moveTo>
                  <a:lnTo>
                    <a:pt x="400" y="0"/>
                  </a:lnTo>
                  <a:lnTo>
                    <a:pt x="400" y="103"/>
                  </a:lnTo>
                  <a:lnTo>
                    <a:pt x="124" y="103"/>
                  </a:lnTo>
                  <a:lnTo>
                    <a:pt x="124" y="204"/>
                  </a:lnTo>
                  <a:lnTo>
                    <a:pt x="382" y="204"/>
                  </a:lnTo>
                  <a:lnTo>
                    <a:pt x="382" y="307"/>
                  </a:lnTo>
                  <a:lnTo>
                    <a:pt x="124" y="307"/>
                  </a:lnTo>
                  <a:lnTo>
                    <a:pt x="124" y="420"/>
                  </a:lnTo>
                  <a:lnTo>
                    <a:pt x="400" y="420"/>
                  </a:lnTo>
                  <a:lnTo>
                    <a:pt x="400"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8" name="Freeform 11"/>
            <p:cNvSpPr>
              <a:spLocks noEditPoints="1"/>
            </p:cNvSpPr>
            <p:nvPr userDrawn="1"/>
          </p:nvSpPr>
          <p:spPr bwMode="auto">
            <a:xfrm>
              <a:off x="1933752" y="6361572"/>
              <a:ext cx="133173" cy="135779"/>
            </a:xfrm>
            <a:custGeom>
              <a:avLst/>
              <a:gdLst>
                <a:gd name="T0" fmla="*/ 124 w 511"/>
                <a:gd name="T1" fmla="*/ 101 h 521"/>
                <a:gd name="T2" fmla="*/ 124 w 511"/>
                <a:gd name="T3" fmla="*/ 270 h 521"/>
                <a:gd name="T4" fmla="*/ 276 w 511"/>
                <a:gd name="T5" fmla="*/ 270 h 521"/>
                <a:gd name="T6" fmla="*/ 296 w 511"/>
                <a:gd name="T7" fmla="*/ 268 h 521"/>
                <a:gd name="T8" fmla="*/ 313 w 511"/>
                <a:gd name="T9" fmla="*/ 264 h 521"/>
                <a:gd name="T10" fmla="*/ 325 w 511"/>
                <a:gd name="T11" fmla="*/ 256 h 521"/>
                <a:gd name="T12" fmla="*/ 333 w 511"/>
                <a:gd name="T13" fmla="*/ 246 h 521"/>
                <a:gd name="T14" fmla="*/ 338 w 511"/>
                <a:gd name="T15" fmla="*/ 231 h 521"/>
                <a:gd name="T16" fmla="*/ 339 w 511"/>
                <a:gd name="T17" fmla="*/ 214 h 521"/>
                <a:gd name="T18" fmla="*/ 339 w 511"/>
                <a:gd name="T19" fmla="*/ 153 h 521"/>
                <a:gd name="T20" fmla="*/ 338 w 511"/>
                <a:gd name="T21" fmla="*/ 133 h 521"/>
                <a:gd name="T22" fmla="*/ 330 w 511"/>
                <a:gd name="T23" fmla="*/ 119 h 521"/>
                <a:gd name="T24" fmla="*/ 319 w 511"/>
                <a:gd name="T25" fmla="*/ 109 h 521"/>
                <a:gd name="T26" fmla="*/ 302 w 511"/>
                <a:gd name="T27" fmla="*/ 103 h 521"/>
                <a:gd name="T28" fmla="*/ 279 w 511"/>
                <a:gd name="T29" fmla="*/ 101 h 521"/>
                <a:gd name="T30" fmla="*/ 124 w 511"/>
                <a:gd name="T31" fmla="*/ 101 h 521"/>
                <a:gd name="T32" fmla="*/ 0 w 511"/>
                <a:gd name="T33" fmla="*/ 0 h 521"/>
                <a:gd name="T34" fmla="*/ 279 w 511"/>
                <a:gd name="T35" fmla="*/ 0 h 521"/>
                <a:gd name="T36" fmla="*/ 320 w 511"/>
                <a:gd name="T37" fmla="*/ 1 h 521"/>
                <a:gd name="T38" fmla="*/ 358 w 511"/>
                <a:gd name="T39" fmla="*/ 9 h 521"/>
                <a:gd name="T40" fmla="*/ 387 w 511"/>
                <a:gd name="T41" fmla="*/ 17 h 521"/>
                <a:gd name="T42" fmla="*/ 412 w 511"/>
                <a:gd name="T43" fmla="*/ 31 h 521"/>
                <a:gd name="T44" fmla="*/ 430 w 511"/>
                <a:gd name="T45" fmla="*/ 47 h 521"/>
                <a:gd name="T46" fmla="*/ 444 w 511"/>
                <a:gd name="T47" fmla="*/ 67 h 521"/>
                <a:gd name="T48" fmla="*/ 453 w 511"/>
                <a:gd name="T49" fmla="*/ 91 h 521"/>
                <a:gd name="T50" fmla="*/ 459 w 511"/>
                <a:gd name="T51" fmla="*/ 117 h 521"/>
                <a:gd name="T52" fmla="*/ 460 w 511"/>
                <a:gd name="T53" fmla="*/ 147 h 521"/>
                <a:gd name="T54" fmla="*/ 460 w 511"/>
                <a:gd name="T55" fmla="*/ 221 h 521"/>
                <a:gd name="T56" fmla="*/ 459 w 511"/>
                <a:gd name="T57" fmla="*/ 254 h 521"/>
                <a:gd name="T58" fmla="*/ 452 w 511"/>
                <a:gd name="T59" fmla="*/ 281 h 521"/>
                <a:gd name="T60" fmla="*/ 439 w 511"/>
                <a:gd name="T61" fmla="*/ 306 h 521"/>
                <a:gd name="T62" fmla="*/ 419 w 511"/>
                <a:gd name="T63" fmla="*/ 326 h 521"/>
                <a:gd name="T64" fmla="*/ 392 w 511"/>
                <a:gd name="T65" fmla="*/ 344 h 521"/>
                <a:gd name="T66" fmla="*/ 511 w 511"/>
                <a:gd name="T67" fmla="*/ 521 h 521"/>
                <a:gd name="T68" fmla="*/ 370 w 511"/>
                <a:gd name="T69" fmla="*/ 521 h 521"/>
                <a:gd name="T70" fmla="*/ 269 w 511"/>
                <a:gd name="T71" fmla="*/ 368 h 521"/>
                <a:gd name="T72" fmla="*/ 124 w 511"/>
                <a:gd name="T73" fmla="*/ 368 h 521"/>
                <a:gd name="T74" fmla="*/ 124 w 511"/>
                <a:gd name="T75" fmla="*/ 521 h 521"/>
                <a:gd name="T76" fmla="*/ 0 w 511"/>
                <a:gd name="T77" fmla="*/ 521 h 521"/>
                <a:gd name="T78" fmla="*/ 0 w 511"/>
                <a:gd name="T7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1" h="521">
                  <a:moveTo>
                    <a:pt x="124" y="101"/>
                  </a:moveTo>
                  <a:lnTo>
                    <a:pt x="124" y="270"/>
                  </a:lnTo>
                  <a:lnTo>
                    <a:pt x="276" y="270"/>
                  </a:lnTo>
                  <a:lnTo>
                    <a:pt x="296" y="268"/>
                  </a:lnTo>
                  <a:lnTo>
                    <a:pt x="313" y="264"/>
                  </a:lnTo>
                  <a:lnTo>
                    <a:pt x="325" y="256"/>
                  </a:lnTo>
                  <a:lnTo>
                    <a:pt x="333" y="246"/>
                  </a:lnTo>
                  <a:lnTo>
                    <a:pt x="338" y="231"/>
                  </a:lnTo>
                  <a:lnTo>
                    <a:pt x="339" y="214"/>
                  </a:lnTo>
                  <a:lnTo>
                    <a:pt x="339" y="153"/>
                  </a:lnTo>
                  <a:lnTo>
                    <a:pt x="338" y="133"/>
                  </a:lnTo>
                  <a:lnTo>
                    <a:pt x="330" y="119"/>
                  </a:lnTo>
                  <a:lnTo>
                    <a:pt x="319" y="109"/>
                  </a:lnTo>
                  <a:lnTo>
                    <a:pt x="302" y="103"/>
                  </a:lnTo>
                  <a:lnTo>
                    <a:pt x="279" y="101"/>
                  </a:lnTo>
                  <a:lnTo>
                    <a:pt x="124" y="101"/>
                  </a:lnTo>
                  <a:close/>
                  <a:moveTo>
                    <a:pt x="0" y="0"/>
                  </a:moveTo>
                  <a:lnTo>
                    <a:pt x="279" y="0"/>
                  </a:lnTo>
                  <a:lnTo>
                    <a:pt x="320" y="1"/>
                  </a:lnTo>
                  <a:lnTo>
                    <a:pt x="358" y="9"/>
                  </a:lnTo>
                  <a:lnTo>
                    <a:pt x="387" y="17"/>
                  </a:lnTo>
                  <a:lnTo>
                    <a:pt x="412" y="31"/>
                  </a:lnTo>
                  <a:lnTo>
                    <a:pt x="430" y="47"/>
                  </a:lnTo>
                  <a:lnTo>
                    <a:pt x="444" y="67"/>
                  </a:lnTo>
                  <a:lnTo>
                    <a:pt x="453" y="91"/>
                  </a:lnTo>
                  <a:lnTo>
                    <a:pt x="459" y="117"/>
                  </a:lnTo>
                  <a:lnTo>
                    <a:pt x="460" y="147"/>
                  </a:lnTo>
                  <a:lnTo>
                    <a:pt x="460" y="221"/>
                  </a:lnTo>
                  <a:lnTo>
                    <a:pt x="459" y="254"/>
                  </a:lnTo>
                  <a:lnTo>
                    <a:pt x="452" y="281"/>
                  </a:lnTo>
                  <a:lnTo>
                    <a:pt x="439" y="306"/>
                  </a:lnTo>
                  <a:lnTo>
                    <a:pt x="419" y="326"/>
                  </a:lnTo>
                  <a:lnTo>
                    <a:pt x="392" y="344"/>
                  </a:lnTo>
                  <a:lnTo>
                    <a:pt x="511" y="521"/>
                  </a:lnTo>
                  <a:lnTo>
                    <a:pt x="370" y="521"/>
                  </a:lnTo>
                  <a:lnTo>
                    <a:pt x="269" y="368"/>
                  </a:lnTo>
                  <a:lnTo>
                    <a:pt x="124" y="368"/>
                  </a:lnTo>
                  <a:lnTo>
                    <a:pt x="124" y="521"/>
                  </a:lnTo>
                  <a:lnTo>
                    <a:pt x="0" y="5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grpSp>
    </p:spTree>
    <p:extLst>
      <p:ext uri="{BB962C8B-B14F-4D97-AF65-F5344CB8AC3E}">
        <p14:creationId xmlns:p14="http://schemas.microsoft.com/office/powerpoint/2010/main" val="1143754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5" name="Footer Placeholder 4"/>
          <p:cNvSpPr>
            <a:spLocks noGrp="1"/>
          </p:cNvSpPr>
          <p:nvPr>
            <p:ph type="ftr" sz="quarter" idx="3"/>
          </p:nvPr>
        </p:nvSpPr>
        <p:spPr>
          <a:xfrm>
            <a:off x="2464904" y="6263823"/>
            <a:ext cx="4405023" cy="365125"/>
          </a:xfrm>
          <a:prstGeom prst="rect">
            <a:avLst/>
          </a:prstGeom>
        </p:spPr>
        <p:txBody>
          <a:bodyPr vert="horz" lIns="91440" tIns="45720" rIns="91440" bIns="45720" rtlCol="0" anchor="ctr"/>
          <a:lstStyle>
            <a:lvl1pPr algn="ctr">
              <a:defRPr sz="750">
                <a:solidFill>
                  <a:schemeClr val="tx1">
                    <a:tint val="75000"/>
                  </a:schemeClr>
                </a:solidFill>
              </a:defRPr>
            </a:lvl1pPr>
          </a:lstStyle>
          <a:p>
            <a:r>
              <a:rPr lang="en-US"/>
              <a:t>Draper Proprietary</a:t>
            </a:r>
            <a:endParaRPr lang="en-US" dirty="0"/>
          </a:p>
        </p:txBody>
      </p:sp>
      <p:sp>
        <p:nvSpPr>
          <p:cNvPr id="10" name="Slide Number Placeholder 5"/>
          <p:cNvSpPr>
            <a:spLocks noGrp="1"/>
          </p:cNvSpPr>
          <p:nvPr>
            <p:ph type="sldNum" sz="quarter" idx="4"/>
          </p:nvPr>
        </p:nvSpPr>
        <p:spPr>
          <a:xfrm>
            <a:off x="7881409" y="6179839"/>
            <a:ext cx="466725" cy="365125"/>
          </a:xfrm>
          <a:prstGeom prst="rect">
            <a:avLst/>
          </a:prstGeom>
        </p:spPr>
        <p:txBody>
          <a:bodyPr bIns="0"/>
          <a:lstStyle>
            <a:lvl1pPr algn="r">
              <a:defRPr sz="900" b="1" i="0"/>
            </a:lvl1pPr>
          </a:lstStyle>
          <a:p>
            <a:fld id="{532E5815-A8B8-3248-99F0-470F41FB048B}" type="slidenum">
              <a:rPr lang="en-US" smtClean="0"/>
              <a:pPr/>
              <a:t>‹#›</a:t>
            </a:fld>
            <a:endParaRPr lang="en-US" dirty="0"/>
          </a:p>
        </p:txBody>
      </p:sp>
    </p:spTree>
    <p:extLst>
      <p:ext uri="{BB962C8B-B14F-4D97-AF65-F5344CB8AC3E}">
        <p14:creationId xmlns:p14="http://schemas.microsoft.com/office/powerpoint/2010/main" val="2533843487"/>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8" r:id="rId4"/>
    <p:sldLayoutId id="2147483667" r:id="rId5"/>
    <p:sldLayoutId id="2147483662" r:id="rId6"/>
    <p:sldLayoutId id="2147483665" r:id="rId7"/>
    <p:sldLayoutId id="2147483663" r:id="rId8"/>
    <p:sldLayoutId id="2147483698" r:id="rId9"/>
    <p:sldLayoutId id="2147483661" r:id="rId10"/>
    <p:sldLayoutId id="2147483669" r:id="rId11"/>
    <p:sldLayoutId id="2147483664" r:id="rId12"/>
    <p:sldLayoutId id="2147483666" r:id="rId13"/>
    <p:sldLayoutId id="2147483692" r:id="rId14"/>
    <p:sldLayoutId id="2147483694" r:id="rId15"/>
  </p:sldLayoutIdLst>
  <p:hf hdr="0" dt="0"/>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48" name="Rectangle 32"/>
          <p:cNvSpPr>
            <a:spLocks noChangeArrowheads="1"/>
          </p:cNvSpPr>
          <p:nvPr userDrawn="1"/>
        </p:nvSpPr>
        <p:spPr bwMode="auto">
          <a:xfrm>
            <a:off x="0" y="698500"/>
            <a:ext cx="9144000" cy="255588"/>
          </a:xfrm>
          <a:prstGeom prst="rect">
            <a:avLst/>
          </a:prstGeom>
          <a:solidFill>
            <a:schemeClr val="bg2"/>
          </a:solidFill>
          <a:ln w="9525">
            <a:noFill/>
            <a:miter lim="800000"/>
            <a:headEnd/>
            <a:tailEnd/>
          </a:ln>
        </p:spPr>
        <p:txBody>
          <a:bodyPr wrap="none" anchor="ctr"/>
          <a:lstStyle/>
          <a:p>
            <a:pPr algn="ctr" defTabSz="685800" fontAlgn="base">
              <a:spcBef>
                <a:spcPct val="0"/>
              </a:spcBef>
              <a:spcAft>
                <a:spcPct val="0"/>
              </a:spcAft>
              <a:defRPr/>
            </a:pPr>
            <a:endParaRPr lang="en-US" sz="1350">
              <a:solidFill>
                <a:srgbClr val="000000"/>
              </a:solidFill>
            </a:endParaRPr>
          </a:p>
        </p:txBody>
      </p:sp>
      <p:sp>
        <p:nvSpPr>
          <p:cNvPr id="9252" name="Rectangle 36"/>
          <p:cNvSpPr>
            <a:spLocks noChangeArrowheads="1"/>
          </p:cNvSpPr>
          <p:nvPr userDrawn="1"/>
        </p:nvSpPr>
        <p:spPr bwMode="auto">
          <a:xfrm>
            <a:off x="0" y="2"/>
            <a:ext cx="9144000" cy="703263"/>
          </a:xfrm>
          <a:prstGeom prst="rect">
            <a:avLst/>
          </a:prstGeom>
          <a:solidFill>
            <a:srgbClr val="DDDDDD"/>
          </a:solidFill>
          <a:ln w="9525">
            <a:noFill/>
            <a:miter lim="800000"/>
            <a:headEnd/>
            <a:tailEnd/>
          </a:ln>
        </p:spPr>
        <p:txBody>
          <a:bodyPr wrap="none" anchor="ctr"/>
          <a:lstStyle/>
          <a:p>
            <a:pPr algn="ctr" defTabSz="685800" fontAlgn="base">
              <a:spcBef>
                <a:spcPct val="0"/>
              </a:spcBef>
              <a:spcAft>
                <a:spcPct val="0"/>
              </a:spcAft>
              <a:defRPr/>
            </a:pPr>
            <a:endParaRPr lang="en-US" sz="1350">
              <a:solidFill>
                <a:srgbClr val="000000"/>
              </a:solidFill>
            </a:endParaRPr>
          </a:p>
        </p:txBody>
      </p:sp>
      <p:sp>
        <p:nvSpPr>
          <p:cNvPr id="9229" name="Rectangle 13"/>
          <p:cNvSpPr>
            <a:spLocks noChangeArrowheads="1"/>
          </p:cNvSpPr>
          <p:nvPr userDrawn="1"/>
        </p:nvSpPr>
        <p:spPr bwMode="auto">
          <a:xfrm>
            <a:off x="0" y="6362700"/>
            <a:ext cx="9144000" cy="495300"/>
          </a:xfrm>
          <a:prstGeom prst="rect">
            <a:avLst/>
          </a:prstGeom>
          <a:solidFill>
            <a:srgbClr val="DDDDDD"/>
          </a:solidFill>
          <a:ln w="9525">
            <a:noFill/>
            <a:miter lim="800000"/>
            <a:headEnd/>
            <a:tailEnd/>
          </a:ln>
          <a:effectLst>
            <a:outerShdw dist="35921" dir="2700000" algn="ctr" rotWithShape="0">
              <a:srgbClr val="808080">
                <a:alpha val="75000"/>
              </a:srgbClr>
            </a:outerShdw>
          </a:effectLst>
        </p:spPr>
        <p:txBody>
          <a:bodyPr wrap="none" anchor="ctr"/>
          <a:lstStyle/>
          <a:p>
            <a:pPr defTabSz="685800" fontAlgn="base">
              <a:spcBef>
                <a:spcPct val="0"/>
              </a:spcBef>
              <a:spcAft>
                <a:spcPct val="0"/>
              </a:spcAft>
              <a:defRPr/>
            </a:pPr>
            <a:endParaRPr lang="en-US" sz="1350">
              <a:solidFill>
                <a:srgbClr val="000000"/>
              </a:solidFill>
            </a:endParaRPr>
          </a:p>
        </p:txBody>
      </p:sp>
      <p:sp>
        <p:nvSpPr>
          <p:cNvPr id="1029" name="Rectangle 5"/>
          <p:cNvSpPr>
            <a:spLocks noGrp="1" noChangeArrowheads="1"/>
          </p:cNvSpPr>
          <p:nvPr>
            <p:ph type="body" idx="1"/>
          </p:nvPr>
        </p:nvSpPr>
        <p:spPr bwMode="auto">
          <a:xfrm>
            <a:off x="685800" y="1412875"/>
            <a:ext cx="7772400" cy="4406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233" name="Line 17"/>
          <p:cNvSpPr>
            <a:spLocks noChangeShapeType="1"/>
          </p:cNvSpPr>
          <p:nvPr userDrawn="1"/>
        </p:nvSpPr>
        <p:spPr bwMode="auto">
          <a:xfrm>
            <a:off x="0" y="6337300"/>
            <a:ext cx="9151938" cy="0"/>
          </a:xfrm>
          <a:prstGeom prst="line">
            <a:avLst/>
          </a:prstGeom>
          <a:noFill/>
          <a:ln w="38100">
            <a:solidFill>
              <a:srgbClr val="AB1227"/>
            </a:solidFill>
            <a:round/>
            <a:headEnd/>
            <a:tailEnd/>
          </a:ln>
          <a:effectLst/>
        </p:spPr>
        <p:txBody>
          <a:bodyPr wrap="none" anchor="ctr"/>
          <a:lstStyle/>
          <a:p>
            <a:pPr defTabSz="685800" fontAlgn="base">
              <a:spcBef>
                <a:spcPct val="0"/>
              </a:spcBef>
              <a:spcAft>
                <a:spcPct val="0"/>
              </a:spcAft>
              <a:defRPr/>
            </a:pPr>
            <a:endParaRPr lang="en-US" sz="1350">
              <a:solidFill>
                <a:srgbClr val="000000"/>
              </a:solidFill>
            </a:endParaRPr>
          </a:p>
        </p:txBody>
      </p:sp>
      <p:sp>
        <p:nvSpPr>
          <p:cNvPr id="1031" name="Rectangle 4"/>
          <p:cNvSpPr>
            <a:spLocks noGrp="1" noChangeArrowheads="1"/>
          </p:cNvSpPr>
          <p:nvPr>
            <p:ph type="title"/>
          </p:nvPr>
        </p:nvSpPr>
        <p:spPr bwMode="auto">
          <a:xfrm>
            <a:off x="0" y="133350"/>
            <a:ext cx="9144000" cy="4445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grpSp>
        <p:nvGrpSpPr>
          <p:cNvPr id="2" name="Group 46"/>
          <p:cNvGrpSpPr>
            <a:grpSpLocks/>
          </p:cNvGrpSpPr>
          <p:nvPr userDrawn="1"/>
        </p:nvGrpSpPr>
        <p:grpSpPr bwMode="auto">
          <a:xfrm>
            <a:off x="8102601" y="6472238"/>
            <a:ext cx="954088" cy="303212"/>
            <a:chOff x="4984" y="4027"/>
            <a:chExt cx="746" cy="238"/>
          </a:xfrm>
        </p:grpSpPr>
        <p:sp>
          <p:nvSpPr>
            <p:cNvPr id="9263" name="Freeform 47"/>
            <p:cNvSpPr>
              <a:spLocks/>
            </p:cNvSpPr>
            <p:nvPr userDrawn="1"/>
          </p:nvSpPr>
          <p:spPr bwMode="auto">
            <a:xfrm>
              <a:off x="4984" y="4027"/>
              <a:ext cx="489" cy="238"/>
            </a:xfrm>
            <a:custGeom>
              <a:avLst/>
              <a:gdLst/>
              <a:ahLst/>
              <a:cxnLst>
                <a:cxn ang="0">
                  <a:pos x="299" y="22"/>
                </a:cxn>
                <a:cxn ang="0">
                  <a:pos x="310" y="64"/>
                </a:cxn>
                <a:cxn ang="0">
                  <a:pos x="300" y="0"/>
                </a:cxn>
                <a:cxn ang="0">
                  <a:pos x="292" y="71"/>
                </a:cxn>
                <a:cxn ang="0">
                  <a:pos x="319" y="123"/>
                </a:cxn>
                <a:cxn ang="0">
                  <a:pos x="262" y="65"/>
                </a:cxn>
                <a:cxn ang="0">
                  <a:pos x="262" y="0"/>
                </a:cxn>
                <a:cxn ang="0">
                  <a:pos x="220" y="13"/>
                </a:cxn>
                <a:cxn ang="0">
                  <a:pos x="193" y="123"/>
                </a:cxn>
                <a:cxn ang="0">
                  <a:pos x="220" y="13"/>
                </a:cxn>
                <a:cxn ang="0">
                  <a:pos x="135" y="99"/>
                </a:cxn>
                <a:cxn ang="0">
                  <a:pos x="107" y="72"/>
                </a:cxn>
                <a:cxn ang="0">
                  <a:pos x="107" y="12"/>
                </a:cxn>
                <a:cxn ang="0">
                  <a:pos x="79" y="123"/>
                </a:cxn>
                <a:cxn ang="0">
                  <a:pos x="86" y="123"/>
                </a:cxn>
                <a:cxn ang="0">
                  <a:pos x="48" y="16"/>
                </a:cxn>
                <a:cxn ang="0">
                  <a:pos x="34" y="123"/>
                </a:cxn>
                <a:cxn ang="0">
                  <a:pos x="192" y="64"/>
                </a:cxn>
                <a:cxn ang="0">
                  <a:pos x="199" y="60"/>
                </a:cxn>
                <a:cxn ang="0">
                  <a:pos x="136" y="81"/>
                </a:cxn>
                <a:cxn ang="0">
                  <a:pos x="86" y="22"/>
                </a:cxn>
                <a:cxn ang="0">
                  <a:pos x="20" y="107"/>
                </a:cxn>
                <a:cxn ang="0">
                  <a:pos x="28" y="103"/>
                </a:cxn>
                <a:cxn ang="0">
                  <a:pos x="288" y="132"/>
                </a:cxn>
                <a:cxn ang="0">
                  <a:pos x="320" y="132"/>
                </a:cxn>
                <a:cxn ang="0">
                  <a:pos x="288" y="138"/>
                </a:cxn>
                <a:cxn ang="0">
                  <a:pos x="267" y="155"/>
                </a:cxn>
                <a:cxn ang="0">
                  <a:pos x="276" y="154"/>
                </a:cxn>
                <a:cxn ang="0">
                  <a:pos x="238" y="131"/>
                </a:cxn>
                <a:cxn ang="0">
                  <a:pos x="250" y="153"/>
                </a:cxn>
                <a:cxn ang="0">
                  <a:pos x="191" y="139"/>
                </a:cxn>
                <a:cxn ang="0">
                  <a:pos x="220" y="139"/>
                </a:cxn>
                <a:cxn ang="0">
                  <a:pos x="173" y="155"/>
                </a:cxn>
                <a:cxn ang="0">
                  <a:pos x="185" y="132"/>
                </a:cxn>
                <a:cxn ang="0">
                  <a:pos x="161" y="135"/>
                </a:cxn>
                <a:cxn ang="0">
                  <a:pos x="141" y="148"/>
                </a:cxn>
                <a:cxn ang="0">
                  <a:pos x="152" y="155"/>
                </a:cxn>
                <a:cxn ang="0">
                  <a:pos x="99" y="134"/>
                </a:cxn>
                <a:cxn ang="0">
                  <a:pos x="129" y="144"/>
                </a:cxn>
                <a:cxn ang="0">
                  <a:pos x="91" y="137"/>
                </a:cxn>
                <a:cxn ang="0">
                  <a:pos x="88" y="155"/>
                </a:cxn>
                <a:cxn ang="0">
                  <a:pos x="36" y="132"/>
                </a:cxn>
                <a:cxn ang="0">
                  <a:pos x="49" y="155"/>
                </a:cxn>
                <a:cxn ang="0">
                  <a:pos x="9" y="132"/>
                </a:cxn>
                <a:cxn ang="0">
                  <a:pos x="275" y="143"/>
                </a:cxn>
                <a:cxn ang="0">
                  <a:pos x="275" y="143"/>
                </a:cxn>
                <a:cxn ang="0">
                  <a:pos x="233" y="139"/>
                </a:cxn>
                <a:cxn ang="0">
                  <a:pos x="176" y="147"/>
                </a:cxn>
                <a:cxn ang="0">
                  <a:pos x="141" y="143"/>
                </a:cxn>
                <a:cxn ang="0">
                  <a:pos x="116" y="148"/>
                </a:cxn>
                <a:cxn ang="0">
                  <a:pos x="111" y="137"/>
                </a:cxn>
                <a:cxn ang="0">
                  <a:pos x="71" y="140"/>
                </a:cxn>
                <a:cxn ang="0">
                  <a:pos x="81" y="140"/>
                </a:cxn>
                <a:cxn ang="0">
                  <a:pos x="83" y="149"/>
                </a:cxn>
                <a:cxn ang="0">
                  <a:pos x="38" y="147"/>
                </a:cxn>
              </a:cxnLst>
              <a:rect l="0" t="0" r="r" b="b"/>
              <a:pathLst>
                <a:path w="320" h="156">
                  <a:moveTo>
                    <a:pt x="295" y="55"/>
                  </a:moveTo>
                  <a:cubicBezTo>
                    <a:pt x="294" y="55"/>
                    <a:pt x="293" y="55"/>
                    <a:pt x="291" y="55"/>
                  </a:cubicBezTo>
                  <a:lnTo>
                    <a:pt x="291" y="17"/>
                  </a:lnTo>
                  <a:cubicBezTo>
                    <a:pt x="295" y="16"/>
                    <a:pt x="297" y="17"/>
                    <a:pt x="298" y="19"/>
                  </a:cubicBezTo>
                  <a:cubicBezTo>
                    <a:pt x="298" y="20"/>
                    <a:pt x="299" y="21"/>
                    <a:pt x="299" y="22"/>
                  </a:cubicBezTo>
                  <a:lnTo>
                    <a:pt x="299" y="51"/>
                  </a:lnTo>
                  <a:cubicBezTo>
                    <a:pt x="299" y="53"/>
                    <a:pt x="297" y="54"/>
                    <a:pt x="295" y="55"/>
                  </a:cubicBezTo>
                  <a:close/>
                  <a:moveTo>
                    <a:pt x="319" y="72"/>
                  </a:moveTo>
                  <a:cubicBezTo>
                    <a:pt x="319" y="70"/>
                    <a:pt x="319" y="69"/>
                    <a:pt x="318" y="68"/>
                  </a:cubicBezTo>
                  <a:cubicBezTo>
                    <a:pt x="317" y="65"/>
                    <a:pt x="314" y="64"/>
                    <a:pt x="310" y="64"/>
                  </a:cubicBezTo>
                  <a:cubicBezTo>
                    <a:pt x="312" y="63"/>
                    <a:pt x="314" y="62"/>
                    <a:pt x="315" y="61"/>
                  </a:cubicBezTo>
                  <a:cubicBezTo>
                    <a:pt x="318" y="59"/>
                    <a:pt x="319" y="56"/>
                    <a:pt x="319" y="53"/>
                  </a:cubicBezTo>
                  <a:lnTo>
                    <a:pt x="319" y="12"/>
                  </a:lnTo>
                  <a:cubicBezTo>
                    <a:pt x="319" y="9"/>
                    <a:pt x="318" y="7"/>
                    <a:pt x="317" y="5"/>
                  </a:cubicBezTo>
                  <a:cubicBezTo>
                    <a:pt x="314" y="1"/>
                    <a:pt x="308" y="0"/>
                    <a:pt x="300" y="0"/>
                  </a:cubicBezTo>
                  <a:lnTo>
                    <a:pt x="270" y="0"/>
                  </a:lnTo>
                  <a:lnTo>
                    <a:pt x="270" y="123"/>
                  </a:lnTo>
                  <a:lnTo>
                    <a:pt x="291" y="123"/>
                  </a:lnTo>
                  <a:lnTo>
                    <a:pt x="291" y="71"/>
                  </a:lnTo>
                  <a:cubicBezTo>
                    <a:pt x="292" y="71"/>
                    <a:pt x="292" y="71"/>
                    <a:pt x="292" y="71"/>
                  </a:cubicBezTo>
                  <a:cubicBezTo>
                    <a:pt x="293" y="71"/>
                    <a:pt x="293" y="71"/>
                    <a:pt x="294" y="71"/>
                  </a:cubicBezTo>
                  <a:cubicBezTo>
                    <a:pt x="296" y="71"/>
                    <a:pt x="297" y="71"/>
                    <a:pt x="298" y="72"/>
                  </a:cubicBezTo>
                  <a:cubicBezTo>
                    <a:pt x="298" y="73"/>
                    <a:pt x="299" y="74"/>
                    <a:pt x="299" y="75"/>
                  </a:cubicBezTo>
                  <a:lnTo>
                    <a:pt x="299" y="123"/>
                  </a:lnTo>
                  <a:lnTo>
                    <a:pt x="319" y="123"/>
                  </a:lnTo>
                  <a:lnTo>
                    <a:pt x="319" y="72"/>
                  </a:lnTo>
                  <a:close/>
                  <a:moveTo>
                    <a:pt x="262" y="107"/>
                  </a:moveTo>
                  <a:lnTo>
                    <a:pt x="248" y="107"/>
                  </a:lnTo>
                  <a:lnTo>
                    <a:pt x="248" y="65"/>
                  </a:lnTo>
                  <a:lnTo>
                    <a:pt x="262" y="65"/>
                  </a:lnTo>
                  <a:lnTo>
                    <a:pt x="262" y="49"/>
                  </a:lnTo>
                  <a:lnTo>
                    <a:pt x="248" y="49"/>
                  </a:lnTo>
                  <a:lnTo>
                    <a:pt x="248" y="17"/>
                  </a:lnTo>
                  <a:lnTo>
                    <a:pt x="262" y="17"/>
                  </a:lnTo>
                  <a:lnTo>
                    <a:pt x="262" y="0"/>
                  </a:lnTo>
                  <a:lnTo>
                    <a:pt x="227" y="0"/>
                  </a:lnTo>
                  <a:lnTo>
                    <a:pt x="227" y="123"/>
                  </a:lnTo>
                  <a:lnTo>
                    <a:pt x="262" y="123"/>
                  </a:lnTo>
                  <a:lnTo>
                    <a:pt x="262" y="107"/>
                  </a:lnTo>
                  <a:close/>
                  <a:moveTo>
                    <a:pt x="220" y="13"/>
                  </a:moveTo>
                  <a:cubicBezTo>
                    <a:pt x="220" y="10"/>
                    <a:pt x="219" y="8"/>
                    <a:pt x="218" y="6"/>
                  </a:cubicBezTo>
                  <a:cubicBezTo>
                    <a:pt x="215" y="2"/>
                    <a:pt x="211" y="0"/>
                    <a:pt x="204" y="0"/>
                  </a:cubicBezTo>
                  <a:lnTo>
                    <a:pt x="171" y="0"/>
                  </a:lnTo>
                  <a:lnTo>
                    <a:pt x="171" y="123"/>
                  </a:lnTo>
                  <a:lnTo>
                    <a:pt x="193" y="123"/>
                  </a:lnTo>
                  <a:lnTo>
                    <a:pt x="193" y="81"/>
                  </a:lnTo>
                  <a:lnTo>
                    <a:pt x="206" y="81"/>
                  </a:lnTo>
                  <a:cubicBezTo>
                    <a:pt x="209" y="81"/>
                    <a:pt x="212" y="80"/>
                    <a:pt x="213" y="79"/>
                  </a:cubicBezTo>
                  <a:cubicBezTo>
                    <a:pt x="218" y="77"/>
                    <a:pt x="220" y="73"/>
                    <a:pt x="220" y="67"/>
                  </a:cubicBezTo>
                  <a:lnTo>
                    <a:pt x="220" y="13"/>
                  </a:lnTo>
                  <a:close/>
                  <a:moveTo>
                    <a:pt x="154" y="0"/>
                  </a:moveTo>
                  <a:lnTo>
                    <a:pt x="126" y="0"/>
                  </a:lnTo>
                  <a:lnTo>
                    <a:pt x="112" y="123"/>
                  </a:lnTo>
                  <a:lnTo>
                    <a:pt x="132" y="123"/>
                  </a:lnTo>
                  <a:lnTo>
                    <a:pt x="135" y="99"/>
                  </a:lnTo>
                  <a:lnTo>
                    <a:pt x="145" y="99"/>
                  </a:lnTo>
                  <a:lnTo>
                    <a:pt x="147" y="123"/>
                  </a:lnTo>
                  <a:lnTo>
                    <a:pt x="168" y="123"/>
                  </a:lnTo>
                  <a:lnTo>
                    <a:pt x="154" y="0"/>
                  </a:lnTo>
                  <a:close/>
                  <a:moveTo>
                    <a:pt x="107" y="72"/>
                  </a:moveTo>
                  <a:cubicBezTo>
                    <a:pt x="106" y="70"/>
                    <a:pt x="106" y="69"/>
                    <a:pt x="105" y="68"/>
                  </a:cubicBezTo>
                  <a:cubicBezTo>
                    <a:pt x="104" y="65"/>
                    <a:pt x="101" y="64"/>
                    <a:pt x="98" y="64"/>
                  </a:cubicBezTo>
                  <a:cubicBezTo>
                    <a:pt x="100" y="63"/>
                    <a:pt x="102" y="62"/>
                    <a:pt x="102" y="61"/>
                  </a:cubicBezTo>
                  <a:cubicBezTo>
                    <a:pt x="105" y="59"/>
                    <a:pt x="107" y="56"/>
                    <a:pt x="107" y="53"/>
                  </a:cubicBezTo>
                  <a:lnTo>
                    <a:pt x="107" y="12"/>
                  </a:lnTo>
                  <a:cubicBezTo>
                    <a:pt x="106" y="9"/>
                    <a:pt x="106" y="7"/>
                    <a:pt x="105" y="5"/>
                  </a:cubicBezTo>
                  <a:cubicBezTo>
                    <a:pt x="102" y="1"/>
                    <a:pt x="96" y="0"/>
                    <a:pt x="88" y="0"/>
                  </a:cubicBezTo>
                  <a:lnTo>
                    <a:pt x="57" y="0"/>
                  </a:lnTo>
                  <a:lnTo>
                    <a:pt x="57" y="123"/>
                  </a:lnTo>
                  <a:lnTo>
                    <a:pt x="79" y="123"/>
                  </a:lnTo>
                  <a:lnTo>
                    <a:pt x="79" y="71"/>
                  </a:lnTo>
                  <a:cubicBezTo>
                    <a:pt x="80" y="71"/>
                    <a:pt x="80" y="71"/>
                    <a:pt x="80" y="71"/>
                  </a:cubicBezTo>
                  <a:cubicBezTo>
                    <a:pt x="80" y="71"/>
                    <a:pt x="81" y="71"/>
                    <a:pt x="81" y="71"/>
                  </a:cubicBezTo>
                  <a:cubicBezTo>
                    <a:pt x="84" y="71"/>
                    <a:pt x="86" y="72"/>
                    <a:pt x="86" y="75"/>
                  </a:cubicBezTo>
                  <a:lnTo>
                    <a:pt x="86" y="123"/>
                  </a:lnTo>
                  <a:lnTo>
                    <a:pt x="107" y="123"/>
                  </a:lnTo>
                  <a:lnTo>
                    <a:pt x="107" y="72"/>
                  </a:lnTo>
                  <a:close/>
                  <a:moveTo>
                    <a:pt x="48" y="19"/>
                  </a:moveTo>
                  <a:cubicBezTo>
                    <a:pt x="48" y="19"/>
                    <a:pt x="48" y="18"/>
                    <a:pt x="48" y="18"/>
                  </a:cubicBezTo>
                  <a:cubicBezTo>
                    <a:pt x="48" y="17"/>
                    <a:pt x="48" y="17"/>
                    <a:pt x="48" y="16"/>
                  </a:cubicBezTo>
                  <a:cubicBezTo>
                    <a:pt x="48" y="12"/>
                    <a:pt x="48" y="8"/>
                    <a:pt x="46" y="6"/>
                  </a:cubicBezTo>
                  <a:cubicBezTo>
                    <a:pt x="44" y="2"/>
                    <a:pt x="41" y="0"/>
                    <a:pt x="36" y="0"/>
                  </a:cubicBezTo>
                  <a:lnTo>
                    <a:pt x="0" y="0"/>
                  </a:lnTo>
                  <a:lnTo>
                    <a:pt x="0" y="123"/>
                  </a:lnTo>
                  <a:lnTo>
                    <a:pt x="34" y="123"/>
                  </a:lnTo>
                  <a:cubicBezTo>
                    <a:pt x="37" y="123"/>
                    <a:pt x="40" y="122"/>
                    <a:pt x="41" y="121"/>
                  </a:cubicBezTo>
                  <a:cubicBezTo>
                    <a:pt x="46" y="119"/>
                    <a:pt x="48" y="114"/>
                    <a:pt x="48" y="109"/>
                  </a:cubicBezTo>
                  <a:lnTo>
                    <a:pt x="48" y="19"/>
                  </a:lnTo>
                  <a:close/>
                  <a:moveTo>
                    <a:pt x="196" y="64"/>
                  </a:moveTo>
                  <a:cubicBezTo>
                    <a:pt x="195" y="64"/>
                    <a:pt x="194" y="64"/>
                    <a:pt x="192" y="64"/>
                  </a:cubicBezTo>
                  <a:lnTo>
                    <a:pt x="192" y="17"/>
                  </a:lnTo>
                  <a:cubicBezTo>
                    <a:pt x="193" y="17"/>
                    <a:pt x="193" y="17"/>
                    <a:pt x="194" y="17"/>
                  </a:cubicBezTo>
                  <a:cubicBezTo>
                    <a:pt x="197" y="17"/>
                    <a:pt x="198" y="18"/>
                    <a:pt x="199" y="20"/>
                  </a:cubicBezTo>
                  <a:cubicBezTo>
                    <a:pt x="199" y="20"/>
                    <a:pt x="199" y="21"/>
                    <a:pt x="199" y="22"/>
                  </a:cubicBezTo>
                  <a:lnTo>
                    <a:pt x="199" y="60"/>
                  </a:lnTo>
                  <a:cubicBezTo>
                    <a:pt x="199" y="62"/>
                    <a:pt x="198" y="64"/>
                    <a:pt x="196" y="64"/>
                  </a:cubicBezTo>
                  <a:close/>
                  <a:moveTo>
                    <a:pt x="136" y="81"/>
                  </a:moveTo>
                  <a:lnTo>
                    <a:pt x="140" y="33"/>
                  </a:lnTo>
                  <a:lnTo>
                    <a:pt x="144" y="81"/>
                  </a:lnTo>
                  <a:lnTo>
                    <a:pt x="136" y="81"/>
                  </a:lnTo>
                  <a:close/>
                  <a:moveTo>
                    <a:pt x="82" y="55"/>
                  </a:moveTo>
                  <a:cubicBezTo>
                    <a:pt x="82" y="55"/>
                    <a:pt x="81" y="55"/>
                    <a:pt x="79" y="55"/>
                  </a:cubicBezTo>
                  <a:lnTo>
                    <a:pt x="79" y="17"/>
                  </a:lnTo>
                  <a:cubicBezTo>
                    <a:pt x="82" y="16"/>
                    <a:pt x="84" y="17"/>
                    <a:pt x="85" y="19"/>
                  </a:cubicBezTo>
                  <a:cubicBezTo>
                    <a:pt x="85" y="20"/>
                    <a:pt x="86" y="21"/>
                    <a:pt x="86" y="22"/>
                  </a:cubicBezTo>
                  <a:lnTo>
                    <a:pt x="86" y="51"/>
                  </a:lnTo>
                  <a:cubicBezTo>
                    <a:pt x="86" y="53"/>
                    <a:pt x="85" y="54"/>
                    <a:pt x="82" y="55"/>
                  </a:cubicBezTo>
                  <a:close/>
                  <a:moveTo>
                    <a:pt x="27" y="107"/>
                  </a:moveTo>
                  <a:cubicBezTo>
                    <a:pt x="26" y="107"/>
                    <a:pt x="25" y="108"/>
                    <a:pt x="23" y="108"/>
                  </a:cubicBezTo>
                  <a:cubicBezTo>
                    <a:pt x="22" y="108"/>
                    <a:pt x="21" y="108"/>
                    <a:pt x="20" y="107"/>
                  </a:cubicBezTo>
                  <a:lnTo>
                    <a:pt x="20" y="17"/>
                  </a:lnTo>
                  <a:cubicBezTo>
                    <a:pt x="21" y="16"/>
                    <a:pt x="21" y="16"/>
                    <a:pt x="22" y="16"/>
                  </a:cubicBezTo>
                  <a:cubicBezTo>
                    <a:pt x="24" y="16"/>
                    <a:pt x="26" y="17"/>
                    <a:pt x="27" y="18"/>
                  </a:cubicBezTo>
                  <a:cubicBezTo>
                    <a:pt x="28" y="19"/>
                    <a:pt x="28" y="20"/>
                    <a:pt x="28" y="22"/>
                  </a:cubicBezTo>
                  <a:lnTo>
                    <a:pt x="28" y="103"/>
                  </a:lnTo>
                  <a:cubicBezTo>
                    <a:pt x="28" y="105"/>
                    <a:pt x="27" y="106"/>
                    <a:pt x="27" y="107"/>
                  </a:cubicBezTo>
                  <a:close/>
                  <a:moveTo>
                    <a:pt x="308" y="132"/>
                  </a:moveTo>
                  <a:lnTo>
                    <a:pt x="304" y="141"/>
                  </a:lnTo>
                  <a:lnTo>
                    <a:pt x="300" y="132"/>
                  </a:lnTo>
                  <a:lnTo>
                    <a:pt x="288" y="132"/>
                  </a:lnTo>
                  <a:lnTo>
                    <a:pt x="299" y="149"/>
                  </a:lnTo>
                  <a:lnTo>
                    <a:pt x="299" y="155"/>
                  </a:lnTo>
                  <a:lnTo>
                    <a:pt x="309" y="155"/>
                  </a:lnTo>
                  <a:lnTo>
                    <a:pt x="309" y="149"/>
                  </a:lnTo>
                  <a:lnTo>
                    <a:pt x="320" y="132"/>
                  </a:lnTo>
                  <a:lnTo>
                    <a:pt x="308" y="132"/>
                  </a:lnTo>
                  <a:close/>
                  <a:moveTo>
                    <a:pt x="287" y="153"/>
                  </a:moveTo>
                  <a:lnTo>
                    <a:pt x="287" y="147"/>
                  </a:lnTo>
                  <a:cubicBezTo>
                    <a:pt x="287" y="146"/>
                    <a:pt x="286" y="145"/>
                    <a:pt x="284" y="144"/>
                  </a:cubicBezTo>
                  <a:cubicBezTo>
                    <a:pt x="287" y="143"/>
                    <a:pt x="288" y="141"/>
                    <a:pt x="288" y="138"/>
                  </a:cubicBezTo>
                  <a:cubicBezTo>
                    <a:pt x="288" y="137"/>
                    <a:pt x="287" y="136"/>
                    <a:pt x="287" y="135"/>
                  </a:cubicBezTo>
                  <a:cubicBezTo>
                    <a:pt x="286" y="133"/>
                    <a:pt x="284" y="132"/>
                    <a:pt x="281" y="132"/>
                  </a:cubicBezTo>
                  <a:lnTo>
                    <a:pt x="257" y="132"/>
                  </a:lnTo>
                  <a:lnTo>
                    <a:pt x="257" y="155"/>
                  </a:lnTo>
                  <a:lnTo>
                    <a:pt x="267" y="155"/>
                  </a:lnTo>
                  <a:lnTo>
                    <a:pt x="267" y="148"/>
                  </a:lnTo>
                  <a:lnTo>
                    <a:pt x="272" y="148"/>
                  </a:lnTo>
                  <a:cubicBezTo>
                    <a:pt x="273" y="148"/>
                    <a:pt x="274" y="148"/>
                    <a:pt x="275" y="149"/>
                  </a:cubicBezTo>
                  <a:cubicBezTo>
                    <a:pt x="276" y="149"/>
                    <a:pt x="276" y="150"/>
                    <a:pt x="276" y="151"/>
                  </a:cubicBezTo>
                  <a:lnTo>
                    <a:pt x="276" y="154"/>
                  </a:lnTo>
                  <a:lnTo>
                    <a:pt x="277" y="155"/>
                  </a:lnTo>
                  <a:lnTo>
                    <a:pt x="288" y="155"/>
                  </a:lnTo>
                  <a:cubicBezTo>
                    <a:pt x="287" y="155"/>
                    <a:pt x="287" y="154"/>
                    <a:pt x="287" y="153"/>
                  </a:cubicBezTo>
                  <a:close/>
                  <a:moveTo>
                    <a:pt x="250" y="134"/>
                  </a:moveTo>
                  <a:cubicBezTo>
                    <a:pt x="246" y="132"/>
                    <a:pt x="242" y="131"/>
                    <a:pt x="238" y="131"/>
                  </a:cubicBezTo>
                  <a:cubicBezTo>
                    <a:pt x="233" y="131"/>
                    <a:pt x="229" y="132"/>
                    <a:pt x="225" y="134"/>
                  </a:cubicBezTo>
                  <a:cubicBezTo>
                    <a:pt x="222" y="136"/>
                    <a:pt x="220" y="139"/>
                    <a:pt x="220" y="144"/>
                  </a:cubicBezTo>
                  <a:cubicBezTo>
                    <a:pt x="220" y="148"/>
                    <a:pt x="222" y="151"/>
                    <a:pt x="225" y="153"/>
                  </a:cubicBezTo>
                  <a:cubicBezTo>
                    <a:pt x="229" y="155"/>
                    <a:pt x="233" y="156"/>
                    <a:pt x="238" y="156"/>
                  </a:cubicBezTo>
                  <a:cubicBezTo>
                    <a:pt x="243" y="156"/>
                    <a:pt x="247" y="155"/>
                    <a:pt x="250" y="153"/>
                  </a:cubicBezTo>
                  <a:cubicBezTo>
                    <a:pt x="254" y="151"/>
                    <a:pt x="255" y="147"/>
                    <a:pt x="255" y="144"/>
                  </a:cubicBezTo>
                  <a:cubicBezTo>
                    <a:pt x="255" y="140"/>
                    <a:pt x="254" y="137"/>
                    <a:pt x="250" y="134"/>
                  </a:cubicBezTo>
                  <a:close/>
                  <a:moveTo>
                    <a:pt x="220" y="132"/>
                  </a:moveTo>
                  <a:lnTo>
                    <a:pt x="191" y="132"/>
                  </a:lnTo>
                  <a:lnTo>
                    <a:pt x="191" y="139"/>
                  </a:lnTo>
                  <a:lnTo>
                    <a:pt x="201" y="139"/>
                  </a:lnTo>
                  <a:lnTo>
                    <a:pt x="201" y="155"/>
                  </a:lnTo>
                  <a:lnTo>
                    <a:pt x="211" y="155"/>
                  </a:lnTo>
                  <a:lnTo>
                    <a:pt x="211" y="139"/>
                  </a:lnTo>
                  <a:lnTo>
                    <a:pt x="220" y="139"/>
                  </a:lnTo>
                  <a:lnTo>
                    <a:pt x="220" y="132"/>
                  </a:lnTo>
                  <a:close/>
                  <a:moveTo>
                    <a:pt x="185" y="132"/>
                  </a:moveTo>
                  <a:lnTo>
                    <a:pt x="175" y="132"/>
                  </a:lnTo>
                  <a:lnTo>
                    <a:pt x="163" y="155"/>
                  </a:lnTo>
                  <a:lnTo>
                    <a:pt x="173" y="155"/>
                  </a:lnTo>
                  <a:lnTo>
                    <a:pt x="174" y="153"/>
                  </a:lnTo>
                  <a:lnTo>
                    <a:pt x="186" y="153"/>
                  </a:lnTo>
                  <a:lnTo>
                    <a:pt x="187" y="155"/>
                  </a:lnTo>
                  <a:lnTo>
                    <a:pt x="197" y="155"/>
                  </a:lnTo>
                  <a:lnTo>
                    <a:pt x="185" y="132"/>
                  </a:lnTo>
                  <a:close/>
                  <a:moveTo>
                    <a:pt x="161" y="153"/>
                  </a:moveTo>
                  <a:lnTo>
                    <a:pt x="161" y="147"/>
                  </a:lnTo>
                  <a:cubicBezTo>
                    <a:pt x="161" y="146"/>
                    <a:pt x="160" y="145"/>
                    <a:pt x="158" y="144"/>
                  </a:cubicBezTo>
                  <a:cubicBezTo>
                    <a:pt x="161" y="143"/>
                    <a:pt x="162" y="141"/>
                    <a:pt x="162" y="138"/>
                  </a:cubicBezTo>
                  <a:cubicBezTo>
                    <a:pt x="162" y="137"/>
                    <a:pt x="162" y="136"/>
                    <a:pt x="161" y="135"/>
                  </a:cubicBezTo>
                  <a:cubicBezTo>
                    <a:pt x="160" y="133"/>
                    <a:pt x="159" y="132"/>
                    <a:pt x="156" y="132"/>
                  </a:cubicBezTo>
                  <a:lnTo>
                    <a:pt x="131" y="132"/>
                  </a:lnTo>
                  <a:lnTo>
                    <a:pt x="131" y="155"/>
                  </a:lnTo>
                  <a:lnTo>
                    <a:pt x="141" y="155"/>
                  </a:lnTo>
                  <a:lnTo>
                    <a:pt x="141" y="148"/>
                  </a:lnTo>
                  <a:lnTo>
                    <a:pt x="147" y="148"/>
                  </a:lnTo>
                  <a:cubicBezTo>
                    <a:pt x="148" y="148"/>
                    <a:pt x="149" y="148"/>
                    <a:pt x="150" y="149"/>
                  </a:cubicBezTo>
                  <a:cubicBezTo>
                    <a:pt x="150" y="149"/>
                    <a:pt x="151" y="150"/>
                    <a:pt x="151" y="151"/>
                  </a:cubicBezTo>
                  <a:lnTo>
                    <a:pt x="151" y="154"/>
                  </a:lnTo>
                  <a:lnTo>
                    <a:pt x="152" y="155"/>
                  </a:lnTo>
                  <a:lnTo>
                    <a:pt x="163" y="155"/>
                  </a:lnTo>
                  <a:cubicBezTo>
                    <a:pt x="162" y="155"/>
                    <a:pt x="161" y="154"/>
                    <a:pt x="161" y="153"/>
                  </a:cubicBezTo>
                  <a:close/>
                  <a:moveTo>
                    <a:pt x="124" y="134"/>
                  </a:moveTo>
                  <a:cubicBezTo>
                    <a:pt x="120" y="132"/>
                    <a:pt x="116" y="131"/>
                    <a:pt x="111" y="131"/>
                  </a:cubicBezTo>
                  <a:cubicBezTo>
                    <a:pt x="107" y="131"/>
                    <a:pt x="103" y="132"/>
                    <a:pt x="99" y="134"/>
                  </a:cubicBezTo>
                  <a:cubicBezTo>
                    <a:pt x="95" y="136"/>
                    <a:pt x="93" y="139"/>
                    <a:pt x="93" y="144"/>
                  </a:cubicBezTo>
                  <a:cubicBezTo>
                    <a:pt x="93" y="148"/>
                    <a:pt x="95" y="151"/>
                    <a:pt x="99" y="153"/>
                  </a:cubicBezTo>
                  <a:cubicBezTo>
                    <a:pt x="102" y="155"/>
                    <a:pt x="106" y="156"/>
                    <a:pt x="111" y="156"/>
                  </a:cubicBezTo>
                  <a:cubicBezTo>
                    <a:pt x="116" y="156"/>
                    <a:pt x="120" y="155"/>
                    <a:pt x="124" y="153"/>
                  </a:cubicBezTo>
                  <a:cubicBezTo>
                    <a:pt x="127" y="151"/>
                    <a:pt x="129" y="147"/>
                    <a:pt x="129" y="144"/>
                  </a:cubicBezTo>
                  <a:cubicBezTo>
                    <a:pt x="129" y="140"/>
                    <a:pt x="127" y="137"/>
                    <a:pt x="124" y="134"/>
                  </a:cubicBezTo>
                  <a:close/>
                  <a:moveTo>
                    <a:pt x="90" y="143"/>
                  </a:moveTo>
                  <a:cubicBezTo>
                    <a:pt x="90" y="143"/>
                    <a:pt x="89" y="143"/>
                    <a:pt x="88" y="142"/>
                  </a:cubicBezTo>
                  <a:cubicBezTo>
                    <a:pt x="89" y="142"/>
                    <a:pt x="89" y="141"/>
                    <a:pt x="90" y="141"/>
                  </a:cubicBezTo>
                  <a:cubicBezTo>
                    <a:pt x="91" y="140"/>
                    <a:pt x="91" y="139"/>
                    <a:pt x="91" y="137"/>
                  </a:cubicBezTo>
                  <a:cubicBezTo>
                    <a:pt x="91" y="136"/>
                    <a:pt x="91" y="135"/>
                    <a:pt x="90" y="133"/>
                  </a:cubicBezTo>
                  <a:cubicBezTo>
                    <a:pt x="90" y="132"/>
                    <a:pt x="89" y="132"/>
                    <a:pt x="87" y="132"/>
                  </a:cubicBezTo>
                  <a:lnTo>
                    <a:pt x="60" y="132"/>
                  </a:lnTo>
                  <a:lnTo>
                    <a:pt x="60" y="155"/>
                  </a:lnTo>
                  <a:lnTo>
                    <a:pt x="88" y="155"/>
                  </a:lnTo>
                  <a:cubicBezTo>
                    <a:pt x="89" y="155"/>
                    <a:pt x="90" y="155"/>
                    <a:pt x="90" y="154"/>
                  </a:cubicBezTo>
                  <a:cubicBezTo>
                    <a:pt x="92" y="153"/>
                    <a:pt x="92" y="151"/>
                    <a:pt x="92" y="149"/>
                  </a:cubicBezTo>
                  <a:cubicBezTo>
                    <a:pt x="92" y="146"/>
                    <a:pt x="92" y="144"/>
                    <a:pt x="90" y="143"/>
                  </a:cubicBezTo>
                  <a:close/>
                  <a:moveTo>
                    <a:pt x="47" y="132"/>
                  </a:moveTo>
                  <a:lnTo>
                    <a:pt x="36" y="132"/>
                  </a:lnTo>
                  <a:lnTo>
                    <a:pt x="25" y="155"/>
                  </a:lnTo>
                  <a:lnTo>
                    <a:pt x="35" y="155"/>
                  </a:lnTo>
                  <a:lnTo>
                    <a:pt x="36" y="153"/>
                  </a:lnTo>
                  <a:lnTo>
                    <a:pt x="48" y="153"/>
                  </a:lnTo>
                  <a:lnTo>
                    <a:pt x="49" y="155"/>
                  </a:lnTo>
                  <a:lnTo>
                    <a:pt x="59" y="155"/>
                  </a:lnTo>
                  <a:lnTo>
                    <a:pt x="47" y="132"/>
                  </a:lnTo>
                  <a:close/>
                  <a:moveTo>
                    <a:pt x="24" y="149"/>
                  </a:moveTo>
                  <a:lnTo>
                    <a:pt x="9" y="149"/>
                  </a:lnTo>
                  <a:lnTo>
                    <a:pt x="9" y="132"/>
                  </a:lnTo>
                  <a:lnTo>
                    <a:pt x="0" y="132"/>
                  </a:lnTo>
                  <a:lnTo>
                    <a:pt x="0" y="155"/>
                  </a:lnTo>
                  <a:lnTo>
                    <a:pt x="24" y="155"/>
                  </a:lnTo>
                  <a:lnTo>
                    <a:pt x="24" y="149"/>
                  </a:lnTo>
                  <a:close/>
                  <a:moveTo>
                    <a:pt x="275" y="143"/>
                  </a:moveTo>
                  <a:lnTo>
                    <a:pt x="267" y="143"/>
                  </a:lnTo>
                  <a:lnTo>
                    <a:pt x="267" y="139"/>
                  </a:lnTo>
                  <a:lnTo>
                    <a:pt x="275" y="139"/>
                  </a:lnTo>
                  <a:cubicBezTo>
                    <a:pt x="276" y="139"/>
                    <a:pt x="276" y="139"/>
                    <a:pt x="276" y="141"/>
                  </a:cubicBezTo>
                  <a:cubicBezTo>
                    <a:pt x="276" y="141"/>
                    <a:pt x="276" y="142"/>
                    <a:pt x="275" y="143"/>
                  </a:cubicBezTo>
                  <a:close/>
                  <a:moveTo>
                    <a:pt x="242" y="148"/>
                  </a:moveTo>
                  <a:cubicBezTo>
                    <a:pt x="241" y="149"/>
                    <a:pt x="240" y="150"/>
                    <a:pt x="238" y="150"/>
                  </a:cubicBezTo>
                  <a:cubicBezTo>
                    <a:pt x="236" y="150"/>
                    <a:pt x="235" y="149"/>
                    <a:pt x="233" y="148"/>
                  </a:cubicBezTo>
                  <a:cubicBezTo>
                    <a:pt x="232" y="147"/>
                    <a:pt x="232" y="145"/>
                    <a:pt x="232" y="144"/>
                  </a:cubicBezTo>
                  <a:cubicBezTo>
                    <a:pt x="232" y="142"/>
                    <a:pt x="232" y="140"/>
                    <a:pt x="233" y="139"/>
                  </a:cubicBezTo>
                  <a:cubicBezTo>
                    <a:pt x="235" y="138"/>
                    <a:pt x="236" y="137"/>
                    <a:pt x="238" y="137"/>
                  </a:cubicBezTo>
                  <a:cubicBezTo>
                    <a:pt x="240" y="137"/>
                    <a:pt x="241" y="138"/>
                    <a:pt x="242" y="139"/>
                  </a:cubicBezTo>
                  <a:cubicBezTo>
                    <a:pt x="244" y="140"/>
                    <a:pt x="244" y="142"/>
                    <a:pt x="244" y="144"/>
                  </a:cubicBezTo>
                  <a:cubicBezTo>
                    <a:pt x="244" y="145"/>
                    <a:pt x="244" y="147"/>
                    <a:pt x="242" y="148"/>
                  </a:cubicBezTo>
                  <a:close/>
                  <a:moveTo>
                    <a:pt x="176" y="147"/>
                  </a:moveTo>
                  <a:lnTo>
                    <a:pt x="180" y="139"/>
                  </a:lnTo>
                  <a:lnTo>
                    <a:pt x="184" y="147"/>
                  </a:lnTo>
                  <a:lnTo>
                    <a:pt x="176" y="147"/>
                  </a:lnTo>
                  <a:close/>
                  <a:moveTo>
                    <a:pt x="150" y="143"/>
                  </a:moveTo>
                  <a:lnTo>
                    <a:pt x="141" y="143"/>
                  </a:lnTo>
                  <a:lnTo>
                    <a:pt x="141" y="139"/>
                  </a:lnTo>
                  <a:lnTo>
                    <a:pt x="149" y="139"/>
                  </a:lnTo>
                  <a:cubicBezTo>
                    <a:pt x="150" y="139"/>
                    <a:pt x="151" y="139"/>
                    <a:pt x="151" y="141"/>
                  </a:cubicBezTo>
                  <a:cubicBezTo>
                    <a:pt x="151" y="141"/>
                    <a:pt x="151" y="142"/>
                    <a:pt x="150" y="143"/>
                  </a:cubicBezTo>
                  <a:close/>
                  <a:moveTo>
                    <a:pt x="116" y="148"/>
                  </a:moveTo>
                  <a:cubicBezTo>
                    <a:pt x="115" y="149"/>
                    <a:pt x="113" y="150"/>
                    <a:pt x="111" y="150"/>
                  </a:cubicBezTo>
                  <a:cubicBezTo>
                    <a:pt x="110" y="150"/>
                    <a:pt x="108" y="149"/>
                    <a:pt x="107" y="148"/>
                  </a:cubicBezTo>
                  <a:cubicBezTo>
                    <a:pt x="106" y="147"/>
                    <a:pt x="105" y="145"/>
                    <a:pt x="105" y="144"/>
                  </a:cubicBezTo>
                  <a:cubicBezTo>
                    <a:pt x="105" y="142"/>
                    <a:pt x="106" y="140"/>
                    <a:pt x="107" y="139"/>
                  </a:cubicBezTo>
                  <a:cubicBezTo>
                    <a:pt x="108" y="138"/>
                    <a:pt x="110" y="137"/>
                    <a:pt x="111" y="137"/>
                  </a:cubicBezTo>
                  <a:cubicBezTo>
                    <a:pt x="113" y="137"/>
                    <a:pt x="115" y="138"/>
                    <a:pt x="116" y="139"/>
                  </a:cubicBezTo>
                  <a:cubicBezTo>
                    <a:pt x="117" y="140"/>
                    <a:pt x="118" y="142"/>
                    <a:pt x="118" y="144"/>
                  </a:cubicBezTo>
                  <a:cubicBezTo>
                    <a:pt x="118" y="145"/>
                    <a:pt x="117" y="147"/>
                    <a:pt x="116" y="148"/>
                  </a:cubicBezTo>
                  <a:close/>
                  <a:moveTo>
                    <a:pt x="81" y="140"/>
                  </a:moveTo>
                  <a:lnTo>
                    <a:pt x="71" y="140"/>
                  </a:lnTo>
                  <a:lnTo>
                    <a:pt x="71" y="138"/>
                  </a:lnTo>
                  <a:lnTo>
                    <a:pt x="82" y="138"/>
                  </a:lnTo>
                  <a:cubicBezTo>
                    <a:pt x="82" y="138"/>
                    <a:pt x="82" y="138"/>
                    <a:pt x="83" y="138"/>
                  </a:cubicBezTo>
                  <a:cubicBezTo>
                    <a:pt x="83" y="138"/>
                    <a:pt x="83" y="139"/>
                    <a:pt x="83" y="139"/>
                  </a:cubicBezTo>
                  <a:cubicBezTo>
                    <a:pt x="83" y="140"/>
                    <a:pt x="82" y="140"/>
                    <a:pt x="81" y="140"/>
                  </a:cubicBezTo>
                  <a:close/>
                  <a:moveTo>
                    <a:pt x="82" y="150"/>
                  </a:moveTo>
                  <a:lnTo>
                    <a:pt x="71" y="150"/>
                  </a:lnTo>
                  <a:lnTo>
                    <a:pt x="71" y="146"/>
                  </a:lnTo>
                  <a:lnTo>
                    <a:pt x="82" y="146"/>
                  </a:lnTo>
                  <a:cubicBezTo>
                    <a:pt x="83" y="147"/>
                    <a:pt x="83" y="148"/>
                    <a:pt x="83" y="149"/>
                  </a:cubicBezTo>
                  <a:cubicBezTo>
                    <a:pt x="83" y="149"/>
                    <a:pt x="83" y="150"/>
                    <a:pt x="82" y="150"/>
                  </a:cubicBezTo>
                  <a:close/>
                  <a:moveTo>
                    <a:pt x="38" y="147"/>
                  </a:moveTo>
                  <a:lnTo>
                    <a:pt x="42" y="139"/>
                  </a:lnTo>
                  <a:lnTo>
                    <a:pt x="46" y="147"/>
                  </a:lnTo>
                  <a:lnTo>
                    <a:pt x="38" y="147"/>
                  </a:lnTo>
                  <a:close/>
                </a:path>
              </a:pathLst>
            </a:custGeom>
            <a:solidFill>
              <a:srgbClr val="CE1126"/>
            </a:solidFill>
            <a:ln w="0">
              <a:noFill/>
              <a:prstDash val="solid"/>
              <a:round/>
              <a:headEnd/>
              <a:tailEnd/>
            </a:ln>
          </p:spPr>
          <p:txBody>
            <a:bodyPr/>
            <a:lstStyle/>
            <a:p>
              <a:pPr defTabSz="685800" fontAlgn="base">
                <a:spcBef>
                  <a:spcPct val="0"/>
                </a:spcBef>
                <a:spcAft>
                  <a:spcPct val="0"/>
                </a:spcAft>
                <a:defRPr/>
              </a:pPr>
              <a:endParaRPr lang="en-US" sz="1350">
                <a:solidFill>
                  <a:srgbClr val="000000"/>
                </a:solidFill>
              </a:endParaRPr>
            </a:p>
          </p:txBody>
        </p:sp>
        <p:sp>
          <p:nvSpPr>
            <p:cNvPr id="9264" name="Freeform 48"/>
            <p:cNvSpPr>
              <a:spLocks/>
            </p:cNvSpPr>
            <p:nvPr userDrawn="1"/>
          </p:nvSpPr>
          <p:spPr bwMode="auto">
            <a:xfrm>
              <a:off x="5495" y="4029"/>
              <a:ext cx="235" cy="233"/>
            </a:xfrm>
            <a:custGeom>
              <a:avLst/>
              <a:gdLst/>
              <a:ahLst/>
              <a:cxnLst>
                <a:cxn ang="0">
                  <a:pos x="77" y="120"/>
                </a:cxn>
                <a:cxn ang="0">
                  <a:pos x="34" y="77"/>
                </a:cxn>
                <a:cxn ang="0">
                  <a:pos x="77" y="35"/>
                </a:cxn>
                <a:cxn ang="0">
                  <a:pos x="119" y="77"/>
                </a:cxn>
                <a:cxn ang="0">
                  <a:pos x="132" y="22"/>
                </a:cxn>
                <a:cxn ang="0">
                  <a:pos x="80" y="15"/>
                </a:cxn>
                <a:cxn ang="0">
                  <a:pos x="138" y="74"/>
                </a:cxn>
                <a:cxn ang="0">
                  <a:pos x="132" y="22"/>
                </a:cxn>
                <a:cxn ang="0">
                  <a:pos x="121" y="122"/>
                </a:cxn>
                <a:cxn ang="0">
                  <a:pos x="80" y="154"/>
                </a:cxn>
                <a:cxn ang="0">
                  <a:pos x="154" y="80"/>
                </a:cxn>
                <a:cxn ang="0">
                  <a:pos x="73" y="0"/>
                </a:cxn>
                <a:cxn ang="0">
                  <a:pos x="0" y="74"/>
                </a:cxn>
                <a:cxn ang="0">
                  <a:pos x="33" y="34"/>
                </a:cxn>
                <a:cxn ang="0">
                  <a:pos x="73" y="15"/>
                </a:cxn>
                <a:cxn ang="0">
                  <a:pos x="115" y="38"/>
                </a:cxn>
                <a:cxn ang="0">
                  <a:pos x="38" y="38"/>
                </a:cxn>
                <a:cxn ang="0">
                  <a:pos x="38" y="116"/>
                </a:cxn>
                <a:cxn ang="0">
                  <a:pos x="116" y="116"/>
                </a:cxn>
                <a:cxn ang="0">
                  <a:pos x="115" y="38"/>
                </a:cxn>
                <a:cxn ang="0">
                  <a:pos x="60" y="136"/>
                </a:cxn>
                <a:cxn ang="0">
                  <a:pos x="15" y="80"/>
                </a:cxn>
                <a:cxn ang="0">
                  <a:pos x="0" y="154"/>
                </a:cxn>
                <a:cxn ang="0">
                  <a:pos x="73" y="139"/>
                </a:cxn>
                <a:cxn ang="0">
                  <a:pos x="77" y="41"/>
                </a:cxn>
                <a:cxn ang="0">
                  <a:pos x="41" y="77"/>
                </a:cxn>
                <a:cxn ang="0">
                  <a:pos x="77" y="113"/>
                </a:cxn>
                <a:cxn ang="0">
                  <a:pos x="113" y="77"/>
                </a:cxn>
                <a:cxn ang="0">
                  <a:pos x="93" y="94"/>
                </a:cxn>
                <a:cxn ang="0">
                  <a:pos x="60" y="94"/>
                </a:cxn>
                <a:cxn ang="0">
                  <a:pos x="60" y="60"/>
                </a:cxn>
                <a:cxn ang="0">
                  <a:pos x="93" y="61"/>
                </a:cxn>
                <a:cxn ang="0">
                  <a:pos x="93" y="94"/>
                </a:cxn>
                <a:cxn ang="0">
                  <a:pos x="77" y="60"/>
                </a:cxn>
                <a:cxn ang="0">
                  <a:pos x="59" y="77"/>
                </a:cxn>
                <a:cxn ang="0">
                  <a:pos x="77" y="94"/>
                </a:cxn>
                <a:cxn ang="0">
                  <a:pos x="94" y="77"/>
                </a:cxn>
                <a:cxn ang="0">
                  <a:pos x="81" y="81"/>
                </a:cxn>
                <a:cxn ang="0">
                  <a:pos x="72" y="81"/>
                </a:cxn>
                <a:cxn ang="0">
                  <a:pos x="72" y="73"/>
                </a:cxn>
                <a:cxn ang="0">
                  <a:pos x="81" y="73"/>
                </a:cxn>
                <a:cxn ang="0">
                  <a:pos x="81" y="81"/>
                </a:cxn>
              </a:cxnLst>
              <a:rect l="0" t="0" r="r" b="b"/>
              <a:pathLst>
                <a:path w="154" h="154">
                  <a:moveTo>
                    <a:pt x="107" y="107"/>
                  </a:moveTo>
                  <a:cubicBezTo>
                    <a:pt x="98" y="116"/>
                    <a:pt x="88" y="120"/>
                    <a:pt x="77" y="120"/>
                  </a:cubicBezTo>
                  <a:cubicBezTo>
                    <a:pt x="65" y="120"/>
                    <a:pt x="55" y="116"/>
                    <a:pt x="46" y="107"/>
                  </a:cubicBezTo>
                  <a:cubicBezTo>
                    <a:pt x="38" y="99"/>
                    <a:pt x="34" y="89"/>
                    <a:pt x="34" y="77"/>
                  </a:cubicBezTo>
                  <a:cubicBezTo>
                    <a:pt x="34" y="65"/>
                    <a:pt x="38" y="55"/>
                    <a:pt x="47" y="47"/>
                  </a:cubicBezTo>
                  <a:cubicBezTo>
                    <a:pt x="55" y="39"/>
                    <a:pt x="65" y="35"/>
                    <a:pt x="77" y="35"/>
                  </a:cubicBezTo>
                  <a:cubicBezTo>
                    <a:pt x="88" y="35"/>
                    <a:pt x="98" y="39"/>
                    <a:pt x="107" y="47"/>
                  </a:cubicBezTo>
                  <a:cubicBezTo>
                    <a:pt x="115" y="55"/>
                    <a:pt x="119" y="65"/>
                    <a:pt x="119" y="77"/>
                  </a:cubicBezTo>
                  <a:cubicBezTo>
                    <a:pt x="119" y="89"/>
                    <a:pt x="115" y="99"/>
                    <a:pt x="107" y="107"/>
                  </a:cubicBezTo>
                  <a:close/>
                  <a:moveTo>
                    <a:pt x="132" y="22"/>
                  </a:moveTo>
                  <a:cubicBezTo>
                    <a:pt x="118" y="7"/>
                    <a:pt x="100" y="0"/>
                    <a:pt x="80" y="0"/>
                  </a:cubicBezTo>
                  <a:lnTo>
                    <a:pt x="80" y="15"/>
                  </a:lnTo>
                  <a:cubicBezTo>
                    <a:pt x="96" y="15"/>
                    <a:pt x="109" y="21"/>
                    <a:pt x="121" y="33"/>
                  </a:cubicBezTo>
                  <a:cubicBezTo>
                    <a:pt x="132" y="44"/>
                    <a:pt x="138" y="58"/>
                    <a:pt x="138" y="74"/>
                  </a:cubicBezTo>
                  <a:lnTo>
                    <a:pt x="154" y="74"/>
                  </a:lnTo>
                  <a:cubicBezTo>
                    <a:pt x="154" y="54"/>
                    <a:pt x="147" y="36"/>
                    <a:pt x="132" y="22"/>
                  </a:cubicBezTo>
                  <a:close/>
                  <a:moveTo>
                    <a:pt x="138" y="80"/>
                  </a:moveTo>
                  <a:cubicBezTo>
                    <a:pt x="138" y="96"/>
                    <a:pt x="132" y="110"/>
                    <a:pt x="121" y="122"/>
                  </a:cubicBezTo>
                  <a:cubicBezTo>
                    <a:pt x="109" y="133"/>
                    <a:pt x="96" y="139"/>
                    <a:pt x="80" y="139"/>
                  </a:cubicBezTo>
                  <a:lnTo>
                    <a:pt x="80" y="154"/>
                  </a:lnTo>
                  <a:cubicBezTo>
                    <a:pt x="100" y="154"/>
                    <a:pt x="118" y="147"/>
                    <a:pt x="132" y="133"/>
                  </a:cubicBezTo>
                  <a:cubicBezTo>
                    <a:pt x="147" y="118"/>
                    <a:pt x="154" y="101"/>
                    <a:pt x="154" y="80"/>
                  </a:cubicBezTo>
                  <a:lnTo>
                    <a:pt x="138" y="80"/>
                  </a:lnTo>
                  <a:close/>
                  <a:moveTo>
                    <a:pt x="73" y="0"/>
                  </a:moveTo>
                  <a:lnTo>
                    <a:pt x="0" y="0"/>
                  </a:lnTo>
                  <a:lnTo>
                    <a:pt x="0" y="74"/>
                  </a:lnTo>
                  <a:lnTo>
                    <a:pt x="15" y="74"/>
                  </a:lnTo>
                  <a:cubicBezTo>
                    <a:pt x="17" y="58"/>
                    <a:pt x="22" y="44"/>
                    <a:pt x="33" y="34"/>
                  </a:cubicBezTo>
                  <a:cubicBezTo>
                    <a:pt x="40" y="26"/>
                    <a:pt x="49" y="21"/>
                    <a:pt x="60" y="18"/>
                  </a:cubicBezTo>
                  <a:cubicBezTo>
                    <a:pt x="65" y="16"/>
                    <a:pt x="70" y="15"/>
                    <a:pt x="73" y="15"/>
                  </a:cubicBezTo>
                  <a:lnTo>
                    <a:pt x="73" y="0"/>
                  </a:lnTo>
                  <a:close/>
                  <a:moveTo>
                    <a:pt x="115" y="38"/>
                  </a:moveTo>
                  <a:cubicBezTo>
                    <a:pt x="105" y="27"/>
                    <a:pt x="92" y="22"/>
                    <a:pt x="77" y="22"/>
                  </a:cubicBezTo>
                  <a:cubicBezTo>
                    <a:pt x="61" y="22"/>
                    <a:pt x="48" y="28"/>
                    <a:pt x="38" y="38"/>
                  </a:cubicBezTo>
                  <a:cubicBezTo>
                    <a:pt x="27" y="49"/>
                    <a:pt x="22" y="62"/>
                    <a:pt x="22" y="77"/>
                  </a:cubicBezTo>
                  <a:cubicBezTo>
                    <a:pt x="22" y="92"/>
                    <a:pt x="27" y="105"/>
                    <a:pt x="38" y="116"/>
                  </a:cubicBezTo>
                  <a:cubicBezTo>
                    <a:pt x="48" y="127"/>
                    <a:pt x="61" y="132"/>
                    <a:pt x="77" y="132"/>
                  </a:cubicBezTo>
                  <a:cubicBezTo>
                    <a:pt x="92" y="132"/>
                    <a:pt x="105" y="127"/>
                    <a:pt x="116" y="116"/>
                  </a:cubicBezTo>
                  <a:cubicBezTo>
                    <a:pt x="126" y="105"/>
                    <a:pt x="131" y="92"/>
                    <a:pt x="131" y="77"/>
                  </a:cubicBezTo>
                  <a:cubicBezTo>
                    <a:pt x="131" y="62"/>
                    <a:pt x="126" y="49"/>
                    <a:pt x="115" y="38"/>
                  </a:cubicBezTo>
                  <a:close/>
                  <a:moveTo>
                    <a:pt x="73" y="139"/>
                  </a:moveTo>
                  <a:cubicBezTo>
                    <a:pt x="70" y="139"/>
                    <a:pt x="65" y="138"/>
                    <a:pt x="60" y="136"/>
                  </a:cubicBezTo>
                  <a:cubicBezTo>
                    <a:pt x="49" y="133"/>
                    <a:pt x="40" y="128"/>
                    <a:pt x="33" y="121"/>
                  </a:cubicBezTo>
                  <a:cubicBezTo>
                    <a:pt x="23" y="111"/>
                    <a:pt x="17" y="97"/>
                    <a:pt x="15" y="80"/>
                  </a:cubicBezTo>
                  <a:lnTo>
                    <a:pt x="0" y="80"/>
                  </a:lnTo>
                  <a:lnTo>
                    <a:pt x="0" y="154"/>
                  </a:lnTo>
                  <a:lnTo>
                    <a:pt x="73" y="154"/>
                  </a:lnTo>
                  <a:lnTo>
                    <a:pt x="73" y="139"/>
                  </a:lnTo>
                  <a:close/>
                  <a:moveTo>
                    <a:pt x="102" y="52"/>
                  </a:moveTo>
                  <a:cubicBezTo>
                    <a:pt x="95" y="45"/>
                    <a:pt x="87" y="41"/>
                    <a:pt x="77" y="41"/>
                  </a:cubicBezTo>
                  <a:cubicBezTo>
                    <a:pt x="67" y="41"/>
                    <a:pt x="58" y="45"/>
                    <a:pt x="51" y="52"/>
                  </a:cubicBezTo>
                  <a:cubicBezTo>
                    <a:pt x="44" y="59"/>
                    <a:pt x="41" y="67"/>
                    <a:pt x="41" y="77"/>
                  </a:cubicBezTo>
                  <a:cubicBezTo>
                    <a:pt x="41" y="87"/>
                    <a:pt x="44" y="96"/>
                    <a:pt x="51" y="103"/>
                  </a:cubicBezTo>
                  <a:cubicBezTo>
                    <a:pt x="58" y="110"/>
                    <a:pt x="67" y="113"/>
                    <a:pt x="77" y="113"/>
                  </a:cubicBezTo>
                  <a:cubicBezTo>
                    <a:pt x="87" y="113"/>
                    <a:pt x="95" y="110"/>
                    <a:pt x="102" y="103"/>
                  </a:cubicBezTo>
                  <a:cubicBezTo>
                    <a:pt x="109" y="96"/>
                    <a:pt x="113" y="87"/>
                    <a:pt x="113" y="77"/>
                  </a:cubicBezTo>
                  <a:cubicBezTo>
                    <a:pt x="113" y="67"/>
                    <a:pt x="109" y="59"/>
                    <a:pt x="102" y="52"/>
                  </a:cubicBezTo>
                  <a:close/>
                  <a:moveTo>
                    <a:pt x="93" y="94"/>
                  </a:moveTo>
                  <a:cubicBezTo>
                    <a:pt x="89" y="99"/>
                    <a:pt x="83" y="101"/>
                    <a:pt x="77" y="101"/>
                  </a:cubicBezTo>
                  <a:cubicBezTo>
                    <a:pt x="70" y="101"/>
                    <a:pt x="64" y="98"/>
                    <a:pt x="60" y="94"/>
                  </a:cubicBezTo>
                  <a:cubicBezTo>
                    <a:pt x="55" y="89"/>
                    <a:pt x="53" y="84"/>
                    <a:pt x="53" y="77"/>
                  </a:cubicBezTo>
                  <a:cubicBezTo>
                    <a:pt x="53" y="71"/>
                    <a:pt x="55" y="65"/>
                    <a:pt x="60" y="60"/>
                  </a:cubicBezTo>
                  <a:cubicBezTo>
                    <a:pt x="64" y="56"/>
                    <a:pt x="70" y="54"/>
                    <a:pt x="77" y="54"/>
                  </a:cubicBezTo>
                  <a:cubicBezTo>
                    <a:pt x="83" y="54"/>
                    <a:pt x="89" y="56"/>
                    <a:pt x="93" y="61"/>
                  </a:cubicBezTo>
                  <a:cubicBezTo>
                    <a:pt x="98" y="65"/>
                    <a:pt x="100" y="71"/>
                    <a:pt x="100" y="77"/>
                  </a:cubicBezTo>
                  <a:cubicBezTo>
                    <a:pt x="100" y="84"/>
                    <a:pt x="98" y="90"/>
                    <a:pt x="93" y="94"/>
                  </a:cubicBezTo>
                  <a:close/>
                  <a:moveTo>
                    <a:pt x="89" y="65"/>
                  </a:moveTo>
                  <a:cubicBezTo>
                    <a:pt x="85" y="62"/>
                    <a:pt x="81" y="60"/>
                    <a:pt x="77" y="60"/>
                  </a:cubicBezTo>
                  <a:cubicBezTo>
                    <a:pt x="72" y="60"/>
                    <a:pt x="68" y="62"/>
                    <a:pt x="64" y="65"/>
                  </a:cubicBezTo>
                  <a:cubicBezTo>
                    <a:pt x="61" y="68"/>
                    <a:pt x="59" y="72"/>
                    <a:pt x="59" y="77"/>
                  </a:cubicBezTo>
                  <a:cubicBezTo>
                    <a:pt x="59" y="82"/>
                    <a:pt x="61" y="86"/>
                    <a:pt x="64" y="89"/>
                  </a:cubicBezTo>
                  <a:cubicBezTo>
                    <a:pt x="68" y="93"/>
                    <a:pt x="72" y="94"/>
                    <a:pt x="77" y="94"/>
                  </a:cubicBezTo>
                  <a:cubicBezTo>
                    <a:pt x="81" y="94"/>
                    <a:pt x="85" y="93"/>
                    <a:pt x="89" y="89"/>
                  </a:cubicBezTo>
                  <a:cubicBezTo>
                    <a:pt x="92" y="86"/>
                    <a:pt x="94" y="82"/>
                    <a:pt x="94" y="77"/>
                  </a:cubicBezTo>
                  <a:cubicBezTo>
                    <a:pt x="94" y="72"/>
                    <a:pt x="92" y="68"/>
                    <a:pt x="89" y="65"/>
                  </a:cubicBezTo>
                  <a:close/>
                  <a:moveTo>
                    <a:pt x="81" y="81"/>
                  </a:moveTo>
                  <a:cubicBezTo>
                    <a:pt x="80" y="83"/>
                    <a:pt x="78" y="83"/>
                    <a:pt x="77" y="83"/>
                  </a:cubicBezTo>
                  <a:cubicBezTo>
                    <a:pt x="75" y="83"/>
                    <a:pt x="74" y="83"/>
                    <a:pt x="72" y="81"/>
                  </a:cubicBezTo>
                  <a:cubicBezTo>
                    <a:pt x="71" y="80"/>
                    <a:pt x="71" y="79"/>
                    <a:pt x="71" y="77"/>
                  </a:cubicBezTo>
                  <a:cubicBezTo>
                    <a:pt x="71" y="76"/>
                    <a:pt x="71" y="74"/>
                    <a:pt x="72" y="73"/>
                  </a:cubicBezTo>
                  <a:cubicBezTo>
                    <a:pt x="74" y="72"/>
                    <a:pt x="75" y="71"/>
                    <a:pt x="77" y="71"/>
                  </a:cubicBezTo>
                  <a:cubicBezTo>
                    <a:pt x="78" y="71"/>
                    <a:pt x="80" y="72"/>
                    <a:pt x="81" y="73"/>
                  </a:cubicBezTo>
                  <a:cubicBezTo>
                    <a:pt x="82" y="74"/>
                    <a:pt x="83" y="76"/>
                    <a:pt x="83" y="77"/>
                  </a:cubicBezTo>
                  <a:cubicBezTo>
                    <a:pt x="83" y="79"/>
                    <a:pt x="82" y="80"/>
                    <a:pt x="81" y="81"/>
                  </a:cubicBezTo>
                  <a:close/>
                </a:path>
              </a:pathLst>
            </a:custGeom>
            <a:solidFill>
              <a:srgbClr val="000000"/>
            </a:solidFill>
            <a:ln w="0">
              <a:noFill/>
              <a:prstDash val="solid"/>
              <a:round/>
              <a:headEnd/>
              <a:tailEnd/>
            </a:ln>
          </p:spPr>
          <p:txBody>
            <a:bodyPr/>
            <a:lstStyle/>
            <a:p>
              <a:pPr defTabSz="685800" fontAlgn="base">
                <a:spcBef>
                  <a:spcPct val="0"/>
                </a:spcBef>
                <a:spcAft>
                  <a:spcPct val="0"/>
                </a:spcAft>
                <a:defRPr/>
              </a:pPr>
              <a:endParaRPr lang="en-US" sz="1350">
                <a:solidFill>
                  <a:srgbClr val="000000"/>
                </a:solidFill>
              </a:endParaRPr>
            </a:p>
          </p:txBody>
        </p:sp>
      </p:grpSp>
      <p:sp>
        <p:nvSpPr>
          <p:cNvPr id="9265" name="Line 49"/>
          <p:cNvSpPr>
            <a:spLocks noChangeShapeType="1"/>
          </p:cNvSpPr>
          <p:nvPr userDrawn="1"/>
        </p:nvSpPr>
        <p:spPr bwMode="auto">
          <a:xfrm>
            <a:off x="0" y="704850"/>
            <a:ext cx="9144000" cy="0"/>
          </a:xfrm>
          <a:prstGeom prst="line">
            <a:avLst/>
          </a:prstGeom>
          <a:noFill/>
          <a:ln w="12700">
            <a:solidFill>
              <a:srgbClr val="AB1227"/>
            </a:solidFill>
            <a:round/>
            <a:headEnd/>
            <a:tailEnd/>
          </a:ln>
          <a:effectLst/>
        </p:spPr>
        <p:txBody>
          <a:bodyPr wrap="none" anchor="ctr"/>
          <a:lstStyle/>
          <a:p>
            <a:pPr defTabSz="685800" fontAlgn="base">
              <a:spcBef>
                <a:spcPct val="0"/>
              </a:spcBef>
              <a:spcAft>
                <a:spcPct val="0"/>
              </a:spcAft>
              <a:defRPr/>
            </a:pPr>
            <a:endParaRPr lang="en-US" sz="1350">
              <a:solidFill>
                <a:srgbClr val="000000"/>
              </a:solidFill>
            </a:endParaRPr>
          </a:p>
        </p:txBody>
      </p:sp>
      <p:sp>
        <p:nvSpPr>
          <p:cNvPr id="15" name="Slide Number Placeholder 5"/>
          <p:cNvSpPr>
            <a:spLocks noGrp="1"/>
          </p:cNvSpPr>
          <p:nvPr>
            <p:ph type="sldNum" sz="quarter" idx="4"/>
          </p:nvPr>
        </p:nvSpPr>
        <p:spPr>
          <a:xfrm>
            <a:off x="214314" y="6483350"/>
            <a:ext cx="669925" cy="274638"/>
          </a:xfrm>
          <a:prstGeom prst="rect">
            <a:avLst/>
          </a:prstGeom>
        </p:spPr>
        <p:txBody>
          <a:bodyPr/>
          <a:lstStyle>
            <a:lvl1pPr>
              <a:defRPr sz="750" smtClean="0">
                <a:solidFill>
                  <a:schemeClr val="tx1">
                    <a:lumMod val="50000"/>
                    <a:lumOff val="50000"/>
                  </a:schemeClr>
                </a:solidFill>
              </a:defRPr>
            </a:lvl1pPr>
          </a:lstStyle>
          <a:p>
            <a:pPr defTabSz="685800" fontAlgn="base">
              <a:spcBef>
                <a:spcPct val="0"/>
              </a:spcBef>
              <a:spcAft>
                <a:spcPct val="0"/>
              </a:spcAft>
              <a:defRPr/>
            </a:pPr>
            <a:fld id="{0054FD9A-F16A-47AB-A25E-BB88F0486E28}" type="slidenum">
              <a:rPr lang="en-US" smtClean="0">
                <a:solidFill>
                  <a:srgbClr val="000000">
                    <a:lumMod val="50000"/>
                    <a:lumOff val="50000"/>
                  </a:srgbClr>
                </a:solidFill>
              </a:rPr>
              <a:pPr defTabSz="685800" fontAlgn="base">
                <a:spcBef>
                  <a:spcPct val="0"/>
                </a:spcBef>
                <a:spcAft>
                  <a:spcPct val="0"/>
                </a:spcAft>
                <a:defRPr/>
              </a:pPr>
              <a:t>‹#›</a:t>
            </a:fld>
            <a:endParaRPr lang="en-US" dirty="0">
              <a:solidFill>
                <a:srgbClr val="000000">
                  <a:lumMod val="50000"/>
                  <a:lumOff val="50000"/>
                </a:srgbClr>
              </a:solidFill>
            </a:endParaRPr>
          </a:p>
        </p:txBody>
      </p:sp>
    </p:spTree>
    <p:extLst>
      <p:ext uri="{BB962C8B-B14F-4D97-AF65-F5344CB8AC3E}">
        <p14:creationId xmlns:p14="http://schemas.microsoft.com/office/powerpoint/2010/main" val="1205668921"/>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Lst>
  <p:hf hdr="0" dt="0"/>
  <p:txStyles>
    <p:titleStyle>
      <a:lvl1pPr algn="ctr" rtl="0" eaLnBrk="0" fontAlgn="base" hangingPunct="0">
        <a:spcBef>
          <a:spcPct val="0"/>
        </a:spcBef>
        <a:spcAft>
          <a:spcPct val="0"/>
        </a:spcAft>
        <a:defRPr sz="1875" b="1">
          <a:solidFill>
            <a:srgbClr val="373737"/>
          </a:solidFill>
          <a:latin typeface="+mj-lt"/>
          <a:ea typeface="+mj-ea"/>
          <a:cs typeface="ＭＳ Ｐゴシック"/>
        </a:defRPr>
      </a:lvl1pPr>
      <a:lvl2pPr algn="ctr" rtl="0" eaLnBrk="0" fontAlgn="base" hangingPunct="0">
        <a:spcBef>
          <a:spcPct val="0"/>
        </a:spcBef>
        <a:spcAft>
          <a:spcPct val="0"/>
        </a:spcAft>
        <a:defRPr sz="1875" b="1">
          <a:solidFill>
            <a:srgbClr val="373737"/>
          </a:solidFill>
          <a:latin typeface="Arial" charset="0"/>
          <a:ea typeface="ＭＳ Ｐゴシック" pitchFamily="96" charset="-128"/>
          <a:cs typeface="ＭＳ Ｐゴシック"/>
        </a:defRPr>
      </a:lvl2pPr>
      <a:lvl3pPr algn="ctr" rtl="0" eaLnBrk="0" fontAlgn="base" hangingPunct="0">
        <a:spcBef>
          <a:spcPct val="0"/>
        </a:spcBef>
        <a:spcAft>
          <a:spcPct val="0"/>
        </a:spcAft>
        <a:defRPr sz="1875" b="1">
          <a:solidFill>
            <a:srgbClr val="373737"/>
          </a:solidFill>
          <a:latin typeface="Arial" charset="0"/>
          <a:ea typeface="ＭＳ Ｐゴシック" pitchFamily="96" charset="-128"/>
          <a:cs typeface="ＭＳ Ｐゴシック"/>
        </a:defRPr>
      </a:lvl3pPr>
      <a:lvl4pPr algn="ctr" rtl="0" eaLnBrk="0" fontAlgn="base" hangingPunct="0">
        <a:spcBef>
          <a:spcPct val="0"/>
        </a:spcBef>
        <a:spcAft>
          <a:spcPct val="0"/>
        </a:spcAft>
        <a:defRPr sz="1875" b="1">
          <a:solidFill>
            <a:srgbClr val="373737"/>
          </a:solidFill>
          <a:latin typeface="Arial" charset="0"/>
          <a:ea typeface="ＭＳ Ｐゴシック" pitchFamily="96" charset="-128"/>
          <a:cs typeface="ＭＳ Ｐゴシック"/>
        </a:defRPr>
      </a:lvl4pPr>
      <a:lvl5pPr algn="ctr" rtl="0" eaLnBrk="0" fontAlgn="base" hangingPunct="0">
        <a:spcBef>
          <a:spcPct val="0"/>
        </a:spcBef>
        <a:spcAft>
          <a:spcPct val="0"/>
        </a:spcAft>
        <a:defRPr sz="1875" b="1">
          <a:solidFill>
            <a:srgbClr val="373737"/>
          </a:solidFill>
          <a:latin typeface="Arial" charset="0"/>
          <a:ea typeface="ＭＳ Ｐゴシック" pitchFamily="96" charset="-128"/>
          <a:cs typeface="ＭＳ Ｐゴシック"/>
        </a:defRPr>
      </a:lvl5pPr>
      <a:lvl6pPr marL="342900" algn="ctr" rtl="0" fontAlgn="base">
        <a:spcBef>
          <a:spcPct val="0"/>
        </a:spcBef>
        <a:spcAft>
          <a:spcPct val="0"/>
        </a:spcAft>
        <a:defRPr sz="1875" b="1">
          <a:solidFill>
            <a:srgbClr val="373737"/>
          </a:solidFill>
          <a:latin typeface="Arial" charset="0"/>
          <a:ea typeface="ＭＳ Ｐゴシック" pitchFamily="96" charset="-128"/>
        </a:defRPr>
      </a:lvl6pPr>
      <a:lvl7pPr marL="685800" algn="ctr" rtl="0" fontAlgn="base">
        <a:spcBef>
          <a:spcPct val="0"/>
        </a:spcBef>
        <a:spcAft>
          <a:spcPct val="0"/>
        </a:spcAft>
        <a:defRPr sz="1875" b="1">
          <a:solidFill>
            <a:srgbClr val="373737"/>
          </a:solidFill>
          <a:latin typeface="Arial" charset="0"/>
          <a:ea typeface="ＭＳ Ｐゴシック" pitchFamily="96" charset="-128"/>
        </a:defRPr>
      </a:lvl7pPr>
      <a:lvl8pPr marL="1028700" algn="ctr" rtl="0" fontAlgn="base">
        <a:spcBef>
          <a:spcPct val="0"/>
        </a:spcBef>
        <a:spcAft>
          <a:spcPct val="0"/>
        </a:spcAft>
        <a:defRPr sz="1875" b="1">
          <a:solidFill>
            <a:srgbClr val="373737"/>
          </a:solidFill>
          <a:latin typeface="Arial" charset="0"/>
          <a:ea typeface="ＭＳ Ｐゴシック" pitchFamily="96" charset="-128"/>
        </a:defRPr>
      </a:lvl8pPr>
      <a:lvl9pPr marL="1371600" algn="ctr" rtl="0" fontAlgn="base">
        <a:spcBef>
          <a:spcPct val="0"/>
        </a:spcBef>
        <a:spcAft>
          <a:spcPct val="0"/>
        </a:spcAft>
        <a:defRPr sz="1875" b="1">
          <a:solidFill>
            <a:srgbClr val="373737"/>
          </a:solidFill>
          <a:latin typeface="Arial" charset="0"/>
          <a:ea typeface="ＭＳ Ｐゴシック" pitchFamily="96" charset="-128"/>
        </a:defRPr>
      </a:lvl9pPr>
    </p:titleStyle>
    <p:bodyStyle>
      <a:lvl1pPr marL="257175" indent="-257175" algn="l" rtl="0" eaLnBrk="0" fontAlgn="base" hangingPunct="0">
        <a:spcBef>
          <a:spcPct val="20000"/>
        </a:spcBef>
        <a:spcAft>
          <a:spcPct val="0"/>
        </a:spcAft>
        <a:buClr>
          <a:srgbClr val="113A62"/>
        </a:buClr>
        <a:buSzPct val="65000"/>
        <a:buFont typeface="Wingdings" pitchFamily="2" charset="2"/>
        <a:buChar char="l"/>
        <a:defRPr sz="1800">
          <a:solidFill>
            <a:srgbClr val="404040"/>
          </a:solidFill>
          <a:latin typeface="+mn-lt"/>
          <a:ea typeface="+mn-ea"/>
          <a:cs typeface="ＭＳ Ｐゴシック"/>
        </a:defRPr>
      </a:lvl1pPr>
      <a:lvl2pPr marL="557213" indent="-214313" algn="l" rtl="0" eaLnBrk="0" fontAlgn="base" hangingPunct="0">
        <a:spcBef>
          <a:spcPct val="20000"/>
        </a:spcBef>
        <a:spcAft>
          <a:spcPct val="0"/>
        </a:spcAft>
        <a:buClr>
          <a:srgbClr val="1B69B1"/>
        </a:buClr>
        <a:buSzPct val="65000"/>
        <a:buFont typeface="Wingdings" pitchFamily="2" charset="2"/>
        <a:buChar char="n"/>
        <a:defRPr sz="1800">
          <a:solidFill>
            <a:srgbClr val="404040"/>
          </a:solidFill>
          <a:latin typeface="+mn-lt"/>
          <a:ea typeface="+mn-ea"/>
          <a:cs typeface="ＭＳ Ｐゴシック"/>
        </a:defRPr>
      </a:lvl2pPr>
      <a:lvl3pPr marL="857250" indent="-171450" algn="l" rtl="0" eaLnBrk="0" fontAlgn="base" hangingPunct="0">
        <a:spcBef>
          <a:spcPct val="20000"/>
        </a:spcBef>
        <a:spcAft>
          <a:spcPct val="0"/>
        </a:spcAft>
        <a:buClr>
          <a:srgbClr val="A7C3EA"/>
        </a:buClr>
        <a:buChar char="–"/>
        <a:defRPr sz="1800">
          <a:solidFill>
            <a:srgbClr val="404040"/>
          </a:solidFill>
          <a:latin typeface="+mn-lt"/>
          <a:ea typeface="+mn-ea"/>
          <a:cs typeface="ＭＳ Ｐゴシック"/>
        </a:defRPr>
      </a:lvl3pPr>
      <a:lvl4pPr marL="1200150" indent="-171450" algn="l" rtl="0" eaLnBrk="0" fontAlgn="base" hangingPunct="0">
        <a:spcBef>
          <a:spcPct val="20000"/>
        </a:spcBef>
        <a:spcAft>
          <a:spcPct val="0"/>
        </a:spcAft>
        <a:buClr>
          <a:srgbClr val="A7C3EA"/>
        </a:buClr>
        <a:buChar char="–"/>
        <a:defRPr sz="1500">
          <a:solidFill>
            <a:srgbClr val="404040"/>
          </a:solidFill>
          <a:latin typeface="+mn-lt"/>
          <a:ea typeface="+mn-ea"/>
          <a:cs typeface="ＭＳ Ｐゴシック"/>
        </a:defRPr>
      </a:lvl4pPr>
      <a:lvl5pPr marL="1543050" indent="-171450" algn="l" rtl="0" eaLnBrk="0" fontAlgn="base" hangingPunct="0">
        <a:spcBef>
          <a:spcPct val="20000"/>
        </a:spcBef>
        <a:spcAft>
          <a:spcPct val="0"/>
        </a:spcAft>
        <a:buClr>
          <a:srgbClr val="A7C3EA"/>
        </a:buClr>
        <a:buChar char="»"/>
        <a:defRPr sz="1500">
          <a:solidFill>
            <a:srgbClr val="404040"/>
          </a:solidFill>
          <a:latin typeface="+mn-lt"/>
          <a:ea typeface="+mn-ea"/>
          <a:cs typeface="ＭＳ Ｐゴシック"/>
        </a:defRPr>
      </a:lvl5pPr>
      <a:lvl6pPr marL="1885950" indent="-171450" algn="l" rtl="0" fontAlgn="base">
        <a:spcBef>
          <a:spcPct val="20000"/>
        </a:spcBef>
        <a:spcAft>
          <a:spcPct val="0"/>
        </a:spcAft>
        <a:buClr>
          <a:srgbClr val="A7C3EA"/>
        </a:buClr>
        <a:buChar char="»"/>
        <a:defRPr sz="1500">
          <a:solidFill>
            <a:srgbClr val="404040"/>
          </a:solidFill>
          <a:latin typeface="+mn-lt"/>
          <a:ea typeface="+mn-ea"/>
        </a:defRPr>
      </a:lvl6pPr>
      <a:lvl7pPr marL="2228850" indent="-171450" algn="l" rtl="0" fontAlgn="base">
        <a:spcBef>
          <a:spcPct val="20000"/>
        </a:spcBef>
        <a:spcAft>
          <a:spcPct val="0"/>
        </a:spcAft>
        <a:buClr>
          <a:srgbClr val="A7C3EA"/>
        </a:buClr>
        <a:buChar char="»"/>
        <a:defRPr sz="1500">
          <a:solidFill>
            <a:srgbClr val="404040"/>
          </a:solidFill>
          <a:latin typeface="+mn-lt"/>
          <a:ea typeface="+mn-ea"/>
        </a:defRPr>
      </a:lvl7pPr>
      <a:lvl8pPr marL="2571750" indent="-171450" algn="l" rtl="0" fontAlgn="base">
        <a:spcBef>
          <a:spcPct val="20000"/>
        </a:spcBef>
        <a:spcAft>
          <a:spcPct val="0"/>
        </a:spcAft>
        <a:buClr>
          <a:srgbClr val="A7C3EA"/>
        </a:buClr>
        <a:buChar char="»"/>
        <a:defRPr sz="1500">
          <a:solidFill>
            <a:srgbClr val="404040"/>
          </a:solidFill>
          <a:latin typeface="+mn-lt"/>
          <a:ea typeface="+mn-ea"/>
        </a:defRPr>
      </a:lvl8pPr>
      <a:lvl9pPr marL="2914650" indent="-171450" algn="l" rtl="0" fontAlgn="base">
        <a:spcBef>
          <a:spcPct val="20000"/>
        </a:spcBef>
        <a:spcAft>
          <a:spcPct val="0"/>
        </a:spcAft>
        <a:buClr>
          <a:srgbClr val="A7C3EA"/>
        </a:buClr>
        <a:buChar char="»"/>
        <a:defRPr sz="1500">
          <a:solidFill>
            <a:srgbClr val="404040"/>
          </a:solidFill>
          <a:latin typeface="+mn-lt"/>
          <a:ea typeface="+mn-ea"/>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emf"/><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emf"/><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2.emf"/><Relationship Id="rId9" Type="http://schemas.openxmlformats.org/officeDocument/2006/relationships/image" Target="../media/image17.png"/><Relationship Id="rId1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07832" y="2944006"/>
            <a:ext cx="4922110" cy="627613"/>
          </a:xfrm>
        </p:spPr>
        <p:txBody>
          <a:bodyPr>
            <a:normAutofit fontScale="90000"/>
          </a:bodyPr>
          <a:lstStyle/>
          <a:p>
            <a:r>
              <a:rPr lang="en-US" dirty="0" err="1"/>
              <a:t>Tradespace</a:t>
            </a:r>
            <a:r>
              <a:rPr lang="en-US" dirty="0"/>
              <a:t> Exploration (TSE) Commercial Ship Case Study</a:t>
            </a:r>
          </a:p>
        </p:txBody>
      </p:sp>
      <p:sp>
        <p:nvSpPr>
          <p:cNvPr id="14" name="Text Placeholder 13"/>
          <p:cNvSpPr>
            <a:spLocks noGrp="1"/>
          </p:cNvSpPr>
          <p:nvPr>
            <p:ph type="body" idx="1"/>
          </p:nvPr>
        </p:nvSpPr>
        <p:spPr>
          <a:xfrm>
            <a:off x="207832" y="3407701"/>
            <a:ext cx="7302500" cy="1192786"/>
          </a:xfrm>
        </p:spPr>
        <p:txBody>
          <a:bodyPr>
            <a:normAutofit/>
          </a:bodyPr>
          <a:lstStyle/>
          <a:p>
            <a:endParaRPr lang="en-US" dirty="0"/>
          </a:p>
          <a:p>
            <a:pPr>
              <a:spcBef>
                <a:spcPts val="0"/>
              </a:spcBef>
            </a:pPr>
            <a:endParaRPr lang="en-US" dirty="0"/>
          </a:p>
          <a:p>
            <a:r>
              <a:rPr lang="en-US" sz="1600" dirty="0"/>
              <a:t>Mike Curry </a:t>
            </a:r>
          </a:p>
          <a:p>
            <a:r>
              <a:rPr lang="en-US" sz="1600" dirty="0"/>
              <a:t>05 June 2018</a:t>
            </a:r>
          </a:p>
          <a:p>
            <a:endParaRPr lang="en-US" dirty="0"/>
          </a:p>
        </p:txBody>
      </p:sp>
      <p:sp>
        <p:nvSpPr>
          <p:cNvPr id="4" name="Footer Placeholder 4"/>
          <p:cNvSpPr txBox="1">
            <a:spLocks/>
          </p:cNvSpPr>
          <p:nvPr/>
        </p:nvSpPr>
        <p:spPr>
          <a:xfrm>
            <a:off x="6013522" y="5801037"/>
            <a:ext cx="2593832" cy="197809"/>
          </a:xfrm>
          <a:prstGeom prst="rect">
            <a:avLst/>
          </a:prstGeom>
        </p:spPr>
        <p:txBody>
          <a:bodyPr vert="horz" wrap="square" lIns="68580" tIns="34290" rIns="68580" bIns="34290" numCol="1" rtlCol="0" anchor="t" anchorCtr="0" compatLnSpc="1">
            <a:prstTxWarp prst="textNoShape">
              <a:avLst/>
            </a:prstTxWarp>
          </a:bodyPr>
          <a:lstStyle>
            <a:defPPr>
              <a:defRPr lang="en-US"/>
            </a:defPPr>
            <a:lvl1pPr marL="0" algn="ctr" defTabSz="457200" rtl="0" eaLnBrk="0" latinLnBrk="0" hangingPunct="0">
              <a:defRPr sz="1200" kern="1200">
                <a:solidFill>
                  <a:srgbClr val="606060"/>
                </a:solidFill>
                <a:latin typeface="Arial" charset="0"/>
                <a:ea typeface="ＭＳ Ｐゴシック" charset="-128"/>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sz="900" dirty="0"/>
              <a:t>Draper Proprietary</a:t>
            </a:r>
          </a:p>
        </p:txBody>
      </p:sp>
    </p:spTree>
    <p:extLst>
      <p:ext uri="{BB962C8B-B14F-4D97-AF65-F5344CB8AC3E}">
        <p14:creationId xmlns:p14="http://schemas.microsoft.com/office/powerpoint/2010/main" val="923756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0B548E-DA4A-DF4B-BFCD-6771DEF5B356}"/>
              </a:ext>
            </a:extLst>
          </p:cNvPr>
          <p:cNvSpPr>
            <a:spLocks noGrp="1"/>
          </p:cNvSpPr>
          <p:nvPr>
            <p:ph type="sldNum" sz="quarter" idx="4"/>
          </p:nvPr>
        </p:nvSpPr>
        <p:spPr/>
        <p:txBody>
          <a:bodyPr/>
          <a:lstStyle/>
          <a:p>
            <a:fld id="{532E5815-A8B8-3248-99F0-470F41FB048B}" type="slidenum">
              <a:rPr lang="en-US" smtClean="0"/>
              <a:pPr/>
              <a:t>10</a:t>
            </a:fld>
            <a:endParaRPr lang="en-US" dirty="0"/>
          </a:p>
        </p:txBody>
      </p:sp>
      <p:sp>
        <p:nvSpPr>
          <p:cNvPr id="5" name="Title 4">
            <a:extLst>
              <a:ext uri="{FF2B5EF4-FFF2-40B4-BE49-F238E27FC236}">
                <a16:creationId xmlns:a16="http://schemas.microsoft.com/office/drawing/2014/main" id="{12C35BC3-C72A-8446-8AFC-668AFDCBCCC4}"/>
              </a:ext>
            </a:extLst>
          </p:cNvPr>
          <p:cNvSpPr>
            <a:spLocks noGrp="1"/>
          </p:cNvSpPr>
          <p:nvPr>
            <p:ph type="title"/>
          </p:nvPr>
        </p:nvSpPr>
        <p:spPr/>
        <p:txBody>
          <a:bodyPr/>
          <a:lstStyle/>
          <a:p>
            <a:r>
              <a:rPr lang="en-US" dirty="0"/>
              <a:t>Multi Epoch Analysis</a:t>
            </a:r>
          </a:p>
        </p:txBody>
      </p:sp>
      <p:sp>
        <p:nvSpPr>
          <p:cNvPr id="6" name="Footer Placeholder 5">
            <a:extLst>
              <a:ext uri="{FF2B5EF4-FFF2-40B4-BE49-F238E27FC236}">
                <a16:creationId xmlns:a16="http://schemas.microsoft.com/office/drawing/2014/main" id="{62EE6B40-A62D-3742-84E2-C11EA5854B3B}"/>
              </a:ext>
            </a:extLst>
          </p:cNvPr>
          <p:cNvSpPr>
            <a:spLocks noGrp="1"/>
          </p:cNvSpPr>
          <p:nvPr>
            <p:ph type="ftr" sz="quarter" idx="12"/>
          </p:nvPr>
        </p:nvSpPr>
        <p:spPr/>
        <p:txBody>
          <a:bodyPr/>
          <a:lstStyle/>
          <a:p>
            <a:r>
              <a:rPr lang="en-US"/>
              <a:t>Draper Proprietary</a:t>
            </a:r>
          </a:p>
        </p:txBody>
      </p:sp>
      <p:sp>
        <p:nvSpPr>
          <p:cNvPr id="7" name="Content Placeholder 6">
            <a:extLst>
              <a:ext uri="{FF2B5EF4-FFF2-40B4-BE49-F238E27FC236}">
                <a16:creationId xmlns:a16="http://schemas.microsoft.com/office/drawing/2014/main" id="{130CA0A3-6483-684A-92FF-8EC7A04983D8}"/>
              </a:ext>
            </a:extLst>
          </p:cNvPr>
          <p:cNvSpPr>
            <a:spLocks noGrp="1"/>
          </p:cNvSpPr>
          <p:nvPr>
            <p:ph idx="1"/>
          </p:nvPr>
        </p:nvSpPr>
        <p:spPr>
          <a:xfrm>
            <a:off x="241262" y="1033172"/>
            <a:ext cx="4297680" cy="1194639"/>
          </a:xfrm>
        </p:spPr>
        <p:txBody>
          <a:bodyPr>
            <a:normAutofit/>
          </a:bodyPr>
          <a:lstStyle/>
          <a:p>
            <a:r>
              <a:rPr lang="en-US" sz="2000" dirty="0"/>
              <a:t>Multi epoch analysis looks at design behavior across all 96 epochs (e.g. scenarios)</a:t>
            </a:r>
          </a:p>
        </p:txBody>
      </p:sp>
      <p:sp>
        <p:nvSpPr>
          <p:cNvPr id="8" name="Content Placeholder 6">
            <a:extLst>
              <a:ext uri="{FF2B5EF4-FFF2-40B4-BE49-F238E27FC236}">
                <a16:creationId xmlns:a16="http://schemas.microsoft.com/office/drawing/2014/main" id="{443D57A2-AFF0-F74E-958F-93AFA1D18FB7}"/>
              </a:ext>
            </a:extLst>
          </p:cNvPr>
          <p:cNvSpPr txBox="1">
            <a:spLocks/>
          </p:cNvSpPr>
          <p:nvPr/>
        </p:nvSpPr>
        <p:spPr>
          <a:xfrm>
            <a:off x="4597571" y="1033171"/>
            <a:ext cx="4297680" cy="1643527"/>
          </a:xfrm>
          <a:prstGeom prst="rect">
            <a:avLst/>
          </a:prstGeom>
        </p:spPr>
        <p:txBody>
          <a:bodyPr lIns="0">
            <a:normAutofit fontScale="85000" lnSpcReduction="20000"/>
          </a:bodyPr>
          <a:lstStyle>
            <a:lvl1pPr marL="214313" indent="-214313" algn="l" defTabSz="342900" rtl="0" eaLnBrk="1" latinLnBrk="0" hangingPunct="1">
              <a:lnSpc>
                <a:spcPct val="100000"/>
              </a:lnSpc>
              <a:spcBef>
                <a:spcPts val="600"/>
              </a:spcBef>
              <a:buClr>
                <a:schemeClr val="accent1"/>
              </a:buClr>
              <a:buFont typeface="Arial" panose="020B0604020202020204" pitchFamily="34" charset="0"/>
              <a:buChar char="•"/>
              <a:defRPr sz="1800" kern="1200" baseline="0">
                <a:solidFill>
                  <a:schemeClr val="tx1"/>
                </a:solidFill>
                <a:latin typeface="Arial"/>
                <a:ea typeface="+mn-ea"/>
                <a:cs typeface="+mn-cs"/>
              </a:defRPr>
            </a:lvl1pPr>
            <a:lvl2pPr marL="685800" indent="-342900" algn="l" defTabSz="342900" rtl="0" eaLnBrk="1" latinLnBrk="0" hangingPunct="1">
              <a:lnSpc>
                <a:spcPct val="100000"/>
              </a:lnSpc>
              <a:spcBef>
                <a:spcPct val="20000"/>
              </a:spcBef>
              <a:buClr>
                <a:schemeClr val="accent1"/>
              </a:buClr>
              <a:buFont typeface="Arial" panose="020B0604020202020204" pitchFamily="34" charset="0"/>
              <a:buChar char="‒"/>
              <a:defRPr sz="1350" kern="1200" baseline="0">
                <a:solidFill>
                  <a:schemeClr val="tx1"/>
                </a:solidFill>
                <a:latin typeface="+mn-lt"/>
                <a:ea typeface="+mn-ea"/>
                <a:cs typeface="+mn-cs"/>
              </a:defRPr>
            </a:lvl2pPr>
            <a:lvl3pPr marL="942975" indent="-257175" algn="l" defTabSz="342900" rtl="0" eaLnBrk="1" latinLnBrk="0" hangingPunct="1">
              <a:lnSpc>
                <a:spcPct val="100000"/>
              </a:lnSpc>
              <a:spcBef>
                <a:spcPct val="20000"/>
              </a:spcBef>
              <a:buClr>
                <a:schemeClr val="accent1"/>
              </a:buClr>
              <a:buFont typeface="Arial" panose="020B0604020202020204" pitchFamily="34" charset="0"/>
              <a:buChar char="•"/>
              <a:defRPr sz="1200" kern="1200">
                <a:solidFill>
                  <a:schemeClr val="tx1"/>
                </a:solidFill>
                <a:latin typeface="+mn-lt"/>
                <a:ea typeface="+mn-ea"/>
                <a:cs typeface="+mn-cs"/>
              </a:defRPr>
            </a:lvl3pPr>
            <a:lvl4pPr marL="1028700" indent="0" algn="l" defTabSz="342900" rtl="0" eaLnBrk="1" latinLnBrk="0" hangingPunct="1">
              <a:spcBef>
                <a:spcPct val="20000"/>
              </a:spcBef>
              <a:buFontTx/>
              <a:buNone/>
              <a:defRPr sz="1500" kern="1200">
                <a:solidFill>
                  <a:schemeClr val="tx1"/>
                </a:solidFill>
                <a:latin typeface="+mn-lt"/>
                <a:ea typeface="+mn-ea"/>
                <a:cs typeface="+mn-cs"/>
              </a:defRPr>
            </a:lvl4pPr>
            <a:lvl5pPr marL="1371600" indent="0" algn="l" defTabSz="342900" rtl="0" eaLnBrk="1" latinLnBrk="0" hangingPunct="1">
              <a:spcBef>
                <a:spcPct val="20000"/>
              </a:spcBef>
              <a:buFontTx/>
              <a:buNone/>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nSpc>
                <a:spcPct val="120000"/>
              </a:lnSpc>
            </a:pPr>
            <a:r>
              <a:rPr lang="en-US" sz="2400" dirty="0"/>
              <a:t>Combination of online analytical processing (OLAP) and binned aggregation techniques used for more sophisticated interactive applications</a:t>
            </a:r>
          </a:p>
          <a:p>
            <a:endParaRPr lang="en-US" sz="2000" dirty="0"/>
          </a:p>
          <a:p>
            <a:endParaRPr lang="en-US" sz="2000" dirty="0"/>
          </a:p>
        </p:txBody>
      </p:sp>
      <p:pic>
        <p:nvPicPr>
          <p:cNvPr id="9" name="Picture 8" descr="Screen Shot 2017-05-13 at 5.38.42 AM.png">
            <a:extLst>
              <a:ext uri="{FF2B5EF4-FFF2-40B4-BE49-F238E27FC236}">
                <a16:creationId xmlns:a16="http://schemas.microsoft.com/office/drawing/2014/main" id="{CB035238-1601-E843-920D-401E6B888EC8}"/>
              </a:ext>
            </a:extLst>
          </p:cNvPr>
          <p:cNvPicPr>
            <a:picLocks noChangeAspect="1"/>
          </p:cNvPicPr>
          <p:nvPr/>
        </p:nvPicPr>
        <p:blipFill>
          <a:blip r:embed="rId3"/>
          <a:stretch>
            <a:fillRect/>
          </a:stretch>
        </p:blipFill>
        <p:spPr>
          <a:xfrm>
            <a:off x="2070164" y="3054970"/>
            <a:ext cx="5169255" cy="2898648"/>
          </a:xfrm>
          <a:prstGeom prst="rect">
            <a:avLst/>
          </a:prstGeom>
        </p:spPr>
      </p:pic>
      <p:sp>
        <p:nvSpPr>
          <p:cNvPr id="10" name="TextBox 9">
            <a:extLst>
              <a:ext uri="{FF2B5EF4-FFF2-40B4-BE49-F238E27FC236}">
                <a16:creationId xmlns:a16="http://schemas.microsoft.com/office/drawing/2014/main" id="{C1F47977-EF83-F540-9083-8EB419B54F2E}"/>
              </a:ext>
            </a:extLst>
          </p:cNvPr>
          <p:cNvSpPr txBox="1"/>
          <p:nvPr/>
        </p:nvSpPr>
        <p:spPr>
          <a:xfrm>
            <a:off x="7549898" y="4810353"/>
            <a:ext cx="1544102" cy="646331"/>
          </a:xfrm>
          <a:prstGeom prst="rect">
            <a:avLst/>
          </a:prstGeom>
          <a:noFill/>
        </p:spPr>
        <p:txBody>
          <a:bodyPr wrap="square" rtlCol="0">
            <a:spAutoFit/>
          </a:bodyPr>
          <a:lstStyle/>
          <a:p>
            <a:r>
              <a:rPr lang="en-US" sz="1200" dirty="0"/>
              <a:t>Filtered subset of designs based on epoch performance</a:t>
            </a:r>
          </a:p>
        </p:txBody>
      </p:sp>
      <p:sp>
        <p:nvSpPr>
          <p:cNvPr id="11" name="Right Brace 10">
            <a:extLst>
              <a:ext uri="{FF2B5EF4-FFF2-40B4-BE49-F238E27FC236}">
                <a16:creationId xmlns:a16="http://schemas.microsoft.com/office/drawing/2014/main" id="{859B65F4-699D-344D-ADD1-399ACE7646DB}"/>
              </a:ext>
            </a:extLst>
          </p:cNvPr>
          <p:cNvSpPr/>
          <p:nvPr/>
        </p:nvSpPr>
        <p:spPr bwMode="auto">
          <a:xfrm>
            <a:off x="7304031" y="4462006"/>
            <a:ext cx="203297" cy="1371600"/>
          </a:xfrm>
          <a:prstGeom prst="rightBrace">
            <a:avLst/>
          </a:prstGeom>
          <a:no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12" name="TextBox 11">
            <a:extLst>
              <a:ext uri="{FF2B5EF4-FFF2-40B4-BE49-F238E27FC236}">
                <a16:creationId xmlns:a16="http://schemas.microsoft.com/office/drawing/2014/main" id="{B166E524-6AE0-0649-8656-7E496EF92C84}"/>
              </a:ext>
            </a:extLst>
          </p:cNvPr>
          <p:cNvSpPr txBox="1"/>
          <p:nvPr/>
        </p:nvSpPr>
        <p:spPr>
          <a:xfrm>
            <a:off x="7599898" y="3050212"/>
            <a:ext cx="1544102" cy="646331"/>
          </a:xfrm>
          <a:prstGeom prst="rect">
            <a:avLst/>
          </a:prstGeom>
          <a:noFill/>
        </p:spPr>
        <p:txBody>
          <a:bodyPr wrap="square" rtlCol="0">
            <a:spAutoFit/>
          </a:bodyPr>
          <a:lstStyle/>
          <a:p>
            <a:r>
              <a:rPr lang="en-US" sz="1200" dirty="0"/>
              <a:t>Details on demand reveal info on “problem epochs”</a:t>
            </a:r>
          </a:p>
        </p:txBody>
      </p:sp>
      <p:sp>
        <p:nvSpPr>
          <p:cNvPr id="13" name="Right Brace 12">
            <a:extLst>
              <a:ext uri="{FF2B5EF4-FFF2-40B4-BE49-F238E27FC236}">
                <a16:creationId xmlns:a16="http://schemas.microsoft.com/office/drawing/2014/main" id="{CD24ABDA-A71D-5341-A1CD-8E3AA60BC610}"/>
              </a:ext>
            </a:extLst>
          </p:cNvPr>
          <p:cNvSpPr/>
          <p:nvPr/>
        </p:nvSpPr>
        <p:spPr bwMode="auto">
          <a:xfrm>
            <a:off x="7304031" y="3242806"/>
            <a:ext cx="203297" cy="1005840"/>
          </a:xfrm>
          <a:prstGeom prst="rightBrace">
            <a:avLst/>
          </a:prstGeom>
          <a:no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14" name="TextBox 13">
            <a:extLst>
              <a:ext uri="{FF2B5EF4-FFF2-40B4-BE49-F238E27FC236}">
                <a16:creationId xmlns:a16="http://schemas.microsoft.com/office/drawing/2014/main" id="{E67ED08D-8B96-B845-8185-421981116E61}"/>
              </a:ext>
            </a:extLst>
          </p:cNvPr>
          <p:cNvSpPr txBox="1"/>
          <p:nvPr/>
        </p:nvSpPr>
        <p:spPr>
          <a:xfrm>
            <a:off x="7599898" y="3786552"/>
            <a:ext cx="1544102" cy="646331"/>
          </a:xfrm>
          <a:prstGeom prst="rect">
            <a:avLst/>
          </a:prstGeom>
          <a:noFill/>
        </p:spPr>
        <p:txBody>
          <a:bodyPr wrap="square" rtlCol="0">
            <a:spAutoFit/>
          </a:bodyPr>
          <a:lstStyle/>
          <a:p>
            <a:r>
              <a:rPr lang="en-US" sz="1200" dirty="0"/>
              <a:t>Allows comparison changeability strategies</a:t>
            </a:r>
          </a:p>
        </p:txBody>
      </p:sp>
      <p:sp>
        <p:nvSpPr>
          <p:cNvPr id="15" name="TextBox 14">
            <a:extLst>
              <a:ext uri="{FF2B5EF4-FFF2-40B4-BE49-F238E27FC236}">
                <a16:creationId xmlns:a16="http://schemas.microsoft.com/office/drawing/2014/main" id="{2457FED2-B8CB-5848-9D51-9E4BF269B3B4}"/>
              </a:ext>
            </a:extLst>
          </p:cNvPr>
          <p:cNvSpPr txBox="1"/>
          <p:nvPr/>
        </p:nvSpPr>
        <p:spPr>
          <a:xfrm>
            <a:off x="3823746" y="5923615"/>
            <a:ext cx="2966440" cy="600164"/>
          </a:xfrm>
          <a:prstGeom prst="rect">
            <a:avLst/>
          </a:prstGeom>
          <a:noFill/>
        </p:spPr>
        <p:txBody>
          <a:bodyPr wrap="square" rtlCol="0">
            <a:spAutoFit/>
          </a:bodyPr>
          <a:lstStyle/>
          <a:p>
            <a:r>
              <a:rPr lang="en-US" sz="1100" dirty="0"/>
              <a:t>Few designs satisfy more than 50% of epochs for this optimality threshold and strategy</a:t>
            </a:r>
          </a:p>
        </p:txBody>
      </p:sp>
      <p:cxnSp>
        <p:nvCxnSpPr>
          <p:cNvPr id="16" name="Straight Arrow Connector 15">
            <a:extLst>
              <a:ext uri="{FF2B5EF4-FFF2-40B4-BE49-F238E27FC236}">
                <a16:creationId xmlns:a16="http://schemas.microsoft.com/office/drawing/2014/main" id="{12A24E46-3281-EB4F-BCE4-ECA1934C81EC}"/>
              </a:ext>
            </a:extLst>
          </p:cNvPr>
          <p:cNvCxnSpPr/>
          <p:nvPr/>
        </p:nvCxnSpPr>
        <p:spPr bwMode="auto">
          <a:xfrm rot="16200000" flipV="1">
            <a:off x="4584930" y="5849196"/>
            <a:ext cx="172042" cy="138396"/>
          </a:xfrm>
          <a:prstGeom prst="straightConnector1">
            <a:avLst/>
          </a:prstGeom>
          <a:solidFill>
            <a:schemeClr val="accent1"/>
          </a:solidFill>
          <a:ln w="19050" cap="flat" cmpd="sng" algn="ctr">
            <a:solidFill>
              <a:schemeClr val="tx1"/>
            </a:solidFill>
            <a:prstDash val="solid"/>
            <a:round/>
            <a:headEnd type="none" w="sm" len="sm"/>
            <a:tailEnd type="arrow"/>
          </a:ln>
          <a:effectLst/>
        </p:spPr>
      </p:cxnSp>
      <p:sp>
        <p:nvSpPr>
          <p:cNvPr id="17" name="TextBox 16">
            <a:extLst>
              <a:ext uri="{FF2B5EF4-FFF2-40B4-BE49-F238E27FC236}">
                <a16:creationId xmlns:a16="http://schemas.microsoft.com/office/drawing/2014/main" id="{2272750C-E6C8-084E-B3E1-F8B2C6AA4237}"/>
              </a:ext>
            </a:extLst>
          </p:cNvPr>
          <p:cNvSpPr txBox="1"/>
          <p:nvPr/>
        </p:nvSpPr>
        <p:spPr>
          <a:xfrm>
            <a:off x="50000" y="3315168"/>
            <a:ext cx="1871615" cy="646331"/>
          </a:xfrm>
          <a:prstGeom prst="rect">
            <a:avLst/>
          </a:prstGeom>
          <a:solidFill>
            <a:schemeClr val="accent2"/>
          </a:solidFill>
        </p:spPr>
        <p:txBody>
          <a:bodyPr wrap="square" rtlCol="0">
            <a:spAutoFit/>
          </a:bodyPr>
          <a:lstStyle/>
          <a:p>
            <a:pPr algn="ctr"/>
            <a:r>
              <a:rPr lang="en-US" sz="1200" dirty="0">
                <a:solidFill>
                  <a:schemeClr val="bg1"/>
                </a:solidFill>
              </a:rPr>
              <a:t>Aggregate performance across 4 million design-epoch pairs</a:t>
            </a:r>
          </a:p>
        </p:txBody>
      </p:sp>
      <p:sp>
        <p:nvSpPr>
          <p:cNvPr id="18" name="TextBox 17">
            <a:extLst>
              <a:ext uri="{FF2B5EF4-FFF2-40B4-BE49-F238E27FC236}">
                <a16:creationId xmlns:a16="http://schemas.microsoft.com/office/drawing/2014/main" id="{7189ECF0-454F-0B4D-ABA9-B79657B04993}"/>
              </a:ext>
            </a:extLst>
          </p:cNvPr>
          <p:cNvSpPr txBox="1"/>
          <p:nvPr/>
        </p:nvSpPr>
        <p:spPr>
          <a:xfrm>
            <a:off x="50000" y="4277683"/>
            <a:ext cx="1871615" cy="461665"/>
          </a:xfrm>
          <a:prstGeom prst="rect">
            <a:avLst/>
          </a:prstGeom>
          <a:solidFill>
            <a:schemeClr val="accent2"/>
          </a:solidFill>
        </p:spPr>
        <p:txBody>
          <a:bodyPr wrap="square" rtlCol="0">
            <a:spAutoFit/>
          </a:bodyPr>
          <a:lstStyle/>
          <a:p>
            <a:pPr algn="ctr"/>
            <a:r>
              <a:rPr lang="en-US" sz="1200" dirty="0">
                <a:solidFill>
                  <a:schemeClr val="bg1"/>
                </a:solidFill>
              </a:rPr>
              <a:t>3 changeability strategies considered</a:t>
            </a:r>
          </a:p>
        </p:txBody>
      </p:sp>
      <p:sp>
        <p:nvSpPr>
          <p:cNvPr id="19" name="TextBox 18">
            <a:extLst>
              <a:ext uri="{FF2B5EF4-FFF2-40B4-BE49-F238E27FC236}">
                <a16:creationId xmlns:a16="http://schemas.microsoft.com/office/drawing/2014/main" id="{3B1CEECB-13F4-8F4D-8A8C-8831FB3A30D3}"/>
              </a:ext>
            </a:extLst>
          </p:cNvPr>
          <p:cNvSpPr txBox="1"/>
          <p:nvPr/>
        </p:nvSpPr>
        <p:spPr>
          <a:xfrm>
            <a:off x="198549" y="2593304"/>
            <a:ext cx="3305493" cy="307777"/>
          </a:xfrm>
          <a:prstGeom prst="rect">
            <a:avLst/>
          </a:prstGeom>
          <a:solidFill>
            <a:schemeClr val="accent2"/>
          </a:solidFill>
        </p:spPr>
        <p:txBody>
          <a:bodyPr wrap="square" rtlCol="0">
            <a:spAutoFit/>
          </a:bodyPr>
          <a:lstStyle/>
          <a:p>
            <a:pPr algn="ctr"/>
            <a:r>
              <a:rPr lang="en-US" sz="1400" u="sng" dirty="0">
                <a:solidFill>
                  <a:schemeClr val="bg1"/>
                </a:solidFill>
              </a:rPr>
              <a:t>Interactive Linked Bar/Row Charts</a:t>
            </a:r>
          </a:p>
        </p:txBody>
      </p:sp>
      <p:sp>
        <p:nvSpPr>
          <p:cNvPr id="20" name="TextBox 19">
            <a:extLst>
              <a:ext uri="{FF2B5EF4-FFF2-40B4-BE49-F238E27FC236}">
                <a16:creationId xmlns:a16="http://schemas.microsoft.com/office/drawing/2014/main" id="{262E8FE5-2DCD-0841-B9F3-5F7B315173DC}"/>
              </a:ext>
            </a:extLst>
          </p:cNvPr>
          <p:cNvSpPr txBox="1"/>
          <p:nvPr/>
        </p:nvSpPr>
        <p:spPr>
          <a:xfrm>
            <a:off x="0" y="-124429"/>
            <a:ext cx="2637260" cy="707886"/>
          </a:xfrm>
          <a:prstGeom prst="rect">
            <a:avLst/>
          </a:prstGeom>
          <a:noFill/>
        </p:spPr>
        <p:txBody>
          <a:bodyPr wrap="none" rtlCol="0">
            <a:spAutoFit/>
          </a:bodyPr>
          <a:lstStyle/>
          <a:p>
            <a:r>
              <a:rPr lang="en-US" sz="4000" dirty="0">
                <a:solidFill>
                  <a:srgbClr val="FF4612"/>
                </a:solidFill>
              </a:rPr>
              <a:t>Live Demo</a:t>
            </a:r>
          </a:p>
        </p:txBody>
      </p:sp>
    </p:spTree>
    <p:extLst>
      <p:ext uri="{BB962C8B-B14F-4D97-AF65-F5344CB8AC3E}">
        <p14:creationId xmlns:p14="http://schemas.microsoft.com/office/powerpoint/2010/main" val="1420664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9A47FA5-FB6E-BE4B-A4AB-1191B9421DE0}"/>
              </a:ext>
            </a:extLst>
          </p:cNvPr>
          <p:cNvSpPr>
            <a:spLocks noGrp="1"/>
          </p:cNvSpPr>
          <p:nvPr>
            <p:ph type="sldNum" sz="quarter" idx="4"/>
          </p:nvPr>
        </p:nvSpPr>
        <p:spPr/>
        <p:txBody>
          <a:bodyPr/>
          <a:lstStyle/>
          <a:p>
            <a:fld id="{532E5815-A8B8-3248-99F0-470F41FB048B}" type="slidenum">
              <a:rPr lang="en-US" smtClean="0"/>
              <a:pPr/>
              <a:t>11</a:t>
            </a:fld>
            <a:endParaRPr lang="en-US" dirty="0"/>
          </a:p>
        </p:txBody>
      </p:sp>
      <p:sp>
        <p:nvSpPr>
          <p:cNvPr id="5" name="Title 4">
            <a:extLst>
              <a:ext uri="{FF2B5EF4-FFF2-40B4-BE49-F238E27FC236}">
                <a16:creationId xmlns:a16="http://schemas.microsoft.com/office/drawing/2014/main" id="{0AF62C90-D874-E84B-80D5-E23292A596A8}"/>
              </a:ext>
            </a:extLst>
          </p:cNvPr>
          <p:cNvSpPr>
            <a:spLocks noGrp="1"/>
          </p:cNvSpPr>
          <p:nvPr>
            <p:ph type="title"/>
          </p:nvPr>
        </p:nvSpPr>
        <p:spPr/>
        <p:txBody>
          <a:bodyPr/>
          <a:lstStyle/>
          <a:p>
            <a:r>
              <a:rPr lang="en-US" dirty="0"/>
              <a:t>Multi Attribute Utility (MAU)</a:t>
            </a:r>
          </a:p>
        </p:txBody>
      </p:sp>
      <p:sp>
        <p:nvSpPr>
          <p:cNvPr id="6" name="Footer Placeholder 5">
            <a:extLst>
              <a:ext uri="{FF2B5EF4-FFF2-40B4-BE49-F238E27FC236}">
                <a16:creationId xmlns:a16="http://schemas.microsoft.com/office/drawing/2014/main" id="{9D14B52D-B5E6-6042-97A9-0ED71EB26562}"/>
              </a:ext>
            </a:extLst>
          </p:cNvPr>
          <p:cNvSpPr>
            <a:spLocks noGrp="1"/>
          </p:cNvSpPr>
          <p:nvPr>
            <p:ph type="ftr" sz="quarter" idx="12"/>
          </p:nvPr>
        </p:nvSpPr>
        <p:spPr/>
        <p:txBody>
          <a:bodyPr/>
          <a:lstStyle/>
          <a:p>
            <a:r>
              <a:rPr lang="en-US"/>
              <a:t>Draper Proprietary</a:t>
            </a:r>
          </a:p>
        </p:txBody>
      </p:sp>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1854697B-2A88-D649-9A68-ED8558106A99}"/>
                  </a:ext>
                </a:extLst>
              </p:cNvPr>
              <p:cNvSpPr txBox="1"/>
              <p:nvPr/>
            </p:nvSpPr>
            <p:spPr>
              <a:xfrm>
                <a:off x="6414907" y="240581"/>
                <a:ext cx="2343527"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𝑀𝐴𝑈</m:t>
                      </m:r>
                      <m:r>
                        <a:rPr lang="en-US" b="0" i="1" smtClean="0">
                          <a:latin typeface="Cambria Math" panose="02040503050406030204" pitchFamily="18" charset="0"/>
                        </a:rPr>
                        <m:t>=</m:t>
                      </m:r>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𝑈</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d>
                        </m:e>
                      </m:nary>
                    </m:oMath>
                  </m:oMathPara>
                </a14:m>
                <a:endParaRPr lang="en-US" dirty="0"/>
              </a:p>
            </p:txBody>
          </p:sp>
        </mc:Choice>
        <mc:Fallback>
          <p:sp>
            <p:nvSpPr>
              <p:cNvPr id="25" name="TextBox 24">
                <a:extLst>
                  <a:ext uri="{FF2B5EF4-FFF2-40B4-BE49-F238E27FC236}">
                    <a16:creationId xmlns:a16="http://schemas.microsoft.com/office/drawing/2014/main" id="{1854697B-2A88-D649-9A68-ED8558106A99}"/>
                  </a:ext>
                </a:extLst>
              </p:cNvPr>
              <p:cNvSpPr txBox="1">
                <a:spLocks noRot="1" noChangeAspect="1" noMove="1" noResize="1" noEditPoints="1" noAdjustHandles="1" noChangeArrowheads="1" noChangeShapeType="1" noTextEdit="1"/>
              </p:cNvSpPr>
              <p:nvPr/>
            </p:nvSpPr>
            <p:spPr>
              <a:xfrm>
                <a:off x="6414907" y="240581"/>
                <a:ext cx="2343527" cy="756233"/>
              </a:xfrm>
              <a:prstGeom prst="rect">
                <a:avLst/>
              </a:prstGeom>
              <a:blipFill>
                <a:blip r:embed="rId2"/>
                <a:stretch>
                  <a:fillRect l="-1075" t="-116667" b="-180000"/>
                </a:stretch>
              </a:blipFill>
            </p:spPr>
            <p:txBody>
              <a:bodyPr/>
              <a:lstStyle/>
              <a:p>
                <a:r>
                  <a:rPr lang="en-US">
                    <a:noFill/>
                  </a:rPr>
                  <a:t> </a:t>
                </a:r>
              </a:p>
            </p:txBody>
          </p:sp>
        </mc:Fallback>
      </mc:AlternateContent>
      <p:grpSp>
        <p:nvGrpSpPr>
          <p:cNvPr id="58" name="Group 57">
            <a:extLst>
              <a:ext uri="{FF2B5EF4-FFF2-40B4-BE49-F238E27FC236}">
                <a16:creationId xmlns:a16="http://schemas.microsoft.com/office/drawing/2014/main" id="{5416C9B6-ED17-DA43-9BAA-BF9B8EE34C75}"/>
              </a:ext>
            </a:extLst>
          </p:cNvPr>
          <p:cNvGrpSpPr/>
          <p:nvPr/>
        </p:nvGrpSpPr>
        <p:grpSpPr>
          <a:xfrm>
            <a:off x="719297" y="1398272"/>
            <a:ext cx="7653197" cy="4584798"/>
            <a:chOff x="719297" y="1398272"/>
            <a:chExt cx="7653197" cy="4584798"/>
          </a:xfrm>
        </p:grpSpPr>
        <p:pic>
          <p:nvPicPr>
            <p:cNvPr id="13" name="Picture 12">
              <a:extLst>
                <a:ext uri="{FF2B5EF4-FFF2-40B4-BE49-F238E27FC236}">
                  <a16:creationId xmlns:a16="http://schemas.microsoft.com/office/drawing/2014/main" id="{C379D9CB-B996-744E-B9B6-C94290D326B2}"/>
                </a:ext>
              </a:extLst>
            </p:cNvPr>
            <p:cNvPicPr>
              <a:picLocks noChangeAspect="1"/>
            </p:cNvPicPr>
            <p:nvPr/>
          </p:nvPicPr>
          <p:blipFill>
            <a:blip r:embed="rId3"/>
            <a:stretch>
              <a:fillRect/>
            </a:stretch>
          </p:blipFill>
          <p:spPr>
            <a:xfrm>
              <a:off x="2339849" y="1880200"/>
              <a:ext cx="1115695" cy="991235"/>
            </a:xfrm>
            <a:prstGeom prst="rect">
              <a:avLst/>
            </a:prstGeom>
          </p:spPr>
        </p:pic>
        <p:pic>
          <p:nvPicPr>
            <p:cNvPr id="14" name="Picture 13">
              <a:extLst>
                <a:ext uri="{FF2B5EF4-FFF2-40B4-BE49-F238E27FC236}">
                  <a16:creationId xmlns:a16="http://schemas.microsoft.com/office/drawing/2014/main" id="{24DCCD51-6C04-B040-98CE-4E067126AD1E}"/>
                </a:ext>
              </a:extLst>
            </p:cNvPr>
            <p:cNvPicPr>
              <a:picLocks noChangeAspect="1"/>
            </p:cNvPicPr>
            <p:nvPr/>
          </p:nvPicPr>
          <p:blipFill>
            <a:blip r:embed="rId4"/>
            <a:stretch>
              <a:fillRect/>
            </a:stretch>
          </p:blipFill>
          <p:spPr>
            <a:xfrm>
              <a:off x="2339849" y="4991835"/>
              <a:ext cx="1115695" cy="991235"/>
            </a:xfrm>
            <a:prstGeom prst="rect">
              <a:avLst/>
            </a:prstGeom>
          </p:spPr>
        </p:pic>
        <p:pic>
          <p:nvPicPr>
            <p:cNvPr id="15" name="Picture 14">
              <a:extLst>
                <a:ext uri="{FF2B5EF4-FFF2-40B4-BE49-F238E27FC236}">
                  <a16:creationId xmlns:a16="http://schemas.microsoft.com/office/drawing/2014/main" id="{C180C5C5-101F-3E4F-9A67-2604865911C0}"/>
                </a:ext>
              </a:extLst>
            </p:cNvPr>
            <p:cNvPicPr>
              <a:picLocks noChangeAspect="1"/>
            </p:cNvPicPr>
            <p:nvPr/>
          </p:nvPicPr>
          <p:blipFill>
            <a:blip r:embed="rId5"/>
            <a:stretch>
              <a:fillRect/>
            </a:stretch>
          </p:blipFill>
          <p:spPr>
            <a:xfrm>
              <a:off x="2339849" y="3294125"/>
              <a:ext cx="1115695" cy="991235"/>
            </a:xfrm>
            <a:prstGeom prst="rect">
              <a:avLst/>
            </a:prstGeom>
          </p:spPr>
        </p:pic>
        <p:sp>
          <p:nvSpPr>
            <p:cNvPr id="16" name="TextBox 15">
              <a:extLst>
                <a:ext uri="{FF2B5EF4-FFF2-40B4-BE49-F238E27FC236}">
                  <a16:creationId xmlns:a16="http://schemas.microsoft.com/office/drawing/2014/main" id="{9940B400-8348-2749-AD39-477BA444AB06}"/>
                </a:ext>
              </a:extLst>
            </p:cNvPr>
            <p:cNvSpPr txBox="1"/>
            <p:nvPr/>
          </p:nvSpPr>
          <p:spPr>
            <a:xfrm rot="5400000">
              <a:off x="2806369" y="4377742"/>
              <a:ext cx="595035" cy="584775"/>
            </a:xfrm>
            <a:prstGeom prst="rect">
              <a:avLst/>
            </a:prstGeom>
            <a:noFill/>
          </p:spPr>
          <p:txBody>
            <a:bodyPr wrap="none" rtlCol="0">
              <a:spAutoFit/>
            </a:bodyPr>
            <a:lstStyle/>
            <a:p>
              <a:r>
                <a:rPr lang="en-US" sz="3200" b="1" dirty="0"/>
                <a:t>…</a:t>
              </a:r>
              <a:endParaRPr lang="en-US" b="1" dirty="0"/>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1BBD6511-11AB-E442-AF98-D65E3ACE11D4}"/>
                    </a:ext>
                  </a:extLst>
                </p:cNvPr>
                <p:cNvSpPr txBox="1"/>
                <p:nvPr/>
              </p:nvSpPr>
              <p:spPr>
                <a:xfrm>
                  <a:off x="787196" y="3202670"/>
                  <a:ext cx="537711" cy="105060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e>
                              </m:mr>
                              <m:mr>
                                <m:e>
                                  <m:r>
                                    <a:rPr lang="en-US" i="1">
                                      <a:latin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𝑁</m:t>
                                      </m:r>
                                    </m:sub>
                                  </m:sSub>
                                </m:e>
                              </m:mr>
                            </m:m>
                          </m:e>
                        </m:d>
                      </m:oMath>
                    </m:oMathPara>
                  </a14:m>
                  <a:endParaRPr lang="en-US" dirty="0"/>
                </a:p>
              </p:txBody>
            </p:sp>
          </mc:Choice>
          <mc:Fallback>
            <p:sp>
              <p:nvSpPr>
                <p:cNvPr id="17" name="TextBox 16">
                  <a:extLst>
                    <a:ext uri="{FF2B5EF4-FFF2-40B4-BE49-F238E27FC236}">
                      <a16:creationId xmlns:a16="http://schemas.microsoft.com/office/drawing/2014/main" id="{1BBD6511-11AB-E442-AF98-D65E3ACE11D4}"/>
                    </a:ext>
                  </a:extLst>
                </p:cNvPr>
                <p:cNvSpPr txBox="1">
                  <a:spLocks noRot="1" noChangeAspect="1" noMove="1" noResize="1" noEditPoints="1" noAdjustHandles="1" noChangeArrowheads="1" noChangeShapeType="1" noTextEdit="1"/>
                </p:cNvSpPr>
                <p:nvPr/>
              </p:nvSpPr>
              <p:spPr>
                <a:xfrm>
                  <a:off x="787196" y="3202670"/>
                  <a:ext cx="537711" cy="1050609"/>
                </a:xfrm>
                <a:prstGeom prst="rect">
                  <a:avLst/>
                </a:prstGeom>
                <a:blipFill>
                  <a:blip r:embed="rId6"/>
                  <a:stretch>
                    <a:fillRect t="-1205" b="-2410"/>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3A019CDA-C95F-644B-9C70-406A031522D3}"/>
                </a:ext>
              </a:extLst>
            </p:cNvPr>
            <p:cNvCxnSpPr>
              <a:cxnSpLocks/>
            </p:cNvCxnSpPr>
            <p:nvPr/>
          </p:nvCxnSpPr>
          <p:spPr>
            <a:xfrm flipV="1">
              <a:off x="1527718" y="2477617"/>
              <a:ext cx="645880" cy="1111226"/>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BFD988EE-3188-A247-8D86-A2F3F2ED5644}"/>
                </a:ext>
              </a:extLst>
            </p:cNvPr>
            <p:cNvCxnSpPr>
              <a:cxnSpLocks/>
            </p:cNvCxnSpPr>
            <p:nvPr/>
          </p:nvCxnSpPr>
          <p:spPr>
            <a:xfrm>
              <a:off x="1630905" y="3887916"/>
              <a:ext cx="58747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B3698192-F23A-4945-A858-95BD8715BE5B}"/>
                </a:ext>
              </a:extLst>
            </p:cNvPr>
            <p:cNvCxnSpPr>
              <a:cxnSpLocks/>
            </p:cNvCxnSpPr>
            <p:nvPr/>
          </p:nvCxnSpPr>
          <p:spPr>
            <a:xfrm>
              <a:off x="1558926" y="4132623"/>
              <a:ext cx="601053" cy="1243092"/>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6FB7BA5A-3C18-C64D-8A6C-DCC6CDD28B37}"/>
                    </a:ext>
                  </a:extLst>
                </p:cNvPr>
                <p:cNvSpPr txBox="1"/>
                <p:nvPr/>
              </p:nvSpPr>
              <p:spPr>
                <a:xfrm>
                  <a:off x="4010403" y="2237318"/>
                  <a:ext cx="3107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1</m:t>
                            </m:r>
                          </m:sub>
                        </m:sSub>
                      </m:oMath>
                    </m:oMathPara>
                  </a14:m>
                  <a:endParaRPr lang="en-US" dirty="0"/>
                </a:p>
              </p:txBody>
            </p:sp>
          </mc:Choice>
          <mc:Fallback>
            <p:sp>
              <p:nvSpPr>
                <p:cNvPr id="26" name="TextBox 25">
                  <a:extLst>
                    <a:ext uri="{FF2B5EF4-FFF2-40B4-BE49-F238E27FC236}">
                      <a16:creationId xmlns:a16="http://schemas.microsoft.com/office/drawing/2014/main" id="{6FB7BA5A-3C18-C64D-8A6C-DCC6CDD28B37}"/>
                    </a:ext>
                  </a:extLst>
                </p:cNvPr>
                <p:cNvSpPr txBox="1">
                  <a:spLocks noRot="1" noChangeAspect="1" noMove="1" noResize="1" noEditPoints="1" noAdjustHandles="1" noChangeArrowheads="1" noChangeShapeType="1" noTextEdit="1"/>
                </p:cNvSpPr>
                <p:nvPr/>
              </p:nvSpPr>
              <p:spPr>
                <a:xfrm>
                  <a:off x="4010403" y="2237318"/>
                  <a:ext cx="310726" cy="276999"/>
                </a:xfrm>
                <a:prstGeom prst="rect">
                  <a:avLst/>
                </a:prstGeom>
                <a:blipFill>
                  <a:blip r:embed="rId7"/>
                  <a:stretch>
                    <a:fillRect l="-12000" r="-4000" b="-1739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A719921F-459C-0C4B-88AC-DEEE5131540D}"/>
                    </a:ext>
                  </a:extLst>
                </p:cNvPr>
                <p:cNvSpPr txBox="1"/>
                <p:nvPr/>
              </p:nvSpPr>
              <p:spPr>
                <a:xfrm>
                  <a:off x="4010403" y="3651243"/>
                  <a:ext cx="31604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2</m:t>
                            </m:r>
                          </m:sub>
                        </m:sSub>
                      </m:oMath>
                    </m:oMathPara>
                  </a14:m>
                  <a:endParaRPr lang="en-US" dirty="0"/>
                </a:p>
              </p:txBody>
            </p:sp>
          </mc:Choice>
          <mc:Fallback>
            <p:sp>
              <p:nvSpPr>
                <p:cNvPr id="27" name="TextBox 26">
                  <a:extLst>
                    <a:ext uri="{FF2B5EF4-FFF2-40B4-BE49-F238E27FC236}">
                      <a16:creationId xmlns:a16="http://schemas.microsoft.com/office/drawing/2014/main" id="{A719921F-459C-0C4B-88AC-DEEE5131540D}"/>
                    </a:ext>
                  </a:extLst>
                </p:cNvPr>
                <p:cNvSpPr txBox="1">
                  <a:spLocks noRot="1" noChangeAspect="1" noMove="1" noResize="1" noEditPoints="1" noAdjustHandles="1" noChangeArrowheads="1" noChangeShapeType="1" noTextEdit="1"/>
                </p:cNvSpPr>
                <p:nvPr/>
              </p:nvSpPr>
              <p:spPr>
                <a:xfrm>
                  <a:off x="4010403" y="3651243"/>
                  <a:ext cx="316048" cy="276999"/>
                </a:xfrm>
                <a:prstGeom prst="rect">
                  <a:avLst/>
                </a:prstGeom>
                <a:blipFill>
                  <a:blip r:embed="rId8"/>
                  <a:stretch>
                    <a:fillRect l="-11538" b="-1739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C23F98EC-3E2A-B241-B0D6-CE1152B6717A}"/>
                    </a:ext>
                  </a:extLst>
                </p:cNvPr>
                <p:cNvSpPr txBox="1"/>
                <p:nvPr/>
              </p:nvSpPr>
              <p:spPr>
                <a:xfrm>
                  <a:off x="4010403" y="5348953"/>
                  <a:ext cx="34881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𝑁</m:t>
                            </m:r>
                          </m:sub>
                        </m:sSub>
                      </m:oMath>
                    </m:oMathPara>
                  </a14:m>
                  <a:endParaRPr lang="en-US" dirty="0"/>
                </a:p>
              </p:txBody>
            </p:sp>
          </mc:Choice>
          <mc:Fallback>
            <p:sp>
              <p:nvSpPr>
                <p:cNvPr id="28" name="TextBox 27">
                  <a:extLst>
                    <a:ext uri="{FF2B5EF4-FFF2-40B4-BE49-F238E27FC236}">
                      <a16:creationId xmlns:a16="http://schemas.microsoft.com/office/drawing/2014/main" id="{C23F98EC-3E2A-B241-B0D6-CE1152B6717A}"/>
                    </a:ext>
                  </a:extLst>
                </p:cNvPr>
                <p:cNvSpPr txBox="1">
                  <a:spLocks noRot="1" noChangeAspect="1" noMove="1" noResize="1" noEditPoints="1" noAdjustHandles="1" noChangeArrowheads="1" noChangeShapeType="1" noTextEdit="1"/>
                </p:cNvSpPr>
                <p:nvPr/>
              </p:nvSpPr>
              <p:spPr>
                <a:xfrm>
                  <a:off x="4010403" y="5348953"/>
                  <a:ext cx="348813" cy="276999"/>
                </a:xfrm>
                <a:prstGeom prst="rect">
                  <a:avLst/>
                </a:prstGeom>
                <a:blipFill>
                  <a:blip r:embed="rId9"/>
                  <a:stretch>
                    <a:fillRect l="-10714" b="-13043"/>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034EF2A5-924A-4C47-948B-C67A48BC731B}"/>
                </a:ext>
              </a:extLst>
            </p:cNvPr>
            <p:cNvCxnSpPr>
              <a:cxnSpLocks/>
            </p:cNvCxnSpPr>
            <p:nvPr/>
          </p:nvCxnSpPr>
          <p:spPr>
            <a:xfrm>
              <a:off x="3522402" y="2375817"/>
              <a:ext cx="365760"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B387AA75-71A1-C048-82BA-246C11A35008}"/>
                </a:ext>
              </a:extLst>
            </p:cNvPr>
            <p:cNvCxnSpPr>
              <a:cxnSpLocks/>
            </p:cNvCxnSpPr>
            <p:nvPr/>
          </p:nvCxnSpPr>
          <p:spPr>
            <a:xfrm>
              <a:off x="3522402" y="3789742"/>
              <a:ext cx="365760"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0D0160FD-5B6F-4B44-B15B-C74C1D5BCDD1}"/>
                </a:ext>
              </a:extLst>
            </p:cNvPr>
            <p:cNvCxnSpPr>
              <a:cxnSpLocks/>
            </p:cNvCxnSpPr>
            <p:nvPr/>
          </p:nvCxnSpPr>
          <p:spPr>
            <a:xfrm>
              <a:off x="3522402" y="5487452"/>
              <a:ext cx="365760"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A733E80E-9B71-0D4D-8639-9DA16A643A28}"/>
                </a:ext>
              </a:extLst>
            </p:cNvPr>
            <p:cNvSpPr txBox="1"/>
            <p:nvPr/>
          </p:nvSpPr>
          <p:spPr>
            <a:xfrm>
              <a:off x="2652564" y="1403471"/>
              <a:ext cx="1653017" cy="584775"/>
            </a:xfrm>
            <a:prstGeom prst="rect">
              <a:avLst/>
            </a:prstGeom>
            <a:noFill/>
          </p:spPr>
          <p:txBody>
            <a:bodyPr wrap="none" rtlCol="0">
              <a:spAutoFit/>
            </a:bodyPr>
            <a:lstStyle/>
            <a:p>
              <a:pPr algn="ctr"/>
              <a:r>
                <a:rPr lang="en-US" sz="1600" b="1" dirty="0"/>
                <a:t>Stakeholder</a:t>
              </a:r>
            </a:p>
            <a:p>
              <a:r>
                <a:rPr lang="en-US" sz="1600" b="1" dirty="0"/>
                <a:t>SAU Functions</a:t>
              </a:r>
            </a:p>
          </p:txBody>
        </p:sp>
        <p:sp>
          <p:nvSpPr>
            <p:cNvPr id="35" name="TextBox 34">
              <a:extLst>
                <a:ext uri="{FF2B5EF4-FFF2-40B4-BE49-F238E27FC236}">
                  <a16:creationId xmlns:a16="http://schemas.microsoft.com/office/drawing/2014/main" id="{E2E9923E-3B78-234A-AB81-AE73EC9C352A}"/>
                </a:ext>
              </a:extLst>
            </p:cNvPr>
            <p:cNvSpPr txBox="1"/>
            <p:nvPr/>
          </p:nvSpPr>
          <p:spPr>
            <a:xfrm>
              <a:off x="719297" y="1403471"/>
              <a:ext cx="1438214" cy="584775"/>
            </a:xfrm>
            <a:prstGeom prst="rect">
              <a:avLst/>
            </a:prstGeom>
            <a:noFill/>
          </p:spPr>
          <p:txBody>
            <a:bodyPr wrap="none" rtlCol="0">
              <a:spAutoFit/>
            </a:bodyPr>
            <a:lstStyle/>
            <a:p>
              <a:pPr algn="ctr"/>
              <a:r>
                <a:rPr lang="en-US" sz="1600" b="1" dirty="0"/>
                <a:t>Performance</a:t>
              </a:r>
            </a:p>
            <a:p>
              <a:pPr algn="ctr"/>
              <a:r>
                <a:rPr lang="en-US" sz="1600" b="1" dirty="0"/>
                <a:t>Attributes</a:t>
              </a:r>
            </a:p>
          </p:txBody>
        </p:sp>
        <p:sp>
          <p:nvSpPr>
            <p:cNvPr id="36" name="TextBox 35">
              <a:extLst>
                <a:ext uri="{FF2B5EF4-FFF2-40B4-BE49-F238E27FC236}">
                  <a16:creationId xmlns:a16="http://schemas.microsoft.com/office/drawing/2014/main" id="{93ECEB58-C2EE-5C47-A545-356B7532FBAC}"/>
                </a:ext>
              </a:extLst>
            </p:cNvPr>
            <p:cNvSpPr txBox="1"/>
            <p:nvPr/>
          </p:nvSpPr>
          <p:spPr>
            <a:xfrm>
              <a:off x="4819882" y="1403471"/>
              <a:ext cx="1287019" cy="338554"/>
            </a:xfrm>
            <a:prstGeom prst="rect">
              <a:avLst/>
            </a:prstGeom>
            <a:noFill/>
          </p:spPr>
          <p:txBody>
            <a:bodyPr wrap="none" rtlCol="0">
              <a:spAutoFit/>
            </a:bodyPr>
            <a:lstStyle/>
            <a:p>
              <a:r>
                <a:rPr lang="en-US" sz="1600" b="1" dirty="0"/>
                <a:t>Weightings</a:t>
              </a:r>
            </a:p>
          </p:txBody>
        </p:sp>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B4D38347-7632-2F47-85D8-8285D8EE7462}"/>
                    </a:ext>
                  </a:extLst>
                </p:cNvPr>
                <p:cNvSpPr txBox="1"/>
                <p:nvPr/>
              </p:nvSpPr>
              <p:spPr>
                <a:xfrm>
                  <a:off x="5234066" y="2237318"/>
                  <a:ext cx="328360"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oMath>
                    </m:oMathPara>
                  </a14:m>
                  <a:endParaRPr lang="en-US" dirty="0"/>
                </a:p>
              </p:txBody>
            </p:sp>
          </mc:Choice>
          <mc:Fallback>
            <p:sp>
              <p:nvSpPr>
                <p:cNvPr id="37" name="TextBox 36">
                  <a:extLst>
                    <a:ext uri="{FF2B5EF4-FFF2-40B4-BE49-F238E27FC236}">
                      <a16:creationId xmlns:a16="http://schemas.microsoft.com/office/drawing/2014/main" id="{B4D38347-7632-2F47-85D8-8285D8EE7462}"/>
                    </a:ext>
                  </a:extLst>
                </p:cNvPr>
                <p:cNvSpPr txBox="1">
                  <a:spLocks noRot="1" noChangeAspect="1" noMove="1" noResize="1" noEditPoints="1" noAdjustHandles="1" noChangeArrowheads="1" noChangeShapeType="1" noTextEdit="1"/>
                </p:cNvSpPr>
                <p:nvPr/>
              </p:nvSpPr>
              <p:spPr>
                <a:xfrm>
                  <a:off x="5234066" y="2237318"/>
                  <a:ext cx="328360" cy="276999"/>
                </a:xfrm>
                <a:prstGeom prst="rect">
                  <a:avLst/>
                </a:prstGeom>
                <a:blipFill>
                  <a:blip r:embed="rId10"/>
                  <a:stretch>
                    <a:fillRect l="-3704" b="-1739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3899EF36-0350-A045-90AA-01003FA320E7}"/>
                    </a:ext>
                  </a:extLst>
                </p:cNvPr>
                <p:cNvSpPr txBox="1"/>
                <p:nvPr/>
              </p:nvSpPr>
              <p:spPr>
                <a:xfrm>
                  <a:off x="5234066" y="3651243"/>
                  <a:ext cx="33368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oMath>
                    </m:oMathPara>
                  </a14:m>
                  <a:endParaRPr lang="en-US" dirty="0"/>
                </a:p>
              </p:txBody>
            </p:sp>
          </mc:Choice>
          <mc:Fallback>
            <p:sp>
              <p:nvSpPr>
                <p:cNvPr id="38" name="TextBox 37">
                  <a:extLst>
                    <a:ext uri="{FF2B5EF4-FFF2-40B4-BE49-F238E27FC236}">
                      <a16:creationId xmlns:a16="http://schemas.microsoft.com/office/drawing/2014/main" id="{3899EF36-0350-A045-90AA-01003FA320E7}"/>
                    </a:ext>
                  </a:extLst>
                </p:cNvPr>
                <p:cNvSpPr txBox="1">
                  <a:spLocks noRot="1" noChangeAspect="1" noMove="1" noResize="1" noEditPoints="1" noAdjustHandles="1" noChangeArrowheads="1" noChangeShapeType="1" noTextEdit="1"/>
                </p:cNvSpPr>
                <p:nvPr/>
              </p:nvSpPr>
              <p:spPr>
                <a:xfrm>
                  <a:off x="5234066" y="3651243"/>
                  <a:ext cx="333681" cy="276999"/>
                </a:xfrm>
                <a:prstGeom prst="rect">
                  <a:avLst/>
                </a:prstGeom>
                <a:blipFill>
                  <a:blip r:embed="rId11"/>
                  <a:stretch>
                    <a:fillRect l="-3704" r="-3704" b="-1739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C1EDA551-F945-F24E-9D08-C3066333A5DA}"/>
                    </a:ext>
                  </a:extLst>
                </p:cNvPr>
                <p:cNvSpPr txBox="1"/>
                <p:nvPr/>
              </p:nvSpPr>
              <p:spPr>
                <a:xfrm>
                  <a:off x="5234066" y="5348953"/>
                  <a:ext cx="36644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𝑁</m:t>
                            </m:r>
                          </m:sub>
                        </m:sSub>
                      </m:oMath>
                    </m:oMathPara>
                  </a14:m>
                  <a:endParaRPr lang="en-US" dirty="0"/>
                </a:p>
              </p:txBody>
            </p:sp>
          </mc:Choice>
          <mc:Fallback>
            <p:sp>
              <p:nvSpPr>
                <p:cNvPr id="39" name="TextBox 38">
                  <a:extLst>
                    <a:ext uri="{FF2B5EF4-FFF2-40B4-BE49-F238E27FC236}">
                      <a16:creationId xmlns:a16="http://schemas.microsoft.com/office/drawing/2014/main" id="{C1EDA551-F945-F24E-9D08-C3066333A5DA}"/>
                    </a:ext>
                  </a:extLst>
                </p:cNvPr>
                <p:cNvSpPr txBox="1">
                  <a:spLocks noRot="1" noChangeAspect="1" noMove="1" noResize="1" noEditPoints="1" noAdjustHandles="1" noChangeArrowheads="1" noChangeShapeType="1" noTextEdit="1"/>
                </p:cNvSpPr>
                <p:nvPr/>
              </p:nvSpPr>
              <p:spPr>
                <a:xfrm>
                  <a:off x="5234066" y="5348953"/>
                  <a:ext cx="366446" cy="276999"/>
                </a:xfrm>
                <a:prstGeom prst="rect">
                  <a:avLst/>
                </a:prstGeom>
                <a:blipFill>
                  <a:blip r:embed="rId12"/>
                  <a:stretch>
                    <a:fillRect l="-3333" b="-130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9714EF44-26EC-9E40-94B2-53B951D56D45}"/>
                    </a:ext>
                  </a:extLst>
                </p:cNvPr>
                <p:cNvSpPr txBox="1"/>
                <p:nvPr/>
              </p:nvSpPr>
              <p:spPr>
                <a:xfrm>
                  <a:off x="4653632" y="2237318"/>
                  <a:ext cx="176330"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40" name="TextBox 39">
                  <a:extLst>
                    <a:ext uri="{FF2B5EF4-FFF2-40B4-BE49-F238E27FC236}">
                      <a16:creationId xmlns:a16="http://schemas.microsoft.com/office/drawing/2014/main" id="{9714EF44-26EC-9E40-94B2-53B951D56D45}"/>
                    </a:ext>
                  </a:extLst>
                </p:cNvPr>
                <p:cNvSpPr txBox="1">
                  <a:spLocks noRot="1" noChangeAspect="1" noMove="1" noResize="1" noEditPoints="1" noAdjustHandles="1" noChangeArrowheads="1" noChangeShapeType="1" noTextEdit="1"/>
                </p:cNvSpPr>
                <p:nvPr/>
              </p:nvSpPr>
              <p:spPr>
                <a:xfrm>
                  <a:off x="4653632" y="2237318"/>
                  <a:ext cx="176330" cy="276999"/>
                </a:xfrm>
                <a:prstGeom prst="rect">
                  <a:avLst/>
                </a:prstGeom>
                <a:blipFill>
                  <a:blip r:embed="rId13"/>
                  <a:stretch>
                    <a:fillRect l="-6667" r="-1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8DF2E6CF-0537-3945-8D92-61A63D23BA96}"/>
                    </a:ext>
                  </a:extLst>
                </p:cNvPr>
                <p:cNvSpPr txBox="1"/>
                <p:nvPr/>
              </p:nvSpPr>
              <p:spPr>
                <a:xfrm>
                  <a:off x="4653632" y="3651243"/>
                  <a:ext cx="176330"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41" name="TextBox 40">
                  <a:extLst>
                    <a:ext uri="{FF2B5EF4-FFF2-40B4-BE49-F238E27FC236}">
                      <a16:creationId xmlns:a16="http://schemas.microsoft.com/office/drawing/2014/main" id="{8DF2E6CF-0537-3945-8D92-61A63D23BA96}"/>
                    </a:ext>
                  </a:extLst>
                </p:cNvPr>
                <p:cNvSpPr txBox="1">
                  <a:spLocks noRot="1" noChangeAspect="1" noMove="1" noResize="1" noEditPoints="1" noAdjustHandles="1" noChangeArrowheads="1" noChangeShapeType="1" noTextEdit="1"/>
                </p:cNvSpPr>
                <p:nvPr/>
              </p:nvSpPr>
              <p:spPr>
                <a:xfrm>
                  <a:off x="4653632" y="3651243"/>
                  <a:ext cx="176330" cy="276999"/>
                </a:xfrm>
                <a:prstGeom prst="rect">
                  <a:avLst/>
                </a:prstGeom>
                <a:blipFill>
                  <a:blip r:embed="rId14"/>
                  <a:stretch>
                    <a:fillRect l="-6667" r="-1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2" name="TextBox 41">
                  <a:extLst>
                    <a:ext uri="{FF2B5EF4-FFF2-40B4-BE49-F238E27FC236}">
                      <a16:creationId xmlns:a16="http://schemas.microsoft.com/office/drawing/2014/main" id="{8C6D8E2A-51A1-B74E-96FE-50F9E65E98C6}"/>
                    </a:ext>
                  </a:extLst>
                </p:cNvPr>
                <p:cNvSpPr txBox="1"/>
                <p:nvPr/>
              </p:nvSpPr>
              <p:spPr>
                <a:xfrm>
                  <a:off x="4653632" y="5348953"/>
                  <a:ext cx="176330"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42" name="TextBox 41">
                  <a:extLst>
                    <a:ext uri="{FF2B5EF4-FFF2-40B4-BE49-F238E27FC236}">
                      <a16:creationId xmlns:a16="http://schemas.microsoft.com/office/drawing/2014/main" id="{8C6D8E2A-51A1-B74E-96FE-50F9E65E98C6}"/>
                    </a:ext>
                  </a:extLst>
                </p:cNvPr>
                <p:cNvSpPr txBox="1">
                  <a:spLocks noRot="1" noChangeAspect="1" noMove="1" noResize="1" noEditPoints="1" noAdjustHandles="1" noChangeArrowheads="1" noChangeShapeType="1" noTextEdit="1"/>
                </p:cNvSpPr>
                <p:nvPr/>
              </p:nvSpPr>
              <p:spPr>
                <a:xfrm>
                  <a:off x="4653632" y="5348953"/>
                  <a:ext cx="176330" cy="276999"/>
                </a:xfrm>
                <a:prstGeom prst="rect">
                  <a:avLst/>
                </a:prstGeom>
                <a:blipFill>
                  <a:blip r:embed="rId13"/>
                  <a:stretch>
                    <a:fillRect l="-6667" r="-13333"/>
                  </a:stretch>
                </a:blipFill>
              </p:spPr>
              <p:txBody>
                <a:bodyPr/>
                <a:lstStyle/>
                <a:p>
                  <a:r>
                    <a:rPr lang="en-US">
                      <a:noFill/>
                    </a:rPr>
                    <a:t> </a:t>
                  </a:r>
                </a:p>
              </p:txBody>
            </p:sp>
          </mc:Fallback>
        </mc:AlternateContent>
        <p:sp>
          <p:nvSpPr>
            <p:cNvPr id="46" name="TextBox 45">
              <a:extLst>
                <a:ext uri="{FF2B5EF4-FFF2-40B4-BE49-F238E27FC236}">
                  <a16:creationId xmlns:a16="http://schemas.microsoft.com/office/drawing/2014/main" id="{B34355CA-9C62-0E41-A94C-619DDB4EEAA8}"/>
                </a:ext>
              </a:extLst>
            </p:cNvPr>
            <p:cNvSpPr txBox="1"/>
            <p:nvPr/>
          </p:nvSpPr>
          <p:spPr>
            <a:xfrm>
              <a:off x="6207271" y="3420787"/>
              <a:ext cx="518091" cy="769441"/>
            </a:xfrm>
            <a:prstGeom prst="rect">
              <a:avLst/>
            </a:prstGeom>
            <a:noFill/>
          </p:spPr>
          <p:txBody>
            <a:bodyPr wrap="none" rtlCol="0">
              <a:spAutoFit/>
            </a:bodyPr>
            <a:lstStyle/>
            <a:p>
              <a:r>
                <a:rPr lang="en-US" sz="4400" dirty="0">
                  <a:latin typeface="Symbol" pitchFamily="2" charset="2"/>
                </a:rPr>
                <a:t>S</a:t>
              </a:r>
              <a:endParaRPr lang="en-US" dirty="0">
                <a:latin typeface="Symbol" pitchFamily="2" charset="2"/>
              </a:endParaRPr>
            </a:p>
          </p:txBody>
        </p:sp>
        <p:cxnSp>
          <p:nvCxnSpPr>
            <p:cNvPr id="47" name="Straight Arrow Connector 46">
              <a:extLst>
                <a:ext uri="{FF2B5EF4-FFF2-40B4-BE49-F238E27FC236}">
                  <a16:creationId xmlns:a16="http://schemas.microsoft.com/office/drawing/2014/main" id="{311D476C-32FB-724E-AB78-AC85D411011A}"/>
                </a:ext>
              </a:extLst>
            </p:cNvPr>
            <p:cNvCxnSpPr>
              <a:cxnSpLocks/>
            </p:cNvCxnSpPr>
            <p:nvPr/>
          </p:nvCxnSpPr>
          <p:spPr>
            <a:xfrm>
              <a:off x="5616278" y="3822362"/>
              <a:ext cx="548640"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928170F0-BF63-9140-ABBC-CB59983BD14F}"/>
                </a:ext>
              </a:extLst>
            </p:cNvPr>
            <p:cNvCxnSpPr>
              <a:cxnSpLocks/>
            </p:cNvCxnSpPr>
            <p:nvPr/>
          </p:nvCxnSpPr>
          <p:spPr>
            <a:xfrm>
              <a:off x="5616278" y="2397643"/>
              <a:ext cx="766759" cy="1117779"/>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0BF94571-0DEB-B042-97E1-E23F6C776C4D}"/>
                </a:ext>
              </a:extLst>
            </p:cNvPr>
            <p:cNvCxnSpPr>
              <a:cxnSpLocks/>
            </p:cNvCxnSpPr>
            <p:nvPr/>
          </p:nvCxnSpPr>
          <p:spPr>
            <a:xfrm flipV="1">
              <a:off x="5616278" y="4158696"/>
              <a:ext cx="749140" cy="1330934"/>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53" name="TextBox 52">
                  <a:extLst>
                    <a:ext uri="{FF2B5EF4-FFF2-40B4-BE49-F238E27FC236}">
                      <a16:creationId xmlns:a16="http://schemas.microsoft.com/office/drawing/2014/main" id="{89F2CEDC-F3F6-2B43-A0D4-B73C0FE5F596}"/>
                    </a:ext>
                  </a:extLst>
                </p:cNvPr>
                <p:cNvSpPr txBox="1"/>
                <p:nvPr/>
              </p:nvSpPr>
              <p:spPr>
                <a:xfrm>
                  <a:off x="7039652" y="3683862"/>
                  <a:ext cx="705001" cy="276999"/>
                </a:xfrm>
                <a:prstGeom prst="rect">
                  <a:avLst/>
                </a:prstGeom>
                <a:noFill/>
              </p:spPr>
              <p:txBody>
                <a:bodyPr wrap="none" lIns="0" tIns="0" rIns="0" bIns="0" rtlCol="0">
                  <a:spAutoFit/>
                </a:bodyPr>
                <a:lstStyle/>
                <a:p>
                  <a:pPr/>
                  <a:r>
                    <a:rPr lang="en-US" b="0" dirty="0"/>
                    <a:t>= </a:t>
                  </a:r>
                  <a14:m>
                    <m:oMath xmlns:m="http://schemas.openxmlformats.org/officeDocument/2006/math">
                      <m:r>
                        <a:rPr lang="en-US" b="0" i="1" smtClean="0">
                          <a:latin typeface="Cambria Math" panose="02040503050406030204" pitchFamily="18" charset="0"/>
                        </a:rPr>
                        <m:t>𝑀𝐴𝑈</m:t>
                      </m:r>
                    </m:oMath>
                  </a14:m>
                  <a:endParaRPr lang="en-US" dirty="0"/>
                </a:p>
              </p:txBody>
            </p:sp>
          </mc:Choice>
          <mc:Fallback>
            <p:sp>
              <p:nvSpPr>
                <p:cNvPr id="53" name="TextBox 52">
                  <a:extLst>
                    <a:ext uri="{FF2B5EF4-FFF2-40B4-BE49-F238E27FC236}">
                      <a16:creationId xmlns:a16="http://schemas.microsoft.com/office/drawing/2014/main" id="{89F2CEDC-F3F6-2B43-A0D4-B73C0FE5F596}"/>
                    </a:ext>
                  </a:extLst>
                </p:cNvPr>
                <p:cNvSpPr txBox="1">
                  <a:spLocks noRot="1" noChangeAspect="1" noMove="1" noResize="1" noEditPoints="1" noAdjustHandles="1" noChangeArrowheads="1" noChangeShapeType="1" noTextEdit="1"/>
                </p:cNvSpPr>
                <p:nvPr/>
              </p:nvSpPr>
              <p:spPr>
                <a:xfrm>
                  <a:off x="7039652" y="3683862"/>
                  <a:ext cx="705001" cy="276999"/>
                </a:xfrm>
                <a:prstGeom prst="rect">
                  <a:avLst/>
                </a:prstGeom>
                <a:blipFill>
                  <a:blip r:embed="rId15"/>
                  <a:stretch>
                    <a:fillRect l="-19298" t="-21739" r="-8772" b="-47826"/>
                  </a:stretch>
                </a:blipFill>
              </p:spPr>
              <p:txBody>
                <a:bodyPr/>
                <a:lstStyle/>
                <a:p>
                  <a:r>
                    <a:rPr lang="en-US">
                      <a:noFill/>
                    </a:rPr>
                    <a:t> </a:t>
                  </a:r>
                </a:p>
              </p:txBody>
            </p:sp>
          </mc:Fallback>
        </mc:AlternateContent>
        <p:sp>
          <p:nvSpPr>
            <p:cNvPr id="54" name="TextBox 53">
              <a:extLst>
                <a:ext uri="{FF2B5EF4-FFF2-40B4-BE49-F238E27FC236}">
                  <a16:creationId xmlns:a16="http://schemas.microsoft.com/office/drawing/2014/main" id="{08893974-2508-D346-A7E8-9151370F4FFD}"/>
                </a:ext>
              </a:extLst>
            </p:cNvPr>
            <p:cNvSpPr txBox="1"/>
            <p:nvPr/>
          </p:nvSpPr>
          <p:spPr>
            <a:xfrm>
              <a:off x="6800845" y="1398272"/>
              <a:ext cx="1571649" cy="584775"/>
            </a:xfrm>
            <a:prstGeom prst="rect">
              <a:avLst/>
            </a:prstGeom>
            <a:noFill/>
          </p:spPr>
          <p:txBody>
            <a:bodyPr wrap="none" rtlCol="0">
              <a:spAutoFit/>
            </a:bodyPr>
            <a:lstStyle/>
            <a:p>
              <a:pPr algn="ctr"/>
              <a:r>
                <a:rPr lang="en-US" sz="1600" b="1" dirty="0"/>
                <a:t>Multi Attribute</a:t>
              </a:r>
            </a:p>
            <a:p>
              <a:pPr algn="ctr"/>
              <a:r>
                <a:rPr lang="en-US" sz="1600" b="1" dirty="0"/>
                <a:t>Utility</a:t>
              </a:r>
            </a:p>
          </p:txBody>
        </p:sp>
      </p:grpSp>
      <p:sp>
        <p:nvSpPr>
          <p:cNvPr id="56" name="AutoShape 12">
            <a:extLst>
              <a:ext uri="{FF2B5EF4-FFF2-40B4-BE49-F238E27FC236}">
                <a16:creationId xmlns:a16="http://schemas.microsoft.com/office/drawing/2014/main" id="{CEEF7B37-076C-C949-9447-8AE0B33393DD}"/>
              </a:ext>
            </a:extLst>
          </p:cNvPr>
          <p:cNvSpPr>
            <a:spLocks noChangeArrowheads="1"/>
          </p:cNvSpPr>
          <p:nvPr/>
        </p:nvSpPr>
        <p:spPr bwMode="auto">
          <a:xfrm>
            <a:off x="6316768" y="5326626"/>
            <a:ext cx="2611424" cy="811626"/>
          </a:xfrm>
          <a:prstGeom prst="roundRect">
            <a:avLst>
              <a:gd name="adj" fmla="val 16667"/>
            </a:avLst>
          </a:prstGeom>
          <a:solidFill>
            <a:schemeClr val="accent2"/>
          </a:solidFill>
          <a:ln>
            <a:noFill/>
          </a:ln>
        </p:spPr>
        <p:txBody>
          <a:bodyPr lIns="91440" rIns="91440" anchor="ctr"/>
          <a:lstStyle/>
          <a:p>
            <a:pPr algn="ctr">
              <a:spcBef>
                <a:spcPct val="20000"/>
              </a:spcBef>
              <a:buFont typeface="Arial" pitchFamily="34" charset="0"/>
              <a:buNone/>
            </a:pPr>
            <a:r>
              <a:rPr lang="en-US" sz="1400" dirty="0">
                <a:solidFill>
                  <a:schemeClr val="bg1"/>
                </a:solidFill>
              </a:rPr>
              <a:t>MAU allows us to evaluate all enumerated design on a common scale</a:t>
            </a:r>
          </a:p>
        </p:txBody>
      </p:sp>
    </p:spTree>
    <p:extLst>
      <p:ext uri="{BB962C8B-B14F-4D97-AF65-F5344CB8AC3E}">
        <p14:creationId xmlns:p14="http://schemas.microsoft.com/office/powerpoint/2010/main" val="1639668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FC58E3A-9A76-DE48-AFE4-5C80042E08EB}"/>
              </a:ext>
            </a:extLst>
          </p:cNvPr>
          <p:cNvSpPr>
            <a:spLocks noGrp="1"/>
          </p:cNvSpPr>
          <p:nvPr>
            <p:ph type="sldNum" sz="quarter" idx="4"/>
          </p:nvPr>
        </p:nvSpPr>
        <p:spPr/>
        <p:txBody>
          <a:bodyPr/>
          <a:lstStyle/>
          <a:p>
            <a:fld id="{532E5815-A8B8-3248-99F0-470F41FB048B}" type="slidenum">
              <a:rPr lang="en-US" smtClean="0"/>
              <a:pPr/>
              <a:t>12</a:t>
            </a:fld>
            <a:endParaRPr lang="en-US" dirty="0"/>
          </a:p>
        </p:txBody>
      </p:sp>
      <p:sp>
        <p:nvSpPr>
          <p:cNvPr id="5" name="Title 4">
            <a:extLst>
              <a:ext uri="{FF2B5EF4-FFF2-40B4-BE49-F238E27FC236}">
                <a16:creationId xmlns:a16="http://schemas.microsoft.com/office/drawing/2014/main" id="{91D12B11-32EF-D941-8471-F9BFF4C8BB15}"/>
              </a:ext>
            </a:extLst>
          </p:cNvPr>
          <p:cNvSpPr>
            <a:spLocks noGrp="1"/>
          </p:cNvSpPr>
          <p:nvPr>
            <p:ph type="title"/>
          </p:nvPr>
        </p:nvSpPr>
        <p:spPr/>
        <p:txBody>
          <a:bodyPr/>
          <a:lstStyle/>
          <a:p>
            <a:r>
              <a:rPr lang="en-US" dirty="0"/>
              <a:t>Single Epoch Analysis</a:t>
            </a:r>
          </a:p>
        </p:txBody>
      </p:sp>
      <p:sp>
        <p:nvSpPr>
          <p:cNvPr id="6" name="Footer Placeholder 5">
            <a:extLst>
              <a:ext uri="{FF2B5EF4-FFF2-40B4-BE49-F238E27FC236}">
                <a16:creationId xmlns:a16="http://schemas.microsoft.com/office/drawing/2014/main" id="{4697DE34-E144-B94C-B166-9F7ED462EFC0}"/>
              </a:ext>
            </a:extLst>
          </p:cNvPr>
          <p:cNvSpPr>
            <a:spLocks noGrp="1"/>
          </p:cNvSpPr>
          <p:nvPr>
            <p:ph type="ftr" sz="quarter" idx="12"/>
          </p:nvPr>
        </p:nvSpPr>
        <p:spPr/>
        <p:txBody>
          <a:bodyPr/>
          <a:lstStyle/>
          <a:p>
            <a:r>
              <a:rPr lang="en-US"/>
              <a:t>Draper Proprietary</a:t>
            </a:r>
          </a:p>
        </p:txBody>
      </p:sp>
      <p:sp>
        <p:nvSpPr>
          <p:cNvPr id="7" name="Content Placeholder 6">
            <a:extLst>
              <a:ext uri="{FF2B5EF4-FFF2-40B4-BE49-F238E27FC236}">
                <a16:creationId xmlns:a16="http://schemas.microsoft.com/office/drawing/2014/main" id="{A078DAC4-9705-2244-A6F7-A44254D4AA11}"/>
              </a:ext>
            </a:extLst>
          </p:cNvPr>
          <p:cNvSpPr>
            <a:spLocks noGrp="1"/>
          </p:cNvSpPr>
          <p:nvPr>
            <p:ph idx="1"/>
          </p:nvPr>
        </p:nvSpPr>
        <p:spPr>
          <a:xfrm>
            <a:off x="457388" y="1033172"/>
            <a:ext cx="5248944" cy="4016697"/>
          </a:xfrm>
        </p:spPr>
        <p:txBody>
          <a:bodyPr>
            <a:normAutofit/>
          </a:bodyPr>
          <a:lstStyle/>
          <a:p>
            <a:r>
              <a:rPr lang="en-US" sz="2000" dirty="0"/>
              <a:t>Interactive scatterplot identical to previous case study</a:t>
            </a:r>
          </a:p>
          <a:p>
            <a:r>
              <a:rPr lang="en-US" sz="2000" dirty="0"/>
              <a:t>Some consideration made for scalability</a:t>
            </a:r>
          </a:p>
        </p:txBody>
      </p:sp>
      <p:sp>
        <p:nvSpPr>
          <p:cNvPr id="8" name="TextBox 7">
            <a:extLst>
              <a:ext uri="{FF2B5EF4-FFF2-40B4-BE49-F238E27FC236}">
                <a16:creationId xmlns:a16="http://schemas.microsoft.com/office/drawing/2014/main" id="{A0DFBC26-A2E7-1444-BAEE-D0821A65CEBB}"/>
              </a:ext>
            </a:extLst>
          </p:cNvPr>
          <p:cNvSpPr txBox="1"/>
          <p:nvPr/>
        </p:nvSpPr>
        <p:spPr>
          <a:xfrm>
            <a:off x="6473347" y="1907380"/>
            <a:ext cx="2089440" cy="338554"/>
          </a:xfrm>
          <a:prstGeom prst="rect">
            <a:avLst/>
          </a:prstGeom>
          <a:solidFill>
            <a:schemeClr val="accent2"/>
          </a:solidFill>
        </p:spPr>
        <p:txBody>
          <a:bodyPr wrap="square" rtlCol="0">
            <a:spAutoFit/>
          </a:bodyPr>
          <a:lstStyle/>
          <a:p>
            <a:pPr algn="ctr"/>
            <a:r>
              <a:rPr lang="en-US" sz="1600" b="1" dirty="0">
                <a:solidFill>
                  <a:schemeClr val="bg1"/>
                </a:solidFill>
              </a:rPr>
              <a:t>N= 41,204 designs</a:t>
            </a:r>
          </a:p>
        </p:txBody>
      </p:sp>
      <p:sp>
        <p:nvSpPr>
          <p:cNvPr id="9" name="Rectangle 8">
            <a:extLst>
              <a:ext uri="{FF2B5EF4-FFF2-40B4-BE49-F238E27FC236}">
                <a16:creationId xmlns:a16="http://schemas.microsoft.com/office/drawing/2014/main" id="{D0818178-7B81-964E-8CBE-564C4ACB639C}"/>
              </a:ext>
            </a:extLst>
          </p:cNvPr>
          <p:cNvSpPr/>
          <p:nvPr/>
        </p:nvSpPr>
        <p:spPr>
          <a:xfrm>
            <a:off x="6436160" y="1033172"/>
            <a:ext cx="2126627" cy="738664"/>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r>
              <a:rPr lang="en-US" sz="1400" dirty="0" err="1">
                <a:solidFill>
                  <a:srgbClr val="000000"/>
                </a:solidFill>
              </a:rPr>
              <a:t>Tradespace</a:t>
            </a:r>
            <a:r>
              <a:rPr lang="en-US" sz="1400" dirty="0">
                <a:solidFill>
                  <a:srgbClr val="000000"/>
                </a:solidFill>
              </a:rPr>
              <a:t> with color encoding mapped to fuel type</a:t>
            </a:r>
          </a:p>
        </p:txBody>
      </p:sp>
      <p:pic>
        <p:nvPicPr>
          <p:cNvPr id="10" name="Picture 9">
            <a:extLst>
              <a:ext uri="{FF2B5EF4-FFF2-40B4-BE49-F238E27FC236}">
                <a16:creationId xmlns:a16="http://schemas.microsoft.com/office/drawing/2014/main" id="{3C5D56D3-1342-BD45-B0CF-55A02BBE5820}"/>
              </a:ext>
            </a:extLst>
          </p:cNvPr>
          <p:cNvPicPr>
            <a:picLocks noChangeAspect="1"/>
          </p:cNvPicPr>
          <p:nvPr/>
        </p:nvPicPr>
        <p:blipFill>
          <a:blip r:embed="rId3"/>
          <a:srcRect t="46336" b="1113"/>
          <a:stretch>
            <a:fillRect/>
          </a:stretch>
        </p:blipFill>
        <p:spPr>
          <a:xfrm>
            <a:off x="2333536" y="4291648"/>
            <a:ext cx="5679350" cy="1916498"/>
          </a:xfrm>
          <a:prstGeom prst="rect">
            <a:avLst/>
          </a:prstGeom>
        </p:spPr>
      </p:pic>
      <p:sp>
        <p:nvSpPr>
          <p:cNvPr id="11" name="Rectangle 10">
            <a:extLst>
              <a:ext uri="{FF2B5EF4-FFF2-40B4-BE49-F238E27FC236}">
                <a16:creationId xmlns:a16="http://schemas.microsoft.com/office/drawing/2014/main" id="{F4594BA7-9D08-7545-8FC5-9959BBD36535}"/>
              </a:ext>
            </a:extLst>
          </p:cNvPr>
          <p:cNvSpPr/>
          <p:nvPr/>
        </p:nvSpPr>
        <p:spPr>
          <a:xfrm>
            <a:off x="4725638" y="6055402"/>
            <a:ext cx="271166" cy="193296"/>
          </a:xfrm>
          <a:prstGeom prst="rect">
            <a:avLst/>
          </a:prstGeom>
          <a:solidFill>
            <a:srgbClr val="FFC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22EB40F-8591-734B-9B51-22CB2540BEB4}"/>
              </a:ext>
            </a:extLst>
          </p:cNvPr>
          <p:cNvSpPr txBox="1"/>
          <p:nvPr/>
        </p:nvSpPr>
        <p:spPr>
          <a:xfrm>
            <a:off x="1200468" y="2706806"/>
            <a:ext cx="1133068" cy="338554"/>
          </a:xfrm>
          <a:prstGeom prst="rect">
            <a:avLst/>
          </a:prstGeom>
          <a:noFill/>
        </p:spPr>
        <p:txBody>
          <a:bodyPr wrap="square" rtlCol="0">
            <a:spAutoFit/>
          </a:bodyPr>
          <a:lstStyle/>
          <a:p>
            <a:r>
              <a:rPr lang="en-US" sz="1600" dirty="0"/>
              <a:t>Epoch = </a:t>
            </a:r>
            <a:r>
              <a:rPr lang="en-US" sz="1600" dirty="0" err="1"/>
              <a:t>i</a:t>
            </a:r>
            <a:endParaRPr lang="en-US" sz="1600" dirty="0"/>
          </a:p>
        </p:txBody>
      </p:sp>
      <p:pic>
        <p:nvPicPr>
          <p:cNvPr id="13" name="Picture 12">
            <a:extLst>
              <a:ext uri="{FF2B5EF4-FFF2-40B4-BE49-F238E27FC236}">
                <a16:creationId xmlns:a16="http://schemas.microsoft.com/office/drawing/2014/main" id="{D8490685-7265-C841-BBE8-FCD727DD5364}"/>
              </a:ext>
            </a:extLst>
          </p:cNvPr>
          <p:cNvPicPr>
            <a:picLocks noChangeAspect="1"/>
          </p:cNvPicPr>
          <p:nvPr/>
        </p:nvPicPr>
        <p:blipFill>
          <a:blip r:embed="rId3"/>
          <a:srcRect b="52941"/>
          <a:stretch>
            <a:fillRect/>
          </a:stretch>
        </p:blipFill>
        <p:spPr>
          <a:xfrm>
            <a:off x="2333536" y="2601777"/>
            <a:ext cx="5679350" cy="1716222"/>
          </a:xfrm>
          <a:prstGeom prst="rect">
            <a:avLst/>
          </a:prstGeom>
        </p:spPr>
      </p:pic>
      <p:sp>
        <p:nvSpPr>
          <p:cNvPr id="14" name="TextBox 13">
            <a:extLst>
              <a:ext uri="{FF2B5EF4-FFF2-40B4-BE49-F238E27FC236}">
                <a16:creationId xmlns:a16="http://schemas.microsoft.com/office/drawing/2014/main" id="{956576EF-8DEC-D843-8A75-57A5E2B32A5C}"/>
              </a:ext>
            </a:extLst>
          </p:cNvPr>
          <p:cNvSpPr txBox="1"/>
          <p:nvPr/>
        </p:nvSpPr>
        <p:spPr>
          <a:xfrm>
            <a:off x="537466" y="4067372"/>
            <a:ext cx="1847719" cy="307777"/>
          </a:xfrm>
          <a:prstGeom prst="rect">
            <a:avLst/>
          </a:prstGeom>
          <a:noFill/>
        </p:spPr>
        <p:txBody>
          <a:bodyPr wrap="square" rtlCol="0">
            <a:spAutoFit/>
          </a:bodyPr>
          <a:lstStyle/>
          <a:p>
            <a:pPr algn="ctr"/>
            <a:r>
              <a:rPr lang="en-US" sz="1400" dirty="0"/>
              <a:t>(This is 1 of 96 epochs)</a:t>
            </a:r>
          </a:p>
        </p:txBody>
      </p:sp>
    </p:spTree>
    <p:extLst>
      <p:ext uri="{BB962C8B-B14F-4D97-AF65-F5344CB8AC3E}">
        <p14:creationId xmlns:p14="http://schemas.microsoft.com/office/powerpoint/2010/main" val="3624638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0B548E-DA4A-DF4B-BFCD-6771DEF5B356}"/>
              </a:ext>
            </a:extLst>
          </p:cNvPr>
          <p:cNvSpPr>
            <a:spLocks noGrp="1"/>
          </p:cNvSpPr>
          <p:nvPr>
            <p:ph type="sldNum" sz="quarter" idx="4"/>
          </p:nvPr>
        </p:nvSpPr>
        <p:spPr/>
        <p:txBody>
          <a:bodyPr/>
          <a:lstStyle/>
          <a:p>
            <a:fld id="{532E5815-A8B8-3248-99F0-470F41FB048B}" type="slidenum">
              <a:rPr lang="en-US" smtClean="0"/>
              <a:pPr/>
              <a:t>13</a:t>
            </a:fld>
            <a:endParaRPr lang="en-US" dirty="0"/>
          </a:p>
        </p:txBody>
      </p:sp>
      <p:sp>
        <p:nvSpPr>
          <p:cNvPr id="5" name="Title 4">
            <a:extLst>
              <a:ext uri="{FF2B5EF4-FFF2-40B4-BE49-F238E27FC236}">
                <a16:creationId xmlns:a16="http://schemas.microsoft.com/office/drawing/2014/main" id="{12C35BC3-C72A-8446-8AFC-668AFDCBCCC4}"/>
              </a:ext>
            </a:extLst>
          </p:cNvPr>
          <p:cNvSpPr>
            <a:spLocks noGrp="1"/>
          </p:cNvSpPr>
          <p:nvPr>
            <p:ph type="title"/>
          </p:nvPr>
        </p:nvSpPr>
        <p:spPr/>
        <p:txBody>
          <a:bodyPr/>
          <a:lstStyle/>
          <a:p>
            <a:r>
              <a:rPr lang="en-US" dirty="0"/>
              <a:t>Multi Epoch Analysis</a:t>
            </a:r>
          </a:p>
        </p:txBody>
      </p:sp>
      <p:sp>
        <p:nvSpPr>
          <p:cNvPr id="6" name="Footer Placeholder 5">
            <a:extLst>
              <a:ext uri="{FF2B5EF4-FFF2-40B4-BE49-F238E27FC236}">
                <a16:creationId xmlns:a16="http://schemas.microsoft.com/office/drawing/2014/main" id="{62EE6B40-A62D-3742-84E2-C11EA5854B3B}"/>
              </a:ext>
            </a:extLst>
          </p:cNvPr>
          <p:cNvSpPr>
            <a:spLocks noGrp="1"/>
          </p:cNvSpPr>
          <p:nvPr>
            <p:ph type="ftr" sz="quarter" idx="12"/>
          </p:nvPr>
        </p:nvSpPr>
        <p:spPr/>
        <p:txBody>
          <a:bodyPr/>
          <a:lstStyle/>
          <a:p>
            <a:r>
              <a:rPr lang="en-US"/>
              <a:t>Draper Proprietary</a:t>
            </a:r>
          </a:p>
        </p:txBody>
      </p:sp>
      <p:sp>
        <p:nvSpPr>
          <p:cNvPr id="7" name="Content Placeholder 6">
            <a:extLst>
              <a:ext uri="{FF2B5EF4-FFF2-40B4-BE49-F238E27FC236}">
                <a16:creationId xmlns:a16="http://schemas.microsoft.com/office/drawing/2014/main" id="{130CA0A3-6483-684A-92FF-8EC7A04983D8}"/>
              </a:ext>
            </a:extLst>
          </p:cNvPr>
          <p:cNvSpPr>
            <a:spLocks noGrp="1"/>
          </p:cNvSpPr>
          <p:nvPr>
            <p:ph idx="1"/>
          </p:nvPr>
        </p:nvSpPr>
        <p:spPr>
          <a:xfrm>
            <a:off x="241262" y="1033172"/>
            <a:ext cx="4297680" cy="1194639"/>
          </a:xfrm>
        </p:spPr>
        <p:txBody>
          <a:bodyPr>
            <a:normAutofit/>
          </a:bodyPr>
          <a:lstStyle/>
          <a:p>
            <a:r>
              <a:rPr lang="en-US" sz="2000" dirty="0"/>
              <a:t>Multi epoch analysis looks at design behavior across all 96 epochs (e.g. scenarios)</a:t>
            </a:r>
          </a:p>
        </p:txBody>
      </p:sp>
      <p:sp>
        <p:nvSpPr>
          <p:cNvPr id="8" name="Content Placeholder 6">
            <a:extLst>
              <a:ext uri="{FF2B5EF4-FFF2-40B4-BE49-F238E27FC236}">
                <a16:creationId xmlns:a16="http://schemas.microsoft.com/office/drawing/2014/main" id="{443D57A2-AFF0-F74E-958F-93AFA1D18FB7}"/>
              </a:ext>
            </a:extLst>
          </p:cNvPr>
          <p:cNvSpPr txBox="1">
            <a:spLocks/>
          </p:cNvSpPr>
          <p:nvPr/>
        </p:nvSpPr>
        <p:spPr>
          <a:xfrm>
            <a:off x="4597571" y="1033171"/>
            <a:ext cx="4297680" cy="1643527"/>
          </a:xfrm>
          <a:prstGeom prst="rect">
            <a:avLst/>
          </a:prstGeom>
        </p:spPr>
        <p:txBody>
          <a:bodyPr lIns="0">
            <a:normAutofit fontScale="85000" lnSpcReduction="20000"/>
          </a:bodyPr>
          <a:lstStyle>
            <a:lvl1pPr marL="214313" indent="-214313" algn="l" defTabSz="342900" rtl="0" eaLnBrk="1" latinLnBrk="0" hangingPunct="1">
              <a:lnSpc>
                <a:spcPct val="100000"/>
              </a:lnSpc>
              <a:spcBef>
                <a:spcPts val="600"/>
              </a:spcBef>
              <a:buClr>
                <a:schemeClr val="accent1"/>
              </a:buClr>
              <a:buFont typeface="Arial" panose="020B0604020202020204" pitchFamily="34" charset="0"/>
              <a:buChar char="•"/>
              <a:defRPr sz="1800" kern="1200" baseline="0">
                <a:solidFill>
                  <a:schemeClr val="tx1"/>
                </a:solidFill>
                <a:latin typeface="Arial"/>
                <a:ea typeface="+mn-ea"/>
                <a:cs typeface="+mn-cs"/>
              </a:defRPr>
            </a:lvl1pPr>
            <a:lvl2pPr marL="685800" indent="-342900" algn="l" defTabSz="342900" rtl="0" eaLnBrk="1" latinLnBrk="0" hangingPunct="1">
              <a:lnSpc>
                <a:spcPct val="100000"/>
              </a:lnSpc>
              <a:spcBef>
                <a:spcPct val="20000"/>
              </a:spcBef>
              <a:buClr>
                <a:schemeClr val="accent1"/>
              </a:buClr>
              <a:buFont typeface="Arial" panose="020B0604020202020204" pitchFamily="34" charset="0"/>
              <a:buChar char="‒"/>
              <a:defRPr sz="1350" kern="1200" baseline="0">
                <a:solidFill>
                  <a:schemeClr val="tx1"/>
                </a:solidFill>
                <a:latin typeface="+mn-lt"/>
                <a:ea typeface="+mn-ea"/>
                <a:cs typeface="+mn-cs"/>
              </a:defRPr>
            </a:lvl2pPr>
            <a:lvl3pPr marL="942975" indent="-257175" algn="l" defTabSz="342900" rtl="0" eaLnBrk="1" latinLnBrk="0" hangingPunct="1">
              <a:lnSpc>
                <a:spcPct val="100000"/>
              </a:lnSpc>
              <a:spcBef>
                <a:spcPct val="20000"/>
              </a:spcBef>
              <a:buClr>
                <a:schemeClr val="accent1"/>
              </a:buClr>
              <a:buFont typeface="Arial" panose="020B0604020202020204" pitchFamily="34" charset="0"/>
              <a:buChar char="•"/>
              <a:defRPr sz="1200" kern="1200">
                <a:solidFill>
                  <a:schemeClr val="tx1"/>
                </a:solidFill>
                <a:latin typeface="+mn-lt"/>
                <a:ea typeface="+mn-ea"/>
                <a:cs typeface="+mn-cs"/>
              </a:defRPr>
            </a:lvl3pPr>
            <a:lvl4pPr marL="1028700" indent="0" algn="l" defTabSz="342900" rtl="0" eaLnBrk="1" latinLnBrk="0" hangingPunct="1">
              <a:spcBef>
                <a:spcPct val="20000"/>
              </a:spcBef>
              <a:buFontTx/>
              <a:buNone/>
              <a:defRPr sz="1500" kern="1200">
                <a:solidFill>
                  <a:schemeClr val="tx1"/>
                </a:solidFill>
                <a:latin typeface="+mn-lt"/>
                <a:ea typeface="+mn-ea"/>
                <a:cs typeface="+mn-cs"/>
              </a:defRPr>
            </a:lvl4pPr>
            <a:lvl5pPr marL="1371600" indent="0" algn="l" defTabSz="342900" rtl="0" eaLnBrk="1" latinLnBrk="0" hangingPunct="1">
              <a:spcBef>
                <a:spcPct val="20000"/>
              </a:spcBef>
              <a:buFontTx/>
              <a:buNone/>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nSpc>
                <a:spcPct val="120000"/>
              </a:lnSpc>
            </a:pPr>
            <a:r>
              <a:rPr lang="en-US" sz="2400" dirty="0"/>
              <a:t>Combination of online analytical processing (OLAP) and binned aggregation techniques used for more sophisticated interactive applications</a:t>
            </a:r>
          </a:p>
          <a:p>
            <a:endParaRPr lang="en-US" sz="2000" dirty="0"/>
          </a:p>
          <a:p>
            <a:endParaRPr lang="en-US" sz="2000" dirty="0"/>
          </a:p>
        </p:txBody>
      </p:sp>
      <p:pic>
        <p:nvPicPr>
          <p:cNvPr id="9" name="Picture 8" descr="Screen Shot 2017-05-13 at 5.38.42 AM.png">
            <a:extLst>
              <a:ext uri="{FF2B5EF4-FFF2-40B4-BE49-F238E27FC236}">
                <a16:creationId xmlns:a16="http://schemas.microsoft.com/office/drawing/2014/main" id="{CB035238-1601-E843-920D-401E6B888EC8}"/>
              </a:ext>
            </a:extLst>
          </p:cNvPr>
          <p:cNvPicPr>
            <a:picLocks noChangeAspect="1"/>
          </p:cNvPicPr>
          <p:nvPr/>
        </p:nvPicPr>
        <p:blipFill>
          <a:blip r:embed="rId3"/>
          <a:stretch>
            <a:fillRect/>
          </a:stretch>
        </p:blipFill>
        <p:spPr>
          <a:xfrm>
            <a:off x="2070164" y="3054970"/>
            <a:ext cx="5169255" cy="2898648"/>
          </a:xfrm>
          <a:prstGeom prst="rect">
            <a:avLst/>
          </a:prstGeom>
        </p:spPr>
      </p:pic>
      <p:sp>
        <p:nvSpPr>
          <p:cNvPr id="10" name="TextBox 9">
            <a:extLst>
              <a:ext uri="{FF2B5EF4-FFF2-40B4-BE49-F238E27FC236}">
                <a16:creationId xmlns:a16="http://schemas.microsoft.com/office/drawing/2014/main" id="{C1F47977-EF83-F540-9083-8EB419B54F2E}"/>
              </a:ext>
            </a:extLst>
          </p:cNvPr>
          <p:cNvSpPr txBox="1"/>
          <p:nvPr/>
        </p:nvSpPr>
        <p:spPr>
          <a:xfrm>
            <a:off x="7549898" y="4810353"/>
            <a:ext cx="1544102" cy="646331"/>
          </a:xfrm>
          <a:prstGeom prst="rect">
            <a:avLst/>
          </a:prstGeom>
          <a:noFill/>
        </p:spPr>
        <p:txBody>
          <a:bodyPr wrap="square" rtlCol="0">
            <a:spAutoFit/>
          </a:bodyPr>
          <a:lstStyle/>
          <a:p>
            <a:r>
              <a:rPr lang="en-US" sz="1200" dirty="0"/>
              <a:t>Filtered subset of designs based on epoch performance</a:t>
            </a:r>
          </a:p>
        </p:txBody>
      </p:sp>
      <p:sp>
        <p:nvSpPr>
          <p:cNvPr id="11" name="Right Brace 10">
            <a:extLst>
              <a:ext uri="{FF2B5EF4-FFF2-40B4-BE49-F238E27FC236}">
                <a16:creationId xmlns:a16="http://schemas.microsoft.com/office/drawing/2014/main" id="{859B65F4-699D-344D-ADD1-399ACE7646DB}"/>
              </a:ext>
            </a:extLst>
          </p:cNvPr>
          <p:cNvSpPr/>
          <p:nvPr/>
        </p:nvSpPr>
        <p:spPr bwMode="auto">
          <a:xfrm>
            <a:off x="7304031" y="4462006"/>
            <a:ext cx="203297" cy="1371600"/>
          </a:xfrm>
          <a:prstGeom prst="rightBrace">
            <a:avLst/>
          </a:prstGeom>
          <a:no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12" name="TextBox 11">
            <a:extLst>
              <a:ext uri="{FF2B5EF4-FFF2-40B4-BE49-F238E27FC236}">
                <a16:creationId xmlns:a16="http://schemas.microsoft.com/office/drawing/2014/main" id="{B166E524-6AE0-0649-8656-7E496EF92C84}"/>
              </a:ext>
            </a:extLst>
          </p:cNvPr>
          <p:cNvSpPr txBox="1"/>
          <p:nvPr/>
        </p:nvSpPr>
        <p:spPr>
          <a:xfrm>
            <a:off x="7599898" y="3050212"/>
            <a:ext cx="1544102" cy="646331"/>
          </a:xfrm>
          <a:prstGeom prst="rect">
            <a:avLst/>
          </a:prstGeom>
          <a:noFill/>
        </p:spPr>
        <p:txBody>
          <a:bodyPr wrap="square" rtlCol="0">
            <a:spAutoFit/>
          </a:bodyPr>
          <a:lstStyle/>
          <a:p>
            <a:r>
              <a:rPr lang="en-US" sz="1200" dirty="0"/>
              <a:t>Details on demand reveal info on “problem epochs”</a:t>
            </a:r>
          </a:p>
        </p:txBody>
      </p:sp>
      <p:sp>
        <p:nvSpPr>
          <p:cNvPr id="13" name="Right Brace 12">
            <a:extLst>
              <a:ext uri="{FF2B5EF4-FFF2-40B4-BE49-F238E27FC236}">
                <a16:creationId xmlns:a16="http://schemas.microsoft.com/office/drawing/2014/main" id="{CD24ABDA-A71D-5341-A1CD-8E3AA60BC610}"/>
              </a:ext>
            </a:extLst>
          </p:cNvPr>
          <p:cNvSpPr/>
          <p:nvPr/>
        </p:nvSpPr>
        <p:spPr bwMode="auto">
          <a:xfrm>
            <a:off x="7304031" y="3242806"/>
            <a:ext cx="203297" cy="1005840"/>
          </a:xfrm>
          <a:prstGeom prst="rightBrace">
            <a:avLst/>
          </a:prstGeom>
          <a:no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14" name="TextBox 13">
            <a:extLst>
              <a:ext uri="{FF2B5EF4-FFF2-40B4-BE49-F238E27FC236}">
                <a16:creationId xmlns:a16="http://schemas.microsoft.com/office/drawing/2014/main" id="{E67ED08D-8B96-B845-8185-421981116E61}"/>
              </a:ext>
            </a:extLst>
          </p:cNvPr>
          <p:cNvSpPr txBox="1"/>
          <p:nvPr/>
        </p:nvSpPr>
        <p:spPr>
          <a:xfrm>
            <a:off x="7599898" y="3786552"/>
            <a:ext cx="1544102" cy="646331"/>
          </a:xfrm>
          <a:prstGeom prst="rect">
            <a:avLst/>
          </a:prstGeom>
          <a:noFill/>
        </p:spPr>
        <p:txBody>
          <a:bodyPr wrap="square" rtlCol="0">
            <a:spAutoFit/>
          </a:bodyPr>
          <a:lstStyle/>
          <a:p>
            <a:r>
              <a:rPr lang="en-US" sz="1200" dirty="0"/>
              <a:t>Allows comparison changeability strategies</a:t>
            </a:r>
          </a:p>
        </p:txBody>
      </p:sp>
      <p:sp>
        <p:nvSpPr>
          <p:cNvPr id="15" name="TextBox 14">
            <a:extLst>
              <a:ext uri="{FF2B5EF4-FFF2-40B4-BE49-F238E27FC236}">
                <a16:creationId xmlns:a16="http://schemas.microsoft.com/office/drawing/2014/main" id="{2457FED2-B8CB-5848-9D51-9E4BF269B3B4}"/>
              </a:ext>
            </a:extLst>
          </p:cNvPr>
          <p:cNvSpPr txBox="1"/>
          <p:nvPr/>
        </p:nvSpPr>
        <p:spPr>
          <a:xfrm>
            <a:off x="3823746" y="5923615"/>
            <a:ext cx="2966440" cy="600164"/>
          </a:xfrm>
          <a:prstGeom prst="rect">
            <a:avLst/>
          </a:prstGeom>
          <a:noFill/>
        </p:spPr>
        <p:txBody>
          <a:bodyPr wrap="square" rtlCol="0">
            <a:spAutoFit/>
          </a:bodyPr>
          <a:lstStyle/>
          <a:p>
            <a:r>
              <a:rPr lang="en-US" sz="1100" dirty="0"/>
              <a:t>Few designs satisfy more than 50% of epochs for this optimality threshold and strategy</a:t>
            </a:r>
          </a:p>
        </p:txBody>
      </p:sp>
      <p:cxnSp>
        <p:nvCxnSpPr>
          <p:cNvPr id="16" name="Straight Arrow Connector 15">
            <a:extLst>
              <a:ext uri="{FF2B5EF4-FFF2-40B4-BE49-F238E27FC236}">
                <a16:creationId xmlns:a16="http://schemas.microsoft.com/office/drawing/2014/main" id="{12A24E46-3281-EB4F-BCE4-ECA1934C81EC}"/>
              </a:ext>
            </a:extLst>
          </p:cNvPr>
          <p:cNvCxnSpPr/>
          <p:nvPr/>
        </p:nvCxnSpPr>
        <p:spPr bwMode="auto">
          <a:xfrm rot="16200000" flipV="1">
            <a:off x="4584930" y="5849196"/>
            <a:ext cx="172042" cy="138396"/>
          </a:xfrm>
          <a:prstGeom prst="straightConnector1">
            <a:avLst/>
          </a:prstGeom>
          <a:solidFill>
            <a:schemeClr val="accent1"/>
          </a:solidFill>
          <a:ln w="19050" cap="flat" cmpd="sng" algn="ctr">
            <a:solidFill>
              <a:schemeClr val="tx1"/>
            </a:solidFill>
            <a:prstDash val="solid"/>
            <a:round/>
            <a:headEnd type="none" w="sm" len="sm"/>
            <a:tailEnd type="arrow"/>
          </a:ln>
          <a:effectLst/>
        </p:spPr>
      </p:cxnSp>
      <p:sp>
        <p:nvSpPr>
          <p:cNvPr id="17" name="TextBox 16">
            <a:extLst>
              <a:ext uri="{FF2B5EF4-FFF2-40B4-BE49-F238E27FC236}">
                <a16:creationId xmlns:a16="http://schemas.microsoft.com/office/drawing/2014/main" id="{2272750C-E6C8-084E-B3E1-F8B2C6AA4237}"/>
              </a:ext>
            </a:extLst>
          </p:cNvPr>
          <p:cNvSpPr txBox="1"/>
          <p:nvPr/>
        </p:nvSpPr>
        <p:spPr>
          <a:xfrm>
            <a:off x="50000" y="3315168"/>
            <a:ext cx="1871615" cy="646331"/>
          </a:xfrm>
          <a:prstGeom prst="rect">
            <a:avLst/>
          </a:prstGeom>
          <a:solidFill>
            <a:schemeClr val="accent2"/>
          </a:solidFill>
        </p:spPr>
        <p:txBody>
          <a:bodyPr wrap="square" rtlCol="0">
            <a:spAutoFit/>
          </a:bodyPr>
          <a:lstStyle/>
          <a:p>
            <a:pPr algn="ctr"/>
            <a:r>
              <a:rPr lang="en-US" sz="1200" dirty="0">
                <a:solidFill>
                  <a:schemeClr val="bg1"/>
                </a:solidFill>
              </a:rPr>
              <a:t>Aggregate performance across 4 million design-epoch pairs</a:t>
            </a:r>
          </a:p>
        </p:txBody>
      </p:sp>
      <p:sp>
        <p:nvSpPr>
          <p:cNvPr id="18" name="TextBox 17">
            <a:extLst>
              <a:ext uri="{FF2B5EF4-FFF2-40B4-BE49-F238E27FC236}">
                <a16:creationId xmlns:a16="http://schemas.microsoft.com/office/drawing/2014/main" id="{7189ECF0-454F-0B4D-ABA9-B79657B04993}"/>
              </a:ext>
            </a:extLst>
          </p:cNvPr>
          <p:cNvSpPr txBox="1"/>
          <p:nvPr/>
        </p:nvSpPr>
        <p:spPr>
          <a:xfrm>
            <a:off x="50000" y="4277683"/>
            <a:ext cx="1871615" cy="461665"/>
          </a:xfrm>
          <a:prstGeom prst="rect">
            <a:avLst/>
          </a:prstGeom>
          <a:solidFill>
            <a:schemeClr val="accent2"/>
          </a:solidFill>
        </p:spPr>
        <p:txBody>
          <a:bodyPr wrap="square" rtlCol="0">
            <a:spAutoFit/>
          </a:bodyPr>
          <a:lstStyle/>
          <a:p>
            <a:pPr algn="ctr"/>
            <a:r>
              <a:rPr lang="en-US" sz="1200" dirty="0">
                <a:solidFill>
                  <a:schemeClr val="bg1"/>
                </a:solidFill>
              </a:rPr>
              <a:t>3 changeability strategies considered</a:t>
            </a:r>
          </a:p>
        </p:txBody>
      </p:sp>
      <p:sp>
        <p:nvSpPr>
          <p:cNvPr id="19" name="TextBox 18">
            <a:extLst>
              <a:ext uri="{FF2B5EF4-FFF2-40B4-BE49-F238E27FC236}">
                <a16:creationId xmlns:a16="http://schemas.microsoft.com/office/drawing/2014/main" id="{3B1CEECB-13F4-8F4D-8A8C-8831FB3A30D3}"/>
              </a:ext>
            </a:extLst>
          </p:cNvPr>
          <p:cNvSpPr txBox="1"/>
          <p:nvPr/>
        </p:nvSpPr>
        <p:spPr>
          <a:xfrm>
            <a:off x="198549" y="2593304"/>
            <a:ext cx="3305493" cy="307777"/>
          </a:xfrm>
          <a:prstGeom prst="rect">
            <a:avLst/>
          </a:prstGeom>
          <a:solidFill>
            <a:schemeClr val="accent2"/>
          </a:solidFill>
        </p:spPr>
        <p:txBody>
          <a:bodyPr wrap="square" rtlCol="0">
            <a:spAutoFit/>
          </a:bodyPr>
          <a:lstStyle/>
          <a:p>
            <a:pPr algn="ctr"/>
            <a:r>
              <a:rPr lang="en-US" sz="1400" u="sng" dirty="0">
                <a:solidFill>
                  <a:schemeClr val="bg1"/>
                </a:solidFill>
              </a:rPr>
              <a:t>Interactive Linked Bar/Row Charts</a:t>
            </a:r>
          </a:p>
        </p:txBody>
      </p:sp>
    </p:spTree>
    <p:extLst>
      <p:ext uri="{BB962C8B-B14F-4D97-AF65-F5344CB8AC3E}">
        <p14:creationId xmlns:p14="http://schemas.microsoft.com/office/powerpoint/2010/main" val="2454596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0B548E-DA4A-DF4B-BFCD-6771DEF5B356}"/>
              </a:ext>
            </a:extLst>
          </p:cNvPr>
          <p:cNvSpPr>
            <a:spLocks noGrp="1"/>
          </p:cNvSpPr>
          <p:nvPr>
            <p:ph type="sldNum" sz="quarter" idx="4"/>
          </p:nvPr>
        </p:nvSpPr>
        <p:spPr/>
        <p:txBody>
          <a:bodyPr/>
          <a:lstStyle/>
          <a:p>
            <a:fld id="{532E5815-A8B8-3248-99F0-470F41FB048B}" type="slidenum">
              <a:rPr lang="en-US" smtClean="0"/>
              <a:pPr/>
              <a:t>14</a:t>
            </a:fld>
            <a:endParaRPr lang="en-US" dirty="0"/>
          </a:p>
        </p:txBody>
      </p:sp>
      <p:sp>
        <p:nvSpPr>
          <p:cNvPr id="5" name="Title 4">
            <a:extLst>
              <a:ext uri="{FF2B5EF4-FFF2-40B4-BE49-F238E27FC236}">
                <a16:creationId xmlns:a16="http://schemas.microsoft.com/office/drawing/2014/main" id="{12C35BC3-C72A-8446-8AFC-668AFDCBCCC4}"/>
              </a:ext>
            </a:extLst>
          </p:cNvPr>
          <p:cNvSpPr>
            <a:spLocks noGrp="1"/>
          </p:cNvSpPr>
          <p:nvPr>
            <p:ph type="title"/>
          </p:nvPr>
        </p:nvSpPr>
        <p:spPr/>
        <p:txBody>
          <a:bodyPr/>
          <a:lstStyle/>
          <a:p>
            <a:r>
              <a:rPr lang="en-US" dirty="0"/>
              <a:t>Multi Epoch Analysis</a:t>
            </a:r>
          </a:p>
        </p:txBody>
      </p:sp>
      <p:sp>
        <p:nvSpPr>
          <p:cNvPr id="6" name="Footer Placeholder 5">
            <a:extLst>
              <a:ext uri="{FF2B5EF4-FFF2-40B4-BE49-F238E27FC236}">
                <a16:creationId xmlns:a16="http://schemas.microsoft.com/office/drawing/2014/main" id="{62EE6B40-A62D-3742-84E2-C11EA5854B3B}"/>
              </a:ext>
            </a:extLst>
          </p:cNvPr>
          <p:cNvSpPr>
            <a:spLocks noGrp="1"/>
          </p:cNvSpPr>
          <p:nvPr>
            <p:ph type="ftr" sz="quarter" idx="12"/>
          </p:nvPr>
        </p:nvSpPr>
        <p:spPr/>
        <p:txBody>
          <a:bodyPr/>
          <a:lstStyle/>
          <a:p>
            <a:r>
              <a:rPr lang="en-US"/>
              <a:t>Draper Proprietary</a:t>
            </a:r>
          </a:p>
        </p:txBody>
      </p:sp>
      <p:sp>
        <p:nvSpPr>
          <p:cNvPr id="7" name="Content Placeholder 6">
            <a:extLst>
              <a:ext uri="{FF2B5EF4-FFF2-40B4-BE49-F238E27FC236}">
                <a16:creationId xmlns:a16="http://schemas.microsoft.com/office/drawing/2014/main" id="{130CA0A3-6483-684A-92FF-8EC7A04983D8}"/>
              </a:ext>
            </a:extLst>
          </p:cNvPr>
          <p:cNvSpPr>
            <a:spLocks noGrp="1"/>
          </p:cNvSpPr>
          <p:nvPr>
            <p:ph idx="1"/>
          </p:nvPr>
        </p:nvSpPr>
        <p:spPr>
          <a:xfrm>
            <a:off x="241262" y="1033172"/>
            <a:ext cx="4297680" cy="1194639"/>
          </a:xfrm>
        </p:spPr>
        <p:txBody>
          <a:bodyPr>
            <a:normAutofit/>
          </a:bodyPr>
          <a:lstStyle/>
          <a:p>
            <a:r>
              <a:rPr lang="en-US" sz="2000" dirty="0"/>
              <a:t>Multi epoch analysis looks at design behavior across all 96 epochs (e.g. scenarios)</a:t>
            </a:r>
          </a:p>
        </p:txBody>
      </p:sp>
      <p:sp>
        <p:nvSpPr>
          <p:cNvPr id="8" name="Content Placeholder 6">
            <a:extLst>
              <a:ext uri="{FF2B5EF4-FFF2-40B4-BE49-F238E27FC236}">
                <a16:creationId xmlns:a16="http://schemas.microsoft.com/office/drawing/2014/main" id="{443D57A2-AFF0-F74E-958F-93AFA1D18FB7}"/>
              </a:ext>
            </a:extLst>
          </p:cNvPr>
          <p:cNvSpPr txBox="1">
            <a:spLocks/>
          </p:cNvSpPr>
          <p:nvPr/>
        </p:nvSpPr>
        <p:spPr>
          <a:xfrm>
            <a:off x="4597571" y="1033171"/>
            <a:ext cx="4297680" cy="1643527"/>
          </a:xfrm>
          <a:prstGeom prst="rect">
            <a:avLst/>
          </a:prstGeom>
        </p:spPr>
        <p:txBody>
          <a:bodyPr lIns="0">
            <a:normAutofit fontScale="85000" lnSpcReduction="20000"/>
          </a:bodyPr>
          <a:lstStyle>
            <a:lvl1pPr marL="214313" indent="-214313" algn="l" defTabSz="342900" rtl="0" eaLnBrk="1" latinLnBrk="0" hangingPunct="1">
              <a:lnSpc>
                <a:spcPct val="100000"/>
              </a:lnSpc>
              <a:spcBef>
                <a:spcPts val="600"/>
              </a:spcBef>
              <a:buClr>
                <a:schemeClr val="accent1"/>
              </a:buClr>
              <a:buFont typeface="Arial" panose="020B0604020202020204" pitchFamily="34" charset="0"/>
              <a:buChar char="•"/>
              <a:defRPr sz="1800" kern="1200" baseline="0">
                <a:solidFill>
                  <a:schemeClr val="tx1"/>
                </a:solidFill>
                <a:latin typeface="Arial"/>
                <a:ea typeface="+mn-ea"/>
                <a:cs typeface="+mn-cs"/>
              </a:defRPr>
            </a:lvl1pPr>
            <a:lvl2pPr marL="685800" indent="-342900" algn="l" defTabSz="342900" rtl="0" eaLnBrk="1" latinLnBrk="0" hangingPunct="1">
              <a:lnSpc>
                <a:spcPct val="100000"/>
              </a:lnSpc>
              <a:spcBef>
                <a:spcPct val="20000"/>
              </a:spcBef>
              <a:buClr>
                <a:schemeClr val="accent1"/>
              </a:buClr>
              <a:buFont typeface="Arial" panose="020B0604020202020204" pitchFamily="34" charset="0"/>
              <a:buChar char="‒"/>
              <a:defRPr sz="1350" kern="1200" baseline="0">
                <a:solidFill>
                  <a:schemeClr val="tx1"/>
                </a:solidFill>
                <a:latin typeface="+mn-lt"/>
                <a:ea typeface="+mn-ea"/>
                <a:cs typeface="+mn-cs"/>
              </a:defRPr>
            </a:lvl2pPr>
            <a:lvl3pPr marL="942975" indent="-257175" algn="l" defTabSz="342900" rtl="0" eaLnBrk="1" latinLnBrk="0" hangingPunct="1">
              <a:lnSpc>
                <a:spcPct val="100000"/>
              </a:lnSpc>
              <a:spcBef>
                <a:spcPct val="20000"/>
              </a:spcBef>
              <a:buClr>
                <a:schemeClr val="accent1"/>
              </a:buClr>
              <a:buFont typeface="Arial" panose="020B0604020202020204" pitchFamily="34" charset="0"/>
              <a:buChar char="•"/>
              <a:defRPr sz="1200" kern="1200">
                <a:solidFill>
                  <a:schemeClr val="tx1"/>
                </a:solidFill>
                <a:latin typeface="+mn-lt"/>
                <a:ea typeface="+mn-ea"/>
                <a:cs typeface="+mn-cs"/>
              </a:defRPr>
            </a:lvl3pPr>
            <a:lvl4pPr marL="1028700" indent="0" algn="l" defTabSz="342900" rtl="0" eaLnBrk="1" latinLnBrk="0" hangingPunct="1">
              <a:spcBef>
                <a:spcPct val="20000"/>
              </a:spcBef>
              <a:buFontTx/>
              <a:buNone/>
              <a:defRPr sz="1500" kern="1200">
                <a:solidFill>
                  <a:schemeClr val="tx1"/>
                </a:solidFill>
                <a:latin typeface="+mn-lt"/>
                <a:ea typeface="+mn-ea"/>
                <a:cs typeface="+mn-cs"/>
              </a:defRPr>
            </a:lvl4pPr>
            <a:lvl5pPr marL="1371600" indent="0" algn="l" defTabSz="342900" rtl="0" eaLnBrk="1" latinLnBrk="0" hangingPunct="1">
              <a:spcBef>
                <a:spcPct val="20000"/>
              </a:spcBef>
              <a:buFontTx/>
              <a:buNone/>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nSpc>
                <a:spcPct val="120000"/>
              </a:lnSpc>
            </a:pPr>
            <a:r>
              <a:rPr lang="en-US" sz="2400" dirty="0"/>
              <a:t>Combination of online analytical processing (OLAP) and binned aggregation techniques used for more sophisticated interactive applications</a:t>
            </a:r>
          </a:p>
          <a:p>
            <a:endParaRPr lang="en-US" sz="2000" dirty="0"/>
          </a:p>
          <a:p>
            <a:endParaRPr lang="en-US" sz="2000" dirty="0"/>
          </a:p>
        </p:txBody>
      </p:sp>
      <p:sp>
        <p:nvSpPr>
          <p:cNvPr id="19" name="TextBox 18">
            <a:extLst>
              <a:ext uri="{FF2B5EF4-FFF2-40B4-BE49-F238E27FC236}">
                <a16:creationId xmlns:a16="http://schemas.microsoft.com/office/drawing/2014/main" id="{3B1CEECB-13F4-8F4D-8A8C-8831FB3A30D3}"/>
              </a:ext>
            </a:extLst>
          </p:cNvPr>
          <p:cNvSpPr txBox="1"/>
          <p:nvPr/>
        </p:nvSpPr>
        <p:spPr>
          <a:xfrm>
            <a:off x="198549" y="2593304"/>
            <a:ext cx="3305493" cy="307777"/>
          </a:xfrm>
          <a:prstGeom prst="rect">
            <a:avLst/>
          </a:prstGeom>
          <a:solidFill>
            <a:schemeClr val="accent2"/>
          </a:solidFill>
        </p:spPr>
        <p:txBody>
          <a:bodyPr wrap="square" rtlCol="0">
            <a:spAutoFit/>
          </a:bodyPr>
          <a:lstStyle/>
          <a:p>
            <a:pPr algn="ctr"/>
            <a:r>
              <a:rPr lang="en-US" sz="1400" u="sng" dirty="0">
                <a:solidFill>
                  <a:schemeClr val="bg1"/>
                </a:solidFill>
              </a:rPr>
              <a:t>Interactive Linked Bar/Row Charts</a:t>
            </a:r>
          </a:p>
        </p:txBody>
      </p:sp>
      <p:pic>
        <p:nvPicPr>
          <p:cNvPr id="30" name="Picture 29" descr="Screen Shot 2017-05-13 at 5.37.41 AM.png">
            <a:extLst>
              <a:ext uri="{FF2B5EF4-FFF2-40B4-BE49-F238E27FC236}">
                <a16:creationId xmlns:a16="http://schemas.microsoft.com/office/drawing/2014/main" id="{6804A595-4C40-3442-BC9B-D38DE0DF1C20}"/>
              </a:ext>
            </a:extLst>
          </p:cNvPr>
          <p:cNvPicPr>
            <a:picLocks noChangeAspect="1"/>
          </p:cNvPicPr>
          <p:nvPr/>
        </p:nvPicPr>
        <p:blipFill>
          <a:blip r:embed="rId3"/>
          <a:stretch>
            <a:fillRect/>
          </a:stretch>
        </p:blipFill>
        <p:spPr>
          <a:xfrm>
            <a:off x="2094046" y="3054970"/>
            <a:ext cx="5116661" cy="2898648"/>
          </a:xfrm>
          <a:prstGeom prst="rect">
            <a:avLst/>
          </a:prstGeom>
        </p:spPr>
      </p:pic>
      <p:sp>
        <p:nvSpPr>
          <p:cNvPr id="31" name="TextBox 30">
            <a:extLst>
              <a:ext uri="{FF2B5EF4-FFF2-40B4-BE49-F238E27FC236}">
                <a16:creationId xmlns:a16="http://schemas.microsoft.com/office/drawing/2014/main" id="{3F8F915F-A5A8-B544-9762-841CE0C3DCFF}"/>
              </a:ext>
            </a:extLst>
          </p:cNvPr>
          <p:cNvSpPr txBox="1"/>
          <p:nvPr/>
        </p:nvSpPr>
        <p:spPr>
          <a:xfrm>
            <a:off x="7549898" y="4810353"/>
            <a:ext cx="1544102" cy="646331"/>
          </a:xfrm>
          <a:prstGeom prst="rect">
            <a:avLst/>
          </a:prstGeom>
          <a:noFill/>
        </p:spPr>
        <p:txBody>
          <a:bodyPr wrap="square" rtlCol="0">
            <a:spAutoFit/>
          </a:bodyPr>
          <a:lstStyle/>
          <a:p>
            <a:r>
              <a:rPr lang="en-US" sz="1200" dirty="0"/>
              <a:t>Filtered subset of designs based on epoch performance</a:t>
            </a:r>
          </a:p>
        </p:txBody>
      </p:sp>
      <p:sp>
        <p:nvSpPr>
          <p:cNvPr id="32" name="Right Brace 31">
            <a:extLst>
              <a:ext uri="{FF2B5EF4-FFF2-40B4-BE49-F238E27FC236}">
                <a16:creationId xmlns:a16="http://schemas.microsoft.com/office/drawing/2014/main" id="{F29C45C4-431C-FE46-AE5C-69C05414A02B}"/>
              </a:ext>
            </a:extLst>
          </p:cNvPr>
          <p:cNvSpPr/>
          <p:nvPr/>
        </p:nvSpPr>
        <p:spPr bwMode="auto">
          <a:xfrm>
            <a:off x="7304031" y="4462006"/>
            <a:ext cx="203297" cy="1371600"/>
          </a:xfrm>
          <a:prstGeom prst="rightBrace">
            <a:avLst/>
          </a:prstGeom>
          <a:no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33" name="Right Brace 32">
            <a:extLst>
              <a:ext uri="{FF2B5EF4-FFF2-40B4-BE49-F238E27FC236}">
                <a16:creationId xmlns:a16="http://schemas.microsoft.com/office/drawing/2014/main" id="{44CCBB18-FCF6-EF46-B3A7-20F3AE6E8E6D}"/>
              </a:ext>
            </a:extLst>
          </p:cNvPr>
          <p:cNvSpPr/>
          <p:nvPr/>
        </p:nvSpPr>
        <p:spPr bwMode="auto">
          <a:xfrm>
            <a:off x="7304031" y="3242806"/>
            <a:ext cx="203297" cy="1005840"/>
          </a:xfrm>
          <a:prstGeom prst="rightBrace">
            <a:avLst/>
          </a:prstGeom>
          <a:no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34" name="TextBox 33">
            <a:extLst>
              <a:ext uri="{FF2B5EF4-FFF2-40B4-BE49-F238E27FC236}">
                <a16:creationId xmlns:a16="http://schemas.microsoft.com/office/drawing/2014/main" id="{AAA08737-9145-5644-8BDC-8FA312B5098B}"/>
              </a:ext>
            </a:extLst>
          </p:cNvPr>
          <p:cNvSpPr txBox="1"/>
          <p:nvPr/>
        </p:nvSpPr>
        <p:spPr>
          <a:xfrm>
            <a:off x="3823746" y="6003623"/>
            <a:ext cx="2966440" cy="430887"/>
          </a:xfrm>
          <a:prstGeom prst="rect">
            <a:avLst/>
          </a:prstGeom>
          <a:noFill/>
        </p:spPr>
        <p:txBody>
          <a:bodyPr wrap="square" rtlCol="0">
            <a:spAutoFit/>
          </a:bodyPr>
          <a:lstStyle/>
          <a:p>
            <a:r>
              <a:rPr lang="en-US" sz="1100" dirty="0"/>
              <a:t>Relax optimality threshold</a:t>
            </a:r>
          </a:p>
          <a:p>
            <a:r>
              <a:rPr lang="en-US" sz="1100" dirty="0"/>
              <a:t>Filter for designs that satisfy most epochs</a:t>
            </a:r>
          </a:p>
        </p:txBody>
      </p:sp>
      <p:cxnSp>
        <p:nvCxnSpPr>
          <p:cNvPr id="35" name="Straight Arrow Connector 34">
            <a:extLst>
              <a:ext uri="{FF2B5EF4-FFF2-40B4-BE49-F238E27FC236}">
                <a16:creationId xmlns:a16="http://schemas.microsoft.com/office/drawing/2014/main" id="{BEAEFD71-5ACB-D542-89FA-C10B9ED59247}"/>
              </a:ext>
            </a:extLst>
          </p:cNvPr>
          <p:cNvCxnSpPr/>
          <p:nvPr/>
        </p:nvCxnSpPr>
        <p:spPr bwMode="auto">
          <a:xfrm rot="16200000" flipV="1">
            <a:off x="4069317" y="5471187"/>
            <a:ext cx="673234" cy="391638"/>
          </a:xfrm>
          <a:prstGeom prst="straightConnector1">
            <a:avLst/>
          </a:prstGeom>
          <a:solidFill>
            <a:schemeClr val="accent1"/>
          </a:solidFill>
          <a:ln w="19050" cap="flat" cmpd="sng" algn="ctr">
            <a:solidFill>
              <a:schemeClr val="tx1"/>
            </a:solidFill>
            <a:prstDash val="solid"/>
            <a:round/>
            <a:headEnd type="none" w="sm" len="sm"/>
            <a:tailEnd type="arrow"/>
          </a:ln>
          <a:effectLst/>
        </p:spPr>
      </p:cxnSp>
      <p:cxnSp>
        <p:nvCxnSpPr>
          <p:cNvPr id="36" name="Straight Arrow Connector 35">
            <a:extLst>
              <a:ext uri="{FF2B5EF4-FFF2-40B4-BE49-F238E27FC236}">
                <a16:creationId xmlns:a16="http://schemas.microsoft.com/office/drawing/2014/main" id="{2CB3FAE5-56DD-F047-B532-E42487E3A7DB}"/>
              </a:ext>
            </a:extLst>
          </p:cNvPr>
          <p:cNvCxnSpPr/>
          <p:nvPr/>
        </p:nvCxnSpPr>
        <p:spPr bwMode="auto">
          <a:xfrm rot="5400000" flipH="1" flipV="1">
            <a:off x="4725530" y="5849019"/>
            <a:ext cx="170016" cy="139190"/>
          </a:xfrm>
          <a:prstGeom prst="straightConnector1">
            <a:avLst/>
          </a:prstGeom>
          <a:solidFill>
            <a:schemeClr val="accent1"/>
          </a:solidFill>
          <a:ln w="19050" cap="flat" cmpd="sng" algn="ctr">
            <a:solidFill>
              <a:schemeClr val="tx1"/>
            </a:solidFill>
            <a:prstDash val="solid"/>
            <a:round/>
            <a:headEnd type="none" w="sm" len="sm"/>
            <a:tailEnd type="arrow"/>
          </a:ln>
          <a:effectLst/>
        </p:spPr>
      </p:cxnSp>
      <p:sp>
        <p:nvSpPr>
          <p:cNvPr id="37" name="Rectangle 36">
            <a:extLst>
              <a:ext uri="{FF2B5EF4-FFF2-40B4-BE49-F238E27FC236}">
                <a16:creationId xmlns:a16="http://schemas.microsoft.com/office/drawing/2014/main" id="{F67CA028-BB8F-D345-BF6A-5BA4FD0A8934}"/>
              </a:ext>
            </a:extLst>
          </p:cNvPr>
          <p:cNvSpPr/>
          <p:nvPr/>
        </p:nvSpPr>
        <p:spPr bwMode="auto">
          <a:xfrm>
            <a:off x="2060164" y="3202800"/>
            <a:ext cx="1753582" cy="869490"/>
          </a:xfrm>
          <a:prstGeom prst="rect">
            <a:avLst/>
          </a:prstGeom>
          <a:noFill/>
          <a:ln w="19050" cap="flat" cmpd="sng" algn="ctr">
            <a:solidFill>
              <a:srgbClr val="FF0000">
                <a:alpha val="50000"/>
              </a:srgbClr>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38" name="TextBox 37">
            <a:extLst>
              <a:ext uri="{FF2B5EF4-FFF2-40B4-BE49-F238E27FC236}">
                <a16:creationId xmlns:a16="http://schemas.microsoft.com/office/drawing/2014/main" id="{C72E8C39-B9B6-C84E-9967-F87F237D8DD1}"/>
              </a:ext>
            </a:extLst>
          </p:cNvPr>
          <p:cNvSpPr txBox="1"/>
          <p:nvPr/>
        </p:nvSpPr>
        <p:spPr>
          <a:xfrm>
            <a:off x="60000" y="3172799"/>
            <a:ext cx="1791296" cy="830997"/>
          </a:xfrm>
          <a:prstGeom prst="rect">
            <a:avLst/>
          </a:prstGeom>
          <a:noFill/>
        </p:spPr>
        <p:txBody>
          <a:bodyPr wrap="square" rtlCol="0">
            <a:spAutoFit/>
          </a:bodyPr>
          <a:lstStyle/>
          <a:p>
            <a:r>
              <a:rPr lang="en-US" sz="1200" dirty="0"/>
              <a:t>Satisfactory designs trend towards ones with larger deck area and stability</a:t>
            </a:r>
          </a:p>
        </p:txBody>
      </p:sp>
      <p:cxnSp>
        <p:nvCxnSpPr>
          <p:cNvPr id="39" name="Straight Arrow Connector 38">
            <a:extLst>
              <a:ext uri="{FF2B5EF4-FFF2-40B4-BE49-F238E27FC236}">
                <a16:creationId xmlns:a16="http://schemas.microsoft.com/office/drawing/2014/main" id="{C402E6C7-FE7B-6640-8D04-244DD8EBCDE2}"/>
              </a:ext>
            </a:extLst>
          </p:cNvPr>
          <p:cNvCxnSpPr/>
          <p:nvPr/>
        </p:nvCxnSpPr>
        <p:spPr bwMode="auto">
          <a:xfrm>
            <a:off x="1711296" y="3600261"/>
            <a:ext cx="268868" cy="1588"/>
          </a:xfrm>
          <a:prstGeom prst="straightConnector1">
            <a:avLst/>
          </a:prstGeom>
          <a:solidFill>
            <a:schemeClr val="accent1"/>
          </a:solidFill>
          <a:ln w="19050" cap="flat" cmpd="sng" algn="ctr">
            <a:solidFill>
              <a:srgbClr val="FF0000"/>
            </a:solidFill>
            <a:prstDash val="solid"/>
            <a:round/>
            <a:headEnd type="none" w="sm" len="sm"/>
            <a:tailEnd type="arrow"/>
          </a:ln>
          <a:effectLst/>
        </p:spPr>
      </p:cxnSp>
      <p:sp>
        <p:nvSpPr>
          <p:cNvPr id="40" name="TextBox 39">
            <a:extLst>
              <a:ext uri="{FF2B5EF4-FFF2-40B4-BE49-F238E27FC236}">
                <a16:creationId xmlns:a16="http://schemas.microsoft.com/office/drawing/2014/main" id="{A1260BA8-9E4A-F341-8F25-B015BCE30514}"/>
              </a:ext>
            </a:extLst>
          </p:cNvPr>
          <p:cNvSpPr txBox="1"/>
          <p:nvPr/>
        </p:nvSpPr>
        <p:spPr>
          <a:xfrm>
            <a:off x="7599898" y="3050212"/>
            <a:ext cx="1544102" cy="646331"/>
          </a:xfrm>
          <a:prstGeom prst="rect">
            <a:avLst/>
          </a:prstGeom>
          <a:noFill/>
        </p:spPr>
        <p:txBody>
          <a:bodyPr wrap="square" rtlCol="0">
            <a:spAutoFit/>
          </a:bodyPr>
          <a:lstStyle/>
          <a:p>
            <a:r>
              <a:rPr lang="en-US" sz="1200" dirty="0"/>
              <a:t>Details on demand reveal info on “problem epochs”</a:t>
            </a:r>
          </a:p>
        </p:txBody>
      </p:sp>
      <p:sp>
        <p:nvSpPr>
          <p:cNvPr id="41" name="TextBox 40">
            <a:extLst>
              <a:ext uri="{FF2B5EF4-FFF2-40B4-BE49-F238E27FC236}">
                <a16:creationId xmlns:a16="http://schemas.microsoft.com/office/drawing/2014/main" id="{1021BA41-4AC0-3740-B22C-B5E2AB3A9E29}"/>
              </a:ext>
            </a:extLst>
          </p:cNvPr>
          <p:cNvSpPr txBox="1"/>
          <p:nvPr/>
        </p:nvSpPr>
        <p:spPr>
          <a:xfrm>
            <a:off x="7599898" y="3786552"/>
            <a:ext cx="1544102" cy="646331"/>
          </a:xfrm>
          <a:prstGeom prst="rect">
            <a:avLst/>
          </a:prstGeom>
          <a:noFill/>
        </p:spPr>
        <p:txBody>
          <a:bodyPr wrap="square" rtlCol="0">
            <a:spAutoFit/>
          </a:bodyPr>
          <a:lstStyle/>
          <a:p>
            <a:r>
              <a:rPr lang="en-US" sz="1200" dirty="0"/>
              <a:t>Allows comparison changeability strategies</a:t>
            </a:r>
          </a:p>
        </p:txBody>
      </p:sp>
    </p:spTree>
    <p:extLst>
      <p:ext uri="{BB962C8B-B14F-4D97-AF65-F5344CB8AC3E}">
        <p14:creationId xmlns:p14="http://schemas.microsoft.com/office/powerpoint/2010/main" val="1314343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EB5999-121E-204B-8D50-E4F590139E4F}"/>
              </a:ext>
            </a:extLst>
          </p:cNvPr>
          <p:cNvSpPr>
            <a:spLocks noGrp="1"/>
          </p:cNvSpPr>
          <p:nvPr>
            <p:ph type="sldNum" sz="quarter" idx="4"/>
          </p:nvPr>
        </p:nvSpPr>
        <p:spPr/>
        <p:txBody>
          <a:bodyPr/>
          <a:lstStyle/>
          <a:p>
            <a:fld id="{532E5815-A8B8-3248-99F0-470F41FB048B}" type="slidenum">
              <a:rPr lang="en-US" smtClean="0"/>
              <a:pPr/>
              <a:t>15</a:t>
            </a:fld>
            <a:endParaRPr lang="en-US" dirty="0"/>
          </a:p>
        </p:txBody>
      </p:sp>
      <p:sp>
        <p:nvSpPr>
          <p:cNvPr id="5" name="Title 4">
            <a:extLst>
              <a:ext uri="{FF2B5EF4-FFF2-40B4-BE49-F238E27FC236}">
                <a16:creationId xmlns:a16="http://schemas.microsoft.com/office/drawing/2014/main" id="{FC7200C8-7047-D44E-93E6-89764CB0E406}"/>
              </a:ext>
            </a:extLst>
          </p:cNvPr>
          <p:cNvSpPr>
            <a:spLocks noGrp="1"/>
          </p:cNvSpPr>
          <p:nvPr>
            <p:ph type="title"/>
          </p:nvPr>
        </p:nvSpPr>
        <p:spPr/>
        <p:txBody>
          <a:bodyPr/>
          <a:lstStyle/>
          <a:p>
            <a:r>
              <a:rPr lang="en-US" dirty="0"/>
              <a:t>Era Analysis</a:t>
            </a:r>
          </a:p>
        </p:txBody>
      </p:sp>
      <p:sp>
        <p:nvSpPr>
          <p:cNvPr id="6" name="Footer Placeholder 5">
            <a:extLst>
              <a:ext uri="{FF2B5EF4-FFF2-40B4-BE49-F238E27FC236}">
                <a16:creationId xmlns:a16="http://schemas.microsoft.com/office/drawing/2014/main" id="{502823DF-7F96-144F-BD15-0DBEA5BAEE64}"/>
              </a:ext>
            </a:extLst>
          </p:cNvPr>
          <p:cNvSpPr>
            <a:spLocks noGrp="1"/>
          </p:cNvSpPr>
          <p:nvPr>
            <p:ph type="ftr" sz="quarter" idx="12"/>
          </p:nvPr>
        </p:nvSpPr>
        <p:spPr/>
        <p:txBody>
          <a:bodyPr/>
          <a:lstStyle/>
          <a:p>
            <a:r>
              <a:rPr lang="en-US"/>
              <a:t>Draper Proprietary</a:t>
            </a:r>
          </a:p>
        </p:txBody>
      </p:sp>
      <p:sp>
        <p:nvSpPr>
          <p:cNvPr id="7" name="Content Placeholder 6">
            <a:extLst>
              <a:ext uri="{FF2B5EF4-FFF2-40B4-BE49-F238E27FC236}">
                <a16:creationId xmlns:a16="http://schemas.microsoft.com/office/drawing/2014/main" id="{79A556B5-9C50-8848-96D3-648B34280F4F}"/>
              </a:ext>
            </a:extLst>
          </p:cNvPr>
          <p:cNvSpPr>
            <a:spLocks noGrp="1"/>
          </p:cNvSpPr>
          <p:nvPr>
            <p:ph idx="1"/>
          </p:nvPr>
        </p:nvSpPr>
        <p:spPr>
          <a:xfrm>
            <a:off x="457388" y="1033172"/>
            <a:ext cx="4114800" cy="2508050"/>
          </a:xfrm>
        </p:spPr>
        <p:txBody>
          <a:bodyPr>
            <a:normAutofit/>
          </a:bodyPr>
          <a:lstStyle/>
          <a:p>
            <a:r>
              <a:rPr lang="en-US" sz="2000" dirty="0"/>
              <a:t>Goal is to evaluate value of design-strategy pairs for sequences of future epochs</a:t>
            </a:r>
          </a:p>
          <a:p>
            <a:r>
              <a:rPr lang="en-US" sz="2000" dirty="0"/>
              <a:t>A strategy defines how change options will be used to sustain value (e.g. maximize utility or efficiency)</a:t>
            </a:r>
          </a:p>
        </p:txBody>
      </p:sp>
      <p:sp>
        <p:nvSpPr>
          <p:cNvPr id="13" name="Content Placeholder 6">
            <a:extLst>
              <a:ext uri="{FF2B5EF4-FFF2-40B4-BE49-F238E27FC236}">
                <a16:creationId xmlns:a16="http://schemas.microsoft.com/office/drawing/2014/main" id="{61E2C1A0-D24F-2148-8A66-69B0827071E2}"/>
              </a:ext>
            </a:extLst>
          </p:cNvPr>
          <p:cNvSpPr txBox="1">
            <a:spLocks/>
          </p:cNvSpPr>
          <p:nvPr/>
        </p:nvSpPr>
        <p:spPr>
          <a:xfrm>
            <a:off x="4667415" y="1033172"/>
            <a:ext cx="4114800" cy="2508050"/>
          </a:xfrm>
          <a:prstGeom prst="rect">
            <a:avLst/>
          </a:prstGeom>
        </p:spPr>
        <p:txBody>
          <a:bodyPr lIns="0">
            <a:normAutofit/>
          </a:bodyPr>
          <a:lstStyle>
            <a:lvl1pPr marL="214313" indent="-214313" algn="l" defTabSz="342900" rtl="0" eaLnBrk="1" latinLnBrk="0" hangingPunct="1">
              <a:lnSpc>
                <a:spcPct val="100000"/>
              </a:lnSpc>
              <a:spcBef>
                <a:spcPts val="600"/>
              </a:spcBef>
              <a:buClr>
                <a:schemeClr val="accent1"/>
              </a:buClr>
              <a:buFont typeface="Arial" panose="020B0604020202020204" pitchFamily="34" charset="0"/>
              <a:buChar char="•"/>
              <a:defRPr sz="1800" kern="1200" baseline="0">
                <a:solidFill>
                  <a:schemeClr val="tx1"/>
                </a:solidFill>
                <a:latin typeface="Arial"/>
                <a:ea typeface="+mn-ea"/>
                <a:cs typeface="+mn-cs"/>
              </a:defRPr>
            </a:lvl1pPr>
            <a:lvl2pPr marL="685800" indent="-342900" algn="l" defTabSz="342900" rtl="0" eaLnBrk="1" latinLnBrk="0" hangingPunct="1">
              <a:lnSpc>
                <a:spcPct val="100000"/>
              </a:lnSpc>
              <a:spcBef>
                <a:spcPct val="20000"/>
              </a:spcBef>
              <a:buClr>
                <a:schemeClr val="accent1"/>
              </a:buClr>
              <a:buFont typeface="Arial" panose="020B0604020202020204" pitchFamily="34" charset="0"/>
              <a:buChar char="‒"/>
              <a:defRPr sz="1350" kern="1200" baseline="0">
                <a:solidFill>
                  <a:schemeClr val="tx1"/>
                </a:solidFill>
                <a:latin typeface="+mn-lt"/>
                <a:ea typeface="+mn-ea"/>
                <a:cs typeface="+mn-cs"/>
              </a:defRPr>
            </a:lvl2pPr>
            <a:lvl3pPr marL="942975" indent="-257175" algn="l" defTabSz="342900" rtl="0" eaLnBrk="1" latinLnBrk="0" hangingPunct="1">
              <a:lnSpc>
                <a:spcPct val="100000"/>
              </a:lnSpc>
              <a:spcBef>
                <a:spcPct val="20000"/>
              </a:spcBef>
              <a:buClr>
                <a:schemeClr val="accent1"/>
              </a:buClr>
              <a:buFont typeface="Arial" panose="020B0604020202020204" pitchFamily="34" charset="0"/>
              <a:buChar char="•"/>
              <a:defRPr sz="1200" kern="1200">
                <a:solidFill>
                  <a:schemeClr val="tx1"/>
                </a:solidFill>
                <a:latin typeface="+mn-lt"/>
                <a:ea typeface="+mn-ea"/>
                <a:cs typeface="+mn-cs"/>
              </a:defRPr>
            </a:lvl3pPr>
            <a:lvl4pPr marL="1028700" indent="0" algn="l" defTabSz="342900" rtl="0" eaLnBrk="1" latinLnBrk="0" hangingPunct="1">
              <a:spcBef>
                <a:spcPct val="20000"/>
              </a:spcBef>
              <a:buFontTx/>
              <a:buNone/>
              <a:defRPr sz="1500" kern="1200">
                <a:solidFill>
                  <a:schemeClr val="tx1"/>
                </a:solidFill>
                <a:latin typeface="+mn-lt"/>
                <a:ea typeface="+mn-ea"/>
                <a:cs typeface="+mn-cs"/>
              </a:defRPr>
            </a:lvl4pPr>
            <a:lvl5pPr marL="1371600" indent="0" algn="l" defTabSz="342900" rtl="0" eaLnBrk="1" latinLnBrk="0" hangingPunct="1">
              <a:spcBef>
                <a:spcPct val="20000"/>
              </a:spcBef>
              <a:buFontTx/>
              <a:buNone/>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en-US" sz="2000" dirty="0"/>
              <a:t>Coordinated visualization for interactive filtering based on 5 era-level metrics that evaluate temporal aspects of value delivery</a:t>
            </a:r>
          </a:p>
        </p:txBody>
      </p:sp>
      <p:sp>
        <p:nvSpPr>
          <p:cNvPr id="14" name="Right Brace 13">
            <a:extLst>
              <a:ext uri="{FF2B5EF4-FFF2-40B4-BE49-F238E27FC236}">
                <a16:creationId xmlns:a16="http://schemas.microsoft.com/office/drawing/2014/main" id="{4DE350FC-2342-1B46-8179-B56E9CFD4E86}"/>
              </a:ext>
            </a:extLst>
          </p:cNvPr>
          <p:cNvSpPr/>
          <p:nvPr/>
        </p:nvSpPr>
        <p:spPr bwMode="auto">
          <a:xfrm rot="16200000">
            <a:off x="4453594" y="3220323"/>
            <a:ext cx="203297" cy="1162525"/>
          </a:xfrm>
          <a:prstGeom prst="rightBrace">
            <a:avLst/>
          </a:prstGeom>
          <a:no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15" name="TextBox 14">
            <a:extLst>
              <a:ext uri="{FF2B5EF4-FFF2-40B4-BE49-F238E27FC236}">
                <a16:creationId xmlns:a16="http://schemas.microsoft.com/office/drawing/2014/main" id="{AA8CAD1B-4E57-F544-9B34-7447ECE95310}"/>
              </a:ext>
            </a:extLst>
          </p:cNvPr>
          <p:cNvSpPr txBox="1"/>
          <p:nvPr/>
        </p:nvSpPr>
        <p:spPr>
          <a:xfrm>
            <a:off x="4190671" y="3422937"/>
            <a:ext cx="945834" cy="276999"/>
          </a:xfrm>
          <a:prstGeom prst="rect">
            <a:avLst/>
          </a:prstGeom>
          <a:noFill/>
        </p:spPr>
        <p:txBody>
          <a:bodyPr wrap="square" rtlCol="0">
            <a:spAutoFit/>
          </a:bodyPr>
          <a:lstStyle/>
          <a:p>
            <a:r>
              <a:rPr lang="en-US" sz="1200" dirty="0"/>
              <a:t>Filters</a:t>
            </a:r>
          </a:p>
        </p:txBody>
      </p:sp>
      <p:sp>
        <p:nvSpPr>
          <p:cNvPr id="16" name="TextBox 15">
            <a:extLst>
              <a:ext uri="{FF2B5EF4-FFF2-40B4-BE49-F238E27FC236}">
                <a16:creationId xmlns:a16="http://schemas.microsoft.com/office/drawing/2014/main" id="{F600D620-0317-FB45-BC0D-AC3CA3E8FACE}"/>
              </a:ext>
            </a:extLst>
          </p:cNvPr>
          <p:cNvSpPr txBox="1"/>
          <p:nvPr/>
        </p:nvSpPr>
        <p:spPr>
          <a:xfrm>
            <a:off x="5242908" y="3238271"/>
            <a:ext cx="2134687" cy="461665"/>
          </a:xfrm>
          <a:prstGeom prst="rect">
            <a:avLst/>
          </a:prstGeom>
          <a:noFill/>
        </p:spPr>
        <p:txBody>
          <a:bodyPr wrap="square" rtlCol="0">
            <a:spAutoFit/>
          </a:bodyPr>
          <a:lstStyle/>
          <a:p>
            <a:r>
              <a:rPr lang="en-US" sz="1200" dirty="0"/>
              <a:t>Filtered subset of designs based on era performance</a:t>
            </a:r>
          </a:p>
        </p:txBody>
      </p:sp>
      <p:sp>
        <p:nvSpPr>
          <p:cNvPr id="17" name="TextBox 16">
            <a:extLst>
              <a:ext uri="{FF2B5EF4-FFF2-40B4-BE49-F238E27FC236}">
                <a16:creationId xmlns:a16="http://schemas.microsoft.com/office/drawing/2014/main" id="{637AEDEA-AEFD-1E4B-8391-89D2E122F122}"/>
              </a:ext>
            </a:extLst>
          </p:cNvPr>
          <p:cNvSpPr txBox="1"/>
          <p:nvPr/>
        </p:nvSpPr>
        <p:spPr>
          <a:xfrm>
            <a:off x="5301752" y="2824434"/>
            <a:ext cx="3553249" cy="307777"/>
          </a:xfrm>
          <a:prstGeom prst="rect">
            <a:avLst/>
          </a:prstGeom>
          <a:solidFill>
            <a:schemeClr val="accent2"/>
          </a:solidFill>
        </p:spPr>
        <p:txBody>
          <a:bodyPr wrap="square" rtlCol="0">
            <a:spAutoFit/>
          </a:bodyPr>
          <a:lstStyle/>
          <a:p>
            <a:pPr algn="ctr"/>
            <a:r>
              <a:rPr lang="en-US" sz="1400" b="1" u="sng" dirty="0">
                <a:solidFill>
                  <a:schemeClr val="bg1"/>
                </a:solidFill>
              </a:rPr>
              <a:t>Interactive Time Series with Filtering</a:t>
            </a:r>
          </a:p>
        </p:txBody>
      </p:sp>
      <p:pic>
        <p:nvPicPr>
          <p:cNvPr id="18" name="picture">
            <a:extLst>
              <a:ext uri="{FF2B5EF4-FFF2-40B4-BE49-F238E27FC236}">
                <a16:creationId xmlns:a16="http://schemas.microsoft.com/office/drawing/2014/main" id="{6ED66413-14E9-284A-AF22-89AEC2CC901D}"/>
              </a:ext>
            </a:extLst>
          </p:cNvPr>
          <p:cNvPicPr/>
          <p:nvPr/>
        </p:nvPicPr>
        <p:blipFill>
          <a:blip r:embed="rId3"/>
          <a:stretch>
            <a:fillRect/>
          </a:stretch>
        </p:blipFill>
        <p:spPr>
          <a:xfrm>
            <a:off x="1134777" y="3963489"/>
            <a:ext cx="5943600" cy="2308528"/>
          </a:xfrm>
          <a:prstGeom prst="rect">
            <a:avLst/>
          </a:prstGeom>
        </p:spPr>
      </p:pic>
      <p:sp>
        <p:nvSpPr>
          <p:cNvPr id="19" name="Right Brace 18">
            <a:extLst>
              <a:ext uri="{FF2B5EF4-FFF2-40B4-BE49-F238E27FC236}">
                <a16:creationId xmlns:a16="http://schemas.microsoft.com/office/drawing/2014/main" id="{BE29A572-87EF-754C-9476-35D6BCA071B8}"/>
              </a:ext>
            </a:extLst>
          </p:cNvPr>
          <p:cNvSpPr/>
          <p:nvPr/>
        </p:nvSpPr>
        <p:spPr bwMode="auto">
          <a:xfrm rot="16200000">
            <a:off x="6109804" y="3222318"/>
            <a:ext cx="203297" cy="1162525"/>
          </a:xfrm>
          <a:prstGeom prst="rightBrace">
            <a:avLst/>
          </a:prstGeom>
          <a:no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20" name="Right Brace 19">
            <a:extLst>
              <a:ext uri="{FF2B5EF4-FFF2-40B4-BE49-F238E27FC236}">
                <a16:creationId xmlns:a16="http://schemas.microsoft.com/office/drawing/2014/main" id="{A3112711-55D0-6748-9C76-CE5C58117386}"/>
              </a:ext>
            </a:extLst>
          </p:cNvPr>
          <p:cNvSpPr/>
          <p:nvPr/>
        </p:nvSpPr>
        <p:spPr bwMode="auto">
          <a:xfrm rot="10800000">
            <a:off x="746215" y="4355529"/>
            <a:ext cx="203297" cy="1600200"/>
          </a:xfrm>
          <a:prstGeom prst="rightBrace">
            <a:avLst/>
          </a:prstGeom>
          <a:no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21" name="TextBox 20">
            <a:extLst>
              <a:ext uri="{FF2B5EF4-FFF2-40B4-BE49-F238E27FC236}">
                <a16:creationId xmlns:a16="http://schemas.microsoft.com/office/drawing/2014/main" id="{D05326E6-8477-7D43-BD15-6713EFACC921}"/>
              </a:ext>
            </a:extLst>
          </p:cNvPr>
          <p:cNvSpPr txBox="1"/>
          <p:nvPr/>
        </p:nvSpPr>
        <p:spPr>
          <a:xfrm>
            <a:off x="1424860" y="3434251"/>
            <a:ext cx="2299382" cy="276999"/>
          </a:xfrm>
          <a:prstGeom prst="rect">
            <a:avLst/>
          </a:prstGeom>
          <a:noFill/>
        </p:spPr>
        <p:txBody>
          <a:bodyPr wrap="square" rtlCol="0">
            <a:spAutoFit/>
          </a:bodyPr>
          <a:lstStyle/>
          <a:p>
            <a:r>
              <a:rPr lang="en-US" sz="1200" dirty="0"/>
              <a:t>Efficiency, MAU, Cash Flows</a:t>
            </a:r>
          </a:p>
        </p:txBody>
      </p:sp>
      <p:sp>
        <p:nvSpPr>
          <p:cNvPr id="22" name="Right Brace 21">
            <a:extLst>
              <a:ext uri="{FF2B5EF4-FFF2-40B4-BE49-F238E27FC236}">
                <a16:creationId xmlns:a16="http://schemas.microsoft.com/office/drawing/2014/main" id="{BC5B2DB7-A6D6-254E-9503-457480E25FCB}"/>
              </a:ext>
            </a:extLst>
          </p:cNvPr>
          <p:cNvSpPr/>
          <p:nvPr/>
        </p:nvSpPr>
        <p:spPr bwMode="auto">
          <a:xfrm rot="16200000">
            <a:off x="2634332" y="3222319"/>
            <a:ext cx="203297" cy="1162525"/>
          </a:xfrm>
          <a:prstGeom prst="rightBrace">
            <a:avLst/>
          </a:prstGeom>
          <a:no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23" name="TextBox 22">
            <a:extLst>
              <a:ext uri="{FF2B5EF4-FFF2-40B4-BE49-F238E27FC236}">
                <a16:creationId xmlns:a16="http://schemas.microsoft.com/office/drawing/2014/main" id="{54830B4E-134A-D14A-B7FF-14762A8F7184}"/>
              </a:ext>
            </a:extLst>
          </p:cNvPr>
          <p:cNvSpPr txBox="1"/>
          <p:nvPr/>
        </p:nvSpPr>
        <p:spPr>
          <a:xfrm rot="16200000">
            <a:off x="-444549" y="5005777"/>
            <a:ext cx="1988661" cy="276999"/>
          </a:xfrm>
          <a:prstGeom prst="rect">
            <a:avLst/>
          </a:prstGeom>
          <a:noFill/>
        </p:spPr>
        <p:txBody>
          <a:bodyPr wrap="square" rtlCol="0">
            <a:spAutoFit/>
          </a:bodyPr>
          <a:lstStyle/>
          <a:p>
            <a:pPr algn="ctr"/>
            <a:r>
              <a:rPr lang="en-US" sz="1200" dirty="0"/>
              <a:t>Designs, Strategies, Eras</a:t>
            </a:r>
          </a:p>
        </p:txBody>
      </p:sp>
      <p:sp>
        <p:nvSpPr>
          <p:cNvPr id="24" name="TextBox 23">
            <a:extLst>
              <a:ext uri="{FF2B5EF4-FFF2-40B4-BE49-F238E27FC236}">
                <a16:creationId xmlns:a16="http://schemas.microsoft.com/office/drawing/2014/main" id="{855140A3-EEDC-B348-8884-0812D189DF15}"/>
              </a:ext>
            </a:extLst>
          </p:cNvPr>
          <p:cNvSpPr txBox="1"/>
          <p:nvPr/>
        </p:nvSpPr>
        <p:spPr>
          <a:xfrm>
            <a:off x="7158377" y="4179949"/>
            <a:ext cx="1902331" cy="830997"/>
          </a:xfrm>
          <a:prstGeom prst="rect">
            <a:avLst/>
          </a:prstGeom>
          <a:solidFill>
            <a:schemeClr val="accent2"/>
          </a:solidFill>
        </p:spPr>
        <p:txBody>
          <a:bodyPr wrap="square" rtlCol="0">
            <a:spAutoFit/>
          </a:bodyPr>
          <a:lstStyle/>
          <a:p>
            <a:pPr algn="ctr"/>
            <a:r>
              <a:rPr lang="en-US" sz="1200" dirty="0">
                <a:solidFill>
                  <a:schemeClr val="bg1"/>
                </a:solidFill>
              </a:rPr>
              <a:t>40K design points x 20 </a:t>
            </a:r>
            <a:r>
              <a:rPr lang="en-US" sz="1200" dirty="0" err="1">
                <a:solidFill>
                  <a:schemeClr val="bg1"/>
                </a:solidFill>
              </a:rPr>
              <a:t>yr</a:t>
            </a:r>
            <a:r>
              <a:rPr lang="en-US" sz="1200" dirty="0">
                <a:solidFill>
                  <a:schemeClr val="bg1"/>
                </a:solidFill>
              </a:rPr>
              <a:t> eras </a:t>
            </a:r>
            <a:br>
              <a:rPr lang="en-US" sz="1200" dirty="0">
                <a:solidFill>
                  <a:schemeClr val="bg1"/>
                </a:solidFill>
              </a:rPr>
            </a:br>
            <a:r>
              <a:rPr lang="en-US" sz="1200" dirty="0">
                <a:solidFill>
                  <a:schemeClr val="bg1"/>
                </a:solidFill>
              </a:rPr>
              <a:t>(6 </a:t>
            </a:r>
            <a:r>
              <a:rPr lang="en-US" sz="1200" dirty="0" err="1">
                <a:solidFill>
                  <a:schemeClr val="bg1"/>
                </a:solidFill>
              </a:rPr>
              <a:t>mos</a:t>
            </a:r>
            <a:r>
              <a:rPr lang="en-US" sz="1200" dirty="0">
                <a:solidFill>
                  <a:schemeClr val="bg1"/>
                </a:solidFill>
              </a:rPr>
              <a:t> time step) = 1.6M data points per Era</a:t>
            </a:r>
          </a:p>
        </p:txBody>
      </p:sp>
      <p:sp>
        <p:nvSpPr>
          <p:cNvPr id="25" name="TextBox 24">
            <a:extLst>
              <a:ext uri="{FF2B5EF4-FFF2-40B4-BE49-F238E27FC236}">
                <a16:creationId xmlns:a16="http://schemas.microsoft.com/office/drawing/2014/main" id="{228E8E44-0351-9145-8EBB-9354A172719A}"/>
              </a:ext>
            </a:extLst>
          </p:cNvPr>
          <p:cNvSpPr txBox="1"/>
          <p:nvPr/>
        </p:nvSpPr>
        <p:spPr>
          <a:xfrm>
            <a:off x="7158377" y="5322998"/>
            <a:ext cx="1902331" cy="646331"/>
          </a:xfrm>
          <a:prstGeom prst="rect">
            <a:avLst/>
          </a:prstGeom>
          <a:solidFill>
            <a:schemeClr val="accent2"/>
          </a:solidFill>
        </p:spPr>
        <p:txBody>
          <a:bodyPr wrap="square" rtlCol="0">
            <a:spAutoFit/>
          </a:bodyPr>
          <a:lstStyle/>
          <a:p>
            <a:pPr algn="ctr"/>
            <a:r>
              <a:rPr lang="en-US" sz="1200" dirty="0">
                <a:solidFill>
                  <a:schemeClr val="bg1"/>
                </a:solidFill>
              </a:rPr>
              <a:t>~20M data points across all 6 eras and 2 strategies</a:t>
            </a:r>
          </a:p>
        </p:txBody>
      </p:sp>
    </p:spTree>
    <p:extLst>
      <p:ext uri="{BB962C8B-B14F-4D97-AF65-F5344CB8AC3E}">
        <p14:creationId xmlns:p14="http://schemas.microsoft.com/office/powerpoint/2010/main" val="3167088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662054" y="1365676"/>
            <a:ext cx="4123229" cy="3821504"/>
          </a:xfrm>
        </p:spPr>
        <p:txBody>
          <a:bodyPr>
            <a:normAutofit fontScale="85000" lnSpcReduction="10000"/>
          </a:bodyPr>
          <a:lstStyle/>
          <a:p>
            <a:r>
              <a:rPr lang="en-US" sz="2000" dirty="0"/>
              <a:t>Draper’s TSE capability enables the analysis of decision-making problems that have </a:t>
            </a:r>
            <a:r>
              <a:rPr lang="en-US" sz="2000" dirty="0">
                <a:solidFill>
                  <a:schemeClr val="accent1"/>
                </a:solidFill>
              </a:rPr>
              <a:t>multiple objectives</a:t>
            </a:r>
            <a:r>
              <a:rPr lang="en-US" sz="2000" dirty="0"/>
              <a:t> across all stages of the system lifecycle</a:t>
            </a:r>
            <a:endParaRPr lang="en-US" sz="2000" dirty="0">
              <a:solidFill>
                <a:schemeClr val="accent1"/>
              </a:solidFill>
            </a:endParaRPr>
          </a:p>
          <a:p>
            <a:pPr lvl="1">
              <a:spcBef>
                <a:spcPts val="600"/>
              </a:spcBef>
            </a:pPr>
            <a:r>
              <a:rPr lang="en-US" sz="1600" dirty="0"/>
              <a:t>What are underlying tradeoffs?</a:t>
            </a:r>
          </a:p>
          <a:p>
            <a:pPr lvl="1">
              <a:spcBef>
                <a:spcPts val="600"/>
              </a:spcBef>
            </a:pPr>
            <a:r>
              <a:rPr lang="en-US" sz="1600" dirty="0"/>
              <a:t>What do the best designs have in common? </a:t>
            </a:r>
          </a:p>
          <a:p>
            <a:pPr lvl="1">
              <a:spcBef>
                <a:spcPts val="600"/>
              </a:spcBef>
            </a:pPr>
            <a:r>
              <a:rPr lang="en-US" sz="1600" dirty="0"/>
              <a:t>What variables is the design sensitive to?</a:t>
            </a:r>
          </a:p>
          <a:p>
            <a:pPr lvl="1">
              <a:spcBef>
                <a:spcPts val="600"/>
              </a:spcBef>
            </a:pPr>
            <a:r>
              <a:rPr lang="en-US" sz="1600" dirty="0"/>
              <a:t>How does uncertainty affect design risk?</a:t>
            </a:r>
          </a:p>
          <a:p>
            <a:pPr>
              <a:spcBef>
                <a:spcPts val="1800"/>
              </a:spcBef>
            </a:pPr>
            <a:r>
              <a:rPr lang="en-US" sz="2000" dirty="0"/>
              <a:t>TSE provides a </a:t>
            </a:r>
            <a:r>
              <a:rPr lang="en-US" sz="2000" dirty="0">
                <a:solidFill>
                  <a:srgbClr val="FF4612"/>
                </a:solidFill>
              </a:rPr>
              <a:t>quantitative </a:t>
            </a:r>
            <a:r>
              <a:rPr lang="en-US" sz="2000" dirty="0"/>
              <a:t>approach</a:t>
            </a:r>
            <a:r>
              <a:rPr lang="en-US" sz="2000" dirty="0">
                <a:solidFill>
                  <a:srgbClr val="FF4612"/>
                </a:solidFill>
              </a:rPr>
              <a:t> </a:t>
            </a:r>
            <a:r>
              <a:rPr lang="en-US" sz="2000" dirty="0"/>
              <a:t>for decision-making with </a:t>
            </a:r>
            <a:r>
              <a:rPr lang="en-US" sz="2000" dirty="0">
                <a:solidFill>
                  <a:srgbClr val="FF4612"/>
                </a:solidFill>
              </a:rPr>
              <a:t>traceable</a:t>
            </a:r>
            <a:r>
              <a:rPr lang="en-US" sz="2000" dirty="0"/>
              <a:t> rationale that can be more easily communicated with stakeholders</a:t>
            </a:r>
          </a:p>
          <a:p>
            <a:endParaRPr lang="en-US" sz="2000" dirty="0"/>
          </a:p>
        </p:txBody>
      </p:sp>
      <p:sp>
        <p:nvSpPr>
          <p:cNvPr id="3" name="Slide Number Placeholder 2"/>
          <p:cNvSpPr>
            <a:spLocks noGrp="1"/>
          </p:cNvSpPr>
          <p:nvPr>
            <p:ph type="sldNum" sz="quarter" idx="4"/>
          </p:nvPr>
        </p:nvSpPr>
        <p:spPr/>
        <p:txBody>
          <a:bodyPr/>
          <a:lstStyle/>
          <a:p>
            <a:fld id="{532E5815-A8B8-3248-99F0-470F41FB048B}" type="slidenum">
              <a:rPr lang="en-US" smtClean="0"/>
              <a:pPr/>
              <a:t>2</a:t>
            </a:fld>
            <a:endParaRPr lang="en-US" dirty="0"/>
          </a:p>
        </p:txBody>
      </p:sp>
      <p:sp>
        <p:nvSpPr>
          <p:cNvPr id="6" name="Title 5"/>
          <p:cNvSpPr>
            <a:spLocks noGrp="1"/>
          </p:cNvSpPr>
          <p:nvPr>
            <p:ph type="title"/>
          </p:nvPr>
        </p:nvSpPr>
        <p:spPr>
          <a:xfrm>
            <a:off x="930672" y="47198"/>
            <a:ext cx="7766050" cy="993129"/>
          </a:xfrm>
        </p:spPr>
        <p:txBody>
          <a:bodyPr>
            <a:normAutofit/>
          </a:bodyPr>
          <a:lstStyle/>
          <a:p>
            <a:r>
              <a:rPr lang="en-US" dirty="0"/>
              <a:t>Overview of </a:t>
            </a:r>
            <a:r>
              <a:rPr lang="en-US" dirty="0" err="1"/>
              <a:t>Tradespace</a:t>
            </a:r>
            <a:r>
              <a:rPr lang="en-US" dirty="0"/>
              <a:t> Exploration (TSE)</a:t>
            </a:r>
          </a:p>
        </p:txBody>
      </p:sp>
      <p:sp>
        <p:nvSpPr>
          <p:cNvPr id="4" name="Footer Placeholder 3"/>
          <p:cNvSpPr>
            <a:spLocks noGrp="1"/>
          </p:cNvSpPr>
          <p:nvPr>
            <p:ph type="ftr" sz="quarter" idx="4294967295"/>
          </p:nvPr>
        </p:nvSpPr>
        <p:spPr>
          <a:xfrm>
            <a:off x="2695577" y="6344941"/>
            <a:ext cx="4405313" cy="273844"/>
          </a:xfrm>
        </p:spPr>
        <p:txBody>
          <a:bodyPr/>
          <a:lstStyle/>
          <a:p>
            <a:r>
              <a:rPr lang="en-US"/>
              <a:t>Draper Proprietary</a:t>
            </a:r>
          </a:p>
        </p:txBody>
      </p:sp>
      <p:sp>
        <p:nvSpPr>
          <p:cNvPr id="12" name="Rectangle 11">
            <a:extLst>
              <a:ext uri="{FF2B5EF4-FFF2-40B4-BE49-F238E27FC236}">
                <a16:creationId xmlns:a16="http://schemas.microsoft.com/office/drawing/2014/main" id="{F8F4161D-7CFE-E140-ABCD-0DF856AA1812}"/>
              </a:ext>
            </a:extLst>
          </p:cNvPr>
          <p:cNvSpPr/>
          <p:nvPr/>
        </p:nvSpPr>
        <p:spPr>
          <a:xfrm>
            <a:off x="5372624" y="1578202"/>
            <a:ext cx="3107266" cy="2472267"/>
          </a:xfrm>
          <a:prstGeom prst="rect">
            <a:avLst/>
          </a:prstGeom>
          <a:no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0DE2C158-8819-4646-A7B0-38658137F21D}"/>
              </a:ext>
            </a:extLst>
          </p:cNvPr>
          <p:cNvCxnSpPr/>
          <p:nvPr/>
        </p:nvCxnSpPr>
        <p:spPr>
          <a:xfrm>
            <a:off x="5369449" y="4047294"/>
            <a:ext cx="0" cy="48683"/>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6FF07D6E-9CAD-744B-A436-FBB6376481AC}"/>
              </a:ext>
            </a:extLst>
          </p:cNvPr>
          <p:cNvCxnSpPr/>
          <p:nvPr/>
        </p:nvCxnSpPr>
        <p:spPr>
          <a:xfrm>
            <a:off x="6156849" y="4047294"/>
            <a:ext cx="0" cy="48683"/>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C4E21336-B4C8-954E-9C53-54A66BF7063F}"/>
              </a:ext>
            </a:extLst>
          </p:cNvPr>
          <p:cNvCxnSpPr/>
          <p:nvPr/>
        </p:nvCxnSpPr>
        <p:spPr>
          <a:xfrm>
            <a:off x="6931549" y="4047294"/>
            <a:ext cx="0" cy="48683"/>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BA6B240C-BC4E-204A-ADFA-2A4AF34D4106}"/>
              </a:ext>
            </a:extLst>
          </p:cNvPr>
          <p:cNvCxnSpPr/>
          <p:nvPr/>
        </p:nvCxnSpPr>
        <p:spPr>
          <a:xfrm>
            <a:off x="7712599" y="4047294"/>
            <a:ext cx="0" cy="48683"/>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09EE1527-324B-3E45-B678-528F2061BC92}"/>
              </a:ext>
            </a:extLst>
          </p:cNvPr>
          <p:cNvCxnSpPr/>
          <p:nvPr/>
        </p:nvCxnSpPr>
        <p:spPr>
          <a:xfrm>
            <a:off x="8480949" y="4047294"/>
            <a:ext cx="0" cy="48683"/>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7C14B3C5-09F6-3F43-A082-06AADB8AE11D}"/>
              </a:ext>
            </a:extLst>
          </p:cNvPr>
          <p:cNvSpPr txBox="1"/>
          <p:nvPr/>
        </p:nvSpPr>
        <p:spPr>
          <a:xfrm>
            <a:off x="5442336" y="4046309"/>
            <a:ext cx="712053" cy="307777"/>
          </a:xfrm>
          <a:prstGeom prst="rect">
            <a:avLst/>
          </a:prstGeom>
          <a:noFill/>
          <a:effectLst/>
        </p:spPr>
        <p:txBody>
          <a:bodyPr wrap="none" rtlCol="0">
            <a:spAutoFit/>
          </a:bodyPr>
          <a:lstStyle/>
          <a:p>
            <a:pPr algn="ctr"/>
            <a:r>
              <a:rPr lang="en-US" sz="700" dirty="0"/>
              <a:t>Concept</a:t>
            </a:r>
          </a:p>
          <a:p>
            <a:pPr algn="ctr"/>
            <a:r>
              <a:rPr lang="en-US" sz="700" dirty="0"/>
              <a:t>Development</a:t>
            </a:r>
          </a:p>
        </p:txBody>
      </p:sp>
      <p:sp>
        <p:nvSpPr>
          <p:cNvPr id="19" name="TextBox 18">
            <a:extLst>
              <a:ext uri="{FF2B5EF4-FFF2-40B4-BE49-F238E27FC236}">
                <a16:creationId xmlns:a16="http://schemas.microsoft.com/office/drawing/2014/main" id="{DCDD8D4C-8A04-F04C-B244-FFF82B4DED4D}"/>
              </a:ext>
            </a:extLst>
          </p:cNvPr>
          <p:cNvSpPr txBox="1"/>
          <p:nvPr/>
        </p:nvSpPr>
        <p:spPr>
          <a:xfrm>
            <a:off x="6274687" y="4044995"/>
            <a:ext cx="511679" cy="307777"/>
          </a:xfrm>
          <a:prstGeom prst="rect">
            <a:avLst/>
          </a:prstGeom>
          <a:noFill/>
          <a:effectLst/>
        </p:spPr>
        <p:txBody>
          <a:bodyPr wrap="none" rtlCol="0">
            <a:spAutoFit/>
          </a:bodyPr>
          <a:lstStyle/>
          <a:p>
            <a:pPr algn="ctr"/>
            <a:r>
              <a:rPr lang="en-US" sz="700" dirty="0"/>
              <a:t>Detailed</a:t>
            </a:r>
          </a:p>
          <a:p>
            <a:pPr algn="ctr"/>
            <a:r>
              <a:rPr lang="en-US" sz="700" dirty="0"/>
              <a:t>Design</a:t>
            </a:r>
          </a:p>
        </p:txBody>
      </p:sp>
      <p:sp>
        <p:nvSpPr>
          <p:cNvPr id="20" name="TextBox 19">
            <a:extLst>
              <a:ext uri="{FF2B5EF4-FFF2-40B4-BE49-F238E27FC236}">
                <a16:creationId xmlns:a16="http://schemas.microsoft.com/office/drawing/2014/main" id="{447822BE-7A7B-E047-AD9A-60E41FDE4F3A}"/>
              </a:ext>
            </a:extLst>
          </p:cNvPr>
          <p:cNvSpPr txBox="1"/>
          <p:nvPr/>
        </p:nvSpPr>
        <p:spPr>
          <a:xfrm>
            <a:off x="6884948" y="4044995"/>
            <a:ext cx="920445" cy="307777"/>
          </a:xfrm>
          <a:prstGeom prst="rect">
            <a:avLst/>
          </a:prstGeom>
          <a:noFill/>
          <a:effectLst/>
        </p:spPr>
        <p:txBody>
          <a:bodyPr wrap="none" rtlCol="0">
            <a:spAutoFit/>
          </a:bodyPr>
          <a:lstStyle/>
          <a:p>
            <a:pPr algn="ctr"/>
            <a:r>
              <a:rPr lang="en-US" sz="700" dirty="0"/>
              <a:t>Integration &amp; Test,</a:t>
            </a:r>
          </a:p>
          <a:p>
            <a:pPr algn="ctr"/>
            <a:r>
              <a:rPr lang="en-US" sz="700" dirty="0"/>
              <a:t>Production</a:t>
            </a:r>
          </a:p>
        </p:txBody>
      </p:sp>
      <p:sp>
        <p:nvSpPr>
          <p:cNvPr id="21" name="TextBox 20">
            <a:extLst>
              <a:ext uri="{FF2B5EF4-FFF2-40B4-BE49-F238E27FC236}">
                <a16:creationId xmlns:a16="http://schemas.microsoft.com/office/drawing/2014/main" id="{C4157A33-7232-F247-BC1A-94E494EFA854}"/>
              </a:ext>
            </a:extLst>
          </p:cNvPr>
          <p:cNvSpPr txBox="1"/>
          <p:nvPr/>
        </p:nvSpPr>
        <p:spPr>
          <a:xfrm>
            <a:off x="7995392" y="4049476"/>
            <a:ext cx="343364" cy="200055"/>
          </a:xfrm>
          <a:prstGeom prst="rect">
            <a:avLst/>
          </a:prstGeom>
          <a:noFill/>
          <a:effectLst/>
        </p:spPr>
        <p:txBody>
          <a:bodyPr wrap="none" rtlCol="0">
            <a:spAutoFit/>
          </a:bodyPr>
          <a:lstStyle/>
          <a:p>
            <a:pPr algn="ctr"/>
            <a:r>
              <a:rPr lang="en-US" sz="700" dirty="0"/>
              <a:t>Use</a:t>
            </a:r>
          </a:p>
        </p:txBody>
      </p:sp>
      <p:sp>
        <p:nvSpPr>
          <p:cNvPr id="22" name="Freeform 21">
            <a:extLst>
              <a:ext uri="{FF2B5EF4-FFF2-40B4-BE49-F238E27FC236}">
                <a16:creationId xmlns:a16="http://schemas.microsoft.com/office/drawing/2014/main" id="{5D865CA2-9A6B-0741-BD17-5642DB21A1C4}"/>
              </a:ext>
            </a:extLst>
          </p:cNvPr>
          <p:cNvSpPr/>
          <p:nvPr/>
        </p:nvSpPr>
        <p:spPr>
          <a:xfrm>
            <a:off x="5383206" y="1830084"/>
            <a:ext cx="3109383" cy="2218267"/>
          </a:xfrm>
          <a:custGeom>
            <a:avLst/>
            <a:gdLst>
              <a:gd name="connsiteX0" fmla="*/ 0 w 3117850"/>
              <a:gd name="connsiteY0" fmla="*/ 2159000 h 2159000"/>
              <a:gd name="connsiteX1" fmla="*/ 1282700 w 3117850"/>
              <a:gd name="connsiteY1" fmla="*/ 1708150 h 2159000"/>
              <a:gd name="connsiteX2" fmla="*/ 2082800 w 3117850"/>
              <a:gd name="connsiteY2" fmla="*/ 571500 h 2159000"/>
              <a:gd name="connsiteX3" fmla="*/ 3117850 w 3117850"/>
              <a:gd name="connsiteY3" fmla="*/ 0 h 2159000"/>
              <a:gd name="connsiteX0" fmla="*/ 0 w 3109383"/>
              <a:gd name="connsiteY0" fmla="*/ 2218267 h 2218267"/>
              <a:gd name="connsiteX1" fmla="*/ 1282700 w 3109383"/>
              <a:gd name="connsiteY1" fmla="*/ 1767417 h 2218267"/>
              <a:gd name="connsiteX2" fmla="*/ 2082800 w 3109383"/>
              <a:gd name="connsiteY2" fmla="*/ 630767 h 2218267"/>
              <a:gd name="connsiteX3" fmla="*/ 3109383 w 3109383"/>
              <a:gd name="connsiteY3" fmla="*/ 0 h 2218267"/>
            </a:gdLst>
            <a:ahLst/>
            <a:cxnLst>
              <a:cxn ang="0">
                <a:pos x="connsiteX0" y="connsiteY0"/>
              </a:cxn>
              <a:cxn ang="0">
                <a:pos x="connsiteX1" y="connsiteY1"/>
              </a:cxn>
              <a:cxn ang="0">
                <a:pos x="connsiteX2" y="connsiteY2"/>
              </a:cxn>
              <a:cxn ang="0">
                <a:pos x="connsiteX3" y="connsiteY3"/>
              </a:cxn>
            </a:cxnLst>
            <a:rect l="l" t="t" r="r" b="b"/>
            <a:pathLst>
              <a:path w="3109383" h="2218267">
                <a:moveTo>
                  <a:pt x="0" y="2218267"/>
                </a:moveTo>
                <a:cubicBezTo>
                  <a:pt x="467783" y="2125133"/>
                  <a:pt x="935567" y="2032000"/>
                  <a:pt x="1282700" y="1767417"/>
                </a:cubicBezTo>
                <a:cubicBezTo>
                  <a:pt x="1629833" y="1502834"/>
                  <a:pt x="1778353" y="925337"/>
                  <a:pt x="2082800" y="630767"/>
                </a:cubicBezTo>
                <a:cubicBezTo>
                  <a:pt x="2387247" y="336198"/>
                  <a:pt x="2744787" y="143404"/>
                  <a:pt x="3109383" y="0"/>
                </a:cubicBezTo>
              </a:path>
            </a:pathLst>
          </a:custGeom>
          <a:noFill/>
          <a:ln w="19050">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Freeform 22">
            <a:extLst>
              <a:ext uri="{FF2B5EF4-FFF2-40B4-BE49-F238E27FC236}">
                <a16:creationId xmlns:a16="http://schemas.microsoft.com/office/drawing/2014/main" id="{A7105906-9DB6-4841-A883-622C1EC91388}"/>
              </a:ext>
            </a:extLst>
          </p:cNvPr>
          <p:cNvSpPr/>
          <p:nvPr/>
        </p:nvSpPr>
        <p:spPr>
          <a:xfrm>
            <a:off x="5389557" y="1633235"/>
            <a:ext cx="3083984" cy="2415117"/>
          </a:xfrm>
          <a:custGeom>
            <a:avLst/>
            <a:gdLst>
              <a:gd name="connsiteX0" fmla="*/ 0 w 3092450"/>
              <a:gd name="connsiteY0" fmla="*/ 2397456 h 2397456"/>
              <a:gd name="connsiteX1" fmla="*/ 1016000 w 3092450"/>
              <a:gd name="connsiteY1" fmla="*/ 638506 h 2397456"/>
              <a:gd name="connsiteX2" fmla="*/ 2076450 w 3092450"/>
              <a:gd name="connsiteY2" fmla="*/ 79706 h 2397456"/>
              <a:gd name="connsiteX3" fmla="*/ 3092450 w 3092450"/>
              <a:gd name="connsiteY3" fmla="*/ 16206 h 2397456"/>
              <a:gd name="connsiteX0" fmla="*/ 0 w 3083984"/>
              <a:gd name="connsiteY0" fmla="*/ 2423798 h 2423798"/>
              <a:gd name="connsiteX1" fmla="*/ 1016000 w 3083984"/>
              <a:gd name="connsiteY1" fmla="*/ 664848 h 2423798"/>
              <a:gd name="connsiteX2" fmla="*/ 2076450 w 3083984"/>
              <a:gd name="connsiteY2" fmla="*/ 106048 h 2423798"/>
              <a:gd name="connsiteX3" fmla="*/ 3083984 w 3083984"/>
              <a:gd name="connsiteY3" fmla="*/ 8681 h 2423798"/>
              <a:gd name="connsiteX0" fmla="*/ 0 w 3083984"/>
              <a:gd name="connsiteY0" fmla="*/ 2415117 h 2415117"/>
              <a:gd name="connsiteX1" fmla="*/ 1016000 w 3083984"/>
              <a:gd name="connsiteY1" fmla="*/ 656167 h 2415117"/>
              <a:gd name="connsiteX2" fmla="*/ 2076450 w 3083984"/>
              <a:gd name="connsiteY2" fmla="*/ 97367 h 2415117"/>
              <a:gd name="connsiteX3" fmla="*/ 3083984 w 3083984"/>
              <a:gd name="connsiteY3" fmla="*/ 0 h 2415117"/>
              <a:gd name="connsiteX0" fmla="*/ 0 w 3083984"/>
              <a:gd name="connsiteY0" fmla="*/ 2415117 h 2415117"/>
              <a:gd name="connsiteX1" fmla="*/ 1016000 w 3083984"/>
              <a:gd name="connsiteY1" fmla="*/ 656167 h 2415117"/>
              <a:gd name="connsiteX2" fmla="*/ 2152650 w 3083984"/>
              <a:gd name="connsiteY2" fmla="*/ 122767 h 2415117"/>
              <a:gd name="connsiteX3" fmla="*/ 3083984 w 3083984"/>
              <a:gd name="connsiteY3" fmla="*/ 0 h 2415117"/>
              <a:gd name="connsiteX0" fmla="*/ 0 w 3083984"/>
              <a:gd name="connsiteY0" fmla="*/ 2415117 h 2415117"/>
              <a:gd name="connsiteX1" fmla="*/ 1016000 w 3083984"/>
              <a:gd name="connsiteY1" fmla="*/ 656167 h 2415117"/>
              <a:gd name="connsiteX2" fmla="*/ 2152650 w 3083984"/>
              <a:gd name="connsiteY2" fmla="*/ 122767 h 2415117"/>
              <a:gd name="connsiteX3" fmla="*/ 3083984 w 3083984"/>
              <a:gd name="connsiteY3" fmla="*/ 0 h 2415117"/>
            </a:gdLst>
            <a:ahLst/>
            <a:cxnLst>
              <a:cxn ang="0">
                <a:pos x="connsiteX0" y="connsiteY0"/>
              </a:cxn>
              <a:cxn ang="0">
                <a:pos x="connsiteX1" y="connsiteY1"/>
              </a:cxn>
              <a:cxn ang="0">
                <a:pos x="connsiteX2" y="connsiteY2"/>
              </a:cxn>
              <a:cxn ang="0">
                <a:pos x="connsiteX3" y="connsiteY3"/>
              </a:cxn>
            </a:cxnLst>
            <a:rect l="l" t="t" r="r" b="b"/>
            <a:pathLst>
              <a:path w="3083984" h="2415117">
                <a:moveTo>
                  <a:pt x="0" y="2415117"/>
                </a:moveTo>
                <a:cubicBezTo>
                  <a:pt x="334962" y="1728788"/>
                  <a:pt x="657225" y="1038225"/>
                  <a:pt x="1016000" y="656167"/>
                </a:cubicBezTo>
                <a:cubicBezTo>
                  <a:pt x="1374775" y="274109"/>
                  <a:pt x="1782586" y="198262"/>
                  <a:pt x="2152650" y="122767"/>
                </a:cubicBezTo>
                <a:cubicBezTo>
                  <a:pt x="2522714" y="47272"/>
                  <a:pt x="2749021" y="13758"/>
                  <a:pt x="3083984" y="0"/>
                </a:cubicBezTo>
              </a:path>
            </a:pathLst>
          </a:custGeom>
          <a:noFill/>
          <a:ln w="19050">
            <a:solidFill>
              <a:srgbClr val="00B050"/>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2C9D69A1-273B-F246-8D24-3B80732E5720}"/>
              </a:ext>
            </a:extLst>
          </p:cNvPr>
          <p:cNvSpPr/>
          <p:nvPr/>
        </p:nvSpPr>
        <p:spPr>
          <a:xfrm>
            <a:off x="5389557" y="1770818"/>
            <a:ext cx="3100916" cy="2271231"/>
          </a:xfrm>
          <a:custGeom>
            <a:avLst/>
            <a:gdLst>
              <a:gd name="connsiteX0" fmla="*/ 0 w 3092450"/>
              <a:gd name="connsiteY0" fmla="*/ 2254250 h 2255170"/>
              <a:gd name="connsiteX1" fmla="*/ 635000 w 3092450"/>
              <a:gd name="connsiteY1" fmla="*/ 2025650 h 2255170"/>
              <a:gd name="connsiteX2" fmla="*/ 1727200 w 3092450"/>
              <a:gd name="connsiteY2" fmla="*/ 838200 h 2255170"/>
              <a:gd name="connsiteX3" fmla="*/ 2254250 w 3092450"/>
              <a:gd name="connsiteY3" fmla="*/ 349250 h 2255170"/>
              <a:gd name="connsiteX4" fmla="*/ 3092450 w 3092450"/>
              <a:gd name="connsiteY4" fmla="*/ 0 h 2255170"/>
              <a:gd name="connsiteX0" fmla="*/ 0 w 3092450"/>
              <a:gd name="connsiteY0" fmla="*/ 2254250 h 2254360"/>
              <a:gd name="connsiteX1" fmla="*/ 618066 w 3092450"/>
              <a:gd name="connsiteY1" fmla="*/ 1932516 h 2254360"/>
              <a:gd name="connsiteX2" fmla="*/ 1727200 w 3092450"/>
              <a:gd name="connsiteY2" fmla="*/ 838200 h 2254360"/>
              <a:gd name="connsiteX3" fmla="*/ 2254250 w 3092450"/>
              <a:gd name="connsiteY3" fmla="*/ 349250 h 2254360"/>
              <a:gd name="connsiteX4" fmla="*/ 3092450 w 3092450"/>
              <a:gd name="connsiteY4" fmla="*/ 0 h 2254360"/>
              <a:gd name="connsiteX0" fmla="*/ 0 w 3092450"/>
              <a:gd name="connsiteY0" fmla="*/ 2254250 h 2254355"/>
              <a:gd name="connsiteX1" fmla="*/ 618066 w 3092450"/>
              <a:gd name="connsiteY1" fmla="*/ 1932516 h 2254355"/>
              <a:gd name="connsiteX2" fmla="*/ 1761067 w 3092450"/>
              <a:gd name="connsiteY2" fmla="*/ 863600 h 2254355"/>
              <a:gd name="connsiteX3" fmla="*/ 2254250 w 3092450"/>
              <a:gd name="connsiteY3" fmla="*/ 349250 h 2254355"/>
              <a:gd name="connsiteX4" fmla="*/ 3092450 w 3092450"/>
              <a:gd name="connsiteY4" fmla="*/ 0 h 2254355"/>
              <a:gd name="connsiteX0" fmla="*/ 0 w 3092450"/>
              <a:gd name="connsiteY0" fmla="*/ 2254250 h 2254355"/>
              <a:gd name="connsiteX1" fmla="*/ 618066 w 3092450"/>
              <a:gd name="connsiteY1" fmla="*/ 1932516 h 2254355"/>
              <a:gd name="connsiteX2" fmla="*/ 1761067 w 3092450"/>
              <a:gd name="connsiteY2" fmla="*/ 863600 h 2254355"/>
              <a:gd name="connsiteX3" fmla="*/ 2228850 w 3092450"/>
              <a:gd name="connsiteY3" fmla="*/ 315383 h 2254355"/>
              <a:gd name="connsiteX4" fmla="*/ 3092450 w 3092450"/>
              <a:gd name="connsiteY4" fmla="*/ 0 h 2254355"/>
              <a:gd name="connsiteX0" fmla="*/ 0 w 3092450"/>
              <a:gd name="connsiteY0" fmla="*/ 2254250 h 2254355"/>
              <a:gd name="connsiteX1" fmla="*/ 618066 w 3092450"/>
              <a:gd name="connsiteY1" fmla="*/ 1932516 h 2254355"/>
              <a:gd name="connsiteX2" fmla="*/ 1761067 w 3092450"/>
              <a:gd name="connsiteY2" fmla="*/ 863600 h 2254355"/>
              <a:gd name="connsiteX3" fmla="*/ 2228850 w 3092450"/>
              <a:gd name="connsiteY3" fmla="*/ 315383 h 2254355"/>
              <a:gd name="connsiteX4" fmla="*/ 3092450 w 3092450"/>
              <a:gd name="connsiteY4" fmla="*/ 0 h 2254355"/>
              <a:gd name="connsiteX0" fmla="*/ 0 w 3092450"/>
              <a:gd name="connsiteY0" fmla="*/ 2254250 h 2254355"/>
              <a:gd name="connsiteX1" fmla="*/ 618066 w 3092450"/>
              <a:gd name="connsiteY1" fmla="*/ 1932516 h 2254355"/>
              <a:gd name="connsiteX2" fmla="*/ 1761067 w 3092450"/>
              <a:gd name="connsiteY2" fmla="*/ 863600 h 2254355"/>
              <a:gd name="connsiteX3" fmla="*/ 2228850 w 3092450"/>
              <a:gd name="connsiteY3" fmla="*/ 315383 h 2254355"/>
              <a:gd name="connsiteX4" fmla="*/ 3092450 w 3092450"/>
              <a:gd name="connsiteY4" fmla="*/ 0 h 2254355"/>
              <a:gd name="connsiteX0" fmla="*/ 0 w 3092450"/>
              <a:gd name="connsiteY0" fmla="*/ 2254250 h 2254355"/>
              <a:gd name="connsiteX1" fmla="*/ 618066 w 3092450"/>
              <a:gd name="connsiteY1" fmla="*/ 1932516 h 2254355"/>
              <a:gd name="connsiteX2" fmla="*/ 1761067 w 3092450"/>
              <a:gd name="connsiteY2" fmla="*/ 863600 h 2254355"/>
              <a:gd name="connsiteX3" fmla="*/ 2228850 w 3092450"/>
              <a:gd name="connsiteY3" fmla="*/ 315383 h 2254355"/>
              <a:gd name="connsiteX4" fmla="*/ 3092450 w 3092450"/>
              <a:gd name="connsiteY4" fmla="*/ 0 h 2254355"/>
              <a:gd name="connsiteX0" fmla="*/ 0 w 3092450"/>
              <a:gd name="connsiteY0" fmla="*/ 2254250 h 2254368"/>
              <a:gd name="connsiteX1" fmla="*/ 618066 w 3092450"/>
              <a:gd name="connsiteY1" fmla="*/ 1932516 h 2254368"/>
              <a:gd name="connsiteX2" fmla="*/ 1710267 w 3092450"/>
              <a:gd name="connsiteY2" fmla="*/ 795867 h 2254368"/>
              <a:gd name="connsiteX3" fmla="*/ 2228850 w 3092450"/>
              <a:gd name="connsiteY3" fmla="*/ 315383 h 2254368"/>
              <a:gd name="connsiteX4" fmla="*/ 3092450 w 3092450"/>
              <a:gd name="connsiteY4" fmla="*/ 0 h 2254368"/>
              <a:gd name="connsiteX0" fmla="*/ 0 w 3092450"/>
              <a:gd name="connsiteY0" fmla="*/ 2254250 h 2254368"/>
              <a:gd name="connsiteX1" fmla="*/ 618066 w 3092450"/>
              <a:gd name="connsiteY1" fmla="*/ 1932516 h 2254368"/>
              <a:gd name="connsiteX2" fmla="*/ 1710267 w 3092450"/>
              <a:gd name="connsiteY2" fmla="*/ 795867 h 2254368"/>
              <a:gd name="connsiteX3" fmla="*/ 2228850 w 3092450"/>
              <a:gd name="connsiteY3" fmla="*/ 315383 h 2254368"/>
              <a:gd name="connsiteX4" fmla="*/ 3092450 w 3092450"/>
              <a:gd name="connsiteY4" fmla="*/ 0 h 2254368"/>
              <a:gd name="connsiteX0" fmla="*/ 0 w 3092450"/>
              <a:gd name="connsiteY0" fmla="*/ 2254250 h 2254368"/>
              <a:gd name="connsiteX1" fmla="*/ 618066 w 3092450"/>
              <a:gd name="connsiteY1" fmla="*/ 1932516 h 2254368"/>
              <a:gd name="connsiteX2" fmla="*/ 1710267 w 3092450"/>
              <a:gd name="connsiteY2" fmla="*/ 795867 h 2254368"/>
              <a:gd name="connsiteX3" fmla="*/ 2228850 w 3092450"/>
              <a:gd name="connsiteY3" fmla="*/ 315383 h 2254368"/>
              <a:gd name="connsiteX4" fmla="*/ 3092450 w 3092450"/>
              <a:gd name="connsiteY4" fmla="*/ 0 h 2254368"/>
              <a:gd name="connsiteX0" fmla="*/ 0 w 3092450"/>
              <a:gd name="connsiteY0" fmla="*/ 2254250 h 2254298"/>
              <a:gd name="connsiteX1" fmla="*/ 829732 w 3092450"/>
              <a:gd name="connsiteY1" fmla="*/ 1805516 h 2254298"/>
              <a:gd name="connsiteX2" fmla="*/ 1710267 w 3092450"/>
              <a:gd name="connsiteY2" fmla="*/ 795867 h 2254298"/>
              <a:gd name="connsiteX3" fmla="*/ 2228850 w 3092450"/>
              <a:gd name="connsiteY3" fmla="*/ 315383 h 2254298"/>
              <a:gd name="connsiteX4" fmla="*/ 3092450 w 3092450"/>
              <a:gd name="connsiteY4" fmla="*/ 0 h 2254298"/>
              <a:gd name="connsiteX0" fmla="*/ 0 w 3092450"/>
              <a:gd name="connsiteY0" fmla="*/ 2254250 h 2254298"/>
              <a:gd name="connsiteX1" fmla="*/ 829732 w 3092450"/>
              <a:gd name="connsiteY1" fmla="*/ 1805516 h 2254298"/>
              <a:gd name="connsiteX2" fmla="*/ 1710267 w 3092450"/>
              <a:gd name="connsiteY2" fmla="*/ 795867 h 2254298"/>
              <a:gd name="connsiteX3" fmla="*/ 2262717 w 3092450"/>
              <a:gd name="connsiteY3" fmla="*/ 357716 h 2254298"/>
              <a:gd name="connsiteX4" fmla="*/ 3092450 w 3092450"/>
              <a:gd name="connsiteY4" fmla="*/ 0 h 2254298"/>
              <a:gd name="connsiteX0" fmla="*/ 0 w 3100916"/>
              <a:gd name="connsiteY0" fmla="*/ 2271183 h 2271231"/>
              <a:gd name="connsiteX1" fmla="*/ 829732 w 3100916"/>
              <a:gd name="connsiteY1" fmla="*/ 1822449 h 2271231"/>
              <a:gd name="connsiteX2" fmla="*/ 1710267 w 3100916"/>
              <a:gd name="connsiteY2" fmla="*/ 812800 h 2271231"/>
              <a:gd name="connsiteX3" fmla="*/ 2262717 w 3100916"/>
              <a:gd name="connsiteY3" fmla="*/ 374649 h 2271231"/>
              <a:gd name="connsiteX4" fmla="*/ 3100916 w 3100916"/>
              <a:gd name="connsiteY4" fmla="*/ 0 h 2271231"/>
              <a:gd name="connsiteX0" fmla="*/ 0 w 3100916"/>
              <a:gd name="connsiteY0" fmla="*/ 2271183 h 2271231"/>
              <a:gd name="connsiteX1" fmla="*/ 829732 w 3100916"/>
              <a:gd name="connsiteY1" fmla="*/ 1822449 h 2271231"/>
              <a:gd name="connsiteX2" fmla="*/ 1710267 w 3100916"/>
              <a:gd name="connsiteY2" fmla="*/ 812800 h 2271231"/>
              <a:gd name="connsiteX3" fmla="*/ 2245784 w 3100916"/>
              <a:gd name="connsiteY3" fmla="*/ 349249 h 2271231"/>
              <a:gd name="connsiteX4" fmla="*/ 3100916 w 3100916"/>
              <a:gd name="connsiteY4" fmla="*/ 0 h 2271231"/>
              <a:gd name="connsiteX0" fmla="*/ 0 w 3100916"/>
              <a:gd name="connsiteY0" fmla="*/ 2271183 h 2271231"/>
              <a:gd name="connsiteX1" fmla="*/ 829732 w 3100916"/>
              <a:gd name="connsiteY1" fmla="*/ 1822449 h 2271231"/>
              <a:gd name="connsiteX2" fmla="*/ 1676400 w 3100916"/>
              <a:gd name="connsiteY2" fmla="*/ 804333 h 2271231"/>
              <a:gd name="connsiteX3" fmla="*/ 2245784 w 3100916"/>
              <a:gd name="connsiteY3" fmla="*/ 349249 h 2271231"/>
              <a:gd name="connsiteX4" fmla="*/ 3100916 w 3100916"/>
              <a:gd name="connsiteY4" fmla="*/ 0 h 2271231"/>
              <a:gd name="connsiteX0" fmla="*/ 0 w 3100916"/>
              <a:gd name="connsiteY0" fmla="*/ 2271183 h 2271231"/>
              <a:gd name="connsiteX1" fmla="*/ 829732 w 3100916"/>
              <a:gd name="connsiteY1" fmla="*/ 1822449 h 2271231"/>
              <a:gd name="connsiteX2" fmla="*/ 1676400 w 3100916"/>
              <a:gd name="connsiteY2" fmla="*/ 804333 h 2271231"/>
              <a:gd name="connsiteX3" fmla="*/ 2245784 w 3100916"/>
              <a:gd name="connsiteY3" fmla="*/ 349249 h 2271231"/>
              <a:gd name="connsiteX4" fmla="*/ 3100916 w 3100916"/>
              <a:gd name="connsiteY4" fmla="*/ 0 h 22712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0916" h="2271231">
                <a:moveTo>
                  <a:pt x="0" y="2271183"/>
                </a:moveTo>
                <a:cubicBezTo>
                  <a:pt x="173566" y="2274887"/>
                  <a:pt x="550332" y="2066924"/>
                  <a:pt x="829732" y="1822449"/>
                </a:cubicBezTo>
                <a:cubicBezTo>
                  <a:pt x="1109132" y="1577974"/>
                  <a:pt x="1414991" y="1015999"/>
                  <a:pt x="1676400" y="804333"/>
                </a:cubicBezTo>
                <a:cubicBezTo>
                  <a:pt x="1937809" y="592667"/>
                  <a:pt x="2008365" y="483305"/>
                  <a:pt x="2245784" y="349249"/>
                </a:cubicBezTo>
                <a:cubicBezTo>
                  <a:pt x="2483203" y="215193"/>
                  <a:pt x="2795587" y="104775"/>
                  <a:pt x="3100916" y="0"/>
                </a:cubicBezTo>
              </a:path>
            </a:pathLst>
          </a:custGeom>
          <a:noFill/>
          <a:ln w="9525">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Freeform 24">
            <a:extLst>
              <a:ext uri="{FF2B5EF4-FFF2-40B4-BE49-F238E27FC236}">
                <a16:creationId xmlns:a16="http://schemas.microsoft.com/office/drawing/2014/main" id="{320FFEB9-AEB7-F347-A66C-1045B9313276}"/>
              </a:ext>
            </a:extLst>
          </p:cNvPr>
          <p:cNvSpPr/>
          <p:nvPr/>
        </p:nvSpPr>
        <p:spPr>
          <a:xfrm>
            <a:off x="5431888" y="1586669"/>
            <a:ext cx="2988733" cy="2446866"/>
          </a:xfrm>
          <a:custGeom>
            <a:avLst/>
            <a:gdLst>
              <a:gd name="connsiteX0" fmla="*/ 0 w 2988733"/>
              <a:gd name="connsiteY0" fmla="*/ 0 h 2446866"/>
              <a:gd name="connsiteX1" fmla="*/ 533400 w 2988733"/>
              <a:gd name="connsiteY1" fmla="*/ 1159933 h 2446866"/>
              <a:gd name="connsiteX2" fmla="*/ 1617133 w 2988733"/>
              <a:gd name="connsiteY2" fmla="*/ 2074333 h 2446866"/>
              <a:gd name="connsiteX3" fmla="*/ 2988733 w 2988733"/>
              <a:gd name="connsiteY3" fmla="*/ 2446866 h 2446866"/>
            </a:gdLst>
            <a:ahLst/>
            <a:cxnLst>
              <a:cxn ang="0">
                <a:pos x="connsiteX0" y="connsiteY0"/>
              </a:cxn>
              <a:cxn ang="0">
                <a:pos x="connsiteX1" y="connsiteY1"/>
              </a:cxn>
              <a:cxn ang="0">
                <a:pos x="connsiteX2" y="connsiteY2"/>
              </a:cxn>
              <a:cxn ang="0">
                <a:pos x="connsiteX3" y="connsiteY3"/>
              </a:cxn>
            </a:cxnLst>
            <a:rect l="l" t="t" r="r" b="b"/>
            <a:pathLst>
              <a:path w="2988733" h="2446866">
                <a:moveTo>
                  <a:pt x="0" y="0"/>
                </a:moveTo>
                <a:cubicBezTo>
                  <a:pt x="131939" y="407105"/>
                  <a:pt x="263878" y="814211"/>
                  <a:pt x="533400" y="1159933"/>
                </a:cubicBezTo>
                <a:cubicBezTo>
                  <a:pt x="802922" y="1505655"/>
                  <a:pt x="1207911" y="1859844"/>
                  <a:pt x="1617133" y="2074333"/>
                </a:cubicBezTo>
                <a:cubicBezTo>
                  <a:pt x="2026355" y="2288822"/>
                  <a:pt x="2507544" y="2367844"/>
                  <a:pt x="2988733" y="2446866"/>
                </a:cubicBezTo>
              </a:path>
            </a:pathLst>
          </a:custGeom>
          <a:noFill/>
          <a:ln w="9525">
            <a:solidFill>
              <a:schemeClr val="accent3">
                <a:lumMod val="7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6EA543E1-5FD5-094A-B148-4A4C0A5B0000}"/>
              </a:ext>
            </a:extLst>
          </p:cNvPr>
          <p:cNvCxnSpPr>
            <a:cxnSpLocks/>
          </p:cNvCxnSpPr>
          <p:nvPr/>
        </p:nvCxnSpPr>
        <p:spPr>
          <a:xfrm rot="16200000">
            <a:off x="5344578" y="4015541"/>
            <a:ext cx="0" cy="48683"/>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1914C33C-0176-DE47-BF4D-81AA3947F8F4}"/>
              </a:ext>
            </a:extLst>
          </p:cNvPr>
          <p:cNvCxnSpPr>
            <a:cxnSpLocks/>
          </p:cNvCxnSpPr>
          <p:nvPr/>
        </p:nvCxnSpPr>
        <p:spPr>
          <a:xfrm rot="16200000">
            <a:off x="5344578" y="3405950"/>
            <a:ext cx="0" cy="48683"/>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BA7D5035-C571-5248-9716-6BB1B8FF22CF}"/>
              </a:ext>
            </a:extLst>
          </p:cNvPr>
          <p:cNvCxnSpPr>
            <a:cxnSpLocks/>
          </p:cNvCxnSpPr>
          <p:nvPr/>
        </p:nvCxnSpPr>
        <p:spPr>
          <a:xfrm rot="16200000">
            <a:off x="5344578" y="2782064"/>
            <a:ext cx="0" cy="48683"/>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BF8319A-4A7B-A641-8117-C3B5D8C66DCE}"/>
              </a:ext>
            </a:extLst>
          </p:cNvPr>
          <p:cNvCxnSpPr>
            <a:cxnSpLocks/>
          </p:cNvCxnSpPr>
          <p:nvPr/>
        </p:nvCxnSpPr>
        <p:spPr>
          <a:xfrm rot="16200000">
            <a:off x="5344578" y="2175467"/>
            <a:ext cx="0" cy="48683"/>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C44DA124-CDBD-5D42-B048-5F4C5A5DC6C5}"/>
              </a:ext>
            </a:extLst>
          </p:cNvPr>
          <p:cNvCxnSpPr>
            <a:cxnSpLocks/>
          </p:cNvCxnSpPr>
          <p:nvPr/>
        </p:nvCxnSpPr>
        <p:spPr>
          <a:xfrm rot="16200000">
            <a:off x="5344578" y="1553859"/>
            <a:ext cx="0" cy="48683"/>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F499A0D0-98E2-5347-A632-DF542DB761D8}"/>
              </a:ext>
            </a:extLst>
          </p:cNvPr>
          <p:cNvSpPr txBox="1"/>
          <p:nvPr/>
        </p:nvSpPr>
        <p:spPr>
          <a:xfrm>
            <a:off x="5044196" y="1478173"/>
            <a:ext cx="333746" cy="200055"/>
          </a:xfrm>
          <a:prstGeom prst="rect">
            <a:avLst/>
          </a:prstGeom>
          <a:noFill/>
          <a:effectLst/>
        </p:spPr>
        <p:txBody>
          <a:bodyPr wrap="none" rtlCol="0">
            <a:spAutoFit/>
          </a:bodyPr>
          <a:lstStyle/>
          <a:p>
            <a:pPr algn="ctr"/>
            <a:r>
              <a:rPr lang="en-US" sz="700" dirty="0"/>
              <a:t>100</a:t>
            </a:r>
          </a:p>
        </p:txBody>
      </p:sp>
      <p:sp>
        <p:nvSpPr>
          <p:cNvPr id="32" name="TextBox 31">
            <a:extLst>
              <a:ext uri="{FF2B5EF4-FFF2-40B4-BE49-F238E27FC236}">
                <a16:creationId xmlns:a16="http://schemas.microsoft.com/office/drawing/2014/main" id="{84681FB5-0E7A-F94C-851E-F519692588AA}"/>
              </a:ext>
            </a:extLst>
          </p:cNvPr>
          <p:cNvSpPr txBox="1"/>
          <p:nvPr/>
        </p:nvSpPr>
        <p:spPr>
          <a:xfrm>
            <a:off x="5093889" y="2706378"/>
            <a:ext cx="284053" cy="200055"/>
          </a:xfrm>
          <a:prstGeom prst="rect">
            <a:avLst/>
          </a:prstGeom>
          <a:noFill/>
          <a:effectLst/>
        </p:spPr>
        <p:txBody>
          <a:bodyPr wrap="none" rtlCol="0">
            <a:spAutoFit/>
          </a:bodyPr>
          <a:lstStyle/>
          <a:p>
            <a:pPr algn="ctr"/>
            <a:r>
              <a:rPr lang="en-US" sz="700" dirty="0"/>
              <a:t>50</a:t>
            </a:r>
          </a:p>
        </p:txBody>
      </p:sp>
      <p:sp>
        <p:nvSpPr>
          <p:cNvPr id="33" name="TextBox 32">
            <a:extLst>
              <a:ext uri="{FF2B5EF4-FFF2-40B4-BE49-F238E27FC236}">
                <a16:creationId xmlns:a16="http://schemas.microsoft.com/office/drawing/2014/main" id="{F9BD165A-8002-1C42-B7FD-3DEE7B5FB118}"/>
              </a:ext>
            </a:extLst>
          </p:cNvPr>
          <p:cNvSpPr txBox="1"/>
          <p:nvPr/>
        </p:nvSpPr>
        <p:spPr>
          <a:xfrm>
            <a:off x="5093889" y="3330264"/>
            <a:ext cx="284053" cy="200055"/>
          </a:xfrm>
          <a:prstGeom prst="rect">
            <a:avLst/>
          </a:prstGeom>
          <a:noFill/>
          <a:effectLst/>
        </p:spPr>
        <p:txBody>
          <a:bodyPr wrap="none" rtlCol="0">
            <a:spAutoFit/>
          </a:bodyPr>
          <a:lstStyle/>
          <a:p>
            <a:pPr algn="ctr"/>
            <a:r>
              <a:rPr lang="en-US" sz="700" dirty="0"/>
              <a:t>25</a:t>
            </a:r>
          </a:p>
        </p:txBody>
      </p:sp>
      <p:sp>
        <p:nvSpPr>
          <p:cNvPr id="34" name="TextBox 33">
            <a:extLst>
              <a:ext uri="{FF2B5EF4-FFF2-40B4-BE49-F238E27FC236}">
                <a16:creationId xmlns:a16="http://schemas.microsoft.com/office/drawing/2014/main" id="{8358E3CB-93D8-844F-AEF1-2F1885378193}"/>
              </a:ext>
            </a:extLst>
          </p:cNvPr>
          <p:cNvSpPr txBox="1"/>
          <p:nvPr/>
        </p:nvSpPr>
        <p:spPr>
          <a:xfrm>
            <a:off x="5093889" y="2099781"/>
            <a:ext cx="284053" cy="200055"/>
          </a:xfrm>
          <a:prstGeom prst="rect">
            <a:avLst/>
          </a:prstGeom>
          <a:noFill/>
          <a:effectLst/>
        </p:spPr>
        <p:txBody>
          <a:bodyPr wrap="none" rtlCol="0">
            <a:spAutoFit/>
          </a:bodyPr>
          <a:lstStyle/>
          <a:p>
            <a:pPr algn="ctr"/>
            <a:r>
              <a:rPr lang="en-US" sz="700" dirty="0"/>
              <a:t>75</a:t>
            </a:r>
          </a:p>
        </p:txBody>
      </p:sp>
      <p:sp>
        <p:nvSpPr>
          <p:cNvPr id="35" name="TextBox 34">
            <a:extLst>
              <a:ext uri="{FF2B5EF4-FFF2-40B4-BE49-F238E27FC236}">
                <a16:creationId xmlns:a16="http://schemas.microsoft.com/office/drawing/2014/main" id="{C89BA115-0BAF-AD4A-BFF5-DB37C9FECCDD}"/>
              </a:ext>
            </a:extLst>
          </p:cNvPr>
          <p:cNvSpPr txBox="1"/>
          <p:nvPr/>
        </p:nvSpPr>
        <p:spPr>
          <a:xfrm>
            <a:off x="7802322" y="2298545"/>
            <a:ext cx="647934" cy="184666"/>
          </a:xfrm>
          <a:prstGeom prst="rect">
            <a:avLst/>
          </a:prstGeom>
          <a:noFill/>
          <a:effectLst/>
        </p:spPr>
        <p:txBody>
          <a:bodyPr wrap="none" rtlCol="0">
            <a:spAutoFit/>
          </a:bodyPr>
          <a:lstStyle/>
          <a:p>
            <a:pPr algn="ctr"/>
            <a:r>
              <a:rPr lang="en-US" sz="600" dirty="0"/>
              <a:t>Cost Incurred</a:t>
            </a:r>
          </a:p>
        </p:txBody>
      </p:sp>
      <p:cxnSp>
        <p:nvCxnSpPr>
          <p:cNvPr id="36" name="Straight Arrow Connector 35">
            <a:extLst>
              <a:ext uri="{FF2B5EF4-FFF2-40B4-BE49-F238E27FC236}">
                <a16:creationId xmlns:a16="http://schemas.microsoft.com/office/drawing/2014/main" id="{A2C59AB4-188A-374B-8B81-5B6C5A6811C4}"/>
              </a:ext>
            </a:extLst>
          </p:cNvPr>
          <p:cNvCxnSpPr/>
          <p:nvPr/>
        </p:nvCxnSpPr>
        <p:spPr>
          <a:xfrm flipH="1">
            <a:off x="7658620" y="2391000"/>
            <a:ext cx="182880" cy="0"/>
          </a:xfrm>
          <a:prstGeom prst="straightConnector1">
            <a:avLst/>
          </a:prstGeom>
          <a:ln w="9525">
            <a:solidFill>
              <a:schemeClr val="tx1"/>
            </a:solidFill>
            <a:tailEnd type="triangle" w="sm" len="med"/>
          </a:ln>
          <a:effectLst/>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3544CBE3-7709-2D4B-BA84-D95092F3FA8B}"/>
              </a:ext>
            </a:extLst>
          </p:cNvPr>
          <p:cNvSpPr txBox="1"/>
          <p:nvPr/>
        </p:nvSpPr>
        <p:spPr>
          <a:xfrm>
            <a:off x="7566403" y="3595423"/>
            <a:ext cx="636713" cy="276999"/>
          </a:xfrm>
          <a:prstGeom prst="rect">
            <a:avLst/>
          </a:prstGeom>
          <a:noFill/>
          <a:effectLst/>
        </p:spPr>
        <p:txBody>
          <a:bodyPr wrap="none" rtlCol="0">
            <a:spAutoFit/>
          </a:bodyPr>
          <a:lstStyle/>
          <a:p>
            <a:pPr algn="ctr"/>
            <a:r>
              <a:rPr lang="en-US" sz="600" dirty="0"/>
              <a:t>Management</a:t>
            </a:r>
          </a:p>
          <a:p>
            <a:pPr algn="ctr"/>
            <a:r>
              <a:rPr lang="en-US" sz="600" dirty="0"/>
              <a:t>Leverage</a:t>
            </a:r>
          </a:p>
        </p:txBody>
      </p:sp>
      <p:cxnSp>
        <p:nvCxnSpPr>
          <p:cNvPr id="38" name="Straight Arrow Connector 37">
            <a:extLst>
              <a:ext uri="{FF2B5EF4-FFF2-40B4-BE49-F238E27FC236}">
                <a16:creationId xmlns:a16="http://schemas.microsoft.com/office/drawing/2014/main" id="{DC795307-7EBD-8D45-A0B4-0A95F792EEC7}"/>
              </a:ext>
            </a:extLst>
          </p:cNvPr>
          <p:cNvCxnSpPr/>
          <p:nvPr/>
        </p:nvCxnSpPr>
        <p:spPr>
          <a:xfrm flipH="1">
            <a:off x="7417085" y="3734178"/>
            <a:ext cx="182880" cy="0"/>
          </a:xfrm>
          <a:prstGeom prst="straightConnector1">
            <a:avLst/>
          </a:prstGeom>
          <a:ln w="9525">
            <a:solidFill>
              <a:schemeClr val="tx1"/>
            </a:solidFill>
            <a:tailEnd type="triangle" w="sm" len="med"/>
          </a:ln>
          <a:effectLst/>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B066005F-4DEB-5142-AC56-E564768B3908}"/>
              </a:ext>
            </a:extLst>
          </p:cNvPr>
          <p:cNvSpPr txBox="1"/>
          <p:nvPr/>
        </p:nvSpPr>
        <p:spPr>
          <a:xfrm>
            <a:off x="5825685" y="1742422"/>
            <a:ext cx="898003" cy="276999"/>
          </a:xfrm>
          <a:prstGeom prst="rect">
            <a:avLst/>
          </a:prstGeom>
          <a:noFill/>
          <a:effectLst/>
        </p:spPr>
        <p:txBody>
          <a:bodyPr wrap="none" rtlCol="0">
            <a:spAutoFit/>
          </a:bodyPr>
          <a:lstStyle/>
          <a:p>
            <a:pPr algn="ctr"/>
            <a:r>
              <a:rPr lang="en-US" sz="600" dirty="0"/>
              <a:t>Cost &amp; Configuration</a:t>
            </a:r>
          </a:p>
          <a:p>
            <a:pPr algn="ctr"/>
            <a:r>
              <a:rPr lang="en-US" sz="600" dirty="0"/>
              <a:t>Commitments</a:t>
            </a:r>
          </a:p>
        </p:txBody>
      </p:sp>
      <p:cxnSp>
        <p:nvCxnSpPr>
          <p:cNvPr id="40" name="Straight Arrow Connector 39">
            <a:extLst>
              <a:ext uri="{FF2B5EF4-FFF2-40B4-BE49-F238E27FC236}">
                <a16:creationId xmlns:a16="http://schemas.microsoft.com/office/drawing/2014/main" id="{69F655C3-4BB2-B549-9A9C-D2BDC3182822}"/>
              </a:ext>
            </a:extLst>
          </p:cNvPr>
          <p:cNvCxnSpPr>
            <a:cxnSpLocks/>
          </p:cNvCxnSpPr>
          <p:nvPr/>
        </p:nvCxnSpPr>
        <p:spPr>
          <a:xfrm>
            <a:off x="6636747" y="1894145"/>
            <a:ext cx="182880" cy="0"/>
          </a:xfrm>
          <a:prstGeom prst="straightConnector1">
            <a:avLst/>
          </a:prstGeom>
          <a:ln w="9525">
            <a:solidFill>
              <a:schemeClr val="tx1"/>
            </a:solidFill>
            <a:tailEnd type="triangle" w="sm" len="med"/>
          </a:ln>
          <a:effectLst/>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3C6A458F-E50B-EE4D-8E79-B175497C9DF6}"/>
              </a:ext>
            </a:extLst>
          </p:cNvPr>
          <p:cNvSpPr txBox="1"/>
          <p:nvPr/>
        </p:nvSpPr>
        <p:spPr>
          <a:xfrm>
            <a:off x="6653095" y="2220732"/>
            <a:ext cx="569387" cy="184666"/>
          </a:xfrm>
          <a:prstGeom prst="rect">
            <a:avLst/>
          </a:prstGeom>
          <a:noFill/>
          <a:effectLst/>
        </p:spPr>
        <p:txBody>
          <a:bodyPr wrap="none" rtlCol="0">
            <a:spAutoFit/>
          </a:bodyPr>
          <a:lstStyle/>
          <a:p>
            <a:pPr algn="ctr"/>
            <a:r>
              <a:rPr lang="en-US" sz="600" dirty="0"/>
              <a:t>Knowledge</a:t>
            </a:r>
          </a:p>
        </p:txBody>
      </p:sp>
      <p:cxnSp>
        <p:nvCxnSpPr>
          <p:cNvPr id="42" name="Straight Arrow Connector 41">
            <a:extLst>
              <a:ext uri="{FF2B5EF4-FFF2-40B4-BE49-F238E27FC236}">
                <a16:creationId xmlns:a16="http://schemas.microsoft.com/office/drawing/2014/main" id="{4A9CF1EA-F53B-224B-89E1-30DE010C28ED}"/>
              </a:ext>
            </a:extLst>
          </p:cNvPr>
          <p:cNvCxnSpPr>
            <a:cxnSpLocks/>
          </p:cNvCxnSpPr>
          <p:nvPr/>
        </p:nvCxnSpPr>
        <p:spPr>
          <a:xfrm>
            <a:off x="7130520" y="2313187"/>
            <a:ext cx="182880" cy="0"/>
          </a:xfrm>
          <a:prstGeom prst="straightConnector1">
            <a:avLst/>
          </a:prstGeom>
          <a:ln w="9525">
            <a:solidFill>
              <a:schemeClr val="tx1"/>
            </a:solidFill>
            <a:tailEnd type="triangle" w="sm" len="med"/>
          </a:ln>
          <a:effectLst/>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F94270F6-E496-714F-925D-C292ABFF0B8A}"/>
              </a:ext>
            </a:extLst>
          </p:cNvPr>
          <p:cNvSpPr txBox="1"/>
          <p:nvPr/>
        </p:nvSpPr>
        <p:spPr>
          <a:xfrm>
            <a:off x="5289960" y="4313637"/>
            <a:ext cx="1694695" cy="184666"/>
          </a:xfrm>
          <a:prstGeom prst="rect">
            <a:avLst/>
          </a:prstGeom>
          <a:noFill/>
          <a:effectLst/>
        </p:spPr>
        <p:txBody>
          <a:bodyPr wrap="none" rtlCol="0">
            <a:spAutoFit/>
          </a:bodyPr>
          <a:lstStyle/>
          <a:p>
            <a:pPr algn="ctr"/>
            <a:r>
              <a:rPr lang="en-US" sz="600" i="1" dirty="0"/>
              <a:t>Adapted from Blanchard &amp; </a:t>
            </a:r>
            <a:r>
              <a:rPr lang="en-US" sz="600" i="1" dirty="0" err="1"/>
              <a:t>Fabrycky</a:t>
            </a:r>
            <a:r>
              <a:rPr lang="en-US" sz="600" i="1" dirty="0"/>
              <a:t>, 1998</a:t>
            </a:r>
          </a:p>
        </p:txBody>
      </p:sp>
      <p:sp>
        <p:nvSpPr>
          <p:cNvPr id="44" name="Rounded Rectangle 43">
            <a:extLst>
              <a:ext uri="{FF2B5EF4-FFF2-40B4-BE49-F238E27FC236}">
                <a16:creationId xmlns:a16="http://schemas.microsoft.com/office/drawing/2014/main" id="{25864F8E-3878-ED46-9D89-1530BA8ED320}"/>
              </a:ext>
            </a:extLst>
          </p:cNvPr>
          <p:cNvSpPr/>
          <p:nvPr/>
        </p:nvSpPr>
        <p:spPr>
          <a:xfrm>
            <a:off x="472067" y="5303266"/>
            <a:ext cx="8246016" cy="658017"/>
          </a:xfrm>
          <a:prstGeom prst="round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bg1"/>
                </a:solidFill>
              </a:rPr>
              <a:t>Challenge: </a:t>
            </a:r>
            <a:r>
              <a:rPr lang="en-US" sz="1600" dirty="0">
                <a:solidFill>
                  <a:schemeClr val="bg1"/>
                </a:solidFill>
              </a:rPr>
              <a:t>How can we identify good designs for a highly complex, multidimensional system such as a multi-mission commercial ship given uncertainty about the future?</a:t>
            </a:r>
          </a:p>
        </p:txBody>
      </p:sp>
      <p:sp>
        <p:nvSpPr>
          <p:cNvPr id="45" name="Freeform 44">
            <a:extLst>
              <a:ext uri="{FF2B5EF4-FFF2-40B4-BE49-F238E27FC236}">
                <a16:creationId xmlns:a16="http://schemas.microsoft.com/office/drawing/2014/main" id="{8E9625C7-DF7B-AE4D-BA58-4948FE59141A}"/>
              </a:ext>
            </a:extLst>
          </p:cNvPr>
          <p:cNvSpPr/>
          <p:nvPr/>
        </p:nvSpPr>
        <p:spPr>
          <a:xfrm>
            <a:off x="5394018" y="1783519"/>
            <a:ext cx="3105150" cy="2247900"/>
          </a:xfrm>
          <a:custGeom>
            <a:avLst/>
            <a:gdLst>
              <a:gd name="connsiteX0" fmla="*/ 0 w 3105150"/>
              <a:gd name="connsiteY0" fmla="*/ 2247900 h 2247900"/>
              <a:gd name="connsiteX1" fmla="*/ 965200 w 3105150"/>
              <a:gd name="connsiteY1" fmla="*/ 584200 h 2247900"/>
              <a:gd name="connsiteX2" fmla="*/ 3105150 w 3105150"/>
              <a:gd name="connsiteY2" fmla="*/ 0 h 2247900"/>
            </a:gdLst>
            <a:ahLst/>
            <a:cxnLst>
              <a:cxn ang="0">
                <a:pos x="connsiteX0" y="connsiteY0"/>
              </a:cxn>
              <a:cxn ang="0">
                <a:pos x="connsiteX1" y="connsiteY1"/>
              </a:cxn>
              <a:cxn ang="0">
                <a:pos x="connsiteX2" y="connsiteY2"/>
              </a:cxn>
            </a:cxnLst>
            <a:rect l="l" t="t" r="r" b="b"/>
            <a:pathLst>
              <a:path w="3105150" h="2247900">
                <a:moveTo>
                  <a:pt x="0" y="2247900"/>
                </a:moveTo>
                <a:cubicBezTo>
                  <a:pt x="223837" y="1603375"/>
                  <a:pt x="447675" y="958850"/>
                  <a:pt x="965200" y="584200"/>
                </a:cubicBezTo>
                <a:cubicBezTo>
                  <a:pt x="1482725" y="209550"/>
                  <a:pt x="2293937" y="104775"/>
                  <a:pt x="3105150" y="0"/>
                </a:cubicBezTo>
              </a:path>
            </a:pathLst>
          </a:custGeom>
          <a:noFill/>
          <a:ln>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B5BB26EE-2600-7F45-8A5D-F9F16A6FB392}"/>
              </a:ext>
            </a:extLst>
          </p:cNvPr>
          <p:cNvSpPr/>
          <p:nvPr/>
        </p:nvSpPr>
        <p:spPr>
          <a:xfrm>
            <a:off x="5381509" y="1838552"/>
            <a:ext cx="3096683" cy="2209799"/>
          </a:xfrm>
          <a:custGeom>
            <a:avLst/>
            <a:gdLst>
              <a:gd name="connsiteX0" fmla="*/ 0 w 3117850"/>
              <a:gd name="connsiteY0" fmla="*/ 2159000 h 2159000"/>
              <a:gd name="connsiteX1" fmla="*/ 1282700 w 3117850"/>
              <a:gd name="connsiteY1" fmla="*/ 1708150 h 2159000"/>
              <a:gd name="connsiteX2" fmla="*/ 2082800 w 3117850"/>
              <a:gd name="connsiteY2" fmla="*/ 571500 h 2159000"/>
              <a:gd name="connsiteX3" fmla="*/ 3117850 w 3117850"/>
              <a:gd name="connsiteY3" fmla="*/ 0 h 2159000"/>
              <a:gd name="connsiteX0" fmla="*/ 0 w 3109383"/>
              <a:gd name="connsiteY0" fmla="*/ 2218267 h 2218267"/>
              <a:gd name="connsiteX1" fmla="*/ 1282700 w 3109383"/>
              <a:gd name="connsiteY1" fmla="*/ 1767417 h 2218267"/>
              <a:gd name="connsiteX2" fmla="*/ 2082800 w 3109383"/>
              <a:gd name="connsiteY2" fmla="*/ 630767 h 2218267"/>
              <a:gd name="connsiteX3" fmla="*/ 3109383 w 3109383"/>
              <a:gd name="connsiteY3" fmla="*/ 0 h 2218267"/>
              <a:gd name="connsiteX0" fmla="*/ 0 w 3109383"/>
              <a:gd name="connsiteY0" fmla="*/ 2218267 h 2218267"/>
              <a:gd name="connsiteX1" fmla="*/ 1087966 w 3109383"/>
              <a:gd name="connsiteY1" fmla="*/ 1572683 h 2218267"/>
              <a:gd name="connsiteX2" fmla="*/ 2082800 w 3109383"/>
              <a:gd name="connsiteY2" fmla="*/ 630767 h 2218267"/>
              <a:gd name="connsiteX3" fmla="*/ 3109383 w 3109383"/>
              <a:gd name="connsiteY3" fmla="*/ 0 h 2218267"/>
              <a:gd name="connsiteX0" fmla="*/ 0 w 3109383"/>
              <a:gd name="connsiteY0" fmla="*/ 2218267 h 2218267"/>
              <a:gd name="connsiteX1" fmla="*/ 1087966 w 3109383"/>
              <a:gd name="connsiteY1" fmla="*/ 1572683 h 2218267"/>
              <a:gd name="connsiteX2" fmla="*/ 1964267 w 3109383"/>
              <a:gd name="connsiteY2" fmla="*/ 436034 h 2218267"/>
              <a:gd name="connsiteX3" fmla="*/ 3109383 w 3109383"/>
              <a:gd name="connsiteY3" fmla="*/ 0 h 2218267"/>
              <a:gd name="connsiteX0" fmla="*/ 0 w 3100916"/>
              <a:gd name="connsiteY0" fmla="*/ 2353733 h 2353733"/>
              <a:gd name="connsiteX1" fmla="*/ 1087966 w 3100916"/>
              <a:gd name="connsiteY1" fmla="*/ 1708149 h 2353733"/>
              <a:gd name="connsiteX2" fmla="*/ 1964267 w 3100916"/>
              <a:gd name="connsiteY2" fmla="*/ 571500 h 2353733"/>
              <a:gd name="connsiteX3" fmla="*/ 3100916 w 3100916"/>
              <a:gd name="connsiteY3" fmla="*/ 0 h 2353733"/>
              <a:gd name="connsiteX0" fmla="*/ 0 w 3100916"/>
              <a:gd name="connsiteY0" fmla="*/ 2353733 h 2353733"/>
              <a:gd name="connsiteX1" fmla="*/ 1087966 w 3100916"/>
              <a:gd name="connsiteY1" fmla="*/ 1708149 h 2353733"/>
              <a:gd name="connsiteX2" fmla="*/ 1761067 w 3100916"/>
              <a:gd name="connsiteY2" fmla="*/ 334433 h 2353733"/>
              <a:gd name="connsiteX3" fmla="*/ 3100916 w 3100916"/>
              <a:gd name="connsiteY3" fmla="*/ 0 h 2353733"/>
              <a:gd name="connsiteX0" fmla="*/ 0 w 3100916"/>
              <a:gd name="connsiteY0" fmla="*/ 2353733 h 2353733"/>
              <a:gd name="connsiteX1" fmla="*/ 1087966 w 3100916"/>
              <a:gd name="connsiteY1" fmla="*/ 1708149 h 2353733"/>
              <a:gd name="connsiteX2" fmla="*/ 1761067 w 3100916"/>
              <a:gd name="connsiteY2" fmla="*/ 334433 h 2353733"/>
              <a:gd name="connsiteX3" fmla="*/ 3100916 w 3100916"/>
              <a:gd name="connsiteY3" fmla="*/ 0 h 2353733"/>
              <a:gd name="connsiteX0" fmla="*/ 0 w 3109383"/>
              <a:gd name="connsiteY0" fmla="*/ 2336799 h 2336799"/>
              <a:gd name="connsiteX1" fmla="*/ 1087966 w 3109383"/>
              <a:gd name="connsiteY1" fmla="*/ 1691215 h 2336799"/>
              <a:gd name="connsiteX2" fmla="*/ 1761067 w 3109383"/>
              <a:gd name="connsiteY2" fmla="*/ 317499 h 2336799"/>
              <a:gd name="connsiteX3" fmla="*/ 3109383 w 3109383"/>
              <a:gd name="connsiteY3" fmla="*/ 0 h 2336799"/>
              <a:gd name="connsiteX0" fmla="*/ 0 w 3109383"/>
              <a:gd name="connsiteY0" fmla="*/ 2336799 h 2336799"/>
              <a:gd name="connsiteX1" fmla="*/ 1087966 w 3109383"/>
              <a:gd name="connsiteY1" fmla="*/ 1691215 h 2336799"/>
              <a:gd name="connsiteX2" fmla="*/ 1761067 w 3109383"/>
              <a:gd name="connsiteY2" fmla="*/ 317499 h 2336799"/>
              <a:gd name="connsiteX3" fmla="*/ 3109383 w 3109383"/>
              <a:gd name="connsiteY3" fmla="*/ 0 h 2336799"/>
              <a:gd name="connsiteX0" fmla="*/ 0 w 3109383"/>
              <a:gd name="connsiteY0" fmla="*/ 2336799 h 2336799"/>
              <a:gd name="connsiteX1" fmla="*/ 1087966 w 3109383"/>
              <a:gd name="connsiteY1" fmla="*/ 1691215 h 2336799"/>
              <a:gd name="connsiteX2" fmla="*/ 1642534 w 3109383"/>
              <a:gd name="connsiteY2" fmla="*/ 300565 h 2336799"/>
              <a:gd name="connsiteX3" fmla="*/ 3109383 w 3109383"/>
              <a:gd name="connsiteY3" fmla="*/ 0 h 2336799"/>
              <a:gd name="connsiteX0" fmla="*/ 0 w 3109383"/>
              <a:gd name="connsiteY0" fmla="*/ 2336799 h 2336799"/>
              <a:gd name="connsiteX1" fmla="*/ 986366 w 3109383"/>
              <a:gd name="connsiteY1" fmla="*/ 1615015 h 2336799"/>
              <a:gd name="connsiteX2" fmla="*/ 1642534 w 3109383"/>
              <a:gd name="connsiteY2" fmla="*/ 300565 h 2336799"/>
              <a:gd name="connsiteX3" fmla="*/ 3109383 w 3109383"/>
              <a:gd name="connsiteY3" fmla="*/ 0 h 2336799"/>
              <a:gd name="connsiteX0" fmla="*/ 0 w 3109383"/>
              <a:gd name="connsiteY0" fmla="*/ 2336799 h 2336799"/>
              <a:gd name="connsiteX1" fmla="*/ 986366 w 3109383"/>
              <a:gd name="connsiteY1" fmla="*/ 1615015 h 2336799"/>
              <a:gd name="connsiteX2" fmla="*/ 1706034 w 3109383"/>
              <a:gd name="connsiteY2" fmla="*/ 459315 h 2336799"/>
              <a:gd name="connsiteX3" fmla="*/ 3109383 w 3109383"/>
              <a:gd name="connsiteY3" fmla="*/ 0 h 2336799"/>
              <a:gd name="connsiteX0" fmla="*/ 0 w 3134783"/>
              <a:gd name="connsiteY0" fmla="*/ 2222499 h 2222499"/>
              <a:gd name="connsiteX1" fmla="*/ 986366 w 3134783"/>
              <a:gd name="connsiteY1" fmla="*/ 1500715 h 2222499"/>
              <a:gd name="connsiteX2" fmla="*/ 1706034 w 3134783"/>
              <a:gd name="connsiteY2" fmla="*/ 345015 h 2222499"/>
              <a:gd name="connsiteX3" fmla="*/ 3134783 w 3134783"/>
              <a:gd name="connsiteY3" fmla="*/ 0 h 2222499"/>
              <a:gd name="connsiteX0" fmla="*/ 0 w 3134783"/>
              <a:gd name="connsiteY0" fmla="*/ 2222499 h 2222499"/>
              <a:gd name="connsiteX1" fmla="*/ 986366 w 3134783"/>
              <a:gd name="connsiteY1" fmla="*/ 1500715 h 2222499"/>
              <a:gd name="connsiteX2" fmla="*/ 1750484 w 3134783"/>
              <a:gd name="connsiteY2" fmla="*/ 427565 h 2222499"/>
              <a:gd name="connsiteX3" fmla="*/ 3134783 w 3134783"/>
              <a:gd name="connsiteY3" fmla="*/ 0 h 2222499"/>
              <a:gd name="connsiteX0" fmla="*/ 0 w 3096683"/>
              <a:gd name="connsiteY0" fmla="*/ 2209799 h 2209799"/>
              <a:gd name="connsiteX1" fmla="*/ 986366 w 3096683"/>
              <a:gd name="connsiteY1" fmla="*/ 1488015 h 2209799"/>
              <a:gd name="connsiteX2" fmla="*/ 1750484 w 3096683"/>
              <a:gd name="connsiteY2" fmla="*/ 414865 h 2209799"/>
              <a:gd name="connsiteX3" fmla="*/ 3096683 w 3096683"/>
              <a:gd name="connsiteY3" fmla="*/ 0 h 2209799"/>
            </a:gdLst>
            <a:ahLst/>
            <a:cxnLst>
              <a:cxn ang="0">
                <a:pos x="connsiteX0" y="connsiteY0"/>
              </a:cxn>
              <a:cxn ang="0">
                <a:pos x="connsiteX1" y="connsiteY1"/>
              </a:cxn>
              <a:cxn ang="0">
                <a:pos x="connsiteX2" y="connsiteY2"/>
              </a:cxn>
              <a:cxn ang="0">
                <a:pos x="connsiteX3" y="connsiteY3"/>
              </a:cxn>
            </a:cxnLst>
            <a:rect l="l" t="t" r="r" b="b"/>
            <a:pathLst>
              <a:path w="3096683" h="2209799">
                <a:moveTo>
                  <a:pt x="0" y="2209799"/>
                </a:moveTo>
                <a:cubicBezTo>
                  <a:pt x="467783" y="2116665"/>
                  <a:pt x="694619" y="1787171"/>
                  <a:pt x="986366" y="1488015"/>
                </a:cubicBezTo>
                <a:cubicBezTo>
                  <a:pt x="1278113" y="1188859"/>
                  <a:pt x="1398765" y="662868"/>
                  <a:pt x="1750484" y="414865"/>
                </a:cubicBezTo>
                <a:cubicBezTo>
                  <a:pt x="2102204" y="166863"/>
                  <a:pt x="2622020" y="24871"/>
                  <a:pt x="3096683" y="0"/>
                </a:cubicBezTo>
              </a:path>
            </a:pathLst>
          </a:custGeom>
          <a:noFill/>
          <a:ln w="19050">
            <a:solidFill>
              <a:srgbClr val="00B050"/>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B9679B24-D80A-8442-9DCD-A73868423F46}"/>
              </a:ext>
            </a:extLst>
          </p:cNvPr>
          <p:cNvSpPr/>
          <p:nvPr/>
        </p:nvSpPr>
        <p:spPr>
          <a:xfrm>
            <a:off x="5401310" y="1610406"/>
            <a:ext cx="3000308" cy="2446866"/>
          </a:xfrm>
          <a:custGeom>
            <a:avLst/>
            <a:gdLst>
              <a:gd name="connsiteX0" fmla="*/ 0 w 2988733"/>
              <a:gd name="connsiteY0" fmla="*/ 0 h 2446866"/>
              <a:gd name="connsiteX1" fmla="*/ 533400 w 2988733"/>
              <a:gd name="connsiteY1" fmla="*/ 1159933 h 2446866"/>
              <a:gd name="connsiteX2" fmla="*/ 1617133 w 2988733"/>
              <a:gd name="connsiteY2" fmla="*/ 2074333 h 2446866"/>
              <a:gd name="connsiteX3" fmla="*/ 2988733 w 2988733"/>
              <a:gd name="connsiteY3" fmla="*/ 2446866 h 2446866"/>
              <a:gd name="connsiteX0" fmla="*/ 0 w 2988733"/>
              <a:gd name="connsiteY0" fmla="*/ 0 h 2446866"/>
              <a:gd name="connsiteX1" fmla="*/ 984813 w 2988733"/>
              <a:gd name="connsiteY1" fmla="*/ 569624 h 2446866"/>
              <a:gd name="connsiteX2" fmla="*/ 1617133 w 2988733"/>
              <a:gd name="connsiteY2" fmla="*/ 2074333 h 2446866"/>
              <a:gd name="connsiteX3" fmla="*/ 2988733 w 2988733"/>
              <a:gd name="connsiteY3" fmla="*/ 2446866 h 2446866"/>
              <a:gd name="connsiteX0" fmla="*/ 0 w 2988733"/>
              <a:gd name="connsiteY0" fmla="*/ 0 h 2446866"/>
              <a:gd name="connsiteX1" fmla="*/ 984813 w 2988733"/>
              <a:gd name="connsiteY1" fmla="*/ 569624 h 2446866"/>
              <a:gd name="connsiteX2" fmla="*/ 1617133 w 2988733"/>
              <a:gd name="connsiteY2" fmla="*/ 2074333 h 2446866"/>
              <a:gd name="connsiteX3" fmla="*/ 2988733 w 2988733"/>
              <a:gd name="connsiteY3" fmla="*/ 2446866 h 2446866"/>
              <a:gd name="connsiteX0" fmla="*/ 0 w 3000308"/>
              <a:gd name="connsiteY0" fmla="*/ 0 h 2446866"/>
              <a:gd name="connsiteX1" fmla="*/ 996388 w 3000308"/>
              <a:gd name="connsiteY1" fmla="*/ 569624 h 2446866"/>
              <a:gd name="connsiteX2" fmla="*/ 1628708 w 3000308"/>
              <a:gd name="connsiteY2" fmla="*/ 2074333 h 2446866"/>
              <a:gd name="connsiteX3" fmla="*/ 3000308 w 3000308"/>
              <a:gd name="connsiteY3" fmla="*/ 2446866 h 2446866"/>
              <a:gd name="connsiteX0" fmla="*/ 0 w 3000308"/>
              <a:gd name="connsiteY0" fmla="*/ 0 h 2446866"/>
              <a:gd name="connsiteX1" fmla="*/ 996388 w 3000308"/>
              <a:gd name="connsiteY1" fmla="*/ 569624 h 2446866"/>
              <a:gd name="connsiteX2" fmla="*/ 1628708 w 3000308"/>
              <a:gd name="connsiteY2" fmla="*/ 2074333 h 2446866"/>
              <a:gd name="connsiteX3" fmla="*/ 3000308 w 3000308"/>
              <a:gd name="connsiteY3" fmla="*/ 2446866 h 2446866"/>
              <a:gd name="connsiteX0" fmla="*/ 0 w 3000308"/>
              <a:gd name="connsiteY0" fmla="*/ 0 h 2446866"/>
              <a:gd name="connsiteX1" fmla="*/ 1042687 w 3000308"/>
              <a:gd name="connsiteY1" fmla="*/ 488601 h 2446866"/>
              <a:gd name="connsiteX2" fmla="*/ 1628708 w 3000308"/>
              <a:gd name="connsiteY2" fmla="*/ 2074333 h 2446866"/>
              <a:gd name="connsiteX3" fmla="*/ 3000308 w 3000308"/>
              <a:gd name="connsiteY3" fmla="*/ 2446866 h 2446866"/>
              <a:gd name="connsiteX0" fmla="*/ 0 w 3000308"/>
              <a:gd name="connsiteY0" fmla="*/ 0 h 2446866"/>
              <a:gd name="connsiteX1" fmla="*/ 1042687 w 3000308"/>
              <a:gd name="connsiteY1" fmla="*/ 488601 h 2446866"/>
              <a:gd name="connsiteX2" fmla="*/ 1559260 w 3000308"/>
              <a:gd name="connsiteY2" fmla="*/ 2085908 h 2446866"/>
              <a:gd name="connsiteX3" fmla="*/ 3000308 w 3000308"/>
              <a:gd name="connsiteY3" fmla="*/ 2446866 h 2446866"/>
              <a:gd name="connsiteX0" fmla="*/ 0 w 3000308"/>
              <a:gd name="connsiteY0" fmla="*/ 0 h 2446866"/>
              <a:gd name="connsiteX1" fmla="*/ 1042687 w 3000308"/>
              <a:gd name="connsiteY1" fmla="*/ 488601 h 2446866"/>
              <a:gd name="connsiteX2" fmla="*/ 1501387 w 3000308"/>
              <a:gd name="connsiteY2" fmla="*/ 1970161 h 2446866"/>
              <a:gd name="connsiteX3" fmla="*/ 3000308 w 3000308"/>
              <a:gd name="connsiteY3" fmla="*/ 2446866 h 2446866"/>
              <a:gd name="connsiteX0" fmla="*/ 0 w 3000308"/>
              <a:gd name="connsiteY0" fmla="*/ 0 h 2446866"/>
              <a:gd name="connsiteX1" fmla="*/ 1042687 w 3000308"/>
              <a:gd name="connsiteY1" fmla="*/ 488601 h 2446866"/>
              <a:gd name="connsiteX2" fmla="*/ 1501387 w 3000308"/>
              <a:gd name="connsiteY2" fmla="*/ 1970161 h 2446866"/>
              <a:gd name="connsiteX3" fmla="*/ 3000308 w 3000308"/>
              <a:gd name="connsiteY3" fmla="*/ 2446866 h 2446866"/>
              <a:gd name="connsiteX0" fmla="*/ 0 w 3000308"/>
              <a:gd name="connsiteY0" fmla="*/ 0 h 2446866"/>
              <a:gd name="connsiteX1" fmla="*/ 984814 w 3000308"/>
              <a:gd name="connsiteY1" fmla="*/ 558049 h 2446866"/>
              <a:gd name="connsiteX2" fmla="*/ 1501387 w 3000308"/>
              <a:gd name="connsiteY2" fmla="*/ 1970161 h 2446866"/>
              <a:gd name="connsiteX3" fmla="*/ 3000308 w 3000308"/>
              <a:gd name="connsiteY3" fmla="*/ 2446866 h 2446866"/>
              <a:gd name="connsiteX0" fmla="*/ 0 w 3000308"/>
              <a:gd name="connsiteY0" fmla="*/ 0 h 2446866"/>
              <a:gd name="connsiteX1" fmla="*/ 984814 w 3000308"/>
              <a:gd name="connsiteY1" fmla="*/ 558049 h 2446866"/>
              <a:gd name="connsiteX2" fmla="*/ 1628708 w 3000308"/>
              <a:gd name="connsiteY2" fmla="*/ 1889138 h 2446866"/>
              <a:gd name="connsiteX3" fmla="*/ 3000308 w 3000308"/>
              <a:gd name="connsiteY3" fmla="*/ 2446866 h 2446866"/>
              <a:gd name="connsiteX0" fmla="*/ 0 w 3000308"/>
              <a:gd name="connsiteY0" fmla="*/ 0 h 2446866"/>
              <a:gd name="connsiteX1" fmla="*/ 984814 w 3000308"/>
              <a:gd name="connsiteY1" fmla="*/ 558049 h 2446866"/>
              <a:gd name="connsiteX2" fmla="*/ 1582409 w 3000308"/>
              <a:gd name="connsiteY2" fmla="*/ 1935437 h 2446866"/>
              <a:gd name="connsiteX3" fmla="*/ 3000308 w 3000308"/>
              <a:gd name="connsiteY3" fmla="*/ 2446866 h 2446866"/>
            </a:gdLst>
            <a:ahLst/>
            <a:cxnLst>
              <a:cxn ang="0">
                <a:pos x="connsiteX0" y="connsiteY0"/>
              </a:cxn>
              <a:cxn ang="0">
                <a:pos x="connsiteX1" y="connsiteY1"/>
              </a:cxn>
              <a:cxn ang="0">
                <a:pos x="connsiteX2" y="connsiteY2"/>
              </a:cxn>
              <a:cxn ang="0">
                <a:pos x="connsiteX3" y="connsiteY3"/>
              </a:cxn>
            </a:cxnLst>
            <a:rect l="l" t="t" r="r" b="b"/>
            <a:pathLst>
              <a:path w="3000308" h="2446866">
                <a:moveTo>
                  <a:pt x="0" y="0"/>
                </a:moveTo>
                <a:cubicBezTo>
                  <a:pt x="548628" y="198761"/>
                  <a:pt x="721079" y="235476"/>
                  <a:pt x="984814" y="558049"/>
                </a:cubicBezTo>
                <a:cubicBezTo>
                  <a:pt x="1248549" y="880622"/>
                  <a:pt x="1246493" y="1620634"/>
                  <a:pt x="1582409" y="1935437"/>
                </a:cubicBezTo>
                <a:cubicBezTo>
                  <a:pt x="1918325" y="2250240"/>
                  <a:pt x="2519119" y="2367844"/>
                  <a:pt x="3000308" y="2446866"/>
                </a:cubicBezTo>
              </a:path>
            </a:pathLst>
          </a:custGeom>
          <a:noFill/>
          <a:ln>
            <a:solidFill>
              <a:schemeClr val="accent3">
                <a:lumMod val="7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Freeform 49">
            <a:extLst>
              <a:ext uri="{FF2B5EF4-FFF2-40B4-BE49-F238E27FC236}">
                <a16:creationId xmlns:a16="http://schemas.microsoft.com/office/drawing/2014/main" id="{691528AA-C6C4-5B44-8F2C-5375A8BB7F4F}"/>
              </a:ext>
            </a:extLst>
          </p:cNvPr>
          <p:cNvSpPr/>
          <p:nvPr/>
        </p:nvSpPr>
        <p:spPr>
          <a:xfrm>
            <a:off x="5395906" y="2033284"/>
            <a:ext cx="3064933" cy="2008717"/>
          </a:xfrm>
          <a:custGeom>
            <a:avLst/>
            <a:gdLst>
              <a:gd name="connsiteX0" fmla="*/ 0 w 3117850"/>
              <a:gd name="connsiteY0" fmla="*/ 2159000 h 2159000"/>
              <a:gd name="connsiteX1" fmla="*/ 1282700 w 3117850"/>
              <a:gd name="connsiteY1" fmla="*/ 1708150 h 2159000"/>
              <a:gd name="connsiteX2" fmla="*/ 2082800 w 3117850"/>
              <a:gd name="connsiteY2" fmla="*/ 571500 h 2159000"/>
              <a:gd name="connsiteX3" fmla="*/ 3117850 w 3117850"/>
              <a:gd name="connsiteY3" fmla="*/ 0 h 2159000"/>
              <a:gd name="connsiteX0" fmla="*/ 0 w 3109383"/>
              <a:gd name="connsiteY0" fmla="*/ 2218267 h 2218267"/>
              <a:gd name="connsiteX1" fmla="*/ 1282700 w 3109383"/>
              <a:gd name="connsiteY1" fmla="*/ 1767417 h 2218267"/>
              <a:gd name="connsiteX2" fmla="*/ 2082800 w 3109383"/>
              <a:gd name="connsiteY2" fmla="*/ 630767 h 2218267"/>
              <a:gd name="connsiteX3" fmla="*/ 3109383 w 3109383"/>
              <a:gd name="connsiteY3" fmla="*/ 0 h 2218267"/>
              <a:gd name="connsiteX0" fmla="*/ 0 w 3071283"/>
              <a:gd name="connsiteY0" fmla="*/ 1989667 h 1989667"/>
              <a:gd name="connsiteX1" fmla="*/ 1282700 w 3071283"/>
              <a:gd name="connsiteY1" fmla="*/ 1538817 h 1989667"/>
              <a:gd name="connsiteX2" fmla="*/ 2082800 w 3071283"/>
              <a:gd name="connsiteY2" fmla="*/ 402167 h 1989667"/>
              <a:gd name="connsiteX3" fmla="*/ 3071283 w 3071283"/>
              <a:gd name="connsiteY3" fmla="*/ 0 h 1989667"/>
              <a:gd name="connsiteX0" fmla="*/ 0 w 3071283"/>
              <a:gd name="connsiteY0" fmla="*/ 1989667 h 1989667"/>
              <a:gd name="connsiteX1" fmla="*/ 1282700 w 3071283"/>
              <a:gd name="connsiteY1" fmla="*/ 1538817 h 1989667"/>
              <a:gd name="connsiteX2" fmla="*/ 2184400 w 3071283"/>
              <a:gd name="connsiteY2" fmla="*/ 472017 h 1989667"/>
              <a:gd name="connsiteX3" fmla="*/ 3071283 w 3071283"/>
              <a:gd name="connsiteY3" fmla="*/ 0 h 1989667"/>
              <a:gd name="connsiteX0" fmla="*/ 0 w 3064933"/>
              <a:gd name="connsiteY0" fmla="*/ 1938867 h 1938867"/>
              <a:gd name="connsiteX1" fmla="*/ 1282700 w 3064933"/>
              <a:gd name="connsiteY1" fmla="*/ 1488017 h 1938867"/>
              <a:gd name="connsiteX2" fmla="*/ 2184400 w 3064933"/>
              <a:gd name="connsiteY2" fmla="*/ 421217 h 1938867"/>
              <a:gd name="connsiteX3" fmla="*/ 3064933 w 3064933"/>
              <a:gd name="connsiteY3" fmla="*/ 0 h 1938867"/>
              <a:gd name="connsiteX0" fmla="*/ 0 w 3064933"/>
              <a:gd name="connsiteY0" fmla="*/ 2008717 h 2008717"/>
              <a:gd name="connsiteX1" fmla="*/ 1282700 w 3064933"/>
              <a:gd name="connsiteY1" fmla="*/ 1557867 h 2008717"/>
              <a:gd name="connsiteX2" fmla="*/ 2184400 w 3064933"/>
              <a:gd name="connsiteY2" fmla="*/ 491067 h 2008717"/>
              <a:gd name="connsiteX3" fmla="*/ 3064933 w 3064933"/>
              <a:gd name="connsiteY3" fmla="*/ 0 h 2008717"/>
            </a:gdLst>
            <a:ahLst/>
            <a:cxnLst>
              <a:cxn ang="0">
                <a:pos x="connsiteX0" y="connsiteY0"/>
              </a:cxn>
              <a:cxn ang="0">
                <a:pos x="connsiteX1" y="connsiteY1"/>
              </a:cxn>
              <a:cxn ang="0">
                <a:pos x="connsiteX2" y="connsiteY2"/>
              </a:cxn>
              <a:cxn ang="0">
                <a:pos x="connsiteX3" y="connsiteY3"/>
              </a:cxn>
            </a:cxnLst>
            <a:rect l="l" t="t" r="r" b="b"/>
            <a:pathLst>
              <a:path w="3064933" h="2008717">
                <a:moveTo>
                  <a:pt x="0" y="2008717"/>
                </a:moveTo>
                <a:cubicBezTo>
                  <a:pt x="467783" y="1915583"/>
                  <a:pt x="918633" y="1810809"/>
                  <a:pt x="1282700" y="1557867"/>
                </a:cubicBezTo>
                <a:cubicBezTo>
                  <a:pt x="1646767" y="1304925"/>
                  <a:pt x="1887361" y="750711"/>
                  <a:pt x="2184400" y="491067"/>
                </a:cubicBezTo>
                <a:cubicBezTo>
                  <a:pt x="2481439" y="231423"/>
                  <a:pt x="2700337" y="143404"/>
                  <a:pt x="3064933" y="0"/>
                </a:cubicBezTo>
              </a:path>
            </a:pathLst>
          </a:custGeom>
          <a:noFill/>
          <a:ln w="19050">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99C1DEBB-E763-334C-A9BE-10B8D30B8C1A}"/>
              </a:ext>
            </a:extLst>
          </p:cNvPr>
          <p:cNvSpPr/>
          <p:nvPr/>
        </p:nvSpPr>
        <p:spPr>
          <a:xfrm>
            <a:off x="4729656" y="1192249"/>
            <a:ext cx="4177862" cy="349011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8143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grpId="0" nodeType="clickEffect">
                                  <p:stCondLst>
                                    <p:cond delay="0"/>
                                  </p:stCondLst>
                                  <p:childTnLst>
                                    <p:animMotion origin="layout" path="M -5.55556E-7 1.48148E-6 L -0.10851 1.48148E-6 " pathEditMode="relative" rAng="0" ptsTypes="AA">
                                      <p:cBhvr>
                                        <p:cTn id="11" dur="1000" fill="hold"/>
                                        <p:tgtEl>
                                          <p:spTgt spid="41"/>
                                        </p:tgtEl>
                                        <p:attrNameLst>
                                          <p:attrName>ppt_x</p:attrName>
                                          <p:attrName>ppt_y</p:attrName>
                                        </p:attrNameLst>
                                      </p:cBhvr>
                                      <p:rCtr x="-5434" y="0"/>
                                    </p:animMotion>
                                  </p:childTnLst>
                                </p:cTn>
                              </p:par>
                              <p:par>
                                <p:cTn id="12" presetID="0" presetClass="path" presetSubtype="0" accel="50000" decel="50000" fill="hold" nodeType="withEffect">
                                  <p:stCondLst>
                                    <p:cond delay="0"/>
                                  </p:stCondLst>
                                  <p:childTnLst>
                                    <p:animMotion origin="layout" path="M 3.05556E-6 1.48148E-6 L -0.10851 1.48148E-6 " pathEditMode="relative" rAng="0" ptsTypes="AA">
                                      <p:cBhvr>
                                        <p:cTn id="13" dur="1000" fill="hold"/>
                                        <p:tgtEl>
                                          <p:spTgt spid="42"/>
                                        </p:tgtEl>
                                        <p:attrNameLst>
                                          <p:attrName>ppt_x</p:attrName>
                                          <p:attrName>ppt_y</p:attrName>
                                        </p:attrNameLst>
                                      </p:cBhvr>
                                      <p:rCtr x="-5434" y="0"/>
                                    </p:animMotion>
                                  </p:childTnLst>
                                </p:cTn>
                              </p:par>
                            </p:childTnLst>
                          </p:cTn>
                        </p:par>
                        <p:par>
                          <p:cTn id="14" fill="hold">
                            <p:stCondLst>
                              <p:cond delay="1000"/>
                            </p:stCondLst>
                            <p:childTnLst>
                              <p:par>
                                <p:cTn id="15" presetID="10" presetClass="exit" presetSubtype="0" fill="hold" grpId="0" nodeType="afterEffect">
                                  <p:stCondLst>
                                    <p:cond delay="0"/>
                                  </p:stCondLst>
                                  <p:childTnLst>
                                    <p:animEffect transition="out" filter="fade">
                                      <p:cBhvr>
                                        <p:cTn id="16" dur="500"/>
                                        <p:tgtEl>
                                          <p:spTgt spid="24"/>
                                        </p:tgtEl>
                                      </p:cBhvr>
                                    </p:animEffect>
                                    <p:set>
                                      <p:cBhvr>
                                        <p:cTn id="17" dur="1" fill="hold">
                                          <p:stCondLst>
                                            <p:cond delay="499"/>
                                          </p:stCondLst>
                                        </p:cTn>
                                        <p:tgtEl>
                                          <p:spTgt spid="24"/>
                                        </p:tgtEl>
                                        <p:attrNameLst>
                                          <p:attrName>style.visibility</p:attrName>
                                        </p:attrNameLst>
                                      </p:cBhvr>
                                      <p:to>
                                        <p:strVal val="hidden"/>
                                      </p:to>
                                    </p:set>
                                  </p:childTnLst>
                                </p:cTn>
                              </p:par>
                              <p:par>
                                <p:cTn id="18" presetID="10" presetClass="entr" presetSubtype="0" fill="hold" grpId="0" nodeType="with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fade">
                                      <p:cBhvr>
                                        <p:cTn id="20" dur="500"/>
                                        <p:tgtEl>
                                          <p:spTgt spid="4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23"/>
                                        </p:tgtEl>
                                      </p:cBhvr>
                                    </p:animEffect>
                                    <p:set>
                                      <p:cBhvr>
                                        <p:cTn id="25" dur="1" fill="hold">
                                          <p:stCondLst>
                                            <p:cond delay="499"/>
                                          </p:stCondLst>
                                        </p:cTn>
                                        <p:tgtEl>
                                          <p:spTgt spid="23"/>
                                        </p:tgtEl>
                                        <p:attrNameLst>
                                          <p:attrName>style.visibility</p:attrName>
                                        </p:attrNameLst>
                                      </p:cBhvr>
                                      <p:to>
                                        <p:strVal val="hidden"/>
                                      </p:to>
                                    </p:se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fade">
                                      <p:cBhvr>
                                        <p:cTn id="29" dur="500"/>
                                        <p:tgtEl>
                                          <p:spTgt spid="46"/>
                                        </p:tgtEl>
                                      </p:cBhvr>
                                    </p:animEffect>
                                  </p:childTnLst>
                                </p:cTn>
                              </p:par>
                            </p:childTnLst>
                          </p:cTn>
                        </p:par>
                        <p:par>
                          <p:cTn id="30" fill="hold">
                            <p:stCondLst>
                              <p:cond delay="1000"/>
                            </p:stCondLst>
                            <p:childTnLst>
                              <p:par>
                                <p:cTn id="31" presetID="0" presetClass="path" presetSubtype="0" accel="50000" decel="50000" fill="hold" grpId="0" nodeType="afterEffect">
                                  <p:stCondLst>
                                    <p:cond delay="0"/>
                                  </p:stCondLst>
                                  <p:childTnLst>
                                    <p:animMotion origin="layout" path="M 0 0 L 0.06389 0.02569 " pathEditMode="relative" ptsTypes="AA">
                                      <p:cBhvr>
                                        <p:cTn id="32" dur="1000" fill="hold"/>
                                        <p:tgtEl>
                                          <p:spTgt spid="39"/>
                                        </p:tgtEl>
                                        <p:attrNameLst>
                                          <p:attrName>ppt_x</p:attrName>
                                          <p:attrName>ppt_y</p:attrName>
                                        </p:attrNameLst>
                                      </p:cBhvr>
                                    </p:animMotion>
                                  </p:childTnLst>
                                </p:cTn>
                              </p:par>
                              <p:par>
                                <p:cTn id="33" presetID="0" presetClass="path" presetSubtype="0" accel="50000" decel="50000" fill="hold" nodeType="withEffect">
                                  <p:stCondLst>
                                    <p:cond delay="0"/>
                                  </p:stCondLst>
                                  <p:childTnLst>
                                    <p:animMotion origin="layout" path="M 0 0 L 0.06389 0.02569 " pathEditMode="relative" ptsTypes="AA">
                                      <p:cBhvr>
                                        <p:cTn id="34" dur="1000" fill="hold"/>
                                        <p:tgtEl>
                                          <p:spTgt spid="40"/>
                                        </p:tgtEl>
                                        <p:attrNameLst>
                                          <p:attrName>ppt_x</p:attrName>
                                          <p:attrName>ppt_y</p:attrName>
                                        </p:attrNameLst>
                                      </p:cBhvr>
                                    </p:animMotion>
                                  </p:childTnLst>
                                </p:cTn>
                              </p:par>
                            </p:childTnLst>
                          </p:cTn>
                        </p:par>
                        <p:par>
                          <p:cTn id="35" fill="hold">
                            <p:stCondLst>
                              <p:cond delay="2000"/>
                            </p:stCondLst>
                            <p:childTnLst>
                              <p:par>
                                <p:cTn id="36" presetID="10" presetClass="exit" presetSubtype="0" fill="hold" grpId="0" nodeType="afterEffect">
                                  <p:stCondLst>
                                    <p:cond delay="0"/>
                                  </p:stCondLst>
                                  <p:childTnLst>
                                    <p:animEffect transition="out" filter="fade">
                                      <p:cBhvr>
                                        <p:cTn id="37" dur="500"/>
                                        <p:tgtEl>
                                          <p:spTgt spid="25"/>
                                        </p:tgtEl>
                                      </p:cBhvr>
                                    </p:animEffect>
                                    <p:set>
                                      <p:cBhvr>
                                        <p:cTn id="38" dur="1" fill="hold">
                                          <p:stCondLst>
                                            <p:cond delay="499"/>
                                          </p:stCondLst>
                                        </p:cTn>
                                        <p:tgtEl>
                                          <p:spTgt spid="25"/>
                                        </p:tgtEl>
                                        <p:attrNameLst>
                                          <p:attrName>style.visibility</p:attrName>
                                        </p:attrNameLst>
                                      </p:cBhvr>
                                      <p:to>
                                        <p:strVal val="hidden"/>
                                      </p:to>
                                    </p:set>
                                  </p:childTnLst>
                                </p:cTn>
                              </p:par>
                              <p:par>
                                <p:cTn id="39" presetID="10"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fade">
                                      <p:cBhvr>
                                        <p:cTn id="41" dur="500"/>
                                        <p:tgtEl>
                                          <p:spTgt spid="4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0" nodeType="clickEffect">
                                  <p:stCondLst>
                                    <p:cond delay="0"/>
                                  </p:stCondLst>
                                  <p:childTnLst>
                                    <p:animEffect transition="out" filter="fade">
                                      <p:cBhvr>
                                        <p:cTn id="45" dur="500"/>
                                        <p:tgtEl>
                                          <p:spTgt spid="22"/>
                                        </p:tgtEl>
                                      </p:cBhvr>
                                    </p:animEffect>
                                    <p:set>
                                      <p:cBhvr>
                                        <p:cTn id="46" dur="1" fill="hold">
                                          <p:stCondLst>
                                            <p:cond delay="499"/>
                                          </p:stCondLst>
                                        </p:cTn>
                                        <p:tgtEl>
                                          <p:spTgt spid="22"/>
                                        </p:tgtEl>
                                        <p:attrNameLst>
                                          <p:attrName>style.visibility</p:attrName>
                                        </p:attrNameLst>
                                      </p:cBhvr>
                                      <p:to>
                                        <p:strVal val="hidden"/>
                                      </p:to>
                                    </p:set>
                                  </p:childTnLst>
                                </p:cTn>
                              </p:par>
                            </p:childTnLst>
                          </p:cTn>
                        </p:par>
                        <p:par>
                          <p:cTn id="47" fill="hold">
                            <p:stCondLst>
                              <p:cond delay="500"/>
                            </p:stCondLst>
                            <p:childTnLst>
                              <p:par>
                                <p:cTn id="48" presetID="10" presetClass="entr" presetSubtype="0" fill="hold" grpId="0" nodeType="afterEffect">
                                  <p:stCondLst>
                                    <p:cond delay="0"/>
                                  </p:stCondLst>
                                  <p:childTnLst>
                                    <p:set>
                                      <p:cBhvr>
                                        <p:cTn id="49" dur="1" fill="hold">
                                          <p:stCondLst>
                                            <p:cond delay="0"/>
                                          </p:stCondLst>
                                        </p:cTn>
                                        <p:tgtEl>
                                          <p:spTgt spid="50"/>
                                        </p:tgtEl>
                                        <p:attrNameLst>
                                          <p:attrName>style.visibility</p:attrName>
                                        </p:attrNameLst>
                                      </p:cBhvr>
                                      <p:to>
                                        <p:strVal val="visible"/>
                                      </p:to>
                                    </p:set>
                                    <p:animEffect transition="in" filter="fade">
                                      <p:cBhvr>
                                        <p:cTn id="50" dur="500"/>
                                        <p:tgtEl>
                                          <p:spTgt spid="50"/>
                                        </p:tgtEl>
                                      </p:cBhvr>
                                    </p:animEffect>
                                  </p:childTnLst>
                                </p:cTn>
                              </p:par>
                            </p:childTnLst>
                          </p:cTn>
                        </p:par>
                        <p:par>
                          <p:cTn id="51" fill="hold">
                            <p:stCondLst>
                              <p:cond delay="1000"/>
                            </p:stCondLst>
                            <p:childTnLst>
                              <p:par>
                                <p:cTn id="52" presetID="0" presetClass="path" presetSubtype="0" accel="50000" decel="50000" fill="hold" grpId="0" nodeType="afterEffect">
                                  <p:stCondLst>
                                    <p:cond delay="0"/>
                                  </p:stCondLst>
                                  <p:childTnLst>
                                    <p:animMotion origin="layout" path="M 0 0 L 0.01789 0 " pathEditMode="relative" ptsTypes="AA">
                                      <p:cBhvr>
                                        <p:cTn id="53" dur="1000" fill="hold"/>
                                        <p:tgtEl>
                                          <p:spTgt spid="35"/>
                                        </p:tgtEl>
                                        <p:attrNameLst>
                                          <p:attrName>ppt_x</p:attrName>
                                          <p:attrName>ppt_y</p:attrName>
                                        </p:attrNameLst>
                                      </p:cBhvr>
                                    </p:animMotion>
                                  </p:childTnLst>
                                </p:cTn>
                              </p:par>
                              <p:par>
                                <p:cTn id="54" presetID="0" presetClass="path" presetSubtype="0" accel="50000" decel="50000" fill="hold" nodeType="withEffect">
                                  <p:stCondLst>
                                    <p:cond delay="0"/>
                                  </p:stCondLst>
                                  <p:childTnLst>
                                    <p:animMotion origin="layout" path="M 0 0 L 0.01789 0 " pathEditMode="relative" ptsTypes="AA">
                                      <p:cBhvr>
                                        <p:cTn id="55" dur="1000" fill="hold"/>
                                        <p:tgtEl>
                                          <p:spTgt spid="36"/>
                                        </p:tgtEl>
                                        <p:attrNameLst>
                                          <p:attrName>ppt_x</p:attrName>
                                          <p:attrName>ppt_y</p:attrName>
                                        </p:attrNameLst>
                                      </p:cBhvr>
                                    </p:animMotion>
                                  </p:childTnLst>
                                </p:cTn>
                              </p:par>
                            </p:childTnLst>
                          </p:cTn>
                        </p:par>
                        <p:par>
                          <p:cTn id="56" fill="hold">
                            <p:stCondLst>
                              <p:cond delay="2000"/>
                            </p:stCondLst>
                            <p:childTnLst>
                              <p:par>
                                <p:cTn id="57" presetID="10" presetClass="entr" presetSubtype="0" fill="hold" grpId="0" nodeType="after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fade">
                                      <p:cBhvr>
                                        <p:cTn id="59"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35" grpId="0"/>
      <p:bldP spid="39" grpId="0"/>
      <p:bldP spid="41" grpId="0"/>
      <p:bldP spid="44" grpId="0" animBg="1"/>
      <p:bldP spid="45" grpId="0" animBg="1"/>
      <p:bldP spid="46" grpId="0" animBg="1"/>
      <p:bldP spid="47" grpId="0" animBg="1"/>
      <p:bldP spid="50" grpId="0" animBg="1"/>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59A129-A49A-6241-AE28-C518C809EC9D}"/>
              </a:ext>
            </a:extLst>
          </p:cNvPr>
          <p:cNvSpPr>
            <a:spLocks noGrp="1"/>
          </p:cNvSpPr>
          <p:nvPr>
            <p:ph type="title"/>
          </p:nvPr>
        </p:nvSpPr>
        <p:spPr/>
        <p:txBody>
          <a:bodyPr/>
          <a:lstStyle/>
          <a:p>
            <a:r>
              <a:rPr lang="en-US" dirty="0"/>
              <a:t>Commercial Offshore Ships</a:t>
            </a:r>
          </a:p>
        </p:txBody>
      </p:sp>
      <p:pic>
        <p:nvPicPr>
          <p:cNvPr id="7" name="Picture 6">
            <a:extLst>
              <a:ext uri="{FF2B5EF4-FFF2-40B4-BE49-F238E27FC236}">
                <a16:creationId xmlns:a16="http://schemas.microsoft.com/office/drawing/2014/main" id="{AAEE3862-B452-444C-8619-44AD4D17D3FB}"/>
              </a:ext>
            </a:extLst>
          </p:cNvPr>
          <p:cNvPicPr>
            <a:picLocks noChangeAspect="1"/>
          </p:cNvPicPr>
          <p:nvPr/>
        </p:nvPicPr>
        <p:blipFill>
          <a:blip r:embed="rId3"/>
          <a:srcRect b="18440"/>
          <a:stretch>
            <a:fillRect/>
          </a:stretch>
        </p:blipFill>
        <p:spPr>
          <a:xfrm>
            <a:off x="185136" y="1075008"/>
            <a:ext cx="2386584" cy="2227163"/>
          </a:xfrm>
          <a:prstGeom prst="rect">
            <a:avLst/>
          </a:prstGeom>
          <a:ln w="0">
            <a:solidFill>
              <a:schemeClr val="bg2"/>
            </a:solidFill>
          </a:ln>
        </p:spPr>
      </p:pic>
      <p:pic>
        <p:nvPicPr>
          <p:cNvPr id="8" name="Picture 7">
            <a:extLst>
              <a:ext uri="{FF2B5EF4-FFF2-40B4-BE49-F238E27FC236}">
                <a16:creationId xmlns:a16="http://schemas.microsoft.com/office/drawing/2014/main" id="{0A811CDE-549B-294B-ADCA-46A8BE85CC33}"/>
              </a:ext>
            </a:extLst>
          </p:cNvPr>
          <p:cNvPicPr>
            <a:picLocks noChangeAspect="1"/>
          </p:cNvPicPr>
          <p:nvPr/>
        </p:nvPicPr>
        <p:blipFill>
          <a:blip r:embed="rId4"/>
          <a:stretch>
            <a:fillRect/>
          </a:stretch>
        </p:blipFill>
        <p:spPr>
          <a:xfrm>
            <a:off x="207418" y="3763295"/>
            <a:ext cx="2383382" cy="2286000"/>
          </a:xfrm>
          <a:prstGeom prst="rect">
            <a:avLst/>
          </a:prstGeom>
          <a:ln w="0">
            <a:solidFill>
              <a:schemeClr val="bg2"/>
            </a:solidFill>
          </a:ln>
        </p:spPr>
      </p:pic>
      <p:sp>
        <p:nvSpPr>
          <p:cNvPr id="9" name="Rectangle 8">
            <a:extLst>
              <a:ext uri="{FF2B5EF4-FFF2-40B4-BE49-F238E27FC236}">
                <a16:creationId xmlns:a16="http://schemas.microsoft.com/office/drawing/2014/main" id="{3680ECD8-FFE7-2B44-A5A9-B6948A90A242}"/>
              </a:ext>
            </a:extLst>
          </p:cNvPr>
          <p:cNvSpPr/>
          <p:nvPr/>
        </p:nvSpPr>
        <p:spPr>
          <a:xfrm>
            <a:off x="2744326" y="1075007"/>
            <a:ext cx="2126627" cy="2231136"/>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r>
              <a:rPr lang="en-GB" sz="1600" b="1" dirty="0">
                <a:solidFill>
                  <a:srgbClr val="000000"/>
                </a:solidFill>
                <a:latin typeface="Arial"/>
                <a:cs typeface="Arial"/>
              </a:rPr>
              <a:t>Case: </a:t>
            </a:r>
            <a:endParaRPr lang="nb-NO" sz="1400" dirty="0">
              <a:solidFill>
                <a:srgbClr val="000000"/>
              </a:solidFill>
              <a:latin typeface="Arial"/>
              <a:cs typeface="Arial"/>
            </a:endParaRPr>
          </a:p>
          <a:p>
            <a:r>
              <a:rPr lang="nb-NO" sz="1400" dirty="0" err="1">
                <a:solidFill>
                  <a:srgbClr val="000000"/>
                </a:solidFill>
                <a:latin typeface="Arial"/>
                <a:cs typeface="Arial"/>
              </a:rPr>
              <a:t>Offered</a:t>
            </a:r>
            <a:r>
              <a:rPr lang="nb-NO" sz="1400" dirty="0">
                <a:solidFill>
                  <a:srgbClr val="000000"/>
                </a:solidFill>
                <a:latin typeface="Arial"/>
                <a:cs typeface="Arial"/>
              </a:rPr>
              <a:t> in </a:t>
            </a:r>
            <a:r>
              <a:rPr lang="nb-NO" sz="1400" dirty="0" err="1">
                <a:solidFill>
                  <a:srgbClr val="000000"/>
                </a:solidFill>
                <a:latin typeface="Arial"/>
                <a:cs typeface="Arial"/>
              </a:rPr>
              <a:t>the</a:t>
            </a:r>
            <a:r>
              <a:rPr lang="nb-NO" sz="1400" dirty="0">
                <a:solidFill>
                  <a:srgbClr val="000000"/>
                </a:solidFill>
                <a:latin typeface="Arial"/>
                <a:cs typeface="Arial"/>
              </a:rPr>
              <a:t> spot market, </a:t>
            </a:r>
            <a:r>
              <a:rPr lang="nb-NO" sz="1400" dirty="0" err="1">
                <a:solidFill>
                  <a:srgbClr val="000000"/>
                </a:solidFill>
                <a:latin typeface="Arial"/>
                <a:cs typeface="Arial"/>
              </a:rPr>
              <a:t>after</a:t>
            </a:r>
            <a:r>
              <a:rPr lang="nb-NO" sz="1400" b="1" dirty="0">
                <a:solidFill>
                  <a:srgbClr val="000000"/>
                </a:solidFill>
                <a:latin typeface="Arial"/>
                <a:cs typeface="Arial"/>
              </a:rPr>
              <a:t> </a:t>
            </a:r>
            <a:r>
              <a:rPr lang="nb-NO" sz="1400" b="1" dirty="0" err="1">
                <a:solidFill>
                  <a:srgbClr val="000000"/>
                </a:solidFill>
                <a:latin typeface="Arial"/>
                <a:cs typeface="Arial"/>
              </a:rPr>
              <a:t>one</a:t>
            </a:r>
            <a:r>
              <a:rPr lang="nb-NO" sz="1400" b="1" dirty="0">
                <a:solidFill>
                  <a:srgbClr val="000000"/>
                </a:solidFill>
                <a:latin typeface="Arial"/>
                <a:cs typeface="Arial"/>
              </a:rPr>
              <a:t> </a:t>
            </a:r>
            <a:r>
              <a:rPr lang="nb-NO" sz="1400" b="1" dirty="0" err="1">
                <a:solidFill>
                  <a:srgbClr val="000000"/>
                </a:solidFill>
                <a:latin typeface="Arial"/>
                <a:cs typeface="Arial"/>
              </a:rPr>
              <a:t>year</a:t>
            </a:r>
            <a:r>
              <a:rPr lang="nb-NO" sz="1400" b="1" dirty="0">
                <a:solidFill>
                  <a:srgbClr val="000000"/>
                </a:solidFill>
                <a:latin typeface="Arial"/>
                <a:cs typeface="Arial"/>
              </a:rPr>
              <a:t> </a:t>
            </a:r>
            <a:r>
              <a:rPr lang="nb-NO" sz="1400" b="1" dirty="0" err="1">
                <a:solidFill>
                  <a:srgbClr val="000000"/>
                </a:solidFill>
                <a:latin typeface="Arial"/>
                <a:cs typeface="Arial"/>
              </a:rPr>
              <a:t>without</a:t>
            </a:r>
            <a:r>
              <a:rPr lang="nb-NO" sz="1400" b="1" dirty="0">
                <a:solidFill>
                  <a:srgbClr val="000000"/>
                </a:solidFill>
                <a:latin typeface="Arial"/>
                <a:cs typeface="Arial"/>
              </a:rPr>
              <a:t> </a:t>
            </a:r>
            <a:r>
              <a:rPr lang="nb-NO" sz="1400" b="1" dirty="0" err="1">
                <a:solidFill>
                  <a:srgbClr val="000000"/>
                </a:solidFill>
                <a:latin typeface="Arial"/>
                <a:cs typeface="Arial"/>
              </a:rPr>
              <a:t>any</a:t>
            </a:r>
            <a:r>
              <a:rPr lang="nb-NO" sz="1400" b="1" dirty="0">
                <a:solidFill>
                  <a:srgbClr val="000000"/>
                </a:solidFill>
                <a:latin typeface="Arial"/>
                <a:cs typeface="Arial"/>
              </a:rPr>
              <a:t> </a:t>
            </a:r>
            <a:r>
              <a:rPr lang="nb-NO" sz="1400" b="1" dirty="0" err="1">
                <a:solidFill>
                  <a:srgbClr val="000000"/>
                </a:solidFill>
                <a:latin typeface="Arial"/>
                <a:cs typeface="Arial"/>
              </a:rPr>
              <a:t>contracts</a:t>
            </a:r>
            <a:r>
              <a:rPr lang="nb-NO" sz="1400" dirty="0">
                <a:solidFill>
                  <a:srgbClr val="000000"/>
                </a:solidFill>
                <a:latin typeface="Arial"/>
                <a:cs typeface="Arial"/>
              </a:rPr>
              <a:t>.</a:t>
            </a:r>
            <a:endParaRPr lang="en-GB" sz="1400" dirty="0">
              <a:latin typeface="Arial"/>
              <a:cs typeface="Arial"/>
            </a:endParaRPr>
          </a:p>
        </p:txBody>
      </p:sp>
      <p:sp>
        <p:nvSpPr>
          <p:cNvPr id="10" name="Rectangle 9">
            <a:extLst>
              <a:ext uri="{FF2B5EF4-FFF2-40B4-BE49-F238E27FC236}">
                <a16:creationId xmlns:a16="http://schemas.microsoft.com/office/drawing/2014/main" id="{9A405FE5-ADBB-4247-89AA-6611EAD6E201}"/>
              </a:ext>
            </a:extLst>
          </p:cNvPr>
          <p:cNvSpPr/>
          <p:nvPr/>
        </p:nvSpPr>
        <p:spPr>
          <a:xfrm>
            <a:off x="6255372" y="1443816"/>
            <a:ext cx="2126627" cy="738664"/>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r>
              <a:rPr lang="en-US" sz="1400" b="1" dirty="0" err="1">
                <a:solidFill>
                  <a:srgbClr val="000000"/>
                </a:solidFill>
                <a:latin typeface="Arial"/>
                <a:cs typeface="Arial"/>
              </a:rPr>
              <a:t>Newbuild</a:t>
            </a:r>
            <a:r>
              <a:rPr lang="en-US" sz="1400" b="1" dirty="0">
                <a:solidFill>
                  <a:srgbClr val="000000"/>
                </a:solidFill>
                <a:latin typeface="Arial"/>
                <a:cs typeface="Arial"/>
              </a:rPr>
              <a:t> costs (2010):</a:t>
            </a:r>
          </a:p>
          <a:p>
            <a:pPr marL="285750" indent="-285750">
              <a:buFont typeface="Arial" panose="020B0604020202020204" pitchFamily="34" charset="0"/>
              <a:buChar char="•"/>
            </a:pPr>
            <a:r>
              <a:rPr lang="en-US" sz="1400" dirty="0">
                <a:solidFill>
                  <a:srgbClr val="000000"/>
                </a:solidFill>
                <a:latin typeface="Arial"/>
                <a:cs typeface="Arial"/>
              </a:rPr>
              <a:t>Estimated $115M</a:t>
            </a:r>
          </a:p>
          <a:p>
            <a:pPr marL="285750" indent="-285750">
              <a:buFont typeface="Arial" panose="020B0604020202020204" pitchFamily="34" charset="0"/>
              <a:buChar char="•"/>
            </a:pPr>
            <a:r>
              <a:rPr lang="en-US" sz="1400" dirty="0">
                <a:solidFill>
                  <a:srgbClr val="000000"/>
                </a:solidFill>
                <a:latin typeface="Arial"/>
                <a:cs typeface="Arial"/>
              </a:rPr>
              <a:t>Final 500M!</a:t>
            </a:r>
          </a:p>
        </p:txBody>
      </p:sp>
      <p:sp>
        <p:nvSpPr>
          <p:cNvPr id="11" name="TextBox 10">
            <a:extLst>
              <a:ext uri="{FF2B5EF4-FFF2-40B4-BE49-F238E27FC236}">
                <a16:creationId xmlns:a16="http://schemas.microsoft.com/office/drawing/2014/main" id="{D3507A60-5C67-EE47-8AA1-D9C837207F0A}"/>
              </a:ext>
            </a:extLst>
          </p:cNvPr>
          <p:cNvSpPr txBox="1"/>
          <p:nvPr/>
        </p:nvSpPr>
        <p:spPr>
          <a:xfrm>
            <a:off x="4956739" y="4190480"/>
            <a:ext cx="1063061" cy="523220"/>
          </a:xfrm>
          <a:prstGeom prst="rect">
            <a:avLst/>
          </a:prstGeom>
          <a:noFill/>
        </p:spPr>
        <p:txBody>
          <a:bodyPr wrap="none" rtlCol="0">
            <a:spAutoFit/>
          </a:bodyPr>
          <a:lstStyle/>
          <a:p>
            <a:r>
              <a:rPr lang="en-US" sz="2800" dirty="0">
                <a:solidFill>
                  <a:srgbClr val="FF0000"/>
                </a:solidFill>
              </a:rPr>
              <a:t>Good</a:t>
            </a:r>
          </a:p>
        </p:txBody>
      </p:sp>
      <p:sp>
        <p:nvSpPr>
          <p:cNvPr id="12" name="TextBox 11">
            <a:extLst>
              <a:ext uri="{FF2B5EF4-FFF2-40B4-BE49-F238E27FC236}">
                <a16:creationId xmlns:a16="http://schemas.microsoft.com/office/drawing/2014/main" id="{7F9892DA-1AA6-4B4F-8691-F9ABC1CAD997}"/>
              </a:ext>
            </a:extLst>
          </p:cNvPr>
          <p:cNvSpPr txBox="1"/>
          <p:nvPr/>
        </p:nvSpPr>
        <p:spPr>
          <a:xfrm>
            <a:off x="5062367" y="1378559"/>
            <a:ext cx="823563" cy="523220"/>
          </a:xfrm>
          <a:prstGeom prst="rect">
            <a:avLst/>
          </a:prstGeom>
          <a:noFill/>
        </p:spPr>
        <p:txBody>
          <a:bodyPr wrap="none" rtlCol="0">
            <a:spAutoFit/>
          </a:bodyPr>
          <a:lstStyle/>
          <a:p>
            <a:r>
              <a:rPr lang="en-US" sz="2800" dirty="0">
                <a:solidFill>
                  <a:srgbClr val="FF0000"/>
                </a:solidFill>
              </a:rPr>
              <a:t>Bad</a:t>
            </a:r>
          </a:p>
        </p:txBody>
      </p:sp>
      <p:sp>
        <p:nvSpPr>
          <p:cNvPr id="13" name="Rectangle 12">
            <a:extLst>
              <a:ext uri="{FF2B5EF4-FFF2-40B4-BE49-F238E27FC236}">
                <a16:creationId xmlns:a16="http://schemas.microsoft.com/office/drawing/2014/main" id="{26F7D355-3B23-A549-A729-EFA5DF7476E9}"/>
              </a:ext>
            </a:extLst>
          </p:cNvPr>
          <p:cNvSpPr/>
          <p:nvPr/>
        </p:nvSpPr>
        <p:spPr>
          <a:xfrm>
            <a:off x="6125428" y="4105645"/>
            <a:ext cx="1562445" cy="523220"/>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marL="285750" indent="-285750"/>
            <a:r>
              <a:rPr lang="en-US" sz="1400" dirty="0">
                <a:solidFill>
                  <a:srgbClr val="000000"/>
                </a:solidFill>
                <a:latin typeface="Arial"/>
                <a:cs typeface="Arial"/>
              </a:rPr>
              <a:t>Original $37M</a:t>
            </a:r>
          </a:p>
          <a:p>
            <a:pPr marL="285750" indent="-285750"/>
            <a:r>
              <a:rPr lang="en-US" sz="1400" dirty="0">
                <a:solidFill>
                  <a:srgbClr val="000000"/>
                </a:solidFill>
                <a:latin typeface="Arial"/>
                <a:cs typeface="Arial"/>
              </a:rPr>
              <a:t>Retrofit $15M</a:t>
            </a:r>
          </a:p>
        </p:txBody>
      </p:sp>
      <p:sp>
        <p:nvSpPr>
          <p:cNvPr id="14" name="Rectangle 13">
            <a:extLst>
              <a:ext uri="{FF2B5EF4-FFF2-40B4-BE49-F238E27FC236}">
                <a16:creationId xmlns:a16="http://schemas.microsoft.com/office/drawing/2014/main" id="{6C1C4E21-7CAA-C24A-B471-948CB63A1796}"/>
              </a:ext>
            </a:extLst>
          </p:cNvPr>
          <p:cNvSpPr/>
          <p:nvPr/>
        </p:nvSpPr>
        <p:spPr>
          <a:xfrm>
            <a:off x="140572" y="5911663"/>
            <a:ext cx="1828800" cy="338554"/>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ctr"/>
            <a:r>
              <a:rPr lang="nb-NO" sz="1600" b="1" dirty="0" err="1"/>
              <a:t>Vestland</a:t>
            </a:r>
            <a:r>
              <a:rPr lang="nb-NO" sz="1600" b="1" dirty="0"/>
              <a:t> </a:t>
            </a:r>
            <a:r>
              <a:rPr lang="nb-NO" sz="1600" b="1" dirty="0" err="1"/>
              <a:t>Cygnus</a:t>
            </a:r>
            <a:endParaRPr lang="en-GB" sz="1600" b="1" dirty="0"/>
          </a:p>
        </p:txBody>
      </p:sp>
      <p:sp>
        <p:nvSpPr>
          <p:cNvPr id="15" name="Rectangle 14">
            <a:extLst>
              <a:ext uri="{FF2B5EF4-FFF2-40B4-BE49-F238E27FC236}">
                <a16:creationId xmlns:a16="http://schemas.microsoft.com/office/drawing/2014/main" id="{9FCE5B68-5BBE-2044-9D05-9941A99B0F7F}"/>
              </a:ext>
            </a:extLst>
          </p:cNvPr>
          <p:cNvSpPr/>
          <p:nvPr/>
        </p:nvSpPr>
        <p:spPr>
          <a:xfrm>
            <a:off x="140572" y="3286494"/>
            <a:ext cx="1775685" cy="338554"/>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600" b="1" dirty="0">
                <a:latin typeface="Utopia-Regular"/>
              </a:rPr>
              <a:t>AKOFS Seafarer</a:t>
            </a:r>
            <a:endParaRPr lang="en-GB" sz="1600" b="1" dirty="0"/>
          </a:p>
        </p:txBody>
      </p:sp>
      <p:sp>
        <p:nvSpPr>
          <p:cNvPr id="16" name="Right Arrow 15">
            <a:extLst>
              <a:ext uri="{FF2B5EF4-FFF2-40B4-BE49-F238E27FC236}">
                <a16:creationId xmlns:a16="http://schemas.microsoft.com/office/drawing/2014/main" id="{620D8E73-0360-1B48-B619-AD30ADBB4B03}"/>
              </a:ext>
            </a:extLst>
          </p:cNvPr>
          <p:cNvSpPr/>
          <p:nvPr/>
        </p:nvSpPr>
        <p:spPr bwMode="auto">
          <a:xfrm>
            <a:off x="5218341" y="1901779"/>
            <a:ext cx="619186" cy="561401"/>
          </a:xfrm>
          <a:prstGeom prst="rightArrow">
            <a:avLst/>
          </a:prstGeom>
          <a:solidFill>
            <a:schemeClr val="accent1"/>
          </a:solidFill>
          <a:ln w="19050"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17" name="Right Arrow 16">
            <a:extLst>
              <a:ext uri="{FF2B5EF4-FFF2-40B4-BE49-F238E27FC236}">
                <a16:creationId xmlns:a16="http://schemas.microsoft.com/office/drawing/2014/main" id="{074D0882-AA9F-DF46-988E-366C1557C73E}"/>
              </a:ext>
            </a:extLst>
          </p:cNvPr>
          <p:cNvSpPr/>
          <p:nvPr/>
        </p:nvSpPr>
        <p:spPr bwMode="auto">
          <a:xfrm>
            <a:off x="5218341" y="4713700"/>
            <a:ext cx="619186" cy="561401"/>
          </a:xfrm>
          <a:prstGeom prst="rightArrow">
            <a:avLst/>
          </a:prstGeom>
          <a:solidFill>
            <a:schemeClr val="accent1"/>
          </a:solidFill>
          <a:ln w="19050"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18" name="AutoShape 12">
            <a:extLst>
              <a:ext uri="{FF2B5EF4-FFF2-40B4-BE49-F238E27FC236}">
                <a16:creationId xmlns:a16="http://schemas.microsoft.com/office/drawing/2014/main" id="{DF9275CE-3C04-7A4C-A081-F68C3A6AE2FB}"/>
              </a:ext>
            </a:extLst>
          </p:cNvPr>
          <p:cNvSpPr>
            <a:spLocks noChangeArrowheads="1"/>
          </p:cNvSpPr>
          <p:nvPr/>
        </p:nvSpPr>
        <p:spPr bwMode="auto">
          <a:xfrm>
            <a:off x="6010270" y="2370786"/>
            <a:ext cx="2605164" cy="949360"/>
          </a:xfrm>
          <a:prstGeom prst="roundRect">
            <a:avLst>
              <a:gd name="adj" fmla="val 16667"/>
            </a:avLst>
          </a:prstGeom>
          <a:solidFill>
            <a:schemeClr val="accent2"/>
          </a:solidFill>
          <a:ln>
            <a:noFill/>
          </a:ln>
        </p:spPr>
        <p:txBody>
          <a:bodyPr lIns="91440" rIns="91440" anchor="ctr"/>
          <a:lstStyle/>
          <a:p>
            <a:pPr algn="ctr">
              <a:buFont typeface="Arial" pitchFamily="34" charset="0"/>
              <a:buNone/>
            </a:pPr>
            <a:r>
              <a:rPr lang="en-US" dirty="0">
                <a:solidFill>
                  <a:schemeClr val="bg1"/>
                </a:solidFill>
              </a:rPr>
              <a:t>At order: Multi-purpose</a:t>
            </a:r>
          </a:p>
          <a:p>
            <a:pPr algn="ctr">
              <a:buFont typeface="Arial" pitchFamily="34" charset="0"/>
              <a:buNone/>
            </a:pPr>
            <a:r>
              <a:rPr lang="en-US" dirty="0">
                <a:solidFill>
                  <a:schemeClr val="bg1"/>
                </a:solidFill>
              </a:rPr>
              <a:t>Now: “Multi-useless”</a:t>
            </a:r>
          </a:p>
        </p:txBody>
      </p:sp>
      <p:sp>
        <p:nvSpPr>
          <p:cNvPr id="19" name="Rectangle 18">
            <a:extLst>
              <a:ext uri="{FF2B5EF4-FFF2-40B4-BE49-F238E27FC236}">
                <a16:creationId xmlns:a16="http://schemas.microsoft.com/office/drawing/2014/main" id="{D5FEB23B-576E-6747-B011-C147EFE1AC13}"/>
              </a:ext>
            </a:extLst>
          </p:cNvPr>
          <p:cNvSpPr/>
          <p:nvPr/>
        </p:nvSpPr>
        <p:spPr>
          <a:xfrm>
            <a:off x="2744326" y="3790369"/>
            <a:ext cx="2126627" cy="2231136"/>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r>
              <a:rPr lang="en-GB" sz="1600" b="1" dirty="0">
                <a:solidFill>
                  <a:srgbClr val="000000"/>
                </a:solidFill>
                <a:latin typeface="Arial"/>
                <a:cs typeface="Arial"/>
              </a:rPr>
              <a:t>Case: </a:t>
            </a:r>
            <a:endParaRPr lang="nb-NO" sz="1400" dirty="0">
              <a:solidFill>
                <a:srgbClr val="000000"/>
              </a:solidFill>
              <a:latin typeface="Arial"/>
              <a:cs typeface="Arial"/>
            </a:endParaRPr>
          </a:p>
          <a:p>
            <a:r>
              <a:rPr lang="en-US" sz="1400" dirty="0">
                <a:solidFill>
                  <a:srgbClr val="000000"/>
                </a:solidFill>
              </a:rPr>
              <a:t>Originally delivered as an offshore supply vessel in 2015, but was immediately after delivery converted to a wind power service vessel.</a:t>
            </a:r>
          </a:p>
        </p:txBody>
      </p:sp>
      <p:sp>
        <p:nvSpPr>
          <p:cNvPr id="20" name="AutoShape 12">
            <a:extLst>
              <a:ext uri="{FF2B5EF4-FFF2-40B4-BE49-F238E27FC236}">
                <a16:creationId xmlns:a16="http://schemas.microsoft.com/office/drawing/2014/main" id="{E66159E4-83FB-234A-A933-152AB91B15F3}"/>
              </a:ext>
            </a:extLst>
          </p:cNvPr>
          <p:cNvSpPr>
            <a:spLocks noChangeArrowheads="1"/>
          </p:cNvSpPr>
          <p:nvPr/>
        </p:nvSpPr>
        <p:spPr bwMode="auto">
          <a:xfrm>
            <a:off x="6081636" y="4835315"/>
            <a:ext cx="2605164" cy="949360"/>
          </a:xfrm>
          <a:prstGeom prst="roundRect">
            <a:avLst>
              <a:gd name="adj" fmla="val 16667"/>
            </a:avLst>
          </a:prstGeom>
          <a:solidFill>
            <a:schemeClr val="accent2"/>
          </a:solidFill>
          <a:ln>
            <a:noFill/>
          </a:ln>
        </p:spPr>
        <p:txBody>
          <a:bodyPr lIns="91440" rIns="91440" anchor="ctr"/>
          <a:lstStyle/>
          <a:p>
            <a:pPr algn="ctr">
              <a:buFont typeface="Arial" pitchFamily="34" charset="0"/>
              <a:buNone/>
            </a:pPr>
            <a:r>
              <a:rPr lang="en-US" dirty="0">
                <a:solidFill>
                  <a:schemeClr val="bg1"/>
                </a:solidFill>
              </a:rPr>
              <a:t>Immediately repurposed for new mission</a:t>
            </a:r>
          </a:p>
        </p:txBody>
      </p:sp>
      <p:sp>
        <p:nvSpPr>
          <p:cNvPr id="21" name="Footer Placeholder 5">
            <a:extLst>
              <a:ext uri="{FF2B5EF4-FFF2-40B4-BE49-F238E27FC236}">
                <a16:creationId xmlns:a16="http://schemas.microsoft.com/office/drawing/2014/main" id="{38B976B6-DCAD-9E4F-A440-35EDF4321CFE}"/>
              </a:ext>
            </a:extLst>
          </p:cNvPr>
          <p:cNvSpPr>
            <a:spLocks noGrp="1"/>
          </p:cNvSpPr>
          <p:nvPr>
            <p:ph type="ftr" sz="quarter" idx="12"/>
          </p:nvPr>
        </p:nvSpPr>
        <p:spPr>
          <a:xfrm>
            <a:off x="2464904" y="6263823"/>
            <a:ext cx="4405023" cy="365125"/>
          </a:xfrm>
        </p:spPr>
        <p:txBody>
          <a:bodyPr/>
          <a:lstStyle/>
          <a:p>
            <a:r>
              <a:rPr lang="en-US"/>
              <a:t>Draper Proprietary</a:t>
            </a:r>
          </a:p>
        </p:txBody>
      </p:sp>
    </p:spTree>
    <p:extLst>
      <p:ext uri="{BB962C8B-B14F-4D97-AF65-F5344CB8AC3E}">
        <p14:creationId xmlns:p14="http://schemas.microsoft.com/office/powerpoint/2010/main" val="2006695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Rectangle 122"/>
          <p:cNvSpPr/>
          <p:nvPr/>
        </p:nvSpPr>
        <p:spPr>
          <a:xfrm>
            <a:off x="345556" y="2259548"/>
            <a:ext cx="5802923" cy="2989575"/>
          </a:xfrm>
          <a:prstGeom prst="rect">
            <a:avLst/>
          </a:prstGeom>
          <a:solidFill>
            <a:schemeClr val="bg1">
              <a:alpha val="20000"/>
            </a:schemeClr>
          </a:solidFill>
          <a:ln>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66" name="Rounded Rectangle 65">
            <a:extLst>
              <a:ext uri="{FF2B5EF4-FFF2-40B4-BE49-F238E27FC236}">
                <a16:creationId xmlns:a16="http://schemas.microsoft.com/office/drawing/2014/main" id="{15A4F514-6AA0-DB4B-AC6C-E74687BF0ECB}"/>
              </a:ext>
            </a:extLst>
          </p:cNvPr>
          <p:cNvSpPr/>
          <p:nvPr/>
        </p:nvSpPr>
        <p:spPr>
          <a:xfrm>
            <a:off x="4219915" y="4180711"/>
            <a:ext cx="914400" cy="457200"/>
          </a:xfrm>
          <a:prstGeom prst="roundRect">
            <a:avLst/>
          </a:prstGeom>
          <a:solidFill>
            <a:schemeClr val="accent5">
              <a:lumMod val="60000"/>
              <a:lumOff val="4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chemeClr val="tx1"/>
                </a:solidFill>
              </a:rPr>
              <a:t>Eco</a:t>
            </a:r>
          </a:p>
          <a:p>
            <a:pPr algn="ctr"/>
            <a:r>
              <a:rPr lang="en-US" sz="1100" dirty="0">
                <a:solidFill>
                  <a:schemeClr val="tx1"/>
                </a:solidFill>
              </a:rPr>
              <a:t>Model</a:t>
            </a:r>
          </a:p>
        </p:txBody>
      </p:sp>
      <p:sp>
        <p:nvSpPr>
          <p:cNvPr id="75" name="Rounded Rectangle 74">
            <a:extLst>
              <a:ext uri="{FF2B5EF4-FFF2-40B4-BE49-F238E27FC236}">
                <a16:creationId xmlns:a16="http://schemas.microsoft.com/office/drawing/2014/main" id="{A9FA6158-A9EE-9348-ABAC-7E575E557DC5}"/>
              </a:ext>
            </a:extLst>
          </p:cNvPr>
          <p:cNvSpPr/>
          <p:nvPr/>
        </p:nvSpPr>
        <p:spPr>
          <a:xfrm>
            <a:off x="5132970" y="4637650"/>
            <a:ext cx="914400" cy="457200"/>
          </a:xfrm>
          <a:prstGeom prst="roundRect">
            <a:avLst/>
          </a:prstGeom>
          <a:solidFill>
            <a:schemeClr val="accent5">
              <a:lumMod val="60000"/>
              <a:lumOff val="4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chemeClr val="tx1"/>
                </a:solidFill>
              </a:rPr>
              <a:t>Cost</a:t>
            </a:r>
          </a:p>
          <a:p>
            <a:pPr algn="ctr"/>
            <a:r>
              <a:rPr lang="en-US" sz="1100" dirty="0">
                <a:solidFill>
                  <a:schemeClr val="tx1"/>
                </a:solidFill>
              </a:rPr>
              <a:t>Model</a:t>
            </a:r>
          </a:p>
        </p:txBody>
      </p:sp>
      <p:sp>
        <p:nvSpPr>
          <p:cNvPr id="70" name="Rectangle 69">
            <a:extLst>
              <a:ext uri="{FF2B5EF4-FFF2-40B4-BE49-F238E27FC236}">
                <a16:creationId xmlns:a16="http://schemas.microsoft.com/office/drawing/2014/main" id="{C5117CFF-3B52-2A43-85CB-079D6DF8869E}"/>
              </a:ext>
            </a:extLst>
          </p:cNvPr>
          <p:cNvSpPr/>
          <p:nvPr/>
        </p:nvSpPr>
        <p:spPr>
          <a:xfrm>
            <a:off x="1453622" y="2783747"/>
            <a:ext cx="2788920" cy="1417320"/>
          </a:xfrm>
          <a:prstGeom prst="rect">
            <a:avLst/>
          </a:prstGeom>
          <a:solidFill>
            <a:schemeClr val="bg1">
              <a:alpha val="20000"/>
            </a:schemeClr>
          </a:solidFill>
          <a:ln>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63" name="Rounded Rectangle 62">
            <a:extLst>
              <a:ext uri="{FF2B5EF4-FFF2-40B4-BE49-F238E27FC236}">
                <a16:creationId xmlns:a16="http://schemas.microsoft.com/office/drawing/2014/main" id="{2BE8D541-B32A-304A-BEB1-802987B2A943}"/>
              </a:ext>
            </a:extLst>
          </p:cNvPr>
          <p:cNvSpPr/>
          <p:nvPr/>
        </p:nvSpPr>
        <p:spPr>
          <a:xfrm>
            <a:off x="2391556" y="3265553"/>
            <a:ext cx="914400" cy="457200"/>
          </a:xfrm>
          <a:prstGeom prst="roundRect">
            <a:avLst/>
          </a:prstGeom>
          <a:solidFill>
            <a:schemeClr val="accent5">
              <a:lumMod val="60000"/>
              <a:lumOff val="4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chemeClr val="tx1"/>
                </a:solidFill>
              </a:rPr>
              <a:t>Mass Model</a:t>
            </a:r>
          </a:p>
        </p:txBody>
      </p:sp>
      <p:sp>
        <p:nvSpPr>
          <p:cNvPr id="64" name="Rounded Rectangle 63">
            <a:extLst>
              <a:ext uri="{FF2B5EF4-FFF2-40B4-BE49-F238E27FC236}">
                <a16:creationId xmlns:a16="http://schemas.microsoft.com/office/drawing/2014/main" id="{B8865717-9AF2-0B42-8927-AEB5CFC32B6B}"/>
              </a:ext>
            </a:extLst>
          </p:cNvPr>
          <p:cNvSpPr/>
          <p:nvPr/>
        </p:nvSpPr>
        <p:spPr>
          <a:xfrm>
            <a:off x="3305956" y="3710103"/>
            <a:ext cx="914400" cy="457200"/>
          </a:xfrm>
          <a:prstGeom prst="roundRect">
            <a:avLst/>
          </a:prstGeom>
          <a:solidFill>
            <a:schemeClr val="accent5">
              <a:lumMod val="60000"/>
              <a:lumOff val="4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chemeClr val="tx1"/>
                </a:solidFill>
              </a:rPr>
              <a:t>Hydro-Dynamics</a:t>
            </a:r>
          </a:p>
        </p:txBody>
      </p:sp>
      <p:sp>
        <p:nvSpPr>
          <p:cNvPr id="60" name="Rounded Rectangle 59">
            <a:extLst>
              <a:ext uri="{FF2B5EF4-FFF2-40B4-BE49-F238E27FC236}">
                <a16:creationId xmlns:a16="http://schemas.microsoft.com/office/drawing/2014/main" id="{65F48341-0273-6747-950C-95C7BD12FDF4}"/>
              </a:ext>
            </a:extLst>
          </p:cNvPr>
          <p:cNvSpPr/>
          <p:nvPr/>
        </p:nvSpPr>
        <p:spPr>
          <a:xfrm>
            <a:off x="1477264" y="2797301"/>
            <a:ext cx="910303" cy="457200"/>
          </a:xfrm>
          <a:prstGeom prst="roundRect">
            <a:avLst/>
          </a:prstGeom>
          <a:solidFill>
            <a:schemeClr val="accent5">
              <a:lumMod val="60000"/>
              <a:lumOff val="4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chemeClr val="tx1"/>
                </a:solidFill>
              </a:rPr>
              <a:t>Propulsion</a:t>
            </a:r>
          </a:p>
        </p:txBody>
      </p:sp>
      <p:sp>
        <p:nvSpPr>
          <p:cNvPr id="4" name="Slide Number Placeholder 3"/>
          <p:cNvSpPr>
            <a:spLocks noGrp="1"/>
          </p:cNvSpPr>
          <p:nvPr>
            <p:ph type="sldNum" sz="quarter" idx="4"/>
          </p:nvPr>
        </p:nvSpPr>
        <p:spPr/>
        <p:txBody>
          <a:bodyPr/>
          <a:lstStyle/>
          <a:p>
            <a:fld id="{532E5815-A8B8-3248-99F0-470F41FB048B}" type="slidenum">
              <a:rPr lang="en-US" smtClean="0"/>
              <a:pPr/>
              <a:t>4</a:t>
            </a:fld>
            <a:endParaRPr lang="en-US" dirty="0"/>
          </a:p>
        </p:txBody>
      </p:sp>
      <p:sp>
        <p:nvSpPr>
          <p:cNvPr id="6" name="Footer Placeholder 5"/>
          <p:cNvSpPr>
            <a:spLocks noGrp="1"/>
          </p:cNvSpPr>
          <p:nvPr>
            <p:ph type="ftr" sz="quarter" idx="12"/>
          </p:nvPr>
        </p:nvSpPr>
        <p:spPr/>
        <p:txBody>
          <a:bodyPr/>
          <a:lstStyle/>
          <a:p>
            <a:r>
              <a:rPr lang="en-US"/>
              <a:t>Draper Proprietary</a:t>
            </a:r>
          </a:p>
        </p:txBody>
      </p:sp>
      <p:sp>
        <p:nvSpPr>
          <p:cNvPr id="11" name="TextBox 10"/>
          <p:cNvSpPr txBox="1"/>
          <p:nvPr/>
        </p:nvSpPr>
        <p:spPr>
          <a:xfrm>
            <a:off x="2446920" y="1769604"/>
            <a:ext cx="800100" cy="230832"/>
          </a:xfrm>
          <a:prstGeom prst="rect">
            <a:avLst/>
          </a:prstGeom>
          <a:noFill/>
        </p:spPr>
        <p:txBody>
          <a:bodyPr wrap="square" lIns="0" tIns="0" rIns="0" bIns="0" rtlCol="0">
            <a:spAutoFit/>
          </a:bodyPr>
          <a:lstStyle/>
          <a:p>
            <a:pPr algn="ctr"/>
            <a:r>
              <a:rPr lang="en-US" sz="750" dirty="0"/>
              <a:t>Equipment Installed</a:t>
            </a:r>
          </a:p>
        </p:txBody>
      </p:sp>
      <p:cxnSp>
        <p:nvCxnSpPr>
          <p:cNvPr id="13" name="Elbow Connector 12"/>
          <p:cNvCxnSpPr>
            <a:endCxn id="11" idx="0"/>
          </p:cNvCxnSpPr>
          <p:nvPr/>
        </p:nvCxnSpPr>
        <p:spPr bwMode="auto">
          <a:xfrm>
            <a:off x="345555" y="1635486"/>
            <a:ext cx="2501415" cy="134118"/>
          </a:xfrm>
          <a:prstGeom prst="bentConnector2">
            <a:avLst/>
          </a:prstGeom>
          <a:solidFill>
            <a:schemeClr val="accent1"/>
          </a:solidFill>
          <a:ln w="9525" cap="flat" cmpd="sng" algn="ctr">
            <a:solidFill>
              <a:schemeClr val="tx1"/>
            </a:solidFill>
            <a:prstDash val="solid"/>
            <a:round/>
            <a:headEnd type="none" w="med" len="med"/>
            <a:tailEnd type="arrow"/>
          </a:ln>
          <a:effectLst/>
        </p:spPr>
      </p:cxnSp>
      <p:sp>
        <p:nvSpPr>
          <p:cNvPr id="16" name="TextBox 15"/>
          <p:cNvSpPr txBox="1"/>
          <p:nvPr/>
        </p:nvSpPr>
        <p:spPr>
          <a:xfrm>
            <a:off x="3361320" y="1769604"/>
            <a:ext cx="800100" cy="230832"/>
          </a:xfrm>
          <a:prstGeom prst="rect">
            <a:avLst/>
          </a:prstGeom>
          <a:noFill/>
        </p:spPr>
        <p:txBody>
          <a:bodyPr wrap="square" lIns="0" tIns="0" rIns="0" bIns="0" rtlCol="0">
            <a:spAutoFit/>
          </a:bodyPr>
          <a:lstStyle/>
          <a:p>
            <a:pPr algn="ctr"/>
            <a:r>
              <a:rPr lang="en-US" sz="750" dirty="0"/>
              <a:t>Sea State</a:t>
            </a:r>
          </a:p>
          <a:p>
            <a:pPr algn="ctr"/>
            <a:r>
              <a:rPr lang="en-US" sz="750" dirty="0"/>
              <a:t>Characteristics</a:t>
            </a:r>
          </a:p>
        </p:txBody>
      </p:sp>
      <p:sp>
        <p:nvSpPr>
          <p:cNvPr id="17" name="TextBox 16"/>
          <p:cNvSpPr txBox="1"/>
          <p:nvPr/>
        </p:nvSpPr>
        <p:spPr>
          <a:xfrm>
            <a:off x="1532520" y="1769604"/>
            <a:ext cx="800100" cy="346249"/>
          </a:xfrm>
          <a:prstGeom prst="rect">
            <a:avLst/>
          </a:prstGeom>
          <a:noFill/>
        </p:spPr>
        <p:txBody>
          <a:bodyPr wrap="square" lIns="0" tIns="0" rIns="0" bIns="0" rtlCol="0">
            <a:spAutoFit/>
          </a:bodyPr>
          <a:lstStyle/>
          <a:p>
            <a:pPr algn="ctr"/>
            <a:r>
              <a:rPr lang="en-US" sz="750" dirty="0"/>
              <a:t>Engine Characteristics (Power, Fuel)</a:t>
            </a:r>
          </a:p>
        </p:txBody>
      </p:sp>
      <p:sp>
        <p:nvSpPr>
          <p:cNvPr id="18" name="TextBox 17"/>
          <p:cNvSpPr txBox="1"/>
          <p:nvPr/>
        </p:nvSpPr>
        <p:spPr>
          <a:xfrm>
            <a:off x="598616" y="1767372"/>
            <a:ext cx="925115" cy="346249"/>
          </a:xfrm>
          <a:prstGeom prst="rect">
            <a:avLst/>
          </a:prstGeom>
          <a:noFill/>
        </p:spPr>
        <p:txBody>
          <a:bodyPr wrap="square" lIns="0" tIns="0" rIns="0" bIns="0" rtlCol="0">
            <a:spAutoFit/>
          </a:bodyPr>
          <a:lstStyle/>
          <a:p>
            <a:pPr algn="ctr"/>
            <a:r>
              <a:rPr lang="en-US" sz="750" dirty="0"/>
              <a:t>Hull Characteristics (Length, Beam, Width, </a:t>
            </a:r>
            <a:r>
              <a:rPr lang="en-US" sz="750" dirty="0" err="1"/>
              <a:t>etc</a:t>
            </a:r>
            <a:r>
              <a:rPr lang="en-US" sz="750" dirty="0"/>
              <a:t>)</a:t>
            </a:r>
          </a:p>
        </p:txBody>
      </p:sp>
      <p:cxnSp>
        <p:nvCxnSpPr>
          <p:cNvPr id="19" name="Elbow Connector 18"/>
          <p:cNvCxnSpPr>
            <a:endCxn id="18" idx="0"/>
          </p:cNvCxnSpPr>
          <p:nvPr/>
        </p:nvCxnSpPr>
        <p:spPr bwMode="auto">
          <a:xfrm>
            <a:off x="451066" y="1635487"/>
            <a:ext cx="610108" cy="131885"/>
          </a:xfrm>
          <a:prstGeom prst="bentConnector2">
            <a:avLst/>
          </a:prstGeom>
          <a:solidFill>
            <a:schemeClr val="accent1"/>
          </a:solidFill>
          <a:ln w="9525" cap="flat" cmpd="sng" algn="ctr">
            <a:solidFill>
              <a:schemeClr val="tx1"/>
            </a:solidFill>
            <a:prstDash val="solid"/>
            <a:round/>
            <a:headEnd type="none" w="med" len="med"/>
            <a:tailEnd type="arrow"/>
          </a:ln>
          <a:effectLst/>
        </p:spPr>
      </p:cxnSp>
      <p:cxnSp>
        <p:nvCxnSpPr>
          <p:cNvPr id="20" name="Elbow Connector 19"/>
          <p:cNvCxnSpPr>
            <a:endCxn id="17" idx="0"/>
          </p:cNvCxnSpPr>
          <p:nvPr/>
        </p:nvCxnSpPr>
        <p:spPr bwMode="auto">
          <a:xfrm>
            <a:off x="345555" y="1635486"/>
            <a:ext cx="1587015" cy="134118"/>
          </a:xfrm>
          <a:prstGeom prst="bentConnector2">
            <a:avLst/>
          </a:prstGeom>
          <a:solidFill>
            <a:schemeClr val="accent1"/>
          </a:solidFill>
          <a:ln w="9525" cap="flat" cmpd="sng" algn="ctr">
            <a:solidFill>
              <a:schemeClr val="tx1"/>
            </a:solidFill>
            <a:prstDash val="solid"/>
            <a:round/>
            <a:headEnd type="none" w="med" len="med"/>
            <a:tailEnd type="arrow"/>
          </a:ln>
          <a:effectLst/>
        </p:spPr>
      </p:cxnSp>
      <p:cxnSp>
        <p:nvCxnSpPr>
          <p:cNvPr id="21" name="Elbow Connector 20"/>
          <p:cNvCxnSpPr>
            <a:cxnSpLocks/>
          </p:cNvCxnSpPr>
          <p:nvPr/>
        </p:nvCxnSpPr>
        <p:spPr bwMode="auto">
          <a:xfrm>
            <a:off x="345555" y="1635486"/>
            <a:ext cx="3415815" cy="134118"/>
          </a:xfrm>
          <a:prstGeom prst="bentConnector2">
            <a:avLst/>
          </a:prstGeom>
          <a:solidFill>
            <a:schemeClr val="accent1"/>
          </a:solidFill>
          <a:ln w="9525" cap="flat" cmpd="sng" algn="ctr">
            <a:solidFill>
              <a:schemeClr val="tx1"/>
            </a:solidFill>
            <a:prstDash val="solid"/>
            <a:round/>
            <a:headEnd type="none" w="med" len="med"/>
            <a:tailEnd type="arrow"/>
          </a:ln>
          <a:effectLst/>
        </p:spPr>
      </p:cxnSp>
      <p:sp>
        <p:nvSpPr>
          <p:cNvPr id="37" name="TextBox 36"/>
          <p:cNvSpPr txBox="1"/>
          <p:nvPr/>
        </p:nvSpPr>
        <p:spPr>
          <a:xfrm>
            <a:off x="6292730" y="4287482"/>
            <a:ext cx="857250" cy="230832"/>
          </a:xfrm>
          <a:prstGeom prst="rect">
            <a:avLst/>
          </a:prstGeom>
          <a:noFill/>
        </p:spPr>
        <p:txBody>
          <a:bodyPr wrap="square" lIns="0" tIns="0" rIns="0" bIns="0" rtlCol="0">
            <a:spAutoFit/>
          </a:bodyPr>
          <a:lstStyle/>
          <a:p>
            <a:pPr algn="ctr"/>
            <a:r>
              <a:rPr lang="en-US" sz="750" dirty="0"/>
              <a:t>Eco Friendliness Score</a:t>
            </a:r>
          </a:p>
        </p:txBody>
      </p:sp>
      <p:cxnSp>
        <p:nvCxnSpPr>
          <p:cNvPr id="55" name="Elbow Connector 54"/>
          <p:cNvCxnSpPr/>
          <p:nvPr/>
        </p:nvCxnSpPr>
        <p:spPr bwMode="auto">
          <a:xfrm rot="5400000">
            <a:off x="2905238" y="2856569"/>
            <a:ext cx="1712267" cy="1191"/>
          </a:xfrm>
          <a:prstGeom prst="bent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cxnSp>
        <p:nvCxnSpPr>
          <p:cNvPr id="56" name="Elbow Connector 55"/>
          <p:cNvCxnSpPr>
            <a:stCxn id="11" idx="2"/>
          </p:cNvCxnSpPr>
          <p:nvPr/>
        </p:nvCxnSpPr>
        <p:spPr bwMode="auto">
          <a:xfrm rot="5400000">
            <a:off x="2218850" y="2627976"/>
            <a:ext cx="1255661" cy="580"/>
          </a:xfrm>
          <a:prstGeom prst="bent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cxnSp>
        <p:nvCxnSpPr>
          <p:cNvPr id="57" name="Elbow Connector 56"/>
          <p:cNvCxnSpPr>
            <a:cxnSpLocks/>
          </p:cNvCxnSpPr>
          <p:nvPr/>
        </p:nvCxnSpPr>
        <p:spPr bwMode="auto">
          <a:xfrm rot="5400000">
            <a:off x="1601867" y="2468196"/>
            <a:ext cx="660812" cy="592"/>
          </a:xfrm>
          <a:prstGeom prst="bent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cxnSp>
        <p:nvCxnSpPr>
          <p:cNvPr id="58" name="Elbow Connector 57"/>
          <p:cNvCxnSpPr/>
          <p:nvPr/>
        </p:nvCxnSpPr>
        <p:spPr bwMode="auto">
          <a:xfrm flipV="1">
            <a:off x="4218570" y="3940187"/>
            <a:ext cx="2057400" cy="1116"/>
          </a:xfrm>
          <a:prstGeom prst="bent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cxnSp>
        <p:nvCxnSpPr>
          <p:cNvPr id="59" name="Elbow Connector 58"/>
          <p:cNvCxnSpPr/>
          <p:nvPr/>
        </p:nvCxnSpPr>
        <p:spPr bwMode="auto">
          <a:xfrm flipV="1">
            <a:off x="3304170" y="3487536"/>
            <a:ext cx="2948940" cy="558"/>
          </a:xfrm>
          <a:prstGeom prst="bent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sp>
        <p:nvSpPr>
          <p:cNvPr id="62" name="TextBox 61"/>
          <p:cNvSpPr txBox="1"/>
          <p:nvPr/>
        </p:nvSpPr>
        <p:spPr>
          <a:xfrm>
            <a:off x="6300597" y="3386271"/>
            <a:ext cx="857250" cy="230832"/>
          </a:xfrm>
          <a:prstGeom prst="rect">
            <a:avLst/>
          </a:prstGeom>
          <a:noFill/>
        </p:spPr>
        <p:txBody>
          <a:bodyPr wrap="square" lIns="0" tIns="0" rIns="0" bIns="0" rtlCol="0">
            <a:spAutoFit/>
          </a:bodyPr>
          <a:lstStyle/>
          <a:p>
            <a:pPr algn="ctr"/>
            <a:r>
              <a:rPr lang="en-US" sz="750" dirty="0"/>
              <a:t>Dead Weight / Useful Load</a:t>
            </a:r>
          </a:p>
        </p:txBody>
      </p:sp>
      <p:cxnSp>
        <p:nvCxnSpPr>
          <p:cNvPr id="68" name="Shape 21"/>
          <p:cNvCxnSpPr>
            <a:cxnSpLocks/>
          </p:cNvCxnSpPr>
          <p:nvPr/>
        </p:nvCxnSpPr>
        <p:spPr bwMode="auto">
          <a:xfrm rot="10800000">
            <a:off x="1932570" y="3255503"/>
            <a:ext cx="457200" cy="228600"/>
          </a:xfrm>
          <a:prstGeom prst="bentConnector3">
            <a:avLst>
              <a:gd name="adj1" fmla="val 100000"/>
            </a:avLst>
          </a:prstGeom>
          <a:solidFill>
            <a:schemeClr val="accent1"/>
          </a:solidFill>
          <a:ln w="9525" cap="flat" cmpd="sng" algn="ctr">
            <a:solidFill>
              <a:schemeClr val="tx1"/>
            </a:solidFill>
            <a:prstDash val="solid"/>
            <a:round/>
            <a:headEnd type="none" w="med" len="med"/>
            <a:tailEnd type="arrow"/>
          </a:ln>
          <a:effectLst/>
        </p:spPr>
      </p:cxnSp>
      <p:sp>
        <p:nvSpPr>
          <p:cNvPr id="71" name="TextBox 70"/>
          <p:cNvSpPr txBox="1"/>
          <p:nvPr/>
        </p:nvSpPr>
        <p:spPr>
          <a:xfrm>
            <a:off x="1535558" y="2436200"/>
            <a:ext cx="396251" cy="115416"/>
          </a:xfrm>
          <a:prstGeom prst="rect">
            <a:avLst/>
          </a:prstGeom>
          <a:noFill/>
        </p:spPr>
        <p:txBody>
          <a:bodyPr wrap="square" lIns="0" tIns="0" rIns="0" bIns="0" rtlCol="0">
            <a:spAutoFit/>
          </a:bodyPr>
          <a:lstStyle/>
          <a:p>
            <a:pPr algn="ctr"/>
            <a:r>
              <a:rPr lang="en-US" sz="750" dirty="0"/>
              <a:t>Mass</a:t>
            </a:r>
          </a:p>
        </p:txBody>
      </p:sp>
      <p:cxnSp>
        <p:nvCxnSpPr>
          <p:cNvPr id="74" name="Elbow Connector 73"/>
          <p:cNvCxnSpPr/>
          <p:nvPr/>
        </p:nvCxnSpPr>
        <p:spPr bwMode="auto">
          <a:xfrm>
            <a:off x="5144897" y="4391615"/>
            <a:ext cx="1130775" cy="2791"/>
          </a:xfrm>
          <a:prstGeom prst="bent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sp>
        <p:nvSpPr>
          <p:cNvPr id="76" name="TextBox 75"/>
          <p:cNvSpPr txBox="1"/>
          <p:nvPr/>
        </p:nvSpPr>
        <p:spPr>
          <a:xfrm>
            <a:off x="3196906" y="2326760"/>
            <a:ext cx="857250" cy="230832"/>
          </a:xfrm>
          <a:prstGeom prst="rect">
            <a:avLst/>
          </a:prstGeom>
          <a:noFill/>
        </p:spPr>
        <p:txBody>
          <a:bodyPr wrap="square" lIns="0" tIns="0" rIns="0" bIns="0" rtlCol="0">
            <a:spAutoFit/>
          </a:bodyPr>
          <a:lstStyle/>
          <a:p>
            <a:pPr algn="ctr"/>
            <a:r>
              <a:rPr lang="en-US" sz="750" dirty="0"/>
              <a:t>Stability Derivatives</a:t>
            </a:r>
          </a:p>
          <a:p>
            <a:pPr algn="ctr"/>
            <a:r>
              <a:rPr lang="en-US" sz="750" dirty="0"/>
              <a:t>Hull Mass</a:t>
            </a:r>
          </a:p>
        </p:txBody>
      </p:sp>
      <p:cxnSp>
        <p:nvCxnSpPr>
          <p:cNvPr id="78" name="Elbow Connector 77"/>
          <p:cNvCxnSpPr>
            <a:cxnSpLocks/>
          </p:cNvCxnSpPr>
          <p:nvPr/>
        </p:nvCxnSpPr>
        <p:spPr bwMode="auto">
          <a:xfrm rot="5400000">
            <a:off x="4090938" y="3598039"/>
            <a:ext cx="1188720" cy="1189"/>
          </a:xfrm>
          <a:prstGeom prst="bent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cxnSp>
        <p:nvCxnSpPr>
          <p:cNvPr id="93" name="Elbow Connector 92"/>
          <p:cNvCxnSpPr/>
          <p:nvPr/>
        </p:nvCxnSpPr>
        <p:spPr bwMode="auto">
          <a:xfrm>
            <a:off x="6047370" y="4869694"/>
            <a:ext cx="232701" cy="2791"/>
          </a:xfrm>
          <a:prstGeom prst="bent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sp>
        <p:nvSpPr>
          <p:cNvPr id="95" name="TextBox 94"/>
          <p:cNvSpPr txBox="1"/>
          <p:nvPr/>
        </p:nvSpPr>
        <p:spPr>
          <a:xfrm>
            <a:off x="6292730" y="4750634"/>
            <a:ext cx="857250" cy="230832"/>
          </a:xfrm>
          <a:prstGeom prst="rect">
            <a:avLst/>
          </a:prstGeom>
          <a:noFill/>
        </p:spPr>
        <p:txBody>
          <a:bodyPr wrap="square" lIns="0" tIns="0" rIns="0" bIns="0" rtlCol="0">
            <a:spAutoFit/>
          </a:bodyPr>
          <a:lstStyle/>
          <a:p>
            <a:pPr algn="ctr"/>
            <a:r>
              <a:rPr lang="en-US" sz="750" dirty="0"/>
              <a:t>Acquisition and Operations Cost</a:t>
            </a:r>
          </a:p>
        </p:txBody>
      </p:sp>
      <p:sp>
        <p:nvSpPr>
          <p:cNvPr id="97" name="TextBox 96"/>
          <p:cNvSpPr txBox="1"/>
          <p:nvPr/>
        </p:nvSpPr>
        <p:spPr>
          <a:xfrm>
            <a:off x="6292567" y="3837518"/>
            <a:ext cx="857250" cy="230832"/>
          </a:xfrm>
          <a:prstGeom prst="rect">
            <a:avLst/>
          </a:prstGeom>
          <a:noFill/>
        </p:spPr>
        <p:txBody>
          <a:bodyPr wrap="square" lIns="0" tIns="0" rIns="0" bIns="0" rtlCol="0">
            <a:spAutoFit/>
          </a:bodyPr>
          <a:lstStyle/>
          <a:p>
            <a:pPr algn="ctr"/>
            <a:r>
              <a:rPr lang="en-US" sz="750" dirty="0"/>
              <a:t>Maximum</a:t>
            </a:r>
          </a:p>
          <a:p>
            <a:pPr algn="ctr"/>
            <a:r>
              <a:rPr lang="en-US" sz="750" dirty="0"/>
              <a:t>Speed</a:t>
            </a:r>
          </a:p>
        </p:txBody>
      </p:sp>
      <p:cxnSp>
        <p:nvCxnSpPr>
          <p:cNvPr id="108" name="Elbow Connector 107"/>
          <p:cNvCxnSpPr/>
          <p:nvPr/>
        </p:nvCxnSpPr>
        <p:spPr bwMode="auto">
          <a:xfrm rot="5400000">
            <a:off x="928492" y="2240361"/>
            <a:ext cx="205740" cy="1191"/>
          </a:xfrm>
          <a:prstGeom prst="bent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cxnSp>
        <p:nvCxnSpPr>
          <p:cNvPr id="115" name="Shape 21"/>
          <p:cNvCxnSpPr>
            <a:cxnSpLocks/>
          </p:cNvCxnSpPr>
          <p:nvPr/>
        </p:nvCxnSpPr>
        <p:spPr bwMode="auto">
          <a:xfrm>
            <a:off x="3294716" y="3479489"/>
            <a:ext cx="2295455" cy="1161605"/>
          </a:xfrm>
          <a:prstGeom prst="bentConnector2">
            <a:avLst/>
          </a:prstGeom>
          <a:solidFill>
            <a:schemeClr val="accent1"/>
          </a:solidFill>
          <a:ln w="9525" cap="flat" cmpd="sng" algn="ctr">
            <a:solidFill>
              <a:schemeClr val="tx1"/>
            </a:solidFill>
            <a:prstDash val="solid"/>
            <a:round/>
            <a:headEnd type="none" w="med" len="med"/>
            <a:tailEnd type="arrow"/>
          </a:ln>
          <a:effectLst/>
        </p:spPr>
      </p:cxnSp>
      <p:sp>
        <p:nvSpPr>
          <p:cNvPr id="125" name="TextBox 124"/>
          <p:cNvSpPr txBox="1"/>
          <p:nvPr/>
        </p:nvSpPr>
        <p:spPr>
          <a:xfrm>
            <a:off x="1423390" y="1052925"/>
            <a:ext cx="1438165" cy="253916"/>
          </a:xfrm>
          <a:prstGeom prst="rect">
            <a:avLst/>
          </a:prstGeom>
          <a:noFill/>
        </p:spPr>
        <p:txBody>
          <a:bodyPr wrap="square" rtlCol="0">
            <a:spAutoFit/>
          </a:bodyPr>
          <a:lstStyle/>
          <a:p>
            <a:r>
              <a:rPr lang="en-US" sz="1050" b="1" dirty="0">
                <a:solidFill>
                  <a:schemeClr val="tx2"/>
                </a:solidFill>
              </a:rPr>
              <a:t>Decision variables</a:t>
            </a:r>
          </a:p>
        </p:txBody>
      </p:sp>
      <p:sp>
        <p:nvSpPr>
          <p:cNvPr id="127" name="Left Brace 126"/>
          <p:cNvSpPr/>
          <p:nvPr/>
        </p:nvSpPr>
        <p:spPr>
          <a:xfrm rot="5400000">
            <a:off x="1958119" y="-296793"/>
            <a:ext cx="190686" cy="3415221"/>
          </a:xfrm>
          <a:prstGeom prst="leftBrace">
            <a:avLst/>
          </a:prstGeom>
          <a:ln>
            <a:solidFill>
              <a:schemeClr val="tx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a:p>
        </p:txBody>
      </p:sp>
      <p:sp>
        <p:nvSpPr>
          <p:cNvPr id="128" name="Left Brace 127"/>
          <p:cNvSpPr/>
          <p:nvPr/>
        </p:nvSpPr>
        <p:spPr>
          <a:xfrm flipH="1">
            <a:off x="7179011" y="2426723"/>
            <a:ext cx="114895" cy="2194560"/>
          </a:xfrm>
          <a:prstGeom prst="leftBrace">
            <a:avLst/>
          </a:prstGeom>
          <a:ln w="25400">
            <a:solidFill>
              <a:schemeClr val="tx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a:p>
        </p:txBody>
      </p:sp>
      <p:sp>
        <p:nvSpPr>
          <p:cNvPr id="129" name="TextBox 128"/>
          <p:cNvSpPr txBox="1"/>
          <p:nvPr/>
        </p:nvSpPr>
        <p:spPr>
          <a:xfrm>
            <a:off x="6326452" y="1895183"/>
            <a:ext cx="1014473" cy="415498"/>
          </a:xfrm>
          <a:prstGeom prst="rect">
            <a:avLst/>
          </a:prstGeom>
          <a:noFill/>
        </p:spPr>
        <p:txBody>
          <a:bodyPr wrap="square" rtlCol="0">
            <a:spAutoFit/>
          </a:bodyPr>
          <a:lstStyle/>
          <a:p>
            <a:r>
              <a:rPr lang="en-US" sz="1050" b="1" dirty="0">
                <a:solidFill>
                  <a:schemeClr val="tx2"/>
                </a:solidFill>
              </a:rPr>
              <a:t>Performance Attributes</a:t>
            </a:r>
          </a:p>
        </p:txBody>
      </p:sp>
      <p:cxnSp>
        <p:nvCxnSpPr>
          <p:cNvPr id="53" name="Elbow Connector 52">
            <a:extLst>
              <a:ext uri="{FF2B5EF4-FFF2-40B4-BE49-F238E27FC236}">
                <a16:creationId xmlns:a16="http://schemas.microsoft.com/office/drawing/2014/main" id="{4BF4E456-01E6-6C4E-8EA1-541BEC0EE07A}"/>
              </a:ext>
            </a:extLst>
          </p:cNvPr>
          <p:cNvCxnSpPr/>
          <p:nvPr/>
        </p:nvCxnSpPr>
        <p:spPr bwMode="auto">
          <a:xfrm flipV="1">
            <a:off x="1467296" y="2574738"/>
            <a:ext cx="4800600" cy="558"/>
          </a:xfrm>
          <a:prstGeom prst="bent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sp>
        <p:nvSpPr>
          <p:cNvPr id="54" name="TextBox 53">
            <a:extLst>
              <a:ext uri="{FF2B5EF4-FFF2-40B4-BE49-F238E27FC236}">
                <a16:creationId xmlns:a16="http://schemas.microsoft.com/office/drawing/2014/main" id="{30D0E476-14A0-9048-BC04-C4C38AEAEAE3}"/>
              </a:ext>
            </a:extLst>
          </p:cNvPr>
          <p:cNvSpPr txBox="1"/>
          <p:nvPr/>
        </p:nvSpPr>
        <p:spPr>
          <a:xfrm>
            <a:off x="6253834" y="2466965"/>
            <a:ext cx="857250" cy="230832"/>
          </a:xfrm>
          <a:prstGeom prst="rect">
            <a:avLst/>
          </a:prstGeom>
          <a:noFill/>
        </p:spPr>
        <p:txBody>
          <a:bodyPr wrap="square" lIns="0" tIns="0" rIns="0" bIns="0" rtlCol="0">
            <a:spAutoFit/>
          </a:bodyPr>
          <a:lstStyle/>
          <a:p>
            <a:pPr algn="ctr"/>
            <a:r>
              <a:rPr lang="en-US" sz="750" dirty="0"/>
              <a:t>Available Deck </a:t>
            </a:r>
          </a:p>
          <a:p>
            <a:pPr algn="ctr"/>
            <a:r>
              <a:rPr lang="en-US" sz="750" dirty="0"/>
              <a:t>Area</a:t>
            </a:r>
          </a:p>
        </p:txBody>
      </p:sp>
      <p:cxnSp>
        <p:nvCxnSpPr>
          <p:cNvPr id="65" name="Elbow Connector 64">
            <a:extLst>
              <a:ext uri="{FF2B5EF4-FFF2-40B4-BE49-F238E27FC236}">
                <a16:creationId xmlns:a16="http://schemas.microsoft.com/office/drawing/2014/main" id="{9D2B465C-396C-914C-ABE3-99EF347E3A30}"/>
              </a:ext>
            </a:extLst>
          </p:cNvPr>
          <p:cNvCxnSpPr/>
          <p:nvPr/>
        </p:nvCxnSpPr>
        <p:spPr bwMode="auto">
          <a:xfrm flipV="1">
            <a:off x="2383808" y="3008484"/>
            <a:ext cx="2304288" cy="1116"/>
          </a:xfrm>
          <a:prstGeom prst="bentConnector3">
            <a:avLst>
              <a:gd name="adj1" fmla="val 50000"/>
            </a:avLst>
          </a:prstGeom>
          <a:solidFill>
            <a:schemeClr val="accent1"/>
          </a:solidFill>
          <a:ln w="9525" cap="flat" cmpd="sng" algn="ctr">
            <a:solidFill>
              <a:schemeClr val="tx1"/>
            </a:solidFill>
            <a:prstDash val="solid"/>
            <a:round/>
            <a:headEnd type="none" w="med" len="med"/>
            <a:tailEnd type="none"/>
          </a:ln>
          <a:effectLst/>
        </p:spPr>
      </p:cxnSp>
      <p:sp>
        <p:nvSpPr>
          <p:cNvPr id="67" name="TextBox 66">
            <a:extLst>
              <a:ext uri="{FF2B5EF4-FFF2-40B4-BE49-F238E27FC236}">
                <a16:creationId xmlns:a16="http://schemas.microsoft.com/office/drawing/2014/main" id="{A34D99B6-EFC5-D440-997A-BD36D8638F4F}"/>
              </a:ext>
            </a:extLst>
          </p:cNvPr>
          <p:cNvSpPr txBox="1"/>
          <p:nvPr/>
        </p:nvSpPr>
        <p:spPr>
          <a:xfrm>
            <a:off x="3153700" y="2871490"/>
            <a:ext cx="857250" cy="115416"/>
          </a:xfrm>
          <a:prstGeom prst="rect">
            <a:avLst/>
          </a:prstGeom>
          <a:noFill/>
        </p:spPr>
        <p:txBody>
          <a:bodyPr wrap="square" lIns="0" tIns="0" rIns="0" bIns="0" rtlCol="0">
            <a:spAutoFit/>
          </a:bodyPr>
          <a:lstStyle/>
          <a:p>
            <a:pPr algn="ctr"/>
            <a:r>
              <a:rPr lang="en-US" sz="750" dirty="0"/>
              <a:t>Power</a:t>
            </a:r>
          </a:p>
        </p:txBody>
      </p:sp>
      <p:cxnSp>
        <p:nvCxnSpPr>
          <p:cNvPr id="69" name="Shape 21">
            <a:extLst>
              <a:ext uri="{FF2B5EF4-FFF2-40B4-BE49-F238E27FC236}">
                <a16:creationId xmlns:a16="http://schemas.microsoft.com/office/drawing/2014/main" id="{BB8B51A5-7253-1F48-8B8B-E725ECE8A201}"/>
              </a:ext>
            </a:extLst>
          </p:cNvPr>
          <p:cNvCxnSpPr/>
          <p:nvPr/>
        </p:nvCxnSpPr>
        <p:spPr bwMode="auto">
          <a:xfrm rot="10800000">
            <a:off x="1924113" y="3308218"/>
            <a:ext cx="1371600" cy="640080"/>
          </a:xfrm>
          <a:prstGeom prst="bentConnector3">
            <a:avLst>
              <a:gd name="adj1" fmla="val 100000"/>
            </a:avLst>
          </a:prstGeom>
          <a:solidFill>
            <a:schemeClr val="accent1"/>
          </a:solidFill>
          <a:ln w="9525" cap="flat" cmpd="sng" algn="ctr">
            <a:solidFill>
              <a:schemeClr val="tx1"/>
            </a:solidFill>
            <a:prstDash val="solid"/>
            <a:round/>
            <a:headEnd type="none" w="med" len="med"/>
            <a:tailEnd type="none"/>
          </a:ln>
          <a:effectLst/>
        </p:spPr>
      </p:cxnSp>
      <p:sp>
        <p:nvSpPr>
          <p:cNvPr id="72" name="TextBox 71">
            <a:extLst>
              <a:ext uri="{FF2B5EF4-FFF2-40B4-BE49-F238E27FC236}">
                <a16:creationId xmlns:a16="http://schemas.microsoft.com/office/drawing/2014/main" id="{9348F559-9F8C-DE46-8ED7-7E0226B3F68B}"/>
              </a:ext>
            </a:extLst>
          </p:cNvPr>
          <p:cNvSpPr txBox="1"/>
          <p:nvPr/>
        </p:nvSpPr>
        <p:spPr>
          <a:xfrm>
            <a:off x="3169504" y="3232809"/>
            <a:ext cx="857250" cy="230832"/>
          </a:xfrm>
          <a:prstGeom prst="rect">
            <a:avLst/>
          </a:prstGeom>
          <a:noFill/>
        </p:spPr>
        <p:txBody>
          <a:bodyPr wrap="square" lIns="0" tIns="0" rIns="0" bIns="0" rtlCol="0">
            <a:spAutoFit/>
          </a:bodyPr>
          <a:lstStyle/>
          <a:p>
            <a:pPr algn="ctr"/>
            <a:r>
              <a:rPr lang="en-US" sz="750" dirty="0"/>
              <a:t>Equip.</a:t>
            </a:r>
          </a:p>
          <a:p>
            <a:pPr algn="ctr"/>
            <a:r>
              <a:rPr lang="en-US" sz="750" dirty="0"/>
              <a:t>Mass</a:t>
            </a:r>
          </a:p>
        </p:txBody>
      </p:sp>
      <p:sp>
        <p:nvSpPr>
          <p:cNvPr id="73" name="AutoShape 12">
            <a:extLst>
              <a:ext uri="{FF2B5EF4-FFF2-40B4-BE49-F238E27FC236}">
                <a16:creationId xmlns:a16="http://schemas.microsoft.com/office/drawing/2014/main" id="{7AF5B913-6B17-E84E-AF4A-603903960E31}"/>
              </a:ext>
            </a:extLst>
          </p:cNvPr>
          <p:cNvSpPr>
            <a:spLocks noChangeArrowheads="1"/>
          </p:cNvSpPr>
          <p:nvPr/>
        </p:nvSpPr>
        <p:spPr bwMode="auto">
          <a:xfrm>
            <a:off x="345555" y="5477597"/>
            <a:ext cx="3432731" cy="732106"/>
          </a:xfrm>
          <a:prstGeom prst="roundRect">
            <a:avLst>
              <a:gd name="adj" fmla="val 16667"/>
            </a:avLst>
          </a:prstGeom>
          <a:solidFill>
            <a:schemeClr val="accent2"/>
          </a:solidFill>
          <a:ln>
            <a:noFill/>
          </a:ln>
        </p:spPr>
        <p:txBody>
          <a:bodyPr lIns="91440" rIns="91440" anchor="ctr"/>
          <a:lstStyle/>
          <a:p>
            <a:pPr algn="ctr">
              <a:spcBef>
                <a:spcPct val="20000"/>
              </a:spcBef>
              <a:buFont typeface="Arial" pitchFamily="34" charset="0"/>
              <a:buNone/>
            </a:pPr>
            <a:r>
              <a:rPr lang="en-US" sz="1200" dirty="0">
                <a:solidFill>
                  <a:schemeClr val="bg1"/>
                </a:solidFill>
              </a:rPr>
              <a:t>Combining each sub-analysis into an integrated system model enables us to conduct trades on the system-level variables of interest</a:t>
            </a:r>
          </a:p>
        </p:txBody>
      </p:sp>
      <p:sp>
        <p:nvSpPr>
          <p:cNvPr id="14" name="Title 13">
            <a:extLst>
              <a:ext uri="{FF2B5EF4-FFF2-40B4-BE49-F238E27FC236}">
                <a16:creationId xmlns:a16="http://schemas.microsoft.com/office/drawing/2014/main" id="{5B1D1E7F-4E77-F34B-859B-8463A4FD7D42}"/>
              </a:ext>
            </a:extLst>
          </p:cNvPr>
          <p:cNvSpPr>
            <a:spLocks noGrp="1"/>
          </p:cNvSpPr>
          <p:nvPr>
            <p:ph type="title"/>
          </p:nvPr>
        </p:nvSpPr>
        <p:spPr>
          <a:xfrm>
            <a:off x="930672" y="47198"/>
            <a:ext cx="7766050" cy="1143000"/>
          </a:xfrm>
        </p:spPr>
        <p:txBody>
          <a:bodyPr/>
          <a:lstStyle/>
          <a:p>
            <a:r>
              <a:rPr lang="en-US" dirty="0"/>
              <a:t>Integrated Ship System Model</a:t>
            </a:r>
          </a:p>
        </p:txBody>
      </p:sp>
      <p:sp>
        <p:nvSpPr>
          <p:cNvPr id="22" name="Rounded Rectangle 21">
            <a:extLst>
              <a:ext uri="{FF2B5EF4-FFF2-40B4-BE49-F238E27FC236}">
                <a16:creationId xmlns:a16="http://schemas.microsoft.com/office/drawing/2014/main" id="{6EA5FC88-D829-D246-ABF8-2DB360D4F414}"/>
              </a:ext>
            </a:extLst>
          </p:cNvPr>
          <p:cNvSpPr/>
          <p:nvPr/>
        </p:nvSpPr>
        <p:spPr>
          <a:xfrm>
            <a:off x="550091" y="2351948"/>
            <a:ext cx="914400" cy="457200"/>
          </a:xfrm>
          <a:prstGeom prst="roundRect">
            <a:avLst/>
          </a:prstGeom>
          <a:solidFill>
            <a:schemeClr val="accent5">
              <a:lumMod val="60000"/>
              <a:lumOff val="4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chemeClr val="tx1"/>
                </a:solidFill>
              </a:rPr>
              <a:t>Hull Geometry</a:t>
            </a:r>
          </a:p>
        </p:txBody>
      </p:sp>
      <p:cxnSp>
        <p:nvCxnSpPr>
          <p:cNvPr id="52" name="Elbow Connector 51">
            <a:extLst>
              <a:ext uri="{FF2B5EF4-FFF2-40B4-BE49-F238E27FC236}">
                <a16:creationId xmlns:a16="http://schemas.microsoft.com/office/drawing/2014/main" id="{3C7638A7-02BE-6444-B171-837711B77C51}"/>
              </a:ext>
            </a:extLst>
          </p:cNvPr>
          <p:cNvCxnSpPr/>
          <p:nvPr/>
        </p:nvCxnSpPr>
        <p:spPr bwMode="auto">
          <a:xfrm rot="5400000">
            <a:off x="8080616" y="2982100"/>
            <a:ext cx="457200" cy="580"/>
          </a:xfrm>
          <a:prstGeom prst="bentConnector3">
            <a:avLst>
              <a:gd name="adj1" fmla="val 50000"/>
            </a:avLst>
          </a:prstGeom>
          <a:solidFill>
            <a:schemeClr val="accent1"/>
          </a:solidFill>
          <a:ln w="25400" cap="flat" cmpd="sng" algn="ctr">
            <a:solidFill>
              <a:srgbClr val="FF4612"/>
            </a:solidFill>
            <a:prstDash val="solid"/>
            <a:round/>
            <a:headEnd type="none" w="med" len="med"/>
            <a:tailEnd type="arrow"/>
          </a:ln>
          <a:effectLst/>
        </p:spPr>
      </p:cxnSp>
      <p:sp>
        <p:nvSpPr>
          <p:cNvPr id="77" name="Rounded Rectangle 76">
            <a:extLst>
              <a:ext uri="{FF2B5EF4-FFF2-40B4-BE49-F238E27FC236}">
                <a16:creationId xmlns:a16="http://schemas.microsoft.com/office/drawing/2014/main" id="{19C2ED85-0180-8B4B-B1A1-76C3F7A354B3}"/>
              </a:ext>
            </a:extLst>
          </p:cNvPr>
          <p:cNvSpPr/>
          <p:nvPr/>
        </p:nvSpPr>
        <p:spPr>
          <a:xfrm>
            <a:off x="7794072" y="2158458"/>
            <a:ext cx="1026219" cy="457200"/>
          </a:xfrm>
          <a:prstGeom prst="roundRect">
            <a:avLst/>
          </a:prstGeom>
          <a:solidFill>
            <a:schemeClr val="accent5">
              <a:lumMod val="60000"/>
              <a:lumOff val="4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chemeClr val="tx1"/>
                </a:solidFill>
              </a:rPr>
              <a:t>Stakeholder Needs</a:t>
            </a:r>
          </a:p>
        </p:txBody>
      </p:sp>
      <p:sp>
        <p:nvSpPr>
          <p:cNvPr id="81" name="Rounded Rectangle 80">
            <a:extLst>
              <a:ext uri="{FF2B5EF4-FFF2-40B4-BE49-F238E27FC236}">
                <a16:creationId xmlns:a16="http://schemas.microsoft.com/office/drawing/2014/main" id="{D159AF9B-FB1E-4744-9D5D-281B50BAF6C4}"/>
              </a:ext>
            </a:extLst>
          </p:cNvPr>
          <p:cNvSpPr/>
          <p:nvPr/>
        </p:nvSpPr>
        <p:spPr>
          <a:xfrm>
            <a:off x="7854748" y="3293659"/>
            <a:ext cx="914400" cy="457200"/>
          </a:xfrm>
          <a:prstGeom prst="roundRect">
            <a:avLst/>
          </a:prstGeom>
          <a:solidFill>
            <a:schemeClr val="accent5">
              <a:lumMod val="60000"/>
              <a:lumOff val="4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chemeClr val="tx1"/>
                </a:solidFill>
              </a:rPr>
              <a:t>Utility Function</a:t>
            </a:r>
          </a:p>
        </p:txBody>
      </p:sp>
      <p:cxnSp>
        <p:nvCxnSpPr>
          <p:cNvPr id="82" name="Elbow Connector 81">
            <a:extLst>
              <a:ext uri="{FF2B5EF4-FFF2-40B4-BE49-F238E27FC236}">
                <a16:creationId xmlns:a16="http://schemas.microsoft.com/office/drawing/2014/main" id="{CC0CD27C-393C-6C49-9F8A-4B905E78934E}"/>
              </a:ext>
            </a:extLst>
          </p:cNvPr>
          <p:cNvCxnSpPr/>
          <p:nvPr/>
        </p:nvCxnSpPr>
        <p:spPr bwMode="auto">
          <a:xfrm>
            <a:off x="7398972" y="3518805"/>
            <a:ext cx="365760" cy="2791"/>
          </a:xfrm>
          <a:prstGeom prst="bentConnector3">
            <a:avLst>
              <a:gd name="adj1" fmla="val 50000"/>
            </a:avLst>
          </a:prstGeom>
          <a:solidFill>
            <a:schemeClr val="accent1"/>
          </a:solidFill>
          <a:ln w="25400" cap="flat" cmpd="sng" algn="ctr">
            <a:solidFill>
              <a:srgbClr val="FF4612"/>
            </a:solidFill>
            <a:prstDash val="solid"/>
            <a:round/>
            <a:headEnd type="none" w="med" len="med"/>
            <a:tailEnd type="arrow"/>
          </a:ln>
          <a:effectLst/>
        </p:spPr>
      </p:cxnSp>
      <p:sp>
        <p:nvSpPr>
          <p:cNvPr id="83" name="AutoShape 12">
            <a:extLst>
              <a:ext uri="{FF2B5EF4-FFF2-40B4-BE49-F238E27FC236}">
                <a16:creationId xmlns:a16="http://schemas.microsoft.com/office/drawing/2014/main" id="{0FC6472F-DFF9-B947-9D6D-25269C7F5746}"/>
              </a:ext>
            </a:extLst>
          </p:cNvPr>
          <p:cNvSpPr>
            <a:spLocks noChangeArrowheads="1"/>
          </p:cNvSpPr>
          <p:nvPr/>
        </p:nvSpPr>
        <p:spPr bwMode="auto">
          <a:xfrm>
            <a:off x="5820032" y="5459688"/>
            <a:ext cx="3061236" cy="723736"/>
          </a:xfrm>
          <a:prstGeom prst="roundRect">
            <a:avLst>
              <a:gd name="adj" fmla="val 16667"/>
            </a:avLst>
          </a:prstGeom>
          <a:solidFill>
            <a:schemeClr val="accent2"/>
          </a:solidFill>
          <a:ln>
            <a:noFill/>
          </a:ln>
        </p:spPr>
        <p:txBody>
          <a:bodyPr lIns="91440" rIns="91440" anchor="ctr"/>
          <a:lstStyle/>
          <a:p>
            <a:pPr algn="ctr">
              <a:spcBef>
                <a:spcPct val="20000"/>
              </a:spcBef>
              <a:buFont typeface="Arial" pitchFamily="34" charset="0"/>
              <a:buNone/>
            </a:pPr>
            <a:r>
              <a:rPr lang="en-US" sz="1200" dirty="0">
                <a:solidFill>
                  <a:schemeClr val="bg1"/>
                </a:solidFill>
              </a:rPr>
              <a:t>MODM methods like utility theory allow us to evaluate all enumerated design on a common scale</a:t>
            </a:r>
          </a:p>
        </p:txBody>
      </p:sp>
    </p:spTree>
    <p:extLst>
      <p:ext uri="{BB962C8B-B14F-4D97-AF65-F5344CB8AC3E}">
        <p14:creationId xmlns:p14="http://schemas.microsoft.com/office/powerpoint/2010/main" val="2844853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650F3BB-FCFA-6643-9BC6-309814B31BD6}"/>
              </a:ext>
            </a:extLst>
          </p:cNvPr>
          <p:cNvSpPr>
            <a:spLocks noGrp="1"/>
          </p:cNvSpPr>
          <p:nvPr>
            <p:ph type="sldNum" sz="quarter" idx="4"/>
          </p:nvPr>
        </p:nvSpPr>
        <p:spPr/>
        <p:txBody>
          <a:bodyPr/>
          <a:lstStyle/>
          <a:p>
            <a:fld id="{532E5815-A8B8-3248-99F0-470F41FB048B}" type="slidenum">
              <a:rPr lang="en-US" smtClean="0"/>
              <a:pPr/>
              <a:t>5</a:t>
            </a:fld>
            <a:endParaRPr lang="en-US" dirty="0"/>
          </a:p>
        </p:txBody>
      </p:sp>
      <p:sp>
        <p:nvSpPr>
          <p:cNvPr id="7" name="Title 6">
            <a:extLst>
              <a:ext uri="{FF2B5EF4-FFF2-40B4-BE49-F238E27FC236}">
                <a16:creationId xmlns:a16="http://schemas.microsoft.com/office/drawing/2014/main" id="{7FA2C1E9-13B6-A041-B8E6-39ED94400B47}"/>
              </a:ext>
            </a:extLst>
          </p:cNvPr>
          <p:cNvSpPr>
            <a:spLocks noGrp="1"/>
          </p:cNvSpPr>
          <p:nvPr>
            <p:ph type="title"/>
          </p:nvPr>
        </p:nvSpPr>
        <p:spPr/>
        <p:txBody>
          <a:bodyPr/>
          <a:lstStyle/>
          <a:p>
            <a:r>
              <a:rPr lang="en-US" dirty="0" err="1"/>
              <a:t>Tradespace</a:t>
            </a:r>
            <a:r>
              <a:rPr lang="en-US" dirty="0"/>
              <a:t> and Pareto Optimality</a:t>
            </a:r>
          </a:p>
        </p:txBody>
      </p:sp>
      <p:sp>
        <p:nvSpPr>
          <p:cNvPr id="6" name="Footer Placeholder 5">
            <a:extLst>
              <a:ext uri="{FF2B5EF4-FFF2-40B4-BE49-F238E27FC236}">
                <a16:creationId xmlns:a16="http://schemas.microsoft.com/office/drawing/2014/main" id="{4BD69E43-B862-204A-89F2-3B2047F810D4}"/>
              </a:ext>
            </a:extLst>
          </p:cNvPr>
          <p:cNvSpPr>
            <a:spLocks noGrp="1"/>
          </p:cNvSpPr>
          <p:nvPr>
            <p:ph type="ftr" sz="quarter" idx="12"/>
          </p:nvPr>
        </p:nvSpPr>
        <p:spPr/>
        <p:txBody>
          <a:bodyPr/>
          <a:lstStyle/>
          <a:p>
            <a:r>
              <a:rPr lang="en-US"/>
              <a:t>Draper Proprietary</a:t>
            </a:r>
          </a:p>
        </p:txBody>
      </p:sp>
      <p:sp>
        <p:nvSpPr>
          <p:cNvPr id="10" name="Content Placeholder 6">
            <a:extLst>
              <a:ext uri="{FF2B5EF4-FFF2-40B4-BE49-F238E27FC236}">
                <a16:creationId xmlns:a16="http://schemas.microsoft.com/office/drawing/2014/main" id="{1247B618-CD28-AD47-BD46-71E83CAFA78B}"/>
              </a:ext>
            </a:extLst>
          </p:cNvPr>
          <p:cNvSpPr>
            <a:spLocks noGrp="1"/>
          </p:cNvSpPr>
          <p:nvPr>
            <p:ph idx="1"/>
          </p:nvPr>
        </p:nvSpPr>
        <p:spPr>
          <a:xfrm>
            <a:off x="457388" y="1365675"/>
            <a:ext cx="3931732" cy="4666854"/>
          </a:xfrm>
        </p:spPr>
        <p:txBody>
          <a:bodyPr>
            <a:normAutofit fontScale="85000" lnSpcReduction="10000"/>
          </a:bodyPr>
          <a:lstStyle/>
          <a:p>
            <a:r>
              <a:rPr lang="en-US" sz="2000" dirty="0"/>
              <a:t>Running the integrated model for multiple permutations and levels of the design variables results in a large set of candidate alternatives (e.g. </a:t>
            </a:r>
            <a:r>
              <a:rPr lang="en-US" sz="2000" dirty="0" err="1"/>
              <a:t>tradespace</a:t>
            </a:r>
            <a:r>
              <a:rPr lang="en-US" sz="2000" dirty="0"/>
              <a:t>)</a:t>
            </a:r>
          </a:p>
          <a:p>
            <a:pPr>
              <a:spcBef>
                <a:spcPts val="1800"/>
              </a:spcBef>
            </a:pPr>
            <a:r>
              <a:rPr lang="en-US" sz="2000" dirty="0"/>
              <a:t>Occasionally only a subset of the possibilities within the decision space are important to consider for tradeoffs</a:t>
            </a:r>
          </a:p>
          <a:p>
            <a:pPr lvl="1"/>
            <a:r>
              <a:rPr lang="en-US" sz="1550" dirty="0"/>
              <a:t>This is the subset of all non-dominated points of  the decision space</a:t>
            </a:r>
          </a:p>
          <a:p>
            <a:pPr lvl="1"/>
            <a:r>
              <a:rPr lang="en-US" sz="1550" dirty="0"/>
              <a:t>The solutions within this subset are dubbed Pareto Optimal solutions, and the entire subset is known as the Pareto frontier</a:t>
            </a:r>
          </a:p>
          <a:p>
            <a:pPr>
              <a:spcBef>
                <a:spcPts val="1800"/>
              </a:spcBef>
            </a:pPr>
            <a:r>
              <a:rPr lang="en-US" sz="2000" dirty="0"/>
              <a:t>If the requirements are adequately characterized, the designer wishes only to consider Pareto Optimal solutions</a:t>
            </a:r>
          </a:p>
        </p:txBody>
      </p:sp>
      <p:sp>
        <p:nvSpPr>
          <p:cNvPr id="11" name="AutoShape 12">
            <a:extLst>
              <a:ext uri="{FF2B5EF4-FFF2-40B4-BE49-F238E27FC236}">
                <a16:creationId xmlns:a16="http://schemas.microsoft.com/office/drawing/2014/main" id="{1ED43EA0-BE14-7447-B942-D9C2747BC572}"/>
              </a:ext>
            </a:extLst>
          </p:cNvPr>
          <p:cNvSpPr>
            <a:spLocks noChangeArrowheads="1"/>
          </p:cNvSpPr>
          <p:nvPr/>
        </p:nvSpPr>
        <p:spPr bwMode="auto">
          <a:xfrm>
            <a:off x="4667415" y="4733463"/>
            <a:ext cx="3843593" cy="1163967"/>
          </a:xfrm>
          <a:prstGeom prst="roundRect">
            <a:avLst>
              <a:gd name="adj" fmla="val 16667"/>
            </a:avLst>
          </a:prstGeom>
          <a:solidFill>
            <a:schemeClr val="accent2"/>
          </a:solidFill>
          <a:ln>
            <a:noFill/>
          </a:ln>
        </p:spPr>
        <p:txBody>
          <a:bodyPr lIns="91440" rIns="91440" anchor="ctr"/>
          <a:lstStyle/>
          <a:p>
            <a:pPr algn="ctr">
              <a:spcBef>
                <a:spcPct val="20000"/>
              </a:spcBef>
              <a:buFont typeface="Arial" pitchFamily="34" charset="0"/>
              <a:buNone/>
            </a:pPr>
            <a:r>
              <a:rPr lang="en-US" sz="1600" dirty="0">
                <a:solidFill>
                  <a:schemeClr val="bg1"/>
                </a:solidFill>
              </a:rPr>
              <a:t>System alternatives can be examined in this way to identify the alternatives that balance the competing metrics that we are trading </a:t>
            </a:r>
          </a:p>
        </p:txBody>
      </p:sp>
      <p:pic>
        <p:nvPicPr>
          <p:cNvPr id="3" name="Picture 2">
            <a:extLst>
              <a:ext uri="{FF2B5EF4-FFF2-40B4-BE49-F238E27FC236}">
                <a16:creationId xmlns:a16="http://schemas.microsoft.com/office/drawing/2014/main" id="{58E44E09-D8CE-B242-BD1E-B05F059B90CC}"/>
              </a:ext>
            </a:extLst>
          </p:cNvPr>
          <p:cNvPicPr>
            <a:picLocks noChangeAspect="1"/>
          </p:cNvPicPr>
          <p:nvPr/>
        </p:nvPicPr>
        <p:blipFill>
          <a:blip r:embed="rId3"/>
          <a:stretch>
            <a:fillRect/>
          </a:stretch>
        </p:blipFill>
        <p:spPr>
          <a:xfrm>
            <a:off x="4667415" y="1285352"/>
            <a:ext cx="3566069" cy="3352957"/>
          </a:xfrm>
          <a:prstGeom prst="rect">
            <a:avLst/>
          </a:prstGeom>
        </p:spPr>
      </p:pic>
    </p:spTree>
    <p:extLst>
      <p:ext uri="{BB962C8B-B14F-4D97-AF65-F5344CB8AC3E}">
        <p14:creationId xmlns:p14="http://schemas.microsoft.com/office/powerpoint/2010/main" val="1150682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650F3BB-FCFA-6643-9BC6-309814B31BD6}"/>
              </a:ext>
            </a:extLst>
          </p:cNvPr>
          <p:cNvSpPr>
            <a:spLocks noGrp="1"/>
          </p:cNvSpPr>
          <p:nvPr>
            <p:ph type="sldNum" sz="quarter" idx="4"/>
          </p:nvPr>
        </p:nvSpPr>
        <p:spPr/>
        <p:txBody>
          <a:bodyPr/>
          <a:lstStyle/>
          <a:p>
            <a:fld id="{532E5815-A8B8-3248-99F0-470F41FB048B}" type="slidenum">
              <a:rPr lang="en-US" smtClean="0"/>
              <a:pPr/>
              <a:t>6</a:t>
            </a:fld>
            <a:endParaRPr lang="en-US" dirty="0"/>
          </a:p>
        </p:txBody>
      </p:sp>
      <p:sp>
        <p:nvSpPr>
          <p:cNvPr id="7" name="Title 6">
            <a:extLst>
              <a:ext uri="{FF2B5EF4-FFF2-40B4-BE49-F238E27FC236}">
                <a16:creationId xmlns:a16="http://schemas.microsoft.com/office/drawing/2014/main" id="{7FA2C1E9-13B6-A041-B8E6-39ED94400B47}"/>
              </a:ext>
            </a:extLst>
          </p:cNvPr>
          <p:cNvSpPr>
            <a:spLocks noGrp="1"/>
          </p:cNvSpPr>
          <p:nvPr>
            <p:ph type="title"/>
          </p:nvPr>
        </p:nvSpPr>
        <p:spPr/>
        <p:txBody>
          <a:bodyPr/>
          <a:lstStyle/>
          <a:p>
            <a:r>
              <a:rPr lang="en-US" dirty="0"/>
              <a:t>Overview of Commercial Ship Case</a:t>
            </a:r>
          </a:p>
        </p:txBody>
      </p:sp>
      <p:sp>
        <p:nvSpPr>
          <p:cNvPr id="6" name="Footer Placeholder 5">
            <a:extLst>
              <a:ext uri="{FF2B5EF4-FFF2-40B4-BE49-F238E27FC236}">
                <a16:creationId xmlns:a16="http://schemas.microsoft.com/office/drawing/2014/main" id="{4BD69E43-B862-204A-89F2-3B2047F810D4}"/>
              </a:ext>
            </a:extLst>
          </p:cNvPr>
          <p:cNvSpPr>
            <a:spLocks noGrp="1"/>
          </p:cNvSpPr>
          <p:nvPr>
            <p:ph type="ftr" sz="quarter" idx="12"/>
          </p:nvPr>
        </p:nvSpPr>
        <p:spPr/>
        <p:txBody>
          <a:bodyPr/>
          <a:lstStyle/>
          <a:p>
            <a:r>
              <a:rPr lang="en-US"/>
              <a:t>Draper Proprietary</a:t>
            </a:r>
          </a:p>
        </p:txBody>
      </p:sp>
      <p:sp>
        <p:nvSpPr>
          <p:cNvPr id="10" name="Content Placeholder 6">
            <a:extLst>
              <a:ext uri="{FF2B5EF4-FFF2-40B4-BE49-F238E27FC236}">
                <a16:creationId xmlns:a16="http://schemas.microsoft.com/office/drawing/2014/main" id="{1247B618-CD28-AD47-BD46-71E83CAFA78B}"/>
              </a:ext>
            </a:extLst>
          </p:cNvPr>
          <p:cNvSpPr>
            <a:spLocks noGrp="1"/>
          </p:cNvSpPr>
          <p:nvPr>
            <p:ph idx="1"/>
          </p:nvPr>
        </p:nvSpPr>
        <p:spPr>
          <a:xfrm>
            <a:off x="457388" y="1365675"/>
            <a:ext cx="3931732" cy="3284591"/>
          </a:xfrm>
        </p:spPr>
        <p:txBody>
          <a:bodyPr>
            <a:normAutofit lnSpcReduction="10000"/>
          </a:bodyPr>
          <a:lstStyle/>
          <a:p>
            <a:r>
              <a:rPr lang="en-US" sz="2000" b="1" dirty="0">
                <a:solidFill>
                  <a:schemeClr val="accent1"/>
                </a:solidFill>
              </a:rPr>
              <a:t>Scenario:</a:t>
            </a:r>
            <a:r>
              <a:rPr lang="en-US" sz="2000" dirty="0">
                <a:solidFill>
                  <a:schemeClr val="accent1"/>
                </a:solidFill>
              </a:rPr>
              <a:t> </a:t>
            </a:r>
            <a:r>
              <a:rPr lang="en-US" sz="2000" dirty="0"/>
              <a:t>A ship owner wants to target current and future contracts from customers with varying missions and preferences</a:t>
            </a:r>
          </a:p>
          <a:p>
            <a:pPr marL="0" indent="0">
              <a:buNone/>
            </a:pPr>
            <a:endParaRPr lang="en-US" sz="2000" dirty="0">
              <a:solidFill>
                <a:schemeClr val="accent1"/>
              </a:solidFill>
            </a:endParaRPr>
          </a:p>
          <a:p>
            <a:r>
              <a:rPr lang="en-US" sz="2000" b="1" dirty="0">
                <a:solidFill>
                  <a:srgbClr val="FF4612"/>
                </a:solidFill>
              </a:rPr>
              <a:t>Goals:</a:t>
            </a:r>
            <a:r>
              <a:rPr lang="en-US" sz="2000" dirty="0"/>
              <a:t> Ensure profitability by providing value to customers, regardless of changing mission requirements, for as long as possible</a:t>
            </a:r>
          </a:p>
        </p:txBody>
      </p:sp>
      <p:sp>
        <p:nvSpPr>
          <p:cNvPr id="11" name="AutoShape 12">
            <a:extLst>
              <a:ext uri="{FF2B5EF4-FFF2-40B4-BE49-F238E27FC236}">
                <a16:creationId xmlns:a16="http://schemas.microsoft.com/office/drawing/2014/main" id="{1ED43EA0-BE14-7447-B942-D9C2747BC572}"/>
              </a:ext>
            </a:extLst>
          </p:cNvPr>
          <p:cNvSpPr>
            <a:spLocks noChangeArrowheads="1"/>
          </p:cNvSpPr>
          <p:nvPr/>
        </p:nvSpPr>
        <p:spPr bwMode="auto">
          <a:xfrm>
            <a:off x="457388" y="4650266"/>
            <a:ext cx="4131237" cy="1382263"/>
          </a:xfrm>
          <a:prstGeom prst="roundRect">
            <a:avLst>
              <a:gd name="adj" fmla="val 16667"/>
            </a:avLst>
          </a:prstGeom>
          <a:solidFill>
            <a:schemeClr val="accent2"/>
          </a:solidFill>
          <a:ln>
            <a:noFill/>
          </a:ln>
        </p:spPr>
        <p:txBody>
          <a:bodyPr lIns="91440" rIns="91440" anchor="ctr"/>
          <a:lstStyle/>
          <a:p>
            <a:pPr algn="ctr">
              <a:spcBef>
                <a:spcPct val="20000"/>
              </a:spcBef>
              <a:buFont typeface="Arial" pitchFamily="34" charset="0"/>
              <a:buNone/>
            </a:pPr>
            <a:r>
              <a:rPr lang="en-US" dirty="0">
                <a:solidFill>
                  <a:schemeClr val="bg1"/>
                </a:solidFill>
              </a:rPr>
              <a:t>Decision-maker is attempting to satisfy sets of preferences corresponding to different contracts in fluctuating oil markets</a:t>
            </a:r>
          </a:p>
        </p:txBody>
      </p:sp>
      <p:graphicFrame>
        <p:nvGraphicFramePr>
          <p:cNvPr id="12" name="Table 11">
            <a:extLst>
              <a:ext uri="{FF2B5EF4-FFF2-40B4-BE49-F238E27FC236}">
                <a16:creationId xmlns:a16="http://schemas.microsoft.com/office/drawing/2014/main" id="{DB60E4C7-8522-9C48-BBB0-AA11FF97B80F}"/>
              </a:ext>
            </a:extLst>
          </p:cNvPr>
          <p:cNvGraphicFramePr>
            <a:graphicFrameLocks noGrp="1"/>
          </p:cNvGraphicFramePr>
          <p:nvPr>
            <p:extLst>
              <p:ext uri="{D42A27DB-BD31-4B8C-83A1-F6EECF244321}">
                <p14:modId xmlns:p14="http://schemas.microsoft.com/office/powerpoint/2010/main" val="2857788099"/>
              </p:ext>
            </p:extLst>
          </p:nvPr>
        </p:nvGraphicFramePr>
        <p:xfrm>
          <a:off x="4887884" y="989495"/>
          <a:ext cx="3952789" cy="3548380"/>
        </p:xfrm>
        <a:graphic>
          <a:graphicData uri="http://schemas.openxmlformats.org/drawingml/2006/table">
            <a:tbl>
              <a:tblPr firstRow="1" bandRow="1">
                <a:tableStyleId>{9DCAF9ED-07DC-4A11-8D7F-57B35C25682E}</a:tableStyleId>
              </a:tblPr>
              <a:tblGrid>
                <a:gridCol w="2543694">
                  <a:extLst>
                    <a:ext uri="{9D8B030D-6E8A-4147-A177-3AD203B41FA5}">
                      <a16:colId xmlns:a16="http://schemas.microsoft.com/office/drawing/2014/main" val="20000"/>
                    </a:ext>
                  </a:extLst>
                </a:gridCol>
                <a:gridCol w="1409095">
                  <a:extLst>
                    <a:ext uri="{9D8B030D-6E8A-4147-A177-3AD203B41FA5}">
                      <a16:colId xmlns:a16="http://schemas.microsoft.com/office/drawing/2014/main" val="20001"/>
                    </a:ext>
                  </a:extLst>
                </a:gridCol>
              </a:tblGrid>
              <a:tr h="147177">
                <a:tc>
                  <a:txBody>
                    <a:bodyPr/>
                    <a:lstStyle/>
                    <a:p>
                      <a:pPr algn="l" fontAlgn="t"/>
                      <a:r>
                        <a:rPr lang="en-US" sz="1100" u="none" strike="noStrike" dirty="0"/>
                        <a:t>Design Variable</a:t>
                      </a:r>
                      <a:endParaRPr lang="en-US" sz="1100" b="1" i="0" u="none" strike="noStrike" dirty="0">
                        <a:latin typeface="Arial"/>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mpd="sng">
                      <a:noFill/>
                    </a:lnB>
                  </a:tcPr>
                </a:tc>
                <a:tc>
                  <a:txBody>
                    <a:bodyPr/>
                    <a:lstStyle/>
                    <a:p>
                      <a:pPr algn="l" fontAlgn="t"/>
                      <a:r>
                        <a:rPr lang="en-US" sz="1100" u="none" strike="noStrike" dirty="0"/>
                        <a:t>Levels</a:t>
                      </a:r>
                      <a:endParaRPr lang="en-US" sz="1100" b="1" i="0" u="none" strike="noStrike" dirty="0">
                        <a:latin typeface="Arial"/>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mpd="sng">
                      <a:noFill/>
                    </a:lnB>
                  </a:tcPr>
                </a:tc>
                <a:extLst>
                  <a:ext uri="{0D108BD9-81ED-4DB2-BD59-A6C34878D82A}">
                    <a16:rowId xmlns:a16="http://schemas.microsoft.com/office/drawing/2014/main" val="10000"/>
                  </a:ext>
                </a:extLst>
              </a:tr>
              <a:tr h="23332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a:ea typeface="Geneva" pitchFamily="-108" charset="0"/>
                          <a:cs typeface="Arial"/>
                        </a:rPr>
                        <a:t>Length [m]</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100" dirty="0">
                          <a:latin typeface="Arial"/>
                          <a:cs typeface="Arial"/>
                        </a:rPr>
                        <a:t>[120, 150, 180]</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a:ea typeface="Geneva" pitchFamily="-108" charset="0"/>
                          <a:cs typeface="Arial"/>
                        </a:rPr>
                        <a:t>Beam [m]</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100" dirty="0">
                          <a:latin typeface="Arial"/>
                          <a:cs typeface="Arial"/>
                        </a:rPr>
                        <a:t>[20, 25, 30]</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3332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a:ea typeface="Geneva" pitchFamily="-108" charset="0"/>
                          <a:cs typeface="Arial"/>
                        </a:rPr>
                        <a:t>Depth [m]</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100" dirty="0">
                          <a:latin typeface="Arial"/>
                          <a:cs typeface="Arial"/>
                        </a:rPr>
                        <a:t>[8, 13]</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3332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a:ea typeface="Geneva" pitchFamily="-108" charset="0"/>
                          <a:cs typeface="Arial"/>
                        </a:rPr>
                        <a:t>Installed Power [MW]</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latin typeface="Arial"/>
                          <a:cs typeface="Arial"/>
                        </a:rPr>
                        <a:t>[15, 25]</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3332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a:ea typeface="Geneva" pitchFamily="-108" charset="0"/>
                          <a:cs typeface="Arial"/>
                        </a:rPr>
                        <a:t>Accommodation [persons]</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latin typeface="Arial"/>
                          <a:cs typeface="Arial"/>
                        </a:rPr>
                        <a:t>[50, 250, 400]</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3332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a:ea typeface="Geneva" pitchFamily="-108" charset="0"/>
                          <a:cs typeface="Arial"/>
                        </a:rPr>
                        <a:t>Main Crane [tons]</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latin typeface="Arial"/>
                          <a:cs typeface="Arial"/>
                        </a:rPr>
                        <a:t>[0, 400, 800]</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3332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a:ea typeface="Geneva" pitchFamily="-108" charset="0"/>
                          <a:cs typeface="Arial"/>
                        </a:rPr>
                        <a:t>Light well intervention tower [tons]</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latin typeface="Arial"/>
                          <a:cs typeface="Arial"/>
                        </a:rPr>
                        <a:t>[0, 300, 600]</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3332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err="1">
                          <a:ln>
                            <a:noFill/>
                          </a:ln>
                          <a:solidFill>
                            <a:schemeClr val="tx1"/>
                          </a:solidFill>
                          <a:effectLst/>
                          <a:latin typeface="Arial"/>
                          <a:ea typeface="Geneva" pitchFamily="-108" charset="0"/>
                          <a:cs typeface="Arial"/>
                        </a:rPr>
                        <a:t>Moonpool</a:t>
                      </a:r>
                      <a:endParaRPr kumimoji="0" lang="en-US" sz="1100" b="1" i="0" u="none" strike="noStrike" cap="none" normalizeH="0" baseline="0" dirty="0">
                        <a:ln>
                          <a:noFill/>
                        </a:ln>
                        <a:solidFill>
                          <a:schemeClr val="tx1"/>
                        </a:solidFill>
                        <a:effectLst/>
                        <a:latin typeface="Arial"/>
                        <a:ea typeface="Geneva" pitchFamily="-108" charset="0"/>
                        <a:cs typeface="Arial"/>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latin typeface="Arial"/>
                          <a:cs typeface="Arial"/>
                        </a:rPr>
                        <a:t>[no,</a:t>
                      </a:r>
                      <a:r>
                        <a:rPr lang="en-US" sz="1100" baseline="0" dirty="0">
                          <a:latin typeface="Arial"/>
                          <a:cs typeface="Arial"/>
                        </a:rPr>
                        <a:t> yes]</a:t>
                      </a:r>
                      <a:endParaRPr lang="en-US" sz="1100" dirty="0">
                        <a:latin typeface="Arial"/>
                        <a:cs typeface="Arial"/>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1686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a:ea typeface="Geneva" pitchFamily="-108" charset="0"/>
                          <a:cs typeface="Arial"/>
                        </a:rPr>
                        <a:t>Fuel Type</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latin typeface="Arial"/>
                          <a:cs typeface="Arial"/>
                        </a:rPr>
                        <a:t>[MGO, Dual</a:t>
                      </a:r>
                      <a:r>
                        <a:rPr lang="en-US" sz="1100" baseline="0" dirty="0">
                          <a:latin typeface="Arial"/>
                          <a:cs typeface="Arial"/>
                        </a:rPr>
                        <a:t> Fuel]</a:t>
                      </a:r>
                      <a:endParaRPr lang="en-US" sz="1100" dirty="0">
                        <a:latin typeface="Arial"/>
                        <a:cs typeface="Arial"/>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7549">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a:ea typeface="Geneva" pitchFamily="-108" charset="0"/>
                          <a:cs typeface="Arial"/>
                        </a:rPr>
                        <a:t>Dynamic Positioning</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latin typeface="Arial"/>
                          <a:cs typeface="Arial"/>
                        </a:rPr>
                        <a:t>[no,</a:t>
                      </a:r>
                      <a:r>
                        <a:rPr lang="en-US" sz="1100" baseline="0" dirty="0">
                          <a:latin typeface="Arial"/>
                          <a:cs typeface="Arial"/>
                        </a:rPr>
                        <a:t> yes]</a:t>
                      </a:r>
                      <a:endParaRPr lang="en-US" sz="1100" dirty="0">
                        <a:latin typeface="Arial"/>
                        <a:cs typeface="Arial"/>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20170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a:ea typeface="Geneva" pitchFamily="-108" charset="0"/>
                          <a:cs typeface="Arial"/>
                        </a:rPr>
                        <a:t>Remotely operated vehicle</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latin typeface="Arial"/>
                          <a:cs typeface="Arial"/>
                        </a:rPr>
                        <a:t>[no,</a:t>
                      </a:r>
                      <a:r>
                        <a:rPr lang="en-US" sz="1100" baseline="0" dirty="0">
                          <a:latin typeface="Arial"/>
                          <a:cs typeface="Arial"/>
                        </a:rPr>
                        <a:t> yes]</a:t>
                      </a:r>
                      <a:endParaRPr lang="en-US" sz="1100" dirty="0">
                        <a:latin typeface="Arial"/>
                        <a:cs typeface="Arial"/>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23332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a:ea typeface="Geneva" pitchFamily="-108" charset="0"/>
                          <a:cs typeface="Arial"/>
                        </a:rPr>
                        <a:t>Pipe-laying capability</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latin typeface="Arial"/>
                          <a:cs typeface="Arial"/>
                        </a:rPr>
                        <a:t>[no,</a:t>
                      </a:r>
                      <a:r>
                        <a:rPr lang="en-US" sz="1100" baseline="0" dirty="0">
                          <a:latin typeface="Arial"/>
                          <a:cs typeface="Arial"/>
                        </a:rPr>
                        <a:t> yes]</a:t>
                      </a:r>
                      <a:endParaRPr lang="en-US" sz="1100" dirty="0">
                        <a:latin typeface="Arial"/>
                        <a:cs typeface="Arial"/>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23332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a:ea typeface="Geneva" pitchFamily="-108" charset="0"/>
                          <a:cs typeface="Arial"/>
                        </a:rPr>
                        <a:t>DFC Level</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latin typeface="Arial"/>
                          <a:cs typeface="Arial"/>
                        </a:rPr>
                        <a:t>[0,1,2,3]</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bl>
          </a:graphicData>
        </a:graphic>
      </p:graphicFrame>
      <p:graphicFrame>
        <p:nvGraphicFramePr>
          <p:cNvPr id="13" name="Table 12">
            <a:extLst>
              <a:ext uri="{FF2B5EF4-FFF2-40B4-BE49-F238E27FC236}">
                <a16:creationId xmlns:a16="http://schemas.microsoft.com/office/drawing/2014/main" id="{B8E2E73B-DDE6-0C43-B955-3A2DA8A44DB9}"/>
              </a:ext>
            </a:extLst>
          </p:cNvPr>
          <p:cNvGraphicFramePr>
            <a:graphicFrameLocks noGrp="1"/>
          </p:cNvGraphicFramePr>
          <p:nvPr>
            <p:extLst>
              <p:ext uri="{D42A27DB-BD31-4B8C-83A1-F6EECF244321}">
                <p14:modId xmlns:p14="http://schemas.microsoft.com/office/powerpoint/2010/main" val="2828886252"/>
              </p:ext>
            </p:extLst>
          </p:nvPr>
        </p:nvGraphicFramePr>
        <p:xfrm>
          <a:off x="4887884" y="5091484"/>
          <a:ext cx="1761789" cy="1216660"/>
        </p:xfrm>
        <a:graphic>
          <a:graphicData uri="http://schemas.openxmlformats.org/drawingml/2006/table">
            <a:tbl>
              <a:tblPr firstRow="1" bandRow="1">
                <a:tableStyleId>{9DCAF9ED-07DC-4A11-8D7F-57B35C25682E}</a:tableStyleId>
              </a:tblPr>
              <a:tblGrid>
                <a:gridCol w="1761789">
                  <a:extLst>
                    <a:ext uri="{9D8B030D-6E8A-4147-A177-3AD203B41FA5}">
                      <a16:colId xmlns:a16="http://schemas.microsoft.com/office/drawing/2014/main" val="20000"/>
                    </a:ext>
                  </a:extLst>
                </a:gridCol>
              </a:tblGrid>
              <a:tr h="147177">
                <a:tc>
                  <a:txBody>
                    <a:bodyPr/>
                    <a:lstStyle/>
                    <a:p>
                      <a:pPr algn="l" fontAlgn="t"/>
                      <a:r>
                        <a:rPr lang="en-US" sz="1100" u="none" strike="noStrike" dirty="0"/>
                        <a:t>Performance Attribute</a:t>
                      </a:r>
                      <a:endParaRPr lang="en-US" sz="1100" b="1" i="0" u="none" strike="noStrike" dirty="0">
                        <a:latin typeface="Arial"/>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mpd="sng">
                      <a:noFill/>
                    </a:lnB>
                  </a:tcPr>
                </a:tc>
                <a:extLst>
                  <a:ext uri="{0D108BD9-81ED-4DB2-BD59-A6C34878D82A}">
                    <a16:rowId xmlns:a16="http://schemas.microsoft.com/office/drawing/2014/main" val="10000"/>
                  </a:ext>
                </a:extLst>
              </a:tr>
              <a:tr h="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Geneva" pitchFamily="-108" charset="0"/>
                          <a:cs typeface="Geneva" pitchFamily="-108" charset="0"/>
                        </a:rPr>
                        <a:t>Speed [knots]</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3332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Geneva" pitchFamily="-108" charset="0"/>
                          <a:cs typeface="Geneva" pitchFamily="-108" charset="0"/>
                        </a:rPr>
                        <a:t>Deck Area [m</a:t>
                      </a:r>
                      <a:r>
                        <a:rPr kumimoji="0" lang="en-US" sz="1100" b="1" i="0" u="none" strike="noStrike" cap="none" normalizeH="0" baseline="30000" dirty="0">
                          <a:ln>
                            <a:noFill/>
                          </a:ln>
                          <a:solidFill>
                            <a:schemeClr val="tx1"/>
                          </a:solidFill>
                          <a:effectLst/>
                          <a:latin typeface="Arial" charset="0"/>
                          <a:ea typeface="Geneva" pitchFamily="-108" charset="0"/>
                          <a:cs typeface="Geneva" pitchFamily="-108" charset="0"/>
                        </a:rPr>
                        <a:t>2</a:t>
                      </a:r>
                      <a:r>
                        <a:rPr kumimoji="0" lang="en-US" sz="1100" b="1" i="0" u="none" strike="noStrike" cap="none" normalizeH="0" baseline="0" dirty="0">
                          <a:ln>
                            <a:noFill/>
                          </a:ln>
                          <a:solidFill>
                            <a:schemeClr val="tx1"/>
                          </a:solidFill>
                          <a:effectLst/>
                          <a:latin typeface="Arial" charset="0"/>
                          <a:ea typeface="Geneva" pitchFamily="-108" charset="0"/>
                          <a:cs typeface="Geneva" pitchFamily="-108" charset="0"/>
                        </a:rPr>
                        <a:t>]</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3332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Geneva" pitchFamily="-108" charset="0"/>
                          <a:cs typeface="Geneva" pitchFamily="-108" charset="0"/>
                        </a:rPr>
                        <a:t>Dead Weight [tons]</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3332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Geneva" pitchFamily="-108" charset="0"/>
                          <a:cs typeface="Geneva" pitchFamily="-108" charset="0"/>
                        </a:rPr>
                        <a:t>Eco-friendliness</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14" name="TextBox 13">
            <a:extLst>
              <a:ext uri="{FF2B5EF4-FFF2-40B4-BE49-F238E27FC236}">
                <a16:creationId xmlns:a16="http://schemas.microsoft.com/office/drawing/2014/main" id="{93F12153-EFEC-8D4A-8602-DAA399CA784D}"/>
              </a:ext>
            </a:extLst>
          </p:cNvPr>
          <p:cNvSpPr txBox="1"/>
          <p:nvPr/>
        </p:nvSpPr>
        <p:spPr>
          <a:xfrm>
            <a:off x="4887885" y="4647627"/>
            <a:ext cx="3952788" cy="338553"/>
          </a:xfrm>
          <a:prstGeom prst="rect">
            <a:avLst/>
          </a:prstGeom>
          <a:solidFill>
            <a:schemeClr val="accent6">
              <a:lumMod val="75000"/>
            </a:schemeClr>
          </a:solidFill>
        </p:spPr>
        <p:txBody>
          <a:bodyPr wrap="square" rtlCol="0">
            <a:spAutoFit/>
          </a:bodyPr>
          <a:lstStyle/>
          <a:p>
            <a:pPr algn="ctr"/>
            <a:r>
              <a:rPr lang="en-US" sz="1600" b="1" dirty="0">
                <a:solidFill>
                  <a:schemeClr val="bg1"/>
                </a:solidFill>
              </a:rPr>
              <a:t>41,204 Design Alternatives</a:t>
            </a:r>
          </a:p>
        </p:txBody>
      </p:sp>
      <p:graphicFrame>
        <p:nvGraphicFramePr>
          <p:cNvPr id="15" name="Table 14">
            <a:extLst>
              <a:ext uri="{FF2B5EF4-FFF2-40B4-BE49-F238E27FC236}">
                <a16:creationId xmlns:a16="http://schemas.microsoft.com/office/drawing/2014/main" id="{B7B6509F-D827-0741-8490-6AFB10318D13}"/>
              </a:ext>
            </a:extLst>
          </p:cNvPr>
          <p:cNvGraphicFramePr>
            <a:graphicFrameLocks noGrp="1"/>
          </p:cNvGraphicFramePr>
          <p:nvPr>
            <p:extLst>
              <p:ext uri="{D42A27DB-BD31-4B8C-83A1-F6EECF244321}">
                <p14:modId xmlns:p14="http://schemas.microsoft.com/office/powerpoint/2010/main" val="1112592875"/>
              </p:ext>
            </p:extLst>
          </p:nvPr>
        </p:nvGraphicFramePr>
        <p:xfrm>
          <a:off x="6897926" y="5091484"/>
          <a:ext cx="1942747" cy="1216660"/>
        </p:xfrm>
        <a:graphic>
          <a:graphicData uri="http://schemas.openxmlformats.org/drawingml/2006/table">
            <a:tbl>
              <a:tblPr firstRow="1" bandRow="1">
                <a:tableStyleId>{9DCAF9ED-07DC-4A11-8D7F-57B35C25682E}</a:tableStyleId>
              </a:tblPr>
              <a:tblGrid>
                <a:gridCol w="1942747">
                  <a:extLst>
                    <a:ext uri="{9D8B030D-6E8A-4147-A177-3AD203B41FA5}">
                      <a16:colId xmlns:a16="http://schemas.microsoft.com/office/drawing/2014/main" val="20000"/>
                    </a:ext>
                  </a:extLst>
                </a:gridCol>
              </a:tblGrid>
              <a:tr h="147177">
                <a:tc>
                  <a:txBody>
                    <a:bodyPr/>
                    <a:lstStyle/>
                    <a:p>
                      <a:pPr algn="l" fontAlgn="t"/>
                      <a:r>
                        <a:rPr lang="en-US" sz="1100" u="none" strike="noStrike" dirty="0"/>
                        <a:t>Expense Attributes</a:t>
                      </a:r>
                      <a:endParaRPr lang="en-US" sz="1100" b="1" i="0" u="none" strike="noStrike" dirty="0">
                        <a:latin typeface="Arial"/>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mpd="sng">
                      <a:noFill/>
                    </a:lnB>
                  </a:tcPr>
                </a:tc>
                <a:extLst>
                  <a:ext uri="{0D108BD9-81ED-4DB2-BD59-A6C34878D82A}">
                    <a16:rowId xmlns:a16="http://schemas.microsoft.com/office/drawing/2014/main" val="10000"/>
                  </a:ext>
                </a:extLst>
              </a:tr>
              <a:tr h="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Geneva" pitchFamily="-108" charset="0"/>
                          <a:cs typeface="Geneva" pitchFamily="-108" charset="0"/>
                        </a:rPr>
                        <a:t>Acquisition Cost [$M]</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3332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Geneva" pitchFamily="-108" charset="0"/>
                          <a:cs typeface="Geneva" pitchFamily="-108" charset="0"/>
                        </a:rPr>
                        <a:t>Operational Costs [$M/</a:t>
                      </a:r>
                      <a:r>
                        <a:rPr kumimoji="0" lang="en-US" sz="1100" b="1" i="0" u="none" strike="noStrike" cap="none" normalizeH="0" baseline="0" dirty="0" err="1">
                          <a:ln>
                            <a:noFill/>
                          </a:ln>
                          <a:solidFill>
                            <a:schemeClr val="tx1"/>
                          </a:solidFill>
                          <a:effectLst/>
                          <a:latin typeface="Arial" charset="0"/>
                          <a:ea typeface="Geneva" pitchFamily="-108" charset="0"/>
                          <a:cs typeface="Geneva" pitchFamily="-108" charset="0"/>
                        </a:rPr>
                        <a:t>yr</a:t>
                      </a:r>
                      <a:r>
                        <a:rPr kumimoji="0" lang="en-US" sz="1100" b="1" i="0" u="none" strike="noStrike" cap="none" normalizeH="0" baseline="0" dirty="0">
                          <a:ln>
                            <a:noFill/>
                          </a:ln>
                          <a:solidFill>
                            <a:schemeClr val="tx1"/>
                          </a:solidFill>
                          <a:effectLst/>
                          <a:latin typeface="Arial" charset="0"/>
                          <a:ea typeface="Geneva" pitchFamily="-108" charset="0"/>
                          <a:cs typeface="Geneva" pitchFamily="-108" charset="0"/>
                        </a:rPr>
                        <a:t>]</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33324">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Geneva" pitchFamily="-108" charset="0"/>
                        <a:cs typeface="Geneva" pitchFamily="-108" charset="0"/>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33324">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Geneva" pitchFamily="-108" charset="0"/>
                        <a:cs typeface="Geneva" pitchFamily="-108" charset="0"/>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77836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EB5999-121E-204B-8D50-E4F590139E4F}"/>
              </a:ext>
            </a:extLst>
          </p:cNvPr>
          <p:cNvSpPr>
            <a:spLocks noGrp="1"/>
          </p:cNvSpPr>
          <p:nvPr>
            <p:ph type="sldNum" sz="quarter" idx="4"/>
          </p:nvPr>
        </p:nvSpPr>
        <p:spPr/>
        <p:txBody>
          <a:bodyPr/>
          <a:lstStyle/>
          <a:p>
            <a:fld id="{532E5815-A8B8-3248-99F0-470F41FB048B}" type="slidenum">
              <a:rPr lang="en-US" smtClean="0"/>
              <a:pPr/>
              <a:t>7</a:t>
            </a:fld>
            <a:endParaRPr lang="en-US" dirty="0"/>
          </a:p>
        </p:txBody>
      </p:sp>
      <p:sp>
        <p:nvSpPr>
          <p:cNvPr id="5" name="Title 4">
            <a:extLst>
              <a:ext uri="{FF2B5EF4-FFF2-40B4-BE49-F238E27FC236}">
                <a16:creationId xmlns:a16="http://schemas.microsoft.com/office/drawing/2014/main" id="{FC7200C8-7047-D44E-93E6-89764CB0E406}"/>
              </a:ext>
            </a:extLst>
          </p:cNvPr>
          <p:cNvSpPr>
            <a:spLocks noGrp="1"/>
          </p:cNvSpPr>
          <p:nvPr>
            <p:ph type="title"/>
          </p:nvPr>
        </p:nvSpPr>
        <p:spPr/>
        <p:txBody>
          <a:bodyPr/>
          <a:lstStyle/>
          <a:p>
            <a:r>
              <a:rPr lang="en-US" dirty="0"/>
              <a:t>Epoch-space Characterization</a:t>
            </a:r>
          </a:p>
        </p:txBody>
      </p:sp>
      <p:sp>
        <p:nvSpPr>
          <p:cNvPr id="6" name="Footer Placeholder 5">
            <a:extLst>
              <a:ext uri="{FF2B5EF4-FFF2-40B4-BE49-F238E27FC236}">
                <a16:creationId xmlns:a16="http://schemas.microsoft.com/office/drawing/2014/main" id="{502823DF-7F96-144F-BD15-0DBEA5BAEE64}"/>
              </a:ext>
            </a:extLst>
          </p:cNvPr>
          <p:cNvSpPr>
            <a:spLocks noGrp="1"/>
          </p:cNvSpPr>
          <p:nvPr>
            <p:ph type="ftr" sz="quarter" idx="12"/>
          </p:nvPr>
        </p:nvSpPr>
        <p:spPr/>
        <p:txBody>
          <a:bodyPr/>
          <a:lstStyle/>
          <a:p>
            <a:r>
              <a:rPr lang="en-US"/>
              <a:t>Draper Proprietary</a:t>
            </a:r>
          </a:p>
        </p:txBody>
      </p:sp>
      <p:sp>
        <p:nvSpPr>
          <p:cNvPr id="7" name="Content Placeholder 6">
            <a:extLst>
              <a:ext uri="{FF2B5EF4-FFF2-40B4-BE49-F238E27FC236}">
                <a16:creationId xmlns:a16="http://schemas.microsoft.com/office/drawing/2014/main" id="{79A556B5-9C50-8848-96D3-648B34280F4F}"/>
              </a:ext>
            </a:extLst>
          </p:cNvPr>
          <p:cNvSpPr>
            <a:spLocks noGrp="1"/>
          </p:cNvSpPr>
          <p:nvPr>
            <p:ph idx="1"/>
          </p:nvPr>
        </p:nvSpPr>
        <p:spPr>
          <a:xfrm>
            <a:off x="457388" y="1033172"/>
            <a:ext cx="5248944" cy="4016697"/>
          </a:xfrm>
        </p:spPr>
        <p:txBody>
          <a:bodyPr>
            <a:normAutofit/>
          </a:bodyPr>
          <a:lstStyle/>
          <a:p>
            <a:r>
              <a:rPr lang="en-US" sz="2000" b="1" dirty="0">
                <a:solidFill>
                  <a:schemeClr val="accent1"/>
                </a:solidFill>
              </a:rPr>
              <a:t>Scenario:</a:t>
            </a:r>
            <a:r>
              <a:rPr lang="en-US" sz="2000" dirty="0">
                <a:solidFill>
                  <a:schemeClr val="accent1"/>
                </a:solidFill>
              </a:rPr>
              <a:t> </a:t>
            </a:r>
            <a:r>
              <a:rPr lang="en-US" sz="2000" dirty="0"/>
              <a:t>A ship owner wants to target current and future contracts from customers with varying missions and preferences</a:t>
            </a:r>
          </a:p>
          <a:p>
            <a:r>
              <a:rPr lang="en-US" sz="2000" dirty="0"/>
              <a:t>Each of the 96 epochs defined by:</a:t>
            </a:r>
          </a:p>
          <a:p>
            <a:pPr lvl="1"/>
            <a:r>
              <a:rPr lang="en-US" sz="1550" dirty="0"/>
              <a:t>(12) Mission types</a:t>
            </a:r>
          </a:p>
          <a:p>
            <a:pPr lvl="1"/>
            <a:r>
              <a:rPr lang="en-US" sz="1550" dirty="0"/>
              <a:t>(2) Contract rate and type [spot/term]</a:t>
            </a:r>
          </a:p>
          <a:p>
            <a:pPr lvl="1"/>
            <a:r>
              <a:rPr lang="en-US" sz="1550" dirty="0"/>
              <a:t>(4) Operational Areas</a:t>
            </a:r>
          </a:p>
        </p:txBody>
      </p:sp>
      <p:sp>
        <p:nvSpPr>
          <p:cNvPr id="8" name="AutoShape 12">
            <a:extLst>
              <a:ext uri="{FF2B5EF4-FFF2-40B4-BE49-F238E27FC236}">
                <a16:creationId xmlns:a16="http://schemas.microsoft.com/office/drawing/2014/main" id="{4F84B31B-5C8D-E841-A9A6-05BD6B2A7233}"/>
              </a:ext>
            </a:extLst>
          </p:cNvPr>
          <p:cNvSpPr>
            <a:spLocks noChangeArrowheads="1"/>
          </p:cNvSpPr>
          <p:nvPr/>
        </p:nvSpPr>
        <p:spPr bwMode="auto">
          <a:xfrm>
            <a:off x="637171" y="3540418"/>
            <a:ext cx="4397245" cy="613767"/>
          </a:xfrm>
          <a:prstGeom prst="roundRect">
            <a:avLst>
              <a:gd name="adj" fmla="val 16667"/>
            </a:avLst>
          </a:prstGeom>
          <a:solidFill>
            <a:schemeClr val="accent2"/>
          </a:solidFill>
          <a:ln>
            <a:noFill/>
          </a:ln>
        </p:spPr>
        <p:txBody>
          <a:bodyPr lIns="91440" rIns="91440" anchor="ctr"/>
          <a:lstStyle/>
          <a:p>
            <a:pPr algn="ctr">
              <a:spcBef>
                <a:spcPct val="20000"/>
              </a:spcBef>
              <a:buFont typeface="Arial" pitchFamily="34" charset="0"/>
              <a:buNone/>
            </a:pPr>
            <a:r>
              <a:rPr lang="en-US" sz="1600" dirty="0">
                <a:solidFill>
                  <a:schemeClr val="bg1"/>
                </a:solidFill>
              </a:rPr>
              <a:t>Potential evaluation space: </a:t>
            </a:r>
            <a:br>
              <a:rPr lang="en-US" sz="1600" dirty="0">
                <a:solidFill>
                  <a:schemeClr val="bg1"/>
                </a:solidFill>
              </a:rPr>
            </a:br>
            <a:r>
              <a:rPr lang="en-US" sz="1600" dirty="0">
                <a:solidFill>
                  <a:schemeClr val="bg1"/>
                </a:solidFill>
              </a:rPr>
              <a:t>design x epoch ≈ 40K x 100 ≈ 4M </a:t>
            </a:r>
            <a:r>
              <a:rPr lang="en-US" sz="1600" dirty="0" err="1">
                <a:solidFill>
                  <a:schemeClr val="bg1"/>
                </a:solidFill>
              </a:rPr>
              <a:t>evals</a:t>
            </a:r>
            <a:endParaRPr lang="en-US" sz="1600" dirty="0">
              <a:solidFill>
                <a:schemeClr val="bg1"/>
              </a:solidFill>
            </a:endParaRPr>
          </a:p>
        </p:txBody>
      </p:sp>
      <p:sp>
        <p:nvSpPr>
          <p:cNvPr id="9" name="TextBox 8">
            <a:extLst>
              <a:ext uri="{FF2B5EF4-FFF2-40B4-BE49-F238E27FC236}">
                <a16:creationId xmlns:a16="http://schemas.microsoft.com/office/drawing/2014/main" id="{CB1F7CF1-362D-C242-8B7D-465D060FD39D}"/>
              </a:ext>
            </a:extLst>
          </p:cNvPr>
          <p:cNvSpPr txBox="1"/>
          <p:nvPr/>
        </p:nvSpPr>
        <p:spPr>
          <a:xfrm>
            <a:off x="454257" y="4454278"/>
            <a:ext cx="2982239" cy="1892826"/>
          </a:xfrm>
          <a:prstGeom prst="rect">
            <a:avLst/>
          </a:prstGeom>
          <a:noFill/>
        </p:spPr>
        <p:txBody>
          <a:bodyPr wrap="square" rtlCol="0">
            <a:spAutoFit/>
          </a:bodyPr>
          <a:lstStyle/>
          <a:p>
            <a:r>
              <a:rPr lang="en-US" sz="1300" b="1" dirty="0">
                <a:solidFill>
                  <a:schemeClr val="accent1">
                    <a:lumMod val="10000"/>
                  </a:schemeClr>
                </a:solidFill>
                <a:latin typeface="Arial" panose="020B0604020202020204" pitchFamily="34" charset="0"/>
                <a:cs typeface="Arial" panose="020B0604020202020204" pitchFamily="34" charset="0"/>
              </a:rPr>
              <a:t>Contract</a:t>
            </a:r>
          </a:p>
          <a:p>
            <a:r>
              <a:rPr lang="en-US" sz="1300" dirty="0">
                <a:solidFill>
                  <a:schemeClr val="accent1">
                    <a:lumMod val="10000"/>
                  </a:schemeClr>
                </a:solidFill>
                <a:latin typeface="Arial" panose="020B0604020202020204" pitchFamily="34" charset="0"/>
                <a:cs typeface="Arial" panose="020B0604020202020204" pitchFamily="34" charset="0"/>
              </a:rPr>
              <a:t>- Rate [</a:t>
            </a:r>
            <a:r>
              <a:rPr lang="en-US" sz="1300" dirty="0" err="1">
                <a:solidFill>
                  <a:schemeClr val="accent1">
                    <a:lumMod val="10000"/>
                  </a:schemeClr>
                </a:solidFill>
                <a:latin typeface="Arial" panose="020B0604020202020204" pitchFamily="34" charset="0"/>
                <a:cs typeface="Arial" panose="020B0604020202020204" pitchFamily="34" charset="0"/>
              </a:rPr>
              <a:t>kUSD</a:t>
            </a:r>
            <a:r>
              <a:rPr lang="en-US" sz="1300" dirty="0">
                <a:solidFill>
                  <a:schemeClr val="accent1">
                    <a:lumMod val="10000"/>
                  </a:schemeClr>
                </a:solidFill>
                <a:latin typeface="Arial" panose="020B0604020202020204" pitchFamily="34" charset="0"/>
                <a:cs typeface="Arial" panose="020B0604020202020204" pitchFamily="34" charset="0"/>
              </a:rPr>
              <a:t>/day]</a:t>
            </a:r>
          </a:p>
          <a:p>
            <a:r>
              <a:rPr lang="en-US" sz="1300" dirty="0">
                <a:solidFill>
                  <a:schemeClr val="accent1">
                    <a:lumMod val="10000"/>
                  </a:schemeClr>
                </a:solidFill>
                <a:latin typeface="Arial" panose="020B0604020202020204" pitchFamily="34" charset="0"/>
                <a:cs typeface="Arial" panose="020B0604020202020204" pitchFamily="34" charset="0"/>
              </a:rPr>
              <a:t>- Type [day rate/6 </a:t>
            </a:r>
            <a:r>
              <a:rPr lang="en-US" sz="1300" dirty="0" err="1">
                <a:solidFill>
                  <a:schemeClr val="accent1">
                    <a:lumMod val="10000"/>
                  </a:schemeClr>
                </a:solidFill>
                <a:latin typeface="Arial" panose="020B0604020202020204" pitchFamily="34" charset="0"/>
                <a:cs typeface="Arial" panose="020B0604020202020204" pitchFamily="34" charset="0"/>
              </a:rPr>
              <a:t>mos</a:t>
            </a:r>
            <a:r>
              <a:rPr lang="en-US" sz="1300" dirty="0">
                <a:solidFill>
                  <a:schemeClr val="accent1">
                    <a:lumMod val="10000"/>
                  </a:schemeClr>
                </a:solidFill>
                <a:latin typeface="Arial" panose="020B0604020202020204" pitchFamily="34" charset="0"/>
                <a:cs typeface="Arial" panose="020B0604020202020204" pitchFamily="34" charset="0"/>
              </a:rPr>
              <a:t> to 5 </a:t>
            </a:r>
            <a:r>
              <a:rPr lang="en-US" sz="1300" dirty="0" err="1">
                <a:solidFill>
                  <a:schemeClr val="accent1">
                    <a:lumMod val="10000"/>
                  </a:schemeClr>
                </a:solidFill>
                <a:latin typeface="Arial" panose="020B0604020202020204" pitchFamily="34" charset="0"/>
                <a:cs typeface="Arial" panose="020B0604020202020204" pitchFamily="34" charset="0"/>
              </a:rPr>
              <a:t>yrs</a:t>
            </a:r>
            <a:r>
              <a:rPr lang="en-US" sz="1300" dirty="0">
                <a:solidFill>
                  <a:schemeClr val="accent1">
                    <a:lumMod val="10000"/>
                  </a:schemeClr>
                </a:solidFill>
                <a:latin typeface="Arial" panose="020B0604020202020204" pitchFamily="34" charset="0"/>
                <a:cs typeface="Arial" panose="020B0604020202020204" pitchFamily="34" charset="0"/>
              </a:rPr>
              <a:t>]</a:t>
            </a:r>
          </a:p>
          <a:p>
            <a:r>
              <a:rPr lang="en-US" sz="1300" b="1" dirty="0">
                <a:solidFill>
                  <a:schemeClr val="accent1">
                    <a:lumMod val="10000"/>
                  </a:schemeClr>
                </a:solidFill>
                <a:latin typeface="Arial" panose="020B0604020202020204" pitchFamily="34" charset="0"/>
                <a:cs typeface="Arial" panose="020B0604020202020204" pitchFamily="34" charset="0"/>
              </a:rPr>
              <a:t>Mission requirements</a:t>
            </a:r>
          </a:p>
          <a:p>
            <a:pPr marL="630238" lvl="1" indent="-285750">
              <a:buFont typeface="Arial" panose="020B0604020202020204" pitchFamily="34" charset="0"/>
              <a:buChar char="•"/>
            </a:pPr>
            <a:r>
              <a:rPr lang="en-US" sz="1300" dirty="0">
                <a:solidFill>
                  <a:schemeClr val="accent1">
                    <a:lumMod val="10000"/>
                  </a:schemeClr>
                </a:solidFill>
                <a:latin typeface="Arial" panose="020B0604020202020204" pitchFamily="34" charset="0"/>
                <a:cs typeface="Arial" panose="020B0604020202020204" pitchFamily="34" charset="0"/>
              </a:rPr>
              <a:t>Light well int. [</a:t>
            </a:r>
            <a:r>
              <a:rPr lang="en-US" sz="1300" dirty="0" err="1">
                <a:solidFill>
                  <a:schemeClr val="accent1">
                    <a:lumMod val="10000"/>
                  </a:schemeClr>
                </a:solidFill>
                <a:latin typeface="Arial" panose="020B0604020202020204" pitchFamily="34" charset="0"/>
                <a:cs typeface="Arial" panose="020B0604020202020204" pitchFamily="34" charset="0"/>
              </a:rPr>
              <a:t>tonnes</a:t>
            </a:r>
            <a:r>
              <a:rPr lang="en-US" sz="1300" dirty="0">
                <a:solidFill>
                  <a:schemeClr val="accent1">
                    <a:lumMod val="10000"/>
                  </a:schemeClr>
                </a:solidFill>
                <a:latin typeface="Arial" panose="020B0604020202020204" pitchFamily="34" charset="0"/>
                <a:cs typeface="Arial" panose="020B0604020202020204" pitchFamily="34" charset="0"/>
              </a:rPr>
              <a:t>]</a:t>
            </a:r>
          </a:p>
          <a:p>
            <a:pPr marL="630238" lvl="1" indent="-285750">
              <a:buFont typeface="Arial" panose="020B0604020202020204" pitchFamily="34" charset="0"/>
              <a:buChar char="•"/>
            </a:pPr>
            <a:r>
              <a:rPr lang="en-US" sz="1300" dirty="0">
                <a:solidFill>
                  <a:schemeClr val="accent1">
                    <a:lumMod val="10000"/>
                  </a:schemeClr>
                </a:solidFill>
                <a:latin typeface="Arial" panose="020B0604020202020204" pitchFamily="34" charset="0"/>
                <a:cs typeface="Arial" panose="020B0604020202020204" pitchFamily="34" charset="0"/>
              </a:rPr>
              <a:t>Subsea module [</a:t>
            </a:r>
            <a:r>
              <a:rPr lang="en-US" sz="1300" dirty="0" err="1">
                <a:solidFill>
                  <a:schemeClr val="accent1">
                    <a:lumMod val="10000"/>
                  </a:schemeClr>
                </a:solidFill>
                <a:latin typeface="Arial" panose="020B0604020202020204" pitchFamily="34" charset="0"/>
                <a:cs typeface="Arial" panose="020B0604020202020204" pitchFamily="34" charset="0"/>
              </a:rPr>
              <a:t>tonnes</a:t>
            </a:r>
            <a:r>
              <a:rPr lang="en-US" sz="1300" dirty="0">
                <a:solidFill>
                  <a:schemeClr val="accent1">
                    <a:lumMod val="10000"/>
                  </a:schemeClr>
                </a:solidFill>
                <a:latin typeface="Arial" panose="020B0604020202020204" pitchFamily="34" charset="0"/>
                <a:cs typeface="Arial" panose="020B0604020202020204" pitchFamily="34" charset="0"/>
              </a:rPr>
              <a:t>]</a:t>
            </a:r>
          </a:p>
          <a:p>
            <a:pPr marL="630238" lvl="1" indent="-285750">
              <a:buFont typeface="Arial" panose="020B0604020202020204" pitchFamily="34" charset="0"/>
              <a:buChar char="•"/>
            </a:pPr>
            <a:r>
              <a:rPr lang="en-US" sz="1300" dirty="0">
                <a:solidFill>
                  <a:schemeClr val="accent1">
                    <a:lumMod val="10000"/>
                  </a:schemeClr>
                </a:solidFill>
                <a:latin typeface="Arial" panose="020B0604020202020204" pitchFamily="34" charset="0"/>
                <a:cs typeface="Arial" panose="020B0604020202020204" pitchFamily="34" charset="0"/>
              </a:rPr>
              <a:t>Accommodation [POB]</a:t>
            </a:r>
          </a:p>
          <a:p>
            <a:pPr marL="630238" lvl="1" indent="-285750">
              <a:buFont typeface="Arial" panose="020B0604020202020204" pitchFamily="34" charset="0"/>
              <a:buChar char="•"/>
            </a:pPr>
            <a:r>
              <a:rPr lang="en-US" sz="1300" dirty="0">
                <a:solidFill>
                  <a:schemeClr val="accent1">
                    <a:lumMod val="10000"/>
                  </a:schemeClr>
                </a:solidFill>
                <a:latin typeface="Arial" panose="020B0604020202020204" pitchFamily="34" charset="0"/>
                <a:cs typeface="Arial" panose="020B0604020202020204" pitchFamily="34" charset="0"/>
              </a:rPr>
              <a:t>Remotely operated vehicle</a:t>
            </a:r>
          </a:p>
          <a:p>
            <a:pPr marL="630238" lvl="1" indent="-285750">
              <a:buFont typeface="Arial" panose="020B0604020202020204" pitchFamily="34" charset="0"/>
              <a:buChar char="•"/>
            </a:pPr>
            <a:r>
              <a:rPr lang="en-US" sz="1300" dirty="0">
                <a:solidFill>
                  <a:schemeClr val="accent1">
                    <a:lumMod val="10000"/>
                  </a:schemeClr>
                </a:solidFill>
                <a:latin typeface="Arial" panose="020B0604020202020204" pitchFamily="34" charset="0"/>
                <a:cs typeface="Arial" panose="020B0604020202020204" pitchFamily="34" charset="0"/>
              </a:rPr>
              <a:t>Deck area [m</a:t>
            </a:r>
            <a:r>
              <a:rPr lang="en-US" sz="1300" baseline="30000" dirty="0">
                <a:solidFill>
                  <a:schemeClr val="accent1">
                    <a:lumMod val="10000"/>
                  </a:schemeClr>
                </a:solidFill>
                <a:latin typeface="Arial" panose="020B0604020202020204" pitchFamily="34" charset="0"/>
                <a:cs typeface="Arial" panose="020B0604020202020204" pitchFamily="34" charset="0"/>
              </a:rPr>
              <a:t>2</a:t>
            </a:r>
            <a:r>
              <a:rPr lang="en-US" sz="1300" dirty="0">
                <a:solidFill>
                  <a:schemeClr val="accent1">
                    <a:lumMod val="10000"/>
                  </a:schemeClr>
                </a:solidFill>
                <a:latin typeface="Arial" panose="020B0604020202020204" pitchFamily="34" charset="0"/>
                <a:cs typeface="Arial" panose="020B0604020202020204" pitchFamily="34" charset="0"/>
              </a:rPr>
              <a:t>]</a:t>
            </a:r>
          </a:p>
        </p:txBody>
      </p:sp>
      <p:pic>
        <p:nvPicPr>
          <p:cNvPr id="10" name="Picture 9">
            <a:extLst>
              <a:ext uri="{FF2B5EF4-FFF2-40B4-BE49-F238E27FC236}">
                <a16:creationId xmlns:a16="http://schemas.microsoft.com/office/drawing/2014/main" id="{AC593DDE-0336-FC43-AD99-6A7F4CAA7DA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3384" r="22729"/>
          <a:stretch/>
        </p:blipFill>
        <p:spPr bwMode="auto">
          <a:xfrm>
            <a:off x="3464971" y="4520258"/>
            <a:ext cx="3138890" cy="1821177"/>
          </a:xfrm>
          <a:prstGeom prst="rect">
            <a:avLst/>
          </a:prstGeom>
          <a:noFill/>
        </p:spPr>
      </p:pic>
      <p:sp>
        <p:nvSpPr>
          <p:cNvPr id="11" name="TextBox 10">
            <a:extLst>
              <a:ext uri="{FF2B5EF4-FFF2-40B4-BE49-F238E27FC236}">
                <a16:creationId xmlns:a16="http://schemas.microsoft.com/office/drawing/2014/main" id="{EE382B79-A153-D343-9CC2-0067CCD1EAE0}"/>
              </a:ext>
            </a:extLst>
          </p:cNvPr>
          <p:cNvSpPr txBox="1"/>
          <p:nvPr/>
        </p:nvSpPr>
        <p:spPr>
          <a:xfrm>
            <a:off x="6670010" y="4454278"/>
            <a:ext cx="2034463" cy="1892826"/>
          </a:xfrm>
          <a:prstGeom prst="rect">
            <a:avLst/>
          </a:prstGeom>
          <a:noFill/>
        </p:spPr>
        <p:txBody>
          <a:bodyPr wrap="square" rtlCol="0">
            <a:spAutoFit/>
          </a:bodyPr>
          <a:lstStyle/>
          <a:p>
            <a:r>
              <a:rPr lang="en-US" sz="1300" b="1" dirty="0">
                <a:solidFill>
                  <a:schemeClr val="accent1">
                    <a:lumMod val="10000"/>
                  </a:schemeClr>
                </a:solidFill>
                <a:latin typeface="Arial" panose="020B0604020202020204" pitchFamily="34" charset="0"/>
                <a:cs typeface="Arial" panose="020B0604020202020204" pitchFamily="34" charset="0"/>
              </a:rPr>
              <a:t>Operational area</a:t>
            </a:r>
          </a:p>
          <a:p>
            <a:pPr>
              <a:buFontTx/>
              <a:buChar char="-"/>
            </a:pPr>
            <a:r>
              <a:rPr lang="en-US" sz="1300" dirty="0">
                <a:solidFill>
                  <a:schemeClr val="accent1">
                    <a:lumMod val="10000"/>
                  </a:schemeClr>
                </a:solidFill>
                <a:latin typeface="Arial" panose="020B0604020202020204" pitchFamily="34" charset="0"/>
                <a:cs typeface="Arial" panose="020B0604020202020204" pitchFamily="34" charset="0"/>
              </a:rPr>
              <a:t> Gulf of Mexico</a:t>
            </a:r>
          </a:p>
          <a:p>
            <a:pPr>
              <a:buFontTx/>
              <a:buChar char="-"/>
            </a:pPr>
            <a:r>
              <a:rPr lang="en-US" sz="1300" dirty="0">
                <a:solidFill>
                  <a:schemeClr val="accent1">
                    <a:lumMod val="10000"/>
                  </a:schemeClr>
                </a:solidFill>
                <a:latin typeface="Arial" panose="020B0604020202020204" pitchFamily="34" charset="0"/>
                <a:cs typeface="Arial" panose="020B0604020202020204" pitchFamily="34" charset="0"/>
              </a:rPr>
              <a:t> North Sea</a:t>
            </a:r>
          </a:p>
          <a:p>
            <a:pPr>
              <a:buFontTx/>
              <a:buChar char="-"/>
            </a:pPr>
            <a:r>
              <a:rPr lang="en-US" sz="1300" dirty="0">
                <a:solidFill>
                  <a:schemeClr val="accent1">
                    <a:lumMod val="10000"/>
                  </a:schemeClr>
                </a:solidFill>
                <a:latin typeface="Arial" panose="020B0604020202020204" pitchFamily="34" charset="0"/>
                <a:cs typeface="Arial" panose="020B0604020202020204" pitchFamily="34" charset="0"/>
              </a:rPr>
              <a:t> Brazil</a:t>
            </a:r>
          </a:p>
          <a:p>
            <a:pPr>
              <a:buFontTx/>
              <a:buChar char="-"/>
            </a:pPr>
            <a:r>
              <a:rPr lang="en-US" sz="1300" dirty="0">
                <a:solidFill>
                  <a:schemeClr val="accent1">
                    <a:lumMod val="10000"/>
                  </a:schemeClr>
                </a:solidFill>
                <a:latin typeface="Arial" panose="020B0604020202020204" pitchFamily="34" charset="0"/>
                <a:cs typeface="Arial" panose="020B0604020202020204" pitchFamily="34" charset="0"/>
              </a:rPr>
              <a:t> West Africa</a:t>
            </a:r>
          </a:p>
          <a:p>
            <a:endParaRPr lang="en-US" sz="1300" dirty="0">
              <a:solidFill>
                <a:schemeClr val="accent1">
                  <a:lumMod val="10000"/>
                </a:schemeClr>
              </a:solidFill>
              <a:latin typeface="Arial" panose="020B0604020202020204" pitchFamily="34" charset="0"/>
              <a:cs typeface="Arial" panose="020B0604020202020204" pitchFamily="34" charset="0"/>
            </a:endParaRPr>
          </a:p>
          <a:p>
            <a:r>
              <a:rPr lang="en-US" sz="1300" dirty="0">
                <a:solidFill>
                  <a:schemeClr val="accent1">
                    <a:lumMod val="10000"/>
                  </a:schemeClr>
                </a:solidFill>
                <a:latin typeface="Arial" panose="020B0604020202020204" pitchFamily="34" charset="0"/>
                <a:cs typeface="Arial" panose="020B0604020202020204" pitchFamily="34" charset="0"/>
              </a:rPr>
              <a:t>Area information</a:t>
            </a:r>
          </a:p>
          <a:p>
            <a:pPr>
              <a:buFontTx/>
              <a:buChar char="-"/>
            </a:pPr>
            <a:r>
              <a:rPr lang="en-US" sz="1300" dirty="0">
                <a:solidFill>
                  <a:schemeClr val="accent1">
                    <a:lumMod val="10000"/>
                  </a:schemeClr>
                </a:solidFill>
                <a:latin typeface="Arial" panose="020B0604020202020204" pitchFamily="34" charset="0"/>
                <a:cs typeface="Arial" panose="020B0604020202020204" pitchFamily="34" charset="0"/>
              </a:rPr>
              <a:t> Sea state (Hs) [</a:t>
            </a:r>
            <a:r>
              <a:rPr lang="en-US" sz="1300" dirty="0" err="1">
                <a:solidFill>
                  <a:schemeClr val="accent1">
                    <a:lumMod val="10000"/>
                  </a:schemeClr>
                </a:solidFill>
                <a:latin typeface="Arial" panose="020B0604020202020204" pitchFamily="34" charset="0"/>
                <a:cs typeface="Arial" panose="020B0604020202020204" pitchFamily="34" charset="0"/>
              </a:rPr>
              <a:t>m</a:t>
            </a:r>
            <a:r>
              <a:rPr lang="en-US" sz="1300" dirty="0">
                <a:solidFill>
                  <a:schemeClr val="accent1">
                    <a:lumMod val="10000"/>
                  </a:schemeClr>
                </a:solidFill>
                <a:latin typeface="Arial" panose="020B0604020202020204" pitchFamily="34" charset="0"/>
                <a:cs typeface="Arial" panose="020B0604020202020204" pitchFamily="34" charset="0"/>
              </a:rPr>
              <a:t>]</a:t>
            </a:r>
          </a:p>
          <a:p>
            <a:pPr>
              <a:buFontTx/>
              <a:buChar char="-"/>
            </a:pPr>
            <a:r>
              <a:rPr lang="en-US" sz="1300" dirty="0">
                <a:solidFill>
                  <a:schemeClr val="accent1">
                    <a:lumMod val="10000"/>
                  </a:schemeClr>
                </a:solidFill>
                <a:latin typeface="Arial" panose="020B0604020202020204" pitchFamily="34" charset="0"/>
                <a:cs typeface="Arial" panose="020B0604020202020204" pitchFamily="34" charset="0"/>
              </a:rPr>
              <a:t> Water depth [</a:t>
            </a:r>
            <a:r>
              <a:rPr lang="en-US" sz="1300" dirty="0" err="1">
                <a:solidFill>
                  <a:schemeClr val="accent1">
                    <a:lumMod val="10000"/>
                  </a:schemeClr>
                </a:solidFill>
                <a:latin typeface="Arial" panose="020B0604020202020204" pitchFamily="34" charset="0"/>
                <a:cs typeface="Arial" panose="020B0604020202020204" pitchFamily="34" charset="0"/>
              </a:rPr>
              <a:t>m</a:t>
            </a:r>
            <a:r>
              <a:rPr lang="en-US" sz="1300" dirty="0">
                <a:solidFill>
                  <a:schemeClr val="accent1">
                    <a:lumMod val="10000"/>
                  </a:schemeClr>
                </a:solidFill>
                <a:latin typeface="Arial" panose="020B0604020202020204" pitchFamily="34" charset="0"/>
                <a:cs typeface="Arial" panose="020B0604020202020204" pitchFamily="34" charset="0"/>
              </a:rPr>
              <a:t>]</a:t>
            </a:r>
          </a:p>
        </p:txBody>
      </p:sp>
      <p:graphicFrame>
        <p:nvGraphicFramePr>
          <p:cNvPr id="12" name="Table 11">
            <a:extLst>
              <a:ext uri="{FF2B5EF4-FFF2-40B4-BE49-F238E27FC236}">
                <a16:creationId xmlns:a16="http://schemas.microsoft.com/office/drawing/2014/main" id="{9FFC188E-E0A5-F247-A51C-3B866094E1B4}"/>
              </a:ext>
            </a:extLst>
          </p:cNvPr>
          <p:cNvGraphicFramePr>
            <a:graphicFrameLocks noGrp="1"/>
          </p:cNvGraphicFramePr>
          <p:nvPr>
            <p:extLst>
              <p:ext uri="{D42A27DB-BD31-4B8C-83A1-F6EECF244321}">
                <p14:modId xmlns:p14="http://schemas.microsoft.com/office/powerpoint/2010/main" val="298489370"/>
              </p:ext>
            </p:extLst>
          </p:nvPr>
        </p:nvGraphicFramePr>
        <p:xfrm>
          <a:off x="5820696" y="999766"/>
          <a:ext cx="2990390" cy="3335020"/>
        </p:xfrm>
        <a:graphic>
          <a:graphicData uri="http://schemas.openxmlformats.org/drawingml/2006/table">
            <a:tbl>
              <a:tblPr firstRow="1" bandRow="1">
                <a:tableStyleId>{9DCAF9ED-07DC-4A11-8D7F-57B35C25682E}</a:tableStyleId>
              </a:tblPr>
              <a:tblGrid>
                <a:gridCol w="2990390">
                  <a:extLst>
                    <a:ext uri="{9D8B030D-6E8A-4147-A177-3AD203B41FA5}">
                      <a16:colId xmlns:a16="http://schemas.microsoft.com/office/drawing/2014/main" val="20000"/>
                    </a:ext>
                  </a:extLst>
                </a:gridCol>
              </a:tblGrid>
              <a:tr h="147177">
                <a:tc>
                  <a:txBody>
                    <a:bodyPr/>
                    <a:lstStyle/>
                    <a:p>
                      <a:pPr algn="ctr" fontAlgn="t"/>
                      <a:r>
                        <a:rPr lang="en-US" sz="1400" u="none" strike="noStrike" dirty="0"/>
                        <a:t>12 Possible Missions</a:t>
                      </a:r>
                      <a:endParaRPr lang="en-US" sz="1400" b="1" i="0" u="none" strike="noStrike" dirty="0">
                        <a:latin typeface="Arial"/>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mpd="sng">
                      <a:noFill/>
                    </a:lnB>
                  </a:tcPr>
                </a:tc>
                <a:extLst>
                  <a:ext uri="{0D108BD9-81ED-4DB2-BD59-A6C34878D82A}">
                    <a16:rowId xmlns:a16="http://schemas.microsoft.com/office/drawing/2014/main" val="10000"/>
                  </a:ext>
                </a:extLst>
              </a:tr>
              <a:tr h="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Geneva" pitchFamily="-108" charset="0"/>
                          <a:cs typeface="Geneva" pitchFamily="-108" charset="0"/>
                        </a:rPr>
                        <a:t>Subsea installation &amp; Construction</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3332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Geneva" pitchFamily="-108" charset="0"/>
                          <a:cs typeface="Geneva" pitchFamily="-108" charset="0"/>
                        </a:rPr>
                        <a:t>Inspection, maintenance and repair</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3332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Geneva" pitchFamily="-108" charset="0"/>
                          <a:cs typeface="Geneva" pitchFamily="-108" charset="0"/>
                        </a:rPr>
                        <a:t>Light well intervention</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Geneva" pitchFamily="-108" charset="0"/>
                          <a:cs typeface="Geneva" pitchFamily="-108" charset="0"/>
                        </a:rPr>
                        <a:t>Offshore accommodation</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3332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Geneva" pitchFamily="-108" charset="0"/>
                          <a:cs typeface="Geneva" pitchFamily="-108" charset="0"/>
                        </a:rPr>
                        <a:t>Offshore cable laying</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3332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Geneva" pitchFamily="-108" charset="0"/>
                          <a:cs typeface="Geneva" pitchFamily="-108" charset="0"/>
                        </a:rPr>
                        <a:t>Offshore pipe laying</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3332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Geneva" pitchFamily="-108" charset="0"/>
                          <a:cs typeface="Geneva" pitchFamily="-108" charset="0"/>
                        </a:rPr>
                        <a:t>Offshore platform supply</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3332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Geneva" pitchFamily="-108" charset="0"/>
                          <a:cs typeface="Geneva" pitchFamily="-108" charset="0"/>
                        </a:rPr>
                        <a:t>Emergency response</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3332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Geneva" pitchFamily="-108" charset="0"/>
                          <a:cs typeface="Geneva" pitchFamily="-108" charset="0"/>
                        </a:rPr>
                        <a:t>Offshore mining support</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3332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Geneva" pitchFamily="-108" charset="0"/>
                          <a:cs typeface="Geneva" pitchFamily="-108" charset="0"/>
                        </a:rPr>
                        <a:t>Offshore aquaculture support</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23332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Geneva" pitchFamily="-108" charset="0"/>
                          <a:cs typeface="Geneva" pitchFamily="-108" charset="0"/>
                        </a:rPr>
                        <a:t>Field decommission support</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23332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Geneva" pitchFamily="-108" charset="0"/>
                          <a:cs typeface="Geneva" pitchFamily="-108" charset="0"/>
                        </a:rPr>
                        <a:t>Offshore wind support</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mpd="sng">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007326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513F960-0B3B-D244-B11B-AA09AD2883E6}"/>
              </a:ext>
            </a:extLst>
          </p:cNvPr>
          <p:cNvSpPr>
            <a:spLocks noGrp="1"/>
          </p:cNvSpPr>
          <p:nvPr>
            <p:ph type="title"/>
          </p:nvPr>
        </p:nvSpPr>
        <p:spPr>
          <a:xfrm>
            <a:off x="883681" y="3277638"/>
            <a:ext cx="7302500" cy="627613"/>
          </a:xfrm>
        </p:spPr>
        <p:txBody>
          <a:bodyPr/>
          <a:lstStyle/>
          <a:p>
            <a:pPr algn="ctr"/>
            <a:r>
              <a:rPr lang="en-US" dirty="0"/>
              <a:t>Live Demo Here</a:t>
            </a:r>
          </a:p>
        </p:txBody>
      </p:sp>
      <p:sp>
        <p:nvSpPr>
          <p:cNvPr id="4" name="Slide Number Placeholder 3">
            <a:extLst>
              <a:ext uri="{FF2B5EF4-FFF2-40B4-BE49-F238E27FC236}">
                <a16:creationId xmlns:a16="http://schemas.microsoft.com/office/drawing/2014/main" id="{B82F9B9B-3806-994D-A361-E9CD90D94551}"/>
              </a:ext>
            </a:extLst>
          </p:cNvPr>
          <p:cNvSpPr>
            <a:spLocks noGrp="1"/>
          </p:cNvSpPr>
          <p:nvPr>
            <p:ph type="sldNum" sz="quarter" idx="4294967295"/>
          </p:nvPr>
        </p:nvSpPr>
        <p:spPr>
          <a:xfrm>
            <a:off x="8677275" y="6345238"/>
            <a:ext cx="466725" cy="365125"/>
          </a:xfrm>
        </p:spPr>
        <p:txBody>
          <a:bodyPr/>
          <a:lstStyle/>
          <a:p>
            <a:fld id="{532E5815-A8B8-3248-99F0-470F41FB048B}" type="slidenum">
              <a:rPr lang="en-US" smtClean="0"/>
              <a:pPr/>
              <a:t>8</a:t>
            </a:fld>
            <a:endParaRPr lang="en-US" dirty="0"/>
          </a:p>
        </p:txBody>
      </p:sp>
      <p:sp>
        <p:nvSpPr>
          <p:cNvPr id="6" name="Footer Placeholder 5">
            <a:extLst>
              <a:ext uri="{FF2B5EF4-FFF2-40B4-BE49-F238E27FC236}">
                <a16:creationId xmlns:a16="http://schemas.microsoft.com/office/drawing/2014/main" id="{C72B729A-56A0-5F41-A000-8C3202D02541}"/>
              </a:ext>
            </a:extLst>
          </p:cNvPr>
          <p:cNvSpPr>
            <a:spLocks noGrp="1"/>
          </p:cNvSpPr>
          <p:nvPr>
            <p:ph type="ftr" sz="quarter" idx="4294967295"/>
          </p:nvPr>
        </p:nvSpPr>
        <p:spPr>
          <a:xfrm>
            <a:off x="4738688" y="6264275"/>
            <a:ext cx="4405312" cy="365125"/>
          </a:xfrm>
        </p:spPr>
        <p:txBody>
          <a:bodyPr/>
          <a:lstStyle/>
          <a:p>
            <a:r>
              <a:rPr lang="en-US"/>
              <a:t>Draper Proprietary</a:t>
            </a:r>
          </a:p>
        </p:txBody>
      </p:sp>
    </p:spTree>
    <p:extLst>
      <p:ext uri="{BB962C8B-B14F-4D97-AF65-F5344CB8AC3E}">
        <p14:creationId xmlns:p14="http://schemas.microsoft.com/office/powerpoint/2010/main" val="79850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FC58E3A-9A76-DE48-AFE4-5C80042E08EB}"/>
              </a:ext>
            </a:extLst>
          </p:cNvPr>
          <p:cNvSpPr>
            <a:spLocks noGrp="1"/>
          </p:cNvSpPr>
          <p:nvPr>
            <p:ph type="sldNum" sz="quarter" idx="4"/>
          </p:nvPr>
        </p:nvSpPr>
        <p:spPr/>
        <p:txBody>
          <a:bodyPr/>
          <a:lstStyle/>
          <a:p>
            <a:fld id="{532E5815-A8B8-3248-99F0-470F41FB048B}" type="slidenum">
              <a:rPr lang="en-US" smtClean="0"/>
              <a:pPr/>
              <a:t>9</a:t>
            </a:fld>
            <a:endParaRPr lang="en-US" dirty="0"/>
          </a:p>
        </p:txBody>
      </p:sp>
      <p:sp>
        <p:nvSpPr>
          <p:cNvPr id="5" name="Title 4">
            <a:extLst>
              <a:ext uri="{FF2B5EF4-FFF2-40B4-BE49-F238E27FC236}">
                <a16:creationId xmlns:a16="http://schemas.microsoft.com/office/drawing/2014/main" id="{91D12B11-32EF-D941-8471-F9BFF4C8BB15}"/>
              </a:ext>
            </a:extLst>
          </p:cNvPr>
          <p:cNvSpPr>
            <a:spLocks noGrp="1"/>
          </p:cNvSpPr>
          <p:nvPr>
            <p:ph type="title"/>
          </p:nvPr>
        </p:nvSpPr>
        <p:spPr/>
        <p:txBody>
          <a:bodyPr/>
          <a:lstStyle/>
          <a:p>
            <a:r>
              <a:rPr lang="en-US" dirty="0"/>
              <a:t>Single Epoch Analysis</a:t>
            </a:r>
          </a:p>
        </p:txBody>
      </p:sp>
      <p:sp>
        <p:nvSpPr>
          <p:cNvPr id="6" name="Footer Placeholder 5">
            <a:extLst>
              <a:ext uri="{FF2B5EF4-FFF2-40B4-BE49-F238E27FC236}">
                <a16:creationId xmlns:a16="http://schemas.microsoft.com/office/drawing/2014/main" id="{4697DE34-E144-B94C-B166-9F7ED462EFC0}"/>
              </a:ext>
            </a:extLst>
          </p:cNvPr>
          <p:cNvSpPr>
            <a:spLocks noGrp="1"/>
          </p:cNvSpPr>
          <p:nvPr>
            <p:ph type="ftr" sz="quarter" idx="12"/>
          </p:nvPr>
        </p:nvSpPr>
        <p:spPr/>
        <p:txBody>
          <a:bodyPr/>
          <a:lstStyle/>
          <a:p>
            <a:r>
              <a:rPr lang="en-US"/>
              <a:t>Draper Proprietary</a:t>
            </a:r>
          </a:p>
        </p:txBody>
      </p:sp>
      <p:sp>
        <p:nvSpPr>
          <p:cNvPr id="7" name="Content Placeholder 6">
            <a:extLst>
              <a:ext uri="{FF2B5EF4-FFF2-40B4-BE49-F238E27FC236}">
                <a16:creationId xmlns:a16="http://schemas.microsoft.com/office/drawing/2014/main" id="{A078DAC4-9705-2244-A6F7-A44254D4AA11}"/>
              </a:ext>
            </a:extLst>
          </p:cNvPr>
          <p:cNvSpPr>
            <a:spLocks noGrp="1"/>
          </p:cNvSpPr>
          <p:nvPr>
            <p:ph idx="1"/>
          </p:nvPr>
        </p:nvSpPr>
        <p:spPr>
          <a:xfrm>
            <a:off x="457388" y="1033172"/>
            <a:ext cx="5248944" cy="4016697"/>
          </a:xfrm>
        </p:spPr>
        <p:txBody>
          <a:bodyPr>
            <a:normAutofit/>
          </a:bodyPr>
          <a:lstStyle/>
          <a:p>
            <a:r>
              <a:rPr lang="en-US" sz="2000" dirty="0"/>
              <a:t>Interactive scatterplot identical to previous case study</a:t>
            </a:r>
          </a:p>
          <a:p>
            <a:r>
              <a:rPr lang="en-US" sz="2000" dirty="0"/>
              <a:t>Some consideration made for scalability</a:t>
            </a:r>
          </a:p>
        </p:txBody>
      </p:sp>
      <p:sp>
        <p:nvSpPr>
          <p:cNvPr id="8" name="TextBox 7">
            <a:extLst>
              <a:ext uri="{FF2B5EF4-FFF2-40B4-BE49-F238E27FC236}">
                <a16:creationId xmlns:a16="http://schemas.microsoft.com/office/drawing/2014/main" id="{A0DFBC26-A2E7-1444-BAEE-D0821A65CEBB}"/>
              </a:ext>
            </a:extLst>
          </p:cNvPr>
          <p:cNvSpPr txBox="1"/>
          <p:nvPr/>
        </p:nvSpPr>
        <p:spPr>
          <a:xfrm>
            <a:off x="6473347" y="1907380"/>
            <a:ext cx="2089440" cy="338554"/>
          </a:xfrm>
          <a:prstGeom prst="rect">
            <a:avLst/>
          </a:prstGeom>
          <a:solidFill>
            <a:schemeClr val="accent2"/>
          </a:solidFill>
        </p:spPr>
        <p:txBody>
          <a:bodyPr wrap="square" rtlCol="0">
            <a:spAutoFit/>
          </a:bodyPr>
          <a:lstStyle/>
          <a:p>
            <a:pPr algn="ctr"/>
            <a:r>
              <a:rPr lang="en-US" sz="1600" b="1" dirty="0">
                <a:solidFill>
                  <a:schemeClr val="bg1"/>
                </a:solidFill>
              </a:rPr>
              <a:t>N= 41,204 designs</a:t>
            </a:r>
          </a:p>
        </p:txBody>
      </p:sp>
      <p:sp>
        <p:nvSpPr>
          <p:cNvPr id="9" name="Rectangle 8">
            <a:extLst>
              <a:ext uri="{FF2B5EF4-FFF2-40B4-BE49-F238E27FC236}">
                <a16:creationId xmlns:a16="http://schemas.microsoft.com/office/drawing/2014/main" id="{D0818178-7B81-964E-8CBE-564C4ACB639C}"/>
              </a:ext>
            </a:extLst>
          </p:cNvPr>
          <p:cNvSpPr/>
          <p:nvPr/>
        </p:nvSpPr>
        <p:spPr>
          <a:xfrm>
            <a:off x="6436160" y="1033172"/>
            <a:ext cx="2126627" cy="738664"/>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r>
              <a:rPr lang="en-US" sz="1400" dirty="0" err="1">
                <a:solidFill>
                  <a:srgbClr val="000000"/>
                </a:solidFill>
              </a:rPr>
              <a:t>Tradespace</a:t>
            </a:r>
            <a:r>
              <a:rPr lang="en-US" sz="1400" dirty="0">
                <a:solidFill>
                  <a:srgbClr val="000000"/>
                </a:solidFill>
              </a:rPr>
              <a:t> with color encoding mapped to fuel type</a:t>
            </a:r>
          </a:p>
        </p:txBody>
      </p:sp>
      <p:pic>
        <p:nvPicPr>
          <p:cNvPr id="10" name="Picture 9">
            <a:extLst>
              <a:ext uri="{FF2B5EF4-FFF2-40B4-BE49-F238E27FC236}">
                <a16:creationId xmlns:a16="http://schemas.microsoft.com/office/drawing/2014/main" id="{3C5D56D3-1342-BD45-B0CF-55A02BBE5820}"/>
              </a:ext>
            </a:extLst>
          </p:cNvPr>
          <p:cNvPicPr>
            <a:picLocks noChangeAspect="1"/>
          </p:cNvPicPr>
          <p:nvPr/>
        </p:nvPicPr>
        <p:blipFill>
          <a:blip r:embed="rId3"/>
          <a:srcRect t="46336" b="1113"/>
          <a:stretch>
            <a:fillRect/>
          </a:stretch>
        </p:blipFill>
        <p:spPr>
          <a:xfrm>
            <a:off x="2333536" y="4291648"/>
            <a:ext cx="5679350" cy="1916498"/>
          </a:xfrm>
          <a:prstGeom prst="rect">
            <a:avLst/>
          </a:prstGeom>
        </p:spPr>
      </p:pic>
      <p:sp>
        <p:nvSpPr>
          <p:cNvPr id="11" name="Rectangle 10">
            <a:extLst>
              <a:ext uri="{FF2B5EF4-FFF2-40B4-BE49-F238E27FC236}">
                <a16:creationId xmlns:a16="http://schemas.microsoft.com/office/drawing/2014/main" id="{F4594BA7-9D08-7545-8FC5-9959BBD36535}"/>
              </a:ext>
            </a:extLst>
          </p:cNvPr>
          <p:cNvSpPr/>
          <p:nvPr/>
        </p:nvSpPr>
        <p:spPr>
          <a:xfrm>
            <a:off x="4725638" y="6055402"/>
            <a:ext cx="271166" cy="193296"/>
          </a:xfrm>
          <a:prstGeom prst="rect">
            <a:avLst/>
          </a:prstGeom>
          <a:solidFill>
            <a:srgbClr val="FFC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22EB40F-8591-734B-9B51-22CB2540BEB4}"/>
              </a:ext>
            </a:extLst>
          </p:cNvPr>
          <p:cNvSpPr txBox="1"/>
          <p:nvPr/>
        </p:nvSpPr>
        <p:spPr>
          <a:xfrm>
            <a:off x="1200468" y="2706806"/>
            <a:ext cx="1133068" cy="338554"/>
          </a:xfrm>
          <a:prstGeom prst="rect">
            <a:avLst/>
          </a:prstGeom>
          <a:noFill/>
        </p:spPr>
        <p:txBody>
          <a:bodyPr wrap="square" rtlCol="0">
            <a:spAutoFit/>
          </a:bodyPr>
          <a:lstStyle/>
          <a:p>
            <a:r>
              <a:rPr lang="en-US" sz="1600" dirty="0"/>
              <a:t>Epoch = </a:t>
            </a:r>
            <a:r>
              <a:rPr lang="en-US" sz="1600" dirty="0" err="1"/>
              <a:t>i</a:t>
            </a:r>
            <a:endParaRPr lang="en-US" sz="1600" dirty="0"/>
          </a:p>
        </p:txBody>
      </p:sp>
      <p:pic>
        <p:nvPicPr>
          <p:cNvPr id="13" name="Picture 12">
            <a:extLst>
              <a:ext uri="{FF2B5EF4-FFF2-40B4-BE49-F238E27FC236}">
                <a16:creationId xmlns:a16="http://schemas.microsoft.com/office/drawing/2014/main" id="{D8490685-7265-C841-BBE8-FCD727DD5364}"/>
              </a:ext>
            </a:extLst>
          </p:cNvPr>
          <p:cNvPicPr>
            <a:picLocks noChangeAspect="1"/>
          </p:cNvPicPr>
          <p:nvPr/>
        </p:nvPicPr>
        <p:blipFill>
          <a:blip r:embed="rId3"/>
          <a:srcRect b="52941"/>
          <a:stretch>
            <a:fillRect/>
          </a:stretch>
        </p:blipFill>
        <p:spPr>
          <a:xfrm>
            <a:off x="2333536" y="2601777"/>
            <a:ext cx="5679350" cy="1716222"/>
          </a:xfrm>
          <a:prstGeom prst="rect">
            <a:avLst/>
          </a:prstGeom>
        </p:spPr>
      </p:pic>
      <p:sp>
        <p:nvSpPr>
          <p:cNvPr id="14" name="TextBox 13">
            <a:extLst>
              <a:ext uri="{FF2B5EF4-FFF2-40B4-BE49-F238E27FC236}">
                <a16:creationId xmlns:a16="http://schemas.microsoft.com/office/drawing/2014/main" id="{956576EF-8DEC-D843-8A75-57A5E2B32A5C}"/>
              </a:ext>
            </a:extLst>
          </p:cNvPr>
          <p:cNvSpPr txBox="1"/>
          <p:nvPr/>
        </p:nvSpPr>
        <p:spPr>
          <a:xfrm>
            <a:off x="537466" y="4067372"/>
            <a:ext cx="1847719" cy="307777"/>
          </a:xfrm>
          <a:prstGeom prst="rect">
            <a:avLst/>
          </a:prstGeom>
          <a:noFill/>
        </p:spPr>
        <p:txBody>
          <a:bodyPr wrap="square" rtlCol="0">
            <a:spAutoFit/>
          </a:bodyPr>
          <a:lstStyle/>
          <a:p>
            <a:pPr algn="ctr"/>
            <a:r>
              <a:rPr lang="en-US" sz="1400" dirty="0"/>
              <a:t>(This is 1 of 96 epochs)</a:t>
            </a:r>
          </a:p>
        </p:txBody>
      </p:sp>
      <p:sp>
        <p:nvSpPr>
          <p:cNvPr id="2" name="TextBox 1">
            <a:extLst>
              <a:ext uri="{FF2B5EF4-FFF2-40B4-BE49-F238E27FC236}">
                <a16:creationId xmlns:a16="http://schemas.microsoft.com/office/drawing/2014/main" id="{49B67B77-C291-454A-A94B-B1743F634978}"/>
              </a:ext>
            </a:extLst>
          </p:cNvPr>
          <p:cNvSpPr txBox="1"/>
          <p:nvPr/>
        </p:nvSpPr>
        <p:spPr>
          <a:xfrm>
            <a:off x="0" y="-124429"/>
            <a:ext cx="2637260" cy="707886"/>
          </a:xfrm>
          <a:prstGeom prst="rect">
            <a:avLst/>
          </a:prstGeom>
          <a:noFill/>
        </p:spPr>
        <p:txBody>
          <a:bodyPr wrap="none" rtlCol="0">
            <a:spAutoFit/>
          </a:bodyPr>
          <a:lstStyle/>
          <a:p>
            <a:r>
              <a:rPr lang="en-US" sz="4000" dirty="0">
                <a:solidFill>
                  <a:srgbClr val="FF4612"/>
                </a:solidFill>
              </a:rPr>
              <a:t>Live Demo</a:t>
            </a:r>
          </a:p>
        </p:txBody>
      </p:sp>
    </p:spTree>
    <p:extLst>
      <p:ext uri="{BB962C8B-B14F-4D97-AF65-F5344CB8AC3E}">
        <p14:creationId xmlns:p14="http://schemas.microsoft.com/office/powerpoint/2010/main" val="3523688637"/>
      </p:ext>
    </p:extLst>
  </p:cSld>
  <p:clrMapOvr>
    <a:masterClrMapping/>
  </p:clrMapOvr>
</p:sld>
</file>

<file path=ppt/theme/theme1.xml><?xml version="1.0" encoding="utf-8"?>
<a:theme xmlns:a="http://schemas.openxmlformats.org/drawingml/2006/main" name="Office Theme">
  <a:themeElements>
    <a:clrScheme name="Draper">
      <a:dk1>
        <a:sysClr val="windowText" lastClr="000000"/>
      </a:dk1>
      <a:lt1>
        <a:sysClr val="window" lastClr="FFFFFF"/>
      </a:lt1>
      <a:dk2>
        <a:srgbClr val="1F497D"/>
      </a:dk2>
      <a:lt2>
        <a:srgbClr val="EEECE1"/>
      </a:lt2>
      <a:accent1>
        <a:srgbClr val="F04B23"/>
      </a:accent1>
      <a:accent2>
        <a:srgbClr val="252C6A"/>
      </a:accent2>
      <a:accent3>
        <a:srgbClr val="C1D42F"/>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emp" id="{1C4886CC-099F-B142-A13A-B0873A262BDB}" vid="{3D9B27E9-071B-5343-B946-DD3706074E81}"/>
    </a:ext>
  </a:extLst>
</a:theme>
</file>

<file path=ppt/theme/theme2.xml><?xml version="1.0" encoding="utf-8"?>
<a:theme xmlns:a="http://schemas.openxmlformats.org/drawingml/2006/main" name="1_Blank Presentation">
  <a:themeElements>
    <a:clrScheme name="Custom 2">
      <a:dk1>
        <a:srgbClr val="000000"/>
      </a:dk1>
      <a:lt1>
        <a:srgbClr val="FFFFFF"/>
      </a:lt1>
      <a:dk2>
        <a:srgbClr val="000000"/>
      </a:dk2>
      <a:lt2>
        <a:srgbClr val="808080"/>
      </a:lt2>
      <a:accent1>
        <a:srgbClr val="377F85"/>
      </a:accent1>
      <a:accent2>
        <a:srgbClr val="333399"/>
      </a:accent2>
      <a:accent3>
        <a:srgbClr val="FFFFFF"/>
      </a:accent3>
      <a:accent4>
        <a:srgbClr val="000000"/>
      </a:accent4>
      <a:accent5>
        <a:srgbClr val="9CCFD4"/>
      </a:accent5>
      <a:accent6>
        <a:srgbClr val="2D2D8A"/>
      </a:accent6>
      <a:hlink>
        <a:srgbClr val="009999"/>
      </a:hlink>
      <a:folHlink>
        <a:srgbClr val="99CC00"/>
      </a:folHlink>
    </a:clrScheme>
    <a:fontScheme name="1_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9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96" charset="-128"/>
          </a:defRPr>
        </a:defPPr>
      </a:lstStyle>
    </a:lnDef>
  </a:objectDefaults>
  <a:extraClrSchemeLst>
    <a:extraClrScheme>
      <a:clrScheme name="1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mp" id="{1C4886CC-099F-B142-A13A-B0873A262BDB}" vid="{DB75FE28-DDF5-E247-B399-111B2A56DAF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6B47749F5E68D4BAC810F966733BDC3" ma:contentTypeVersion="1" ma:contentTypeDescription="Create a new document." ma:contentTypeScope="" ma:versionID="136ff38b037b56826c36cdfe57d058f5">
  <xsd:schema xmlns:xsd="http://www.w3.org/2001/XMLSchema" xmlns:xs="http://www.w3.org/2001/XMLSchema" xmlns:p="http://schemas.microsoft.com/office/2006/metadata/properties" xmlns:ns1="http://schemas.microsoft.com/sharepoint/v3" targetNamespace="http://schemas.microsoft.com/office/2006/metadata/properties" ma:root="true" ma:fieldsID="cc78123de96b97442debd94a35cc2085"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haredContentType xmlns="Microsoft.SharePoint.Taxonomy.ContentTypeSync" SourceId="46424440-69aa-4682-b769-c2511fcb5529" ContentTypeId="0x0101" PreviousValue="false"/>
</file>

<file path=customXml/itemProps1.xml><?xml version="1.0" encoding="utf-8"?>
<ds:datastoreItem xmlns:ds="http://schemas.openxmlformats.org/officeDocument/2006/customXml" ds:itemID="{018A19A8-A66C-4E56-88F9-2F3A31276031}">
  <ds:schemaRefs>
    <ds:schemaRef ds:uri="http://schemas.microsoft.com/sharepoint/v3"/>
    <ds:schemaRef ds:uri="http://schemas.microsoft.com/office/2006/metadata/properties"/>
    <ds:schemaRef ds:uri="http://schemas.openxmlformats.org/package/2006/metadata/core-properties"/>
    <ds:schemaRef ds:uri="http://schemas.microsoft.com/office/2006/documentManagement/types"/>
    <ds:schemaRef ds:uri="http://purl.org/dc/elements/1.1/"/>
    <ds:schemaRef ds:uri="http://schemas.microsoft.com/office/infopath/2007/PartnerControls"/>
    <ds:schemaRef ds:uri="http://www.w3.org/XML/1998/namespace"/>
    <ds:schemaRef ds:uri="http://purl.org/dc/dcmitype/"/>
    <ds:schemaRef ds:uri="http://purl.org/dc/terms/"/>
  </ds:schemaRefs>
</ds:datastoreItem>
</file>

<file path=customXml/itemProps2.xml><?xml version="1.0" encoding="utf-8"?>
<ds:datastoreItem xmlns:ds="http://schemas.openxmlformats.org/officeDocument/2006/customXml" ds:itemID="{52A1EDC6-3F20-4632-9677-A50A65CF61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6DD6FB1-DC88-44F3-B556-26338B69573E}">
  <ds:schemaRefs>
    <ds:schemaRef ds:uri="http://schemas.microsoft.com/sharepoint/v3/contenttype/forms"/>
  </ds:schemaRefs>
</ds:datastoreItem>
</file>

<file path=customXml/itemProps4.xml><?xml version="1.0" encoding="utf-8"?>
<ds:datastoreItem xmlns:ds="http://schemas.openxmlformats.org/officeDocument/2006/customXml" ds:itemID="{D2F1215F-7B7E-4295-9D3A-BA1C446FD769}">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Draper</Template>
  <TotalTime>78014</TotalTime>
  <Words>3843</Words>
  <Application>Microsoft Macintosh PowerPoint</Application>
  <PresentationFormat>On-screen Show (4:3)</PresentationFormat>
  <Paragraphs>389</Paragraphs>
  <Slides>15</Slides>
  <Notes>13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ＭＳ Ｐゴシック</vt:lpstr>
      <vt:lpstr>Arial</vt:lpstr>
      <vt:lpstr>Calibri</vt:lpstr>
      <vt:lpstr>Cambria Math</vt:lpstr>
      <vt:lpstr>Geneva</vt:lpstr>
      <vt:lpstr>Symbol</vt:lpstr>
      <vt:lpstr>Utopia-Regular</vt:lpstr>
      <vt:lpstr>Wingdings</vt:lpstr>
      <vt:lpstr>Office Theme</vt:lpstr>
      <vt:lpstr>1_Blank Presentation</vt:lpstr>
      <vt:lpstr>Tradespace Exploration (TSE) Commercial Ship Case Study</vt:lpstr>
      <vt:lpstr>Overview of Tradespace Exploration (TSE)</vt:lpstr>
      <vt:lpstr>Commercial Offshore Ships</vt:lpstr>
      <vt:lpstr>Integrated Ship System Model</vt:lpstr>
      <vt:lpstr>Tradespace and Pareto Optimality</vt:lpstr>
      <vt:lpstr>Overview of Commercial Ship Case</vt:lpstr>
      <vt:lpstr>Epoch-space Characterization</vt:lpstr>
      <vt:lpstr>Live Demo Here</vt:lpstr>
      <vt:lpstr>Single Epoch Analysis</vt:lpstr>
      <vt:lpstr>Multi Epoch Analysis</vt:lpstr>
      <vt:lpstr>Multi Attribute Utility (MAU)</vt:lpstr>
      <vt:lpstr>Single Epoch Analysis</vt:lpstr>
      <vt:lpstr>Multi Epoch Analysis</vt:lpstr>
      <vt:lpstr>Multi Epoch Analysis</vt:lpstr>
      <vt:lpstr>Era Analysis</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creator>Microsoft Office User</dc:creator>
  <cp:lastModifiedBy>Microsoft Office User</cp:lastModifiedBy>
  <cp:revision>447</cp:revision>
  <cp:lastPrinted>2018-05-09T11:12:31Z</cp:lastPrinted>
  <dcterms:created xsi:type="dcterms:W3CDTF">2018-01-02T18:36:02Z</dcterms:created>
  <dcterms:modified xsi:type="dcterms:W3CDTF">2018-06-04T16:13:53Z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0x010100F6B47749F5E68D4BAC810F966733BDC3</vt:lpwstr>
  </property>
</Properties>
</file>