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67" r:id="rId3"/>
    <p:sldId id="266" r:id="rId4"/>
    <p:sldId id="272" r:id="rId5"/>
    <p:sldId id="268" r:id="rId6"/>
    <p:sldId id="269" r:id="rId7"/>
    <p:sldId id="273" r:id="rId8"/>
    <p:sldId id="274" r:id="rId9"/>
    <p:sldId id="270" r:id="rId10"/>
    <p:sldId id="271" r:id="rId11"/>
    <p:sldId id="265" r:id="rId12"/>
    <p:sldId id="275" r:id="rId13"/>
    <p:sldId id="276" r:id="rId14"/>
    <p:sldId id="277" r:id="rId15"/>
    <p:sldId id="278" r:id="rId16"/>
    <p:sldId id="279" r:id="rId17"/>
    <p:sldId id="283" r:id="rId18"/>
    <p:sldId id="286" r:id="rId19"/>
    <p:sldId id="284" r:id="rId20"/>
    <p:sldId id="287" r:id="rId21"/>
    <p:sldId id="285" r:id="rId22"/>
    <p:sldId id="280" r:id="rId23"/>
    <p:sldId id="282" r:id="rId24"/>
    <p:sldId id="28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E287"/>
    <a:srgbClr val="FFFD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38"/>
    <p:restoredTop sz="85892" autoAdjust="0"/>
  </p:normalViewPr>
  <p:slideViewPr>
    <p:cSldViewPr snapToGrid="0" snapToObjects="1">
      <p:cViewPr>
        <p:scale>
          <a:sx n="111" d="100"/>
          <a:sy n="111" d="100"/>
        </p:scale>
        <p:origin x="129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037BE8-B33B-3848-86B7-9942861228AF}" type="datetimeFigureOut">
              <a:rPr lang="en-US" smtClean="0"/>
              <a:t>11/9/16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FDB81D-449E-7E40-A8AB-00328B66EE48}" type="slidenum">
              <a:rPr lang="en-US" smtClean="0"/>
              <a:t>‹#›</a:t>
            </a:fld>
            <a:endParaRPr lang="en-US"/>
          </a:p>
        </p:txBody>
      </p:sp>
    </p:spTree>
    <p:extLst>
      <p:ext uri="{BB962C8B-B14F-4D97-AF65-F5344CB8AC3E}">
        <p14:creationId xmlns:p14="http://schemas.microsoft.com/office/powerpoint/2010/main" val="15177288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ANES –</a:t>
            </a:r>
            <a:r>
              <a:rPr lang="en-US" baseline="0" dirty="0" smtClean="0"/>
              <a:t> 16 elections</a:t>
            </a:r>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2</a:t>
            </a:fld>
            <a:endParaRPr lang="en-US"/>
          </a:p>
        </p:txBody>
      </p:sp>
    </p:spTree>
    <p:extLst>
      <p:ext uri="{BB962C8B-B14F-4D97-AF65-F5344CB8AC3E}">
        <p14:creationId xmlns:p14="http://schemas.microsoft.com/office/powerpoint/2010/main" val="1461664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Mobilization:</a:t>
            </a:r>
            <a:r>
              <a:rPr lang="en-US" baseline="0" dirty="0" smtClean="0"/>
              <a:t> Weakening Democratic advantage among men</a:t>
            </a:r>
          </a:p>
          <a:p>
            <a:r>
              <a:rPr lang="en-US" baseline="0" dirty="0" smtClean="0"/>
              <a:t>Mobilization: Roughly constant Democratic advantage among women</a:t>
            </a:r>
          </a:p>
          <a:p>
            <a:endParaRPr lang="en-US" baseline="0" dirty="0" smtClean="0"/>
          </a:p>
          <a:p>
            <a:r>
              <a:rPr lang="en-US" baseline="0" dirty="0" smtClean="0"/>
              <a:t>Persuasion: Generally advantages the Democrats</a:t>
            </a:r>
          </a:p>
          <a:p>
            <a:endParaRPr lang="en-US" baseline="0" dirty="0" smtClean="0"/>
          </a:p>
          <a:p>
            <a:r>
              <a:rPr lang="en-US" baseline="0" dirty="0" smtClean="0"/>
              <a:t>Not all mobilized partisans are voting loyally, but this gets “corrected” in a sense by the measurement of persuasion.</a:t>
            </a:r>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13</a:t>
            </a:fld>
            <a:endParaRPr lang="en-US"/>
          </a:p>
        </p:txBody>
      </p:sp>
    </p:spTree>
    <p:extLst>
      <p:ext uri="{BB962C8B-B14F-4D97-AF65-F5344CB8AC3E}">
        <p14:creationId xmlns:p14="http://schemas.microsoft.com/office/powerpoint/2010/main" val="833961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TSLS or SEM</a:t>
            </a:r>
          </a:p>
          <a:p>
            <a:endParaRPr lang="en-US" dirty="0" smtClean="0"/>
          </a:p>
          <a:p>
            <a:r>
              <a:rPr lang="en-US" dirty="0" smtClean="0"/>
              <a:t>What</a:t>
            </a:r>
            <a:r>
              <a:rPr lang="en-US" baseline="0" dirty="0" smtClean="0"/>
              <a:t> this means: </a:t>
            </a:r>
          </a:p>
          <a:p>
            <a:r>
              <a:rPr lang="en-US" b="1" baseline="0" dirty="0" smtClean="0"/>
              <a:t>To the extent that some predictor is related to the gender gap </a:t>
            </a:r>
            <a:r>
              <a:rPr lang="en-US" baseline="0" dirty="0" smtClean="0"/>
              <a:t>(as captured by the stage-1 beta)</a:t>
            </a:r>
          </a:p>
          <a:p>
            <a:r>
              <a:rPr lang="en-US" baseline="0" dirty="0" smtClean="0"/>
              <a:t>Here’s what that means for the overall Democratic vote (captured by delta)</a:t>
            </a:r>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14</a:t>
            </a:fld>
            <a:endParaRPr lang="en-US"/>
          </a:p>
        </p:txBody>
      </p:sp>
    </p:spTree>
    <p:extLst>
      <p:ext uri="{BB962C8B-B14F-4D97-AF65-F5344CB8AC3E}">
        <p14:creationId xmlns:p14="http://schemas.microsoft.com/office/powerpoint/2010/main" val="1716211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Predictors</a:t>
            </a:r>
            <a:r>
              <a:rPr lang="en-US" baseline="0" dirty="0" smtClean="0"/>
              <a:t> are positive when Ds net more votes from the predictor than </a:t>
            </a:r>
            <a:r>
              <a:rPr lang="en-US" baseline="0" dirty="0" err="1" smtClean="0"/>
              <a:t>Rs</a:t>
            </a:r>
            <a:r>
              <a:rPr lang="en-US" baseline="0" dirty="0" smtClean="0"/>
              <a:t> do</a:t>
            </a:r>
          </a:p>
          <a:p>
            <a:endParaRPr lang="en-US" baseline="0" dirty="0" smtClean="0"/>
          </a:p>
          <a:p>
            <a:r>
              <a:rPr lang="en-US" baseline="0" dirty="0" smtClean="0"/>
              <a:t>More votes from Women drive up both the gender gap and the Dem vote, intuitively</a:t>
            </a:r>
          </a:p>
          <a:p>
            <a:endParaRPr lang="en-US" baseline="0" dirty="0" smtClean="0"/>
          </a:p>
          <a:p>
            <a:r>
              <a:rPr lang="en-US" baseline="0" dirty="0" smtClean="0"/>
              <a:t>But when Ds net more votes from men, this actually drives the gender gap down, all else equal, because it means more men are casting D votes.</a:t>
            </a:r>
          </a:p>
          <a:p>
            <a:endParaRPr lang="en-US" baseline="0" dirty="0" smtClean="0"/>
          </a:p>
          <a:p>
            <a:r>
              <a:rPr lang="en-US" baseline="0" dirty="0" smtClean="0"/>
              <a:t>Stage 2:</a:t>
            </a:r>
          </a:p>
          <a:p>
            <a:r>
              <a:rPr lang="en-US" baseline="0" dirty="0" smtClean="0"/>
              <a:t>Women in stage 1 grow the Gap by giving Ds more votes, so it makes sense that stage 2 </a:t>
            </a:r>
            <a:r>
              <a:rPr lang="en-US" baseline="0" dirty="0" err="1" smtClean="0"/>
              <a:t>coef</a:t>
            </a:r>
            <a:r>
              <a:rPr lang="en-US" baseline="0" dirty="0" smtClean="0"/>
              <a:t> is +</a:t>
            </a:r>
          </a:p>
          <a:p>
            <a:r>
              <a:rPr lang="en-US" baseline="0" dirty="0" smtClean="0"/>
              <a:t>When Ds net votes from men, stage 1 effect is negative. More Dem votes, negative effect on the gender gap. </a:t>
            </a:r>
          </a:p>
          <a:p>
            <a:r>
              <a:rPr lang="en-US" baseline="0" dirty="0" smtClean="0"/>
              <a:t>This means: when we are in stage 2, when mechanisms among men drive the gap up, hence marginal increases in the gender gap, the number of votes for Ds goes down. So stage 2 </a:t>
            </a:r>
            <a:r>
              <a:rPr lang="en-US" baseline="0" dirty="0" err="1" smtClean="0"/>
              <a:t>coefs</a:t>
            </a:r>
            <a:r>
              <a:rPr lang="en-US" baseline="0" dirty="0" smtClean="0"/>
              <a:t> for men are negative as well</a:t>
            </a:r>
            <a:endParaRPr lang="en-US" dirty="0" smtClean="0"/>
          </a:p>
          <a:p>
            <a:endParaRPr lang="en-US" dirty="0" smtClean="0"/>
          </a:p>
          <a:p>
            <a:r>
              <a:rPr lang="en-US" dirty="0" smtClean="0"/>
              <a:t>Say something about the magnitude column?</a:t>
            </a:r>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15</a:t>
            </a:fld>
            <a:endParaRPr lang="en-US"/>
          </a:p>
        </p:txBody>
      </p:sp>
    </p:spTree>
    <p:extLst>
      <p:ext uri="{BB962C8B-B14F-4D97-AF65-F5344CB8AC3E}">
        <p14:creationId xmlns:p14="http://schemas.microsoft.com/office/powerpoint/2010/main" val="1246139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Coefficients follow the intuition.</a:t>
            </a:r>
          </a:p>
          <a:p>
            <a:r>
              <a:rPr lang="en-US" dirty="0" smtClean="0"/>
              <a:t>All</a:t>
            </a:r>
            <a:r>
              <a:rPr lang="en-US" baseline="0" dirty="0" smtClean="0"/>
              <a:t> significant in stage 1.</a:t>
            </a:r>
          </a:p>
          <a:p>
            <a:r>
              <a:rPr lang="en-US" dirty="0" smtClean="0"/>
              <a:t>Not</a:t>
            </a:r>
            <a:r>
              <a:rPr lang="en-US" baseline="0" dirty="0" smtClean="0"/>
              <a:t> as many significant coefficients in stage 2, but as we will see, the model fits very well.</a:t>
            </a:r>
          </a:p>
          <a:p>
            <a:endParaRPr lang="en-US" baseline="0" dirty="0" smtClean="0"/>
          </a:p>
          <a:p>
            <a:r>
              <a:rPr lang="en-US" baseline="0" dirty="0" smtClean="0"/>
              <a:t>Say something about magnitude?</a:t>
            </a:r>
            <a:endParaRPr lang="en-US" dirty="0" smtClean="0"/>
          </a:p>
        </p:txBody>
      </p:sp>
      <p:sp>
        <p:nvSpPr>
          <p:cNvPr id="4" name="Slide Number Placeholder 3"/>
          <p:cNvSpPr>
            <a:spLocks noGrp="1"/>
          </p:cNvSpPr>
          <p:nvPr>
            <p:ph type="sldNum" sz="quarter" idx="10"/>
          </p:nvPr>
        </p:nvSpPr>
        <p:spPr/>
        <p:txBody>
          <a:bodyPr/>
          <a:lstStyle/>
          <a:p>
            <a:fld id="{44FDB81D-449E-7E40-A8AB-00328B66EE48}" type="slidenum">
              <a:rPr lang="en-US" smtClean="0"/>
              <a:t>16</a:t>
            </a:fld>
            <a:endParaRPr lang="en-US"/>
          </a:p>
        </p:txBody>
      </p:sp>
    </p:spTree>
    <p:extLst>
      <p:ext uri="{BB962C8B-B14F-4D97-AF65-F5344CB8AC3E}">
        <p14:creationId xmlns:p14="http://schemas.microsoft.com/office/powerpoint/2010/main" val="67174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Mobilization (column 1): </a:t>
            </a:r>
          </a:p>
          <a:p>
            <a:r>
              <a:rPr lang="en-US" dirty="0" smtClean="0"/>
              <a:t>Women’s mobilization is noisy</a:t>
            </a:r>
            <a:r>
              <a:rPr lang="en-US" baseline="0" dirty="0" smtClean="0"/>
              <a:t> but centered around a fairly constant average over time. It contributes a noisy but fairly stable component to the gender gap.</a:t>
            </a:r>
          </a:p>
          <a:p>
            <a:r>
              <a:rPr lang="en-US" dirty="0" smtClean="0"/>
              <a:t>Democrats</a:t>
            </a:r>
            <a:r>
              <a:rPr lang="en-US" baseline="0" dirty="0" smtClean="0"/>
              <a:t> experience a humongous decay of mobilization among men over the same time period.</a:t>
            </a:r>
          </a:p>
          <a:p>
            <a:endParaRPr lang="en-US" baseline="0" dirty="0" smtClean="0"/>
          </a:p>
          <a:p>
            <a:r>
              <a:rPr lang="en-US" baseline="0" dirty="0" smtClean="0"/>
              <a:t>Total mobilization (column 2) is the sum of women’s and men’s mobilization. When added together, it is the mobilization changes among men that contribute most heavily to mobilization’s overall contribution to the gender gap. </a:t>
            </a:r>
          </a:p>
          <a:p>
            <a:endParaRPr lang="en-US" baseline="0" dirty="0" smtClean="0"/>
          </a:p>
          <a:p>
            <a:r>
              <a:rPr lang="en-US" baseline="0" dirty="0" smtClean="0"/>
              <a:t>Persuasion (col 3):</a:t>
            </a:r>
          </a:p>
          <a:p>
            <a:r>
              <a:rPr lang="en-US" baseline="0" dirty="0" smtClean="0"/>
              <a:t>From the predictors alone, we see that persuasion among men and women are fairly equal over time, so men and women as a result have mutually annihilating impact on the gender gap. </a:t>
            </a:r>
          </a:p>
          <a:p>
            <a:r>
              <a:rPr lang="en-US" baseline="0" dirty="0" smtClean="0"/>
              <a:t>When men and women defect at roughly the same rate, the gender gap isn’t affected all that much. </a:t>
            </a:r>
          </a:p>
          <a:p>
            <a:r>
              <a:rPr lang="en-US" baseline="0" dirty="0" smtClean="0"/>
              <a:t>(column 4): </a:t>
            </a:r>
          </a:p>
          <a:p>
            <a:r>
              <a:rPr lang="en-US" baseline="0" dirty="0" smtClean="0"/>
              <a:t>Persuasion had a small impact on the gender gap in past decades, but as persuasion disappears from the electorate with the rise of hyper-partisan voting, persuasion’s impact on the gender gap disappears toward zero.</a:t>
            </a:r>
          </a:p>
          <a:p>
            <a:endParaRPr lang="en-US" baseline="0" dirty="0" smtClean="0"/>
          </a:p>
          <a:p>
            <a:r>
              <a:rPr lang="en-US" baseline="0" dirty="0" smtClean="0"/>
              <a:t>Total campaign: if we add all of these constituent mechanisms together, we get the total effect of these four mechanisms on the gender gap.</a:t>
            </a:r>
          </a:p>
          <a:p>
            <a:r>
              <a:rPr lang="en-US" baseline="0" dirty="0" smtClean="0"/>
              <a:t>We see that the “total campaign” effect appears to be mostly driven by changes in mobilization, judging from the similarity of the figures in column 2 and in the right-most column. </a:t>
            </a:r>
          </a:p>
          <a:p>
            <a:r>
              <a:rPr lang="en-US" baseline="0" dirty="0" smtClean="0"/>
              <a:t>(Next)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17</a:t>
            </a:fld>
            <a:endParaRPr lang="en-US"/>
          </a:p>
        </p:txBody>
      </p:sp>
    </p:spTree>
    <p:extLst>
      <p:ext uri="{BB962C8B-B14F-4D97-AF65-F5344CB8AC3E}">
        <p14:creationId xmlns:p14="http://schemas.microsoft.com/office/powerpoint/2010/main" val="903271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as we see, the predicted gender gap mirrors the observed gap very closely.</a:t>
            </a:r>
          </a:p>
          <a:p>
            <a:endParaRPr lang="en-US" baseline="0" dirty="0" smtClean="0"/>
          </a:p>
          <a:p>
            <a:r>
              <a:rPr lang="en-US" baseline="0" dirty="0" smtClean="0"/>
              <a:t>R^2 between .85 and .95</a:t>
            </a:r>
            <a:endParaRPr lang="en-US" dirty="0" smtClean="0"/>
          </a:p>
          <a:p>
            <a:endParaRPr lang="en-US" dirty="0" smtClean="0"/>
          </a:p>
          <a:p>
            <a:r>
              <a:rPr lang="en-US" dirty="0" smtClean="0"/>
              <a:t>We</a:t>
            </a:r>
            <a:r>
              <a:rPr lang="en-US" baseline="0" dirty="0" smtClean="0"/>
              <a:t> see how well the stage-one model performs</a:t>
            </a:r>
          </a:p>
          <a:p>
            <a:r>
              <a:rPr lang="en-US" baseline="0" dirty="0" smtClean="0"/>
              <a:t>The regression model is almost an accounting identity for the Democratic vote. The Democratic vote margin literally is the sum of partisan mobilization and persuasion.</a:t>
            </a:r>
          </a:p>
          <a:p>
            <a:r>
              <a:rPr lang="en-US" dirty="0" smtClean="0"/>
              <a:t>Not</a:t>
            </a:r>
            <a:r>
              <a:rPr lang="en-US" baseline="0" dirty="0" smtClean="0"/>
              <a:t> perfect because we exclude independents (depending on the coding)</a:t>
            </a:r>
          </a:p>
          <a:p>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18</a:t>
            </a:fld>
            <a:endParaRPr lang="en-US"/>
          </a:p>
        </p:txBody>
      </p:sp>
    </p:spTree>
    <p:extLst>
      <p:ext uri="{BB962C8B-B14F-4D97-AF65-F5344CB8AC3E}">
        <p14:creationId xmlns:p14="http://schemas.microsoft.com/office/powerpoint/2010/main" val="2102930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Mobilization:</a:t>
            </a:r>
          </a:p>
          <a:p>
            <a:r>
              <a:rPr lang="en-US" dirty="0" smtClean="0"/>
              <a:t>Men: remember that</a:t>
            </a:r>
            <a:r>
              <a:rPr lang="en-US" baseline="0" dirty="0" smtClean="0"/>
              <a:t> mobilization is decreasing in its D advantage over this time period. So we’re seeing a declining Democratic advantage due to mobilization.</a:t>
            </a:r>
            <a:endParaRPr lang="en-US" dirty="0" smtClean="0"/>
          </a:p>
          <a:p>
            <a:r>
              <a:rPr lang="en-US" baseline="0" dirty="0" smtClean="0"/>
              <a:t>This is occurring due to the same process by which the gender gap increases, which is lower mobilization of male Democrats relative to male Republicans. </a:t>
            </a:r>
          </a:p>
          <a:p>
            <a:r>
              <a:rPr lang="en-US" baseline="0" dirty="0" smtClean="0"/>
              <a:t>Conventional wisdom is that the larger the gender gap, the better the Democrats do. If we parse out the effect of mobilization only, we show that the opposite effect is happening. The gender gap is growing over this period due to changing party advantage in mobilization, but this is associated with a declining advantage for the Democrats. Bigger gender gap, fewer Democratic votes.</a:t>
            </a:r>
          </a:p>
          <a:p>
            <a:endParaRPr lang="en-US" baseline="0" dirty="0" smtClean="0"/>
          </a:p>
          <a:p>
            <a:r>
              <a:rPr lang="en-US" baseline="0" dirty="0" smtClean="0"/>
              <a:t>Persuasion, overall, this has harmed the Democratic vote over time. </a:t>
            </a:r>
          </a:p>
          <a:p>
            <a:r>
              <a:rPr lang="en-US" baseline="0" dirty="0" smtClean="0"/>
              <a:t>Recall from stage 1 however that persuasion grew the gender gap </a:t>
            </a:r>
            <a:r>
              <a:rPr lang="en-US" b="1" i="1" baseline="0" dirty="0" smtClean="0"/>
              <a:t>in the past</a:t>
            </a:r>
            <a:r>
              <a:rPr lang="en-US" b="0" i="0" baseline="0" dirty="0" smtClean="0"/>
              <a:t>, but no longer has any impact because persuasion basically disappears.</a:t>
            </a:r>
          </a:p>
          <a:p>
            <a:r>
              <a:rPr lang="en-US" b="0" i="0" baseline="0" dirty="0" smtClean="0"/>
              <a:t>We’re finding here that persuasion’s impact on the gender gap meant fewer Democratic votes in the past, but the detriment to D candidates gets </a:t>
            </a:r>
            <a:r>
              <a:rPr lang="en-US" b="0" i="0" baseline="0" dirty="0" err="1" smtClean="0"/>
              <a:t>zereod</a:t>
            </a:r>
            <a:r>
              <a:rPr lang="en-US" b="0" i="0" baseline="0" dirty="0" smtClean="0"/>
              <a:t> out in the 90s and 2000s. </a:t>
            </a:r>
          </a:p>
          <a:p>
            <a:r>
              <a:rPr lang="en-US" b="0" i="0" baseline="0" dirty="0" smtClean="0"/>
              <a:t>Conventional wisdom, again, bigger gender gap, more D votes. We’re again finding the opposite. Persuasion increased the gender gap in the past, but it hurt the Democrats because it was coming from stronger persuasion effects among Republican men. </a:t>
            </a:r>
          </a:p>
          <a:p>
            <a:r>
              <a:rPr lang="en-US" b="0" i="0" baseline="0" dirty="0" smtClean="0"/>
              <a:t>As this influence on the gap has </a:t>
            </a:r>
            <a:r>
              <a:rPr lang="en-US" b="1" i="1" baseline="0" dirty="0" smtClean="0"/>
              <a:t>shrunk</a:t>
            </a:r>
            <a:r>
              <a:rPr lang="en-US" b="0" i="0" baseline="0" dirty="0" smtClean="0"/>
              <a:t> over time, this means that Democrats are showing up their base of support. No longer are men defecting as much, so the shrinking gap due to persuasion actually is good for Democrats.</a:t>
            </a:r>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19</a:t>
            </a:fld>
            <a:endParaRPr lang="en-US"/>
          </a:p>
        </p:txBody>
      </p:sp>
    </p:spTree>
    <p:extLst>
      <p:ext uri="{BB962C8B-B14F-4D97-AF65-F5344CB8AC3E}">
        <p14:creationId xmlns:p14="http://schemas.microsoft.com/office/powerpoint/2010/main" val="972263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the</a:t>
            </a:r>
            <a:r>
              <a:rPr lang="en-US" baseline="0" dirty="0" smtClean="0"/>
              <a:t> model is *accurate*insofar as it produces an accurate left-hand side prediction.</a:t>
            </a:r>
          </a:p>
          <a:p>
            <a:r>
              <a:rPr lang="en-US" baseline="0" dirty="0" smtClean="0"/>
              <a:t>Remember, this isn’t so much a </a:t>
            </a:r>
            <a:r>
              <a:rPr lang="en-US" i="1" baseline="0" dirty="0" smtClean="0"/>
              <a:t>causal</a:t>
            </a:r>
            <a:r>
              <a:rPr lang="en-US" i="0" baseline="0" dirty="0" smtClean="0"/>
              <a:t> model of the vote. It’s more like an accounting identity.</a:t>
            </a:r>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20</a:t>
            </a:fld>
            <a:endParaRPr lang="en-US"/>
          </a:p>
        </p:txBody>
      </p:sp>
    </p:spTree>
    <p:extLst>
      <p:ext uri="{BB962C8B-B14F-4D97-AF65-F5344CB8AC3E}">
        <p14:creationId xmlns:p14="http://schemas.microsoft.com/office/powerpoint/2010/main" val="43286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Topline:</a:t>
            </a:r>
            <a:r>
              <a:rPr lang="en-US" baseline="0" dirty="0" smtClean="0"/>
              <a:t> no strong relationship</a:t>
            </a:r>
          </a:p>
          <a:p>
            <a:endParaRPr lang="en-US" baseline="0" dirty="0" smtClean="0"/>
          </a:p>
          <a:p>
            <a:r>
              <a:rPr lang="en-US" baseline="0" dirty="0" smtClean="0"/>
              <a:t>Break out into mechanisms, each appears to have had counter-intuitive relation between gender gap and D vote</a:t>
            </a:r>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21</a:t>
            </a:fld>
            <a:endParaRPr lang="en-US"/>
          </a:p>
        </p:txBody>
      </p:sp>
    </p:spTree>
    <p:extLst>
      <p:ext uri="{BB962C8B-B14F-4D97-AF65-F5344CB8AC3E}">
        <p14:creationId xmlns:p14="http://schemas.microsoft.com/office/powerpoint/2010/main" val="1191159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noticed in 1980</a:t>
            </a:r>
          </a:p>
          <a:p>
            <a:r>
              <a:rPr lang="en-US" dirty="0" smtClean="0"/>
              <a:t>Lit attributes</a:t>
            </a:r>
            <a:r>
              <a:rPr lang="en-US" baseline="0" dirty="0" smtClean="0"/>
              <a:t> to policy preferences, women’s independence, feminism, socialization</a:t>
            </a:r>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3</a:t>
            </a:fld>
            <a:endParaRPr lang="en-US"/>
          </a:p>
        </p:txBody>
      </p:sp>
    </p:spTree>
    <p:extLst>
      <p:ext uri="{BB962C8B-B14F-4D97-AF65-F5344CB8AC3E}">
        <p14:creationId xmlns:p14="http://schemas.microsoft.com/office/powerpoint/2010/main" val="706098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ANES – “leaners” coded</a:t>
            </a:r>
            <a:r>
              <a:rPr lang="en-US" baseline="0" dirty="0" smtClean="0"/>
              <a:t> as partisanship</a:t>
            </a:r>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5</a:t>
            </a:fld>
            <a:endParaRPr lang="en-US"/>
          </a:p>
        </p:txBody>
      </p:sp>
    </p:spTree>
    <p:extLst>
      <p:ext uri="{BB962C8B-B14F-4D97-AF65-F5344CB8AC3E}">
        <p14:creationId xmlns:p14="http://schemas.microsoft.com/office/powerpoint/2010/main" val="302408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r>
              <a:rPr lang="en-US" baseline="0" dirty="0" smtClean="0"/>
              <a:t> = .16 (2004)</a:t>
            </a:r>
          </a:p>
          <a:p>
            <a:r>
              <a:rPr lang="en-US" baseline="0" dirty="0" smtClean="0"/>
              <a:t>r = .14 (2008)</a:t>
            </a:r>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7</a:t>
            </a:fld>
            <a:endParaRPr lang="en-US"/>
          </a:p>
        </p:txBody>
      </p:sp>
    </p:spTree>
    <p:extLst>
      <p:ext uri="{BB962C8B-B14F-4D97-AF65-F5344CB8AC3E}">
        <p14:creationId xmlns:p14="http://schemas.microsoft.com/office/powerpoint/2010/main" val="179115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16 presidential elections from ANES</a:t>
            </a:r>
          </a:p>
          <a:p>
            <a:r>
              <a:rPr lang="en-US" dirty="0" smtClean="0"/>
              <a:t>Will be data for rest of paper</a:t>
            </a:r>
          </a:p>
          <a:p>
            <a:r>
              <a:rPr lang="en-US" dirty="0" smtClean="0"/>
              <a:t>r = .17</a:t>
            </a:r>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8</a:t>
            </a:fld>
            <a:endParaRPr lang="en-US"/>
          </a:p>
        </p:txBody>
      </p:sp>
    </p:spTree>
    <p:extLst>
      <p:ext uri="{BB962C8B-B14F-4D97-AF65-F5344CB8AC3E}">
        <p14:creationId xmlns:p14="http://schemas.microsoft.com/office/powerpoint/2010/main" val="29514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a:t>
            </a:r>
            <a:r>
              <a:rPr lang="en-US" baseline="0" dirty="0" smtClean="0"/>
              <a:t> enough to</a:t>
            </a:r>
            <a:r>
              <a:rPr lang="en-US" dirty="0" smtClean="0"/>
              <a:t> be</a:t>
            </a:r>
            <a:r>
              <a:rPr lang="en-US" baseline="0" dirty="0" smtClean="0"/>
              <a:t> applied to any groups</a:t>
            </a:r>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9</a:t>
            </a:fld>
            <a:endParaRPr lang="en-US"/>
          </a:p>
        </p:txBody>
      </p:sp>
    </p:spTree>
    <p:extLst>
      <p:ext uri="{BB962C8B-B14F-4D97-AF65-F5344CB8AC3E}">
        <p14:creationId xmlns:p14="http://schemas.microsoft.com/office/powerpoint/2010/main" val="178742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of as short-term campaign effects on long-term base</a:t>
            </a:r>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10</a:t>
            </a:fld>
            <a:endParaRPr lang="en-US"/>
          </a:p>
        </p:txBody>
      </p:sp>
    </p:spTree>
    <p:extLst>
      <p:ext uri="{BB962C8B-B14F-4D97-AF65-F5344CB8AC3E}">
        <p14:creationId xmlns:p14="http://schemas.microsoft.com/office/powerpoint/2010/main" val="775532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Effects can vary</a:t>
            </a:r>
            <a:r>
              <a:rPr lang="en-US" baseline="0" dirty="0" smtClean="0"/>
              <a:t> by election – not timeless</a:t>
            </a:r>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11</a:t>
            </a:fld>
            <a:endParaRPr lang="en-US"/>
          </a:p>
        </p:txBody>
      </p:sp>
    </p:spTree>
    <p:extLst>
      <p:ext uri="{BB962C8B-B14F-4D97-AF65-F5344CB8AC3E}">
        <p14:creationId xmlns:p14="http://schemas.microsoft.com/office/powerpoint/2010/main" val="1894110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same for persuasion</a:t>
            </a:r>
          </a:p>
          <a:p>
            <a:r>
              <a:rPr lang="en-US" dirty="0" smtClean="0"/>
              <a:t>16 </a:t>
            </a:r>
            <a:r>
              <a:rPr lang="en-US" dirty="0" err="1" smtClean="0"/>
              <a:t>pres</a:t>
            </a:r>
            <a:r>
              <a:rPr lang="en-US" baseline="0" dirty="0" smtClean="0"/>
              <a:t> elections in ANES (1952-2012)</a:t>
            </a:r>
            <a:endParaRPr lang="en-US" dirty="0" smtClean="0"/>
          </a:p>
          <a:p>
            <a:r>
              <a:rPr lang="en-US" dirty="0" smtClean="0"/>
              <a:t>Measure</a:t>
            </a:r>
            <a:r>
              <a:rPr lang="en-US" baseline="0" dirty="0" smtClean="0"/>
              <a:t> partisanship using party ID in 2 ways to account for debate about leaners</a:t>
            </a:r>
            <a:endParaRPr lang="en-US" dirty="0"/>
          </a:p>
        </p:txBody>
      </p:sp>
      <p:sp>
        <p:nvSpPr>
          <p:cNvPr id="4" name="Slide Number Placeholder 3"/>
          <p:cNvSpPr>
            <a:spLocks noGrp="1"/>
          </p:cNvSpPr>
          <p:nvPr>
            <p:ph type="sldNum" sz="quarter" idx="10"/>
          </p:nvPr>
        </p:nvSpPr>
        <p:spPr/>
        <p:txBody>
          <a:bodyPr/>
          <a:lstStyle/>
          <a:p>
            <a:fld id="{44FDB81D-449E-7E40-A8AB-00328B66EE48}" type="slidenum">
              <a:rPr lang="en-US" smtClean="0"/>
              <a:t>12</a:t>
            </a:fld>
            <a:endParaRPr lang="en-US"/>
          </a:p>
        </p:txBody>
      </p:sp>
    </p:spTree>
    <p:extLst>
      <p:ext uri="{BB962C8B-B14F-4D97-AF65-F5344CB8AC3E}">
        <p14:creationId xmlns:p14="http://schemas.microsoft.com/office/powerpoint/2010/main" val="1004106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7EFC03-BABD-644E-A111-B43E24A2805E}" type="datetimeFigureOut">
              <a:rPr lang="en-US" smtClean="0"/>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E8ED8-C135-944D-A263-2DB5982C9771}" type="slidenum">
              <a:rPr lang="en-US" smtClean="0"/>
              <a:t>‹#›</a:t>
            </a:fld>
            <a:endParaRPr lang="en-US"/>
          </a:p>
        </p:txBody>
      </p:sp>
    </p:spTree>
    <p:extLst>
      <p:ext uri="{BB962C8B-B14F-4D97-AF65-F5344CB8AC3E}">
        <p14:creationId xmlns:p14="http://schemas.microsoft.com/office/powerpoint/2010/main" val="356277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7EFC03-BABD-644E-A111-B43E24A2805E}" type="datetimeFigureOut">
              <a:rPr lang="en-US" smtClean="0"/>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E8ED8-C135-944D-A263-2DB5982C9771}" type="slidenum">
              <a:rPr lang="en-US" smtClean="0"/>
              <a:t>‹#›</a:t>
            </a:fld>
            <a:endParaRPr lang="en-US"/>
          </a:p>
        </p:txBody>
      </p:sp>
    </p:spTree>
    <p:extLst>
      <p:ext uri="{BB962C8B-B14F-4D97-AF65-F5344CB8AC3E}">
        <p14:creationId xmlns:p14="http://schemas.microsoft.com/office/powerpoint/2010/main" val="17067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7EFC03-BABD-644E-A111-B43E24A2805E}" type="datetimeFigureOut">
              <a:rPr lang="en-US" smtClean="0"/>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E8ED8-C135-944D-A263-2DB5982C9771}" type="slidenum">
              <a:rPr lang="en-US" smtClean="0"/>
              <a:t>‹#›</a:t>
            </a:fld>
            <a:endParaRPr lang="en-US"/>
          </a:p>
        </p:txBody>
      </p:sp>
    </p:spTree>
    <p:extLst>
      <p:ext uri="{BB962C8B-B14F-4D97-AF65-F5344CB8AC3E}">
        <p14:creationId xmlns:p14="http://schemas.microsoft.com/office/powerpoint/2010/main" val="106292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7EFC03-BABD-644E-A111-B43E24A2805E}" type="datetimeFigureOut">
              <a:rPr lang="en-US" smtClean="0"/>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E8ED8-C135-944D-A263-2DB5982C9771}" type="slidenum">
              <a:rPr lang="en-US" smtClean="0"/>
              <a:t>‹#›</a:t>
            </a:fld>
            <a:endParaRPr lang="en-US"/>
          </a:p>
        </p:txBody>
      </p:sp>
    </p:spTree>
    <p:extLst>
      <p:ext uri="{BB962C8B-B14F-4D97-AF65-F5344CB8AC3E}">
        <p14:creationId xmlns:p14="http://schemas.microsoft.com/office/powerpoint/2010/main" val="82518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7EFC03-BABD-644E-A111-B43E24A2805E}" type="datetimeFigureOut">
              <a:rPr lang="en-US" smtClean="0"/>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E8ED8-C135-944D-A263-2DB5982C9771}" type="slidenum">
              <a:rPr lang="en-US" smtClean="0"/>
              <a:t>‹#›</a:t>
            </a:fld>
            <a:endParaRPr lang="en-US"/>
          </a:p>
        </p:txBody>
      </p:sp>
    </p:spTree>
    <p:extLst>
      <p:ext uri="{BB962C8B-B14F-4D97-AF65-F5344CB8AC3E}">
        <p14:creationId xmlns:p14="http://schemas.microsoft.com/office/powerpoint/2010/main" val="392556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7EFC03-BABD-644E-A111-B43E24A2805E}" type="datetimeFigureOut">
              <a:rPr lang="en-US" smtClean="0"/>
              <a:t>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E8ED8-C135-944D-A263-2DB5982C9771}" type="slidenum">
              <a:rPr lang="en-US" smtClean="0"/>
              <a:t>‹#›</a:t>
            </a:fld>
            <a:endParaRPr lang="en-US"/>
          </a:p>
        </p:txBody>
      </p:sp>
    </p:spTree>
    <p:extLst>
      <p:ext uri="{BB962C8B-B14F-4D97-AF65-F5344CB8AC3E}">
        <p14:creationId xmlns:p14="http://schemas.microsoft.com/office/powerpoint/2010/main" val="346321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7EFC03-BABD-644E-A111-B43E24A2805E}" type="datetimeFigureOut">
              <a:rPr lang="en-US" smtClean="0"/>
              <a:t>11/9/16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E8ED8-C135-944D-A263-2DB5982C9771}" type="slidenum">
              <a:rPr lang="en-US" smtClean="0"/>
              <a:t>‹#›</a:t>
            </a:fld>
            <a:endParaRPr lang="en-US"/>
          </a:p>
        </p:txBody>
      </p:sp>
    </p:spTree>
    <p:extLst>
      <p:ext uri="{BB962C8B-B14F-4D97-AF65-F5344CB8AC3E}">
        <p14:creationId xmlns:p14="http://schemas.microsoft.com/office/powerpoint/2010/main" val="3750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7EFC03-BABD-644E-A111-B43E24A2805E}" type="datetimeFigureOut">
              <a:rPr lang="en-US" smtClean="0"/>
              <a:t>11/9/16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6E8ED8-C135-944D-A263-2DB5982C9771}" type="slidenum">
              <a:rPr lang="en-US" smtClean="0"/>
              <a:t>‹#›</a:t>
            </a:fld>
            <a:endParaRPr lang="en-US"/>
          </a:p>
        </p:txBody>
      </p:sp>
    </p:spTree>
    <p:extLst>
      <p:ext uri="{BB962C8B-B14F-4D97-AF65-F5344CB8AC3E}">
        <p14:creationId xmlns:p14="http://schemas.microsoft.com/office/powerpoint/2010/main" val="397181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EFC03-BABD-644E-A111-B43E24A2805E}" type="datetimeFigureOut">
              <a:rPr lang="en-US" smtClean="0"/>
              <a:t>11/9/16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6E8ED8-C135-944D-A263-2DB5982C9771}" type="slidenum">
              <a:rPr lang="en-US" smtClean="0"/>
              <a:t>‹#›</a:t>
            </a:fld>
            <a:endParaRPr lang="en-US"/>
          </a:p>
        </p:txBody>
      </p:sp>
    </p:spTree>
    <p:extLst>
      <p:ext uri="{BB962C8B-B14F-4D97-AF65-F5344CB8AC3E}">
        <p14:creationId xmlns:p14="http://schemas.microsoft.com/office/powerpoint/2010/main" val="418568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7EFC03-BABD-644E-A111-B43E24A2805E}" type="datetimeFigureOut">
              <a:rPr lang="en-US" smtClean="0"/>
              <a:t>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E8ED8-C135-944D-A263-2DB5982C9771}" type="slidenum">
              <a:rPr lang="en-US" smtClean="0"/>
              <a:t>‹#›</a:t>
            </a:fld>
            <a:endParaRPr lang="en-US"/>
          </a:p>
        </p:txBody>
      </p:sp>
    </p:spTree>
    <p:extLst>
      <p:ext uri="{BB962C8B-B14F-4D97-AF65-F5344CB8AC3E}">
        <p14:creationId xmlns:p14="http://schemas.microsoft.com/office/powerpoint/2010/main" val="142455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7EFC03-BABD-644E-A111-B43E24A2805E}" type="datetimeFigureOut">
              <a:rPr lang="en-US" smtClean="0"/>
              <a:t>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E8ED8-C135-944D-A263-2DB5982C9771}" type="slidenum">
              <a:rPr lang="en-US" smtClean="0"/>
              <a:t>‹#›</a:t>
            </a:fld>
            <a:endParaRPr lang="en-US"/>
          </a:p>
        </p:txBody>
      </p:sp>
    </p:spTree>
    <p:extLst>
      <p:ext uri="{BB962C8B-B14F-4D97-AF65-F5344CB8AC3E}">
        <p14:creationId xmlns:p14="http://schemas.microsoft.com/office/powerpoint/2010/main" val="1159901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7EFC03-BABD-644E-A111-B43E24A2805E}" type="datetimeFigureOut">
              <a:rPr lang="en-US" smtClean="0"/>
              <a:t>11/9/16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E8ED8-C135-944D-A263-2DB5982C9771}" type="slidenum">
              <a:rPr lang="en-US" smtClean="0"/>
              <a:t>‹#›</a:t>
            </a:fld>
            <a:endParaRPr lang="en-US"/>
          </a:p>
        </p:txBody>
      </p:sp>
    </p:spTree>
    <p:extLst>
      <p:ext uri="{BB962C8B-B14F-4D97-AF65-F5344CB8AC3E}">
        <p14:creationId xmlns:p14="http://schemas.microsoft.com/office/powerpoint/2010/main" val="40733582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5262" y="510596"/>
            <a:ext cx="8458200" cy="2154227"/>
          </a:xfrm>
        </p:spPr>
        <p:txBody>
          <a:bodyPr/>
          <a:lstStyle/>
          <a:p>
            <a:r>
              <a:rPr lang="en-US" dirty="0" smtClean="0">
                <a:solidFill>
                  <a:srgbClr val="F1E287"/>
                </a:solidFill>
              </a:rPr>
              <a:t>Mobilization, Persuasion, and the Partisan Fallout of the Gender Gap in U.S. Voting</a:t>
            </a:r>
            <a:endParaRPr lang="en-US" dirty="0">
              <a:solidFill>
                <a:srgbClr val="F1E287"/>
              </a:solidFill>
            </a:endParaRPr>
          </a:p>
        </p:txBody>
      </p:sp>
      <p:sp>
        <p:nvSpPr>
          <p:cNvPr id="3" name="Subtitle 2"/>
          <p:cNvSpPr>
            <a:spLocks noGrp="1"/>
          </p:cNvSpPr>
          <p:nvPr>
            <p:ph type="subTitle" idx="1"/>
          </p:nvPr>
        </p:nvSpPr>
        <p:spPr>
          <a:xfrm>
            <a:off x="1373961" y="3311700"/>
            <a:ext cx="6400800" cy="2410862"/>
          </a:xfrm>
        </p:spPr>
        <p:txBody>
          <a:bodyPr>
            <a:normAutofit lnSpcReduction="10000"/>
          </a:bodyPr>
          <a:lstStyle/>
          <a:p>
            <a:pPr>
              <a:spcBef>
                <a:spcPts val="0"/>
              </a:spcBef>
            </a:pPr>
            <a:r>
              <a:rPr lang="en-US" dirty="0" smtClean="0"/>
              <a:t>Barry C. Burden</a:t>
            </a:r>
            <a:endParaRPr lang="en-US" dirty="0"/>
          </a:p>
          <a:p>
            <a:pPr>
              <a:spcBef>
                <a:spcPts val="0"/>
              </a:spcBef>
            </a:pPr>
            <a:r>
              <a:rPr lang="en-US" dirty="0"/>
              <a:t>Michael </a:t>
            </a:r>
            <a:r>
              <a:rPr lang="en-US" dirty="0" err="1" smtClean="0"/>
              <a:t>DeCrescenzo</a:t>
            </a:r>
            <a:endParaRPr lang="en-US" dirty="0" smtClean="0"/>
          </a:p>
          <a:p>
            <a:pPr>
              <a:spcBef>
                <a:spcPts val="0"/>
              </a:spcBef>
            </a:pPr>
            <a:endParaRPr lang="en-US" dirty="0"/>
          </a:p>
          <a:p>
            <a:pPr>
              <a:spcBef>
                <a:spcPts val="0"/>
              </a:spcBef>
            </a:pPr>
            <a:r>
              <a:rPr lang="en-US" dirty="0" smtClean="0"/>
              <a:t>University of Wisconsin-Madison</a:t>
            </a:r>
            <a:endParaRPr lang="en-US" dirty="0"/>
          </a:p>
          <a:p>
            <a:pPr>
              <a:spcBef>
                <a:spcPts val="0"/>
              </a:spcBef>
            </a:pPr>
            <a:r>
              <a:rPr lang="en-US" dirty="0"/>
              <a:t>Department of </a:t>
            </a:r>
            <a:r>
              <a:rPr lang="en-US" dirty="0" smtClean="0"/>
              <a:t>Political Science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064" y="5622877"/>
            <a:ext cx="3946595" cy="1136686"/>
          </a:xfrm>
          <a:prstGeom prst="rect">
            <a:avLst/>
          </a:prstGeom>
        </p:spPr>
      </p:pic>
    </p:spTree>
    <p:extLst>
      <p:ext uri="{BB962C8B-B14F-4D97-AF65-F5344CB8AC3E}">
        <p14:creationId xmlns:p14="http://schemas.microsoft.com/office/powerpoint/2010/main" val="2020014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009" y="0"/>
            <a:ext cx="8539315" cy="1143000"/>
          </a:xfrm>
        </p:spPr>
        <p:txBody>
          <a:bodyPr>
            <a:normAutofit/>
          </a:bodyPr>
          <a:lstStyle/>
          <a:p>
            <a:r>
              <a:rPr lang="en-US" dirty="0" smtClean="0">
                <a:solidFill>
                  <a:srgbClr val="F1E287"/>
                </a:solidFill>
              </a:rPr>
              <a:t>How Partisanship Translates to Votes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343" y="3141406"/>
            <a:ext cx="8539981" cy="2299531"/>
          </a:xfrm>
          <a:prstGeom prst="rect">
            <a:avLst/>
          </a:prstGeom>
        </p:spPr>
      </p:pic>
      <p:sp>
        <p:nvSpPr>
          <p:cNvPr id="5" name="TextBox 4"/>
          <p:cNvSpPr txBox="1"/>
          <p:nvPr/>
        </p:nvSpPr>
        <p:spPr>
          <a:xfrm>
            <a:off x="934099" y="1606467"/>
            <a:ext cx="7275133" cy="584775"/>
          </a:xfrm>
          <a:prstGeom prst="rect">
            <a:avLst/>
          </a:prstGeom>
          <a:noFill/>
        </p:spPr>
        <p:txBody>
          <a:bodyPr wrap="none" rtlCol="0">
            <a:spAutoFit/>
          </a:bodyPr>
          <a:lstStyle/>
          <a:p>
            <a:r>
              <a:rPr lang="en-US" sz="3200" dirty="0" smtClean="0"/>
              <a:t>Mechanisms: mobilization and persuasion </a:t>
            </a:r>
            <a:endParaRPr lang="en-US" sz="3200" dirty="0"/>
          </a:p>
        </p:txBody>
      </p:sp>
    </p:spTree>
    <p:extLst>
      <p:ext uri="{BB962C8B-B14F-4D97-AF65-F5344CB8AC3E}">
        <p14:creationId xmlns:p14="http://schemas.microsoft.com/office/powerpoint/2010/main" val="59713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1E287"/>
                </a:solidFill>
              </a:rPr>
              <a:t>Net Differences Most Important</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1344"/>
          <a:stretch/>
        </p:blipFill>
        <p:spPr>
          <a:xfrm>
            <a:off x="427703" y="1637070"/>
            <a:ext cx="8288593" cy="1984921"/>
          </a:xfrm>
          <a:prstGeom prst="rect">
            <a:avLst/>
          </a:prstGeom>
        </p:spPr>
      </p:pic>
      <p:sp>
        <p:nvSpPr>
          <p:cNvPr id="5" name="TextBox 4"/>
          <p:cNvSpPr txBox="1"/>
          <p:nvPr/>
        </p:nvSpPr>
        <p:spPr>
          <a:xfrm>
            <a:off x="457200" y="4116062"/>
            <a:ext cx="8521628" cy="1569660"/>
          </a:xfrm>
          <a:prstGeom prst="rect">
            <a:avLst/>
          </a:prstGeom>
          <a:noFill/>
        </p:spPr>
        <p:txBody>
          <a:bodyPr wrap="none" rtlCol="0">
            <a:spAutoFit/>
          </a:bodyPr>
          <a:lstStyle/>
          <a:p>
            <a:r>
              <a:rPr lang="en-US" sz="3200" dirty="0" smtClean="0"/>
              <a:t>Must measure as </a:t>
            </a:r>
            <a:r>
              <a:rPr lang="en-US" sz="3200" dirty="0" smtClean="0">
                <a:solidFill>
                  <a:srgbClr val="F1E287"/>
                </a:solidFill>
              </a:rPr>
              <a:t>raw numbers </a:t>
            </a:r>
            <a:r>
              <a:rPr lang="en-US" sz="3200" dirty="0" smtClean="0"/>
              <a:t>not </a:t>
            </a:r>
            <a:r>
              <a:rPr lang="en-US" sz="3200" dirty="0" smtClean="0">
                <a:solidFill>
                  <a:srgbClr val="F1E287"/>
                </a:solidFill>
              </a:rPr>
              <a:t>rates</a:t>
            </a:r>
          </a:p>
          <a:p>
            <a:endParaRPr lang="en-US" sz="3200" dirty="0"/>
          </a:p>
          <a:p>
            <a:r>
              <a:rPr lang="en-US" sz="3200" dirty="0" smtClean="0"/>
              <a:t>Note: persuasion effect twice that of mobilization </a:t>
            </a:r>
            <a:endParaRPr lang="en-US" sz="3200" dirty="0"/>
          </a:p>
        </p:txBody>
      </p:sp>
    </p:spTree>
    <p:extLst>
      <p:ext uri="{BB962C8B-B14F-4D97-AF65-F5344CB8AC3E}">
        <p14:creationId xmlns:p14="http://schemas.microsoft.com/office/powerpoint/2010/main" val="140913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0"/>
            <a:ext cx="8229600" cy="1143000"/>
          </a:xfrm>
        </p:spPr>
        <p:txBody>
          <a:bodyPr/>
          <a:lstStyle/>
          <a:p>
            <a:r>
              <a:rPr lang="en-US" dirty="0" smtClean="0">
                <a:solidFill>
                  <a:srgbClr val="F1E287"/>
                </a:solidFill>
              </a:rPr>
              <a:t>Measuring Net Mobilization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275" y="2403987"/>
            <a:ext cx="8045450" cy="151818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275" y="4322123"/>
            <a:ext cx="8045450" cy="1350419"/>
          </a:xfrm>
          <a:prstGeom prst="rect">
            <a:avLst/>
          </a:prstGeom>
        </p:spPr>
      </p:pic>
      <p:sp>
        <p:nvSpPr>
          <p:cNvPr id="8" name="TextBox 7"/>
          <p:cNvSpPr txBox="1"/>
          <p:nvPr/>
        </p:nvSpPr>
        <p:spPr>
          <a:xfrm>
            <a:off x="1533833" y="1296751"/>
            <a:ext cx="6502486" cy="584775"/>
          </a:xfrm>
          <a:prstGeom prst="rect">
            <a:avLst/>
          </a:prstGeom>
          <a:noFill/>
        </p:spPr>
        <p:txBody>
          <a:bodyPr wrap="none" rtlCol="0">
            <a:spAutoFit/>
          </a:bodyPr>
          <a:lstStyle/>
          <a:p>
            <a:r>
              <a:rPr lang="en-US" sz="3200" dirty="0" smtClean="0"/>
              <a:t>Net </a:t>
            </a:r>
            <a:r>
              <a:rPr lang="en-US" sz="3200" smtClean="0"/>
              <a:t>Democratic advantage </a:t>
            </a:r>
            <a:r>
              <a:rPr lang="en-US" sz="3200" dirty="0" smtClean="0"/>
              <a:t>in turnout:</a:t>
            </a:r>
            <a:endParaRPr lang="en-US" sz="3200" dirty="0"/>
          </a:p>
        </p:txBody>
      </p:sp>
    </p:spTree>
    <p:extLst>
      <p:ext uri="{BB962C8B-B14F-4D97-AF65-F5344CB8AC3E}">
        <p14:creationId xmlns:p14="http://schemas.microsoft.com/office/powerpoint/2010/main" val="209395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1E287"/>
                </a:solidFill>
              </a:rPr>
              <a:t>The Measures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01" y="1143000"/>
            <a:ext cx="7581997" cy="5415712"/>
          </a:xfrm>
          <a:prstGeom prst="rect">
            <a:avLst/>
          </a:prstGeom>
        </p:spPr>
      </p:pic>
    </p:spTree>
    <p:extLst>
      <p:ext uri="{BB962C8B-B14F-4D97-AF65-F5344CB8AC3E}">
        <p14:creationId xmlns:p14="http://schemas.microsoft.com/office/powerpoint/2010/main" val="130887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solidFill>
                  <a:srgbClr val="F1E287"/>
                </a:solidFill>
              </a:rPr>
              <a:t>A Two-Stage Model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970690"/>
            <a:ext cx="8370803" cy="10857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073" y="4127013"/>
            <a:ext cx="8686800" cy="1162318"/>
          </a:xfrm>
          <a:prstGeom prst="rect">
            <a:avLst/>
          </a:prstGeom>
        </p:spPr>
      </p:pic>
      <p:sp>
        <p:nvSpPr>
          <p:cNvPr id="6" name="TextBox 5"/>
          <p:cNvSpPr txBox="1"/>
          <p:nvPr/>
        </p:nvSpPr>
        <p:spPr>
          <a:xfrm>
            <a:off x="2836754" y="1385915"/>
            <a:ext cx="3611694" cy="584775"/>
          </a:xfrm>
          <a:prstGeom prst="rect">
            <a:avLst/>
          </a:prstGeom>
          <a:noFill/>
        </p:spPr>
        <p:txBody>
          <a:bodyPr wrap="none" rtlCol="0">
            <a:spAutoFit/>
          </a:bodyPr>
          <a:lstStyle/>
          <a:p>
            <a:r>
              <a:rPr lang="en-US" sz="3200" smtClean="0"/>
              <a:t>Stage 1: Gender Gap</a:t>
            </a:r>
            <a:endParaRPr lang="en-US" sz="3200" dirty="0"/>
          </a:p>
        </p:txBody>
      </p:sp>
      <p:sp>
        <p:nvSpPr>
          <p:cNvPr id="7" name="TextBox 6"/>
          <p:cNvSpPr txBox="1"/>
          <p:nvPr/>
        </p:nvSpPr>
        <p:spPr>
          <a:xfrm>
            <a:off x="2836754" y="3530802"/>
            <a:ext cx="3569439" cy="584775"/>
          </a:xfrm>
          <a:prstGeom prst="rect">
            <a:avLst/>
          </a:prstGeom>
          <a:noFill/>
        </p:spPr>
        <p:txBody>
          <a:bodyPr wrap="none" rtlCol="0">
            <a:spAutoFit/>
          </a:bodyPr>
          <a:lstStyle/>
          <a:p>
            <a:r>
              <a:rPr lang="en-US" sz="3200" smtClean="0"/>
              <a:t>Stage 2: Vote Shares</a:t>
            </a:r>
            <a:endParaRPr lang="en-US" sz="3200" dirty="0"/>
          </a:p>
        </p:txBody>
      </p:sp>
    </p:spTree>
    <p:extLst>
      <p:ext uri="{BB962C8B-B14F-4D97-AF65-F5344CB8AC3E}">
        <p14:creationId xmlns:p14="http://schemas.microsoft.com/office/powerpoint/2010/main" val="80973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solidFill>
                  <a:srgbClr val="F1E287"/>
                </a:solidFill>
              </a:rPr>
              <a:t>Expectations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44" y="1725632"/>
            <a:ext cx="8427512" cy="2320125"/>
          </a:xfrm>
          <a:prstGeom prst="rect">
            <a:avLst/>
          </a:prstGeom>
        </p:spPr>
      </p:pic>
    </p:spTree>
    <p:extLst>
      <p:ext uri="{BB962C8B-B14F-4D97-AF65-F5344CB8AC3E}">
        <p14:creationId xmlns:p14="http://schemas.microsoft.com/office/powerpoint/2010/main" val="548289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1E287"/>
                </a:solidFill>
              </a:rPr>
              <a:t>Regression Results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85" y="1689904"/>
            <a:ext cx="8360229" cy="3657600"/>
          </a:xfrm>
          <a:prstGeom prst="rect">
            <a:avLst/>
          </a:prstGeom>
        </p:spPr>
      </p:pic>
    </p:spTree>
    <p:extLst>
      <p:ext uri="{BB962C8B-B14F-4D97-AF65-F5344CB8AC3E}">
        <p14:creationId xmlns:p14="http://schemas.microsoft.com/office/powerpoint/2010/main" val="252860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1E287"/>
                </a:solidFill>
              </a:rPr>
              <a:t>Gender Gap Effects (Stage 1)</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47172"/>
            <a:ext cx="8208765" cy="5130478"/>
          </a:xfrm>
          <a:prstGeom prst="rect">
            <a:avLst/>
          </a:prstGeom>
        </p:spPr>
      </p:pic>
    </p:spTree>
    <p:extLst>
      <p:ext uri="{BB962C8B-B14F-4D97-AF65-F5344CB8AC3E}">
        <p14:creationId xmlns:p14="http://schemas.microsoft.com/office/powerpoint/2010/main" val="1006658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1E287"/>
                </a:solidFill>
              </a:rPr>
              <a:t>Predicted and Observed Gender Gap</a:t>
            </a:r>
            <a:endParaRPr lang="en-US" dirty="0">
              <a:solidFill>
                <a:srgbClr val="F1E287"/>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54120"/>
            <a:ext cx="8232120" cy="4116060"/>
          </a:xfrm>
        </p:spPr>
      </p:pic>
    </p:spTree>
    <p:extLst>
      <p:ext uri="{BB962C8B-B14F-4D97-AF65-F5344CB8AC3E}">
        <p14:creationId xmlns:p14="http://schemas.microsoft.com/office/powerpoint/2010/main" val="1117793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1E287"/>
                </a:solidFill>
              </a:rPr>
              <a:t>Vote Effects </a:t>
            </a:r>
            <a:r>
              <a:rPr lang="en-US" dirty="0">
                <a:solidFill>
                  <a:srgbClr val="F1E287"/>
                </a:solidFill>
              </a:rPr>
              <a:t>(Stage </a:t>
            </a:r>
            <a:r>
              <a:rPr lang="en-US" dirty="0" smtClean="0">
                <a:solidFill>
                  <a:srgbClr val="F1E287"/>
                </a:solidFill>
              </a:rPr>
              <a:t>2 via Stage 1)</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81896"/>
            <a:ext cx="8229600" cy="5143500"/>
          </a:xfrm>
          <a:prstGeom prst="rect">
            <a:avLst/>
          </a:prstGeom>
        </p:spPr>
      </p:pic>
    </p:spTree>
    <p:extLst>
      <p:ext uri="{BB962C8B-B14F-4D97-AF65-F5344CB8AC3E}">
        <p14:creationId xmlns:p14="http://schemas.microsoft.com/office/powerpoint/2010/main" val="1030095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1E287"/>
                </a:solidFill>
              </a:rPr>
              <a:t>Vote Choices of Men and Women</a:t>
            </a:r>
            <a:endParaRPr lang="en-US" dirty="0">
              <a:solidFill>
                <a:srgbClr val="F1E287"/>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725" y="1143000"/>
            <a:ext cx="6686550" cy="5200650"/>
          </a:xfrm>
          <a:prstGeom prst="rect">
            <a:avLst/>
          </a:prstGeom>
        </p:spPr>
      </p:pic>
    </p:spTree>
    <p:extLst>
      <p:ext uri="{BB962C8B-B14F-4D97-AF65-F5344CB8AC3E}">
        <p14:creationId xmlns:p14="http://schemas.microsoft.com/office/powerpoint/2010/main" val="24331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1E287"/>
                </a:solidFill>
              </a:rPr>
              <a:t>Predicted and Observed Dem. Vote</a:t>
            </a:r>
            <a:endParaRPr lang="en-US" dirty="0">
              <a:solidFill>
                <a:srgbClr val="F1E287"/>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05781"/>
            <a:ext cx="8229600" cy="4114800"/>
          </a:xfrm>
        </p:spPr>
      </p:pic>
    </p:spTree>
    <p:extLst>
      <p:ext uri="{BB962C8B-B14F-4D97-AF65-F5344CB8AC3E}">
        <p14:creationId xmlns:p14="http://schemas.microsoft.com/office/powerpoint/2010/main" val="451069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1E287"/>
                </a:solidFill>
              </a:rPr>
              <a:t>Reiterating the Findings</a:t>
            </a:r>
            <a:endParaRPr lang="en-US" dirty="0">
              <a:solidFill>
                <a:srgbClr val="F1E287"/>
              </a:solidFill>
            </a:endParaRPr>
          </a:p>
        </p:txBody>
      </p:sp>
      <p:sp>
        <p:nvSpPr>
          <p:cNvPr id="3" name="Content Placeholder 2"/>
          <p:cNvSpPr>
            <a:spLocks noGrp="1"/>
          </p:cNvSpPr>
          <p:nvPr>
            <p:ph idx="1"/>
          </p:nvPr>
        </p:nvSpPr>
        <p:spPr>
          <a:xfrm>
            <a:off x="457200" y="1143000"/>
            <a:ext cx="8229600" cy="5178972"/>
          </a:xfrm>
        </p:spPr>
        <p:txBody>
          <a:bodyPr>
            <a:normAutofit fontScale="925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Gender gap has grown but Democratic vote share has not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Men’s mobilization has much bigger effect than women’s mobilization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Persuasion benefits Republicans but has declined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Changes in mobilization and persuasion actually weakened relationship between gender gap and the vote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6070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solidFill>
                  <a:srgbClr val="F1E287"/>
                </a:solidFill>
              </a:rPr>
              <a:t>Conclusions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Little support for conventional wisdom – depends on </a:t>
            </a:r>
            <a:r>
              <a:rPr lang="en-US" dirty="0" smtClean="0">
                <a:solidFill>
                  <a:srgbClr val="F1E287"/>
                </a:solidFill>
              </a:rPr>
              <a:t>why</a:t>
            </a:r>
            <a:r>
              <a:rPr lang="en-US" dirty="0" smtClean="0"/>
              <a:t> gender gap exists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Gender gap measures vote choices that are product of multiple forces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Theory and measurement of electoral gaps, focused on mobilization and persuasion, widely applicable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0052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5262" y="510596"/>
            <a:ext cx="8458200" cy="2154227"/>
          </a:xfrm>
        </p:spPr>
        <p:txBody>
          <a:bodyPr/>
          <a:lstStyle/>
          <a:p>
            <a:r>
              <a:rPr lang="en-US" dirty="0" smtClean="0">
                <a:solidFill>
                  <a:srgbClr val="F1E287"/>
                </a:solidFill>
              </a:rPr>
              <a:t>Mobilization, Persuasion, and the Partisan Fallout of the Gender Gap in U.S. Voting</a:t>
            </a:r>
            <a:endParaRPr lang="en-US" dirty="0">
              <a:solidFill>
                <a:srgbClr val="F1E287"/>
              </a:solidFill>
            </a:endParaRPr>
          </a:p>
        </p:txBody>
      </p:sp>
      <p:sp>
        <p:nvSpPr>
          <p:cNvPr id="3" name="Subtitle 2"/>
          <p:cNvSpPr>
            <a:spLocks noGrp="1"/>
          </p:cNvSpPr>
          <p:nvPr>
            <p:ph type="subTitle" idx="1"/>
          </p:nvPr>
        </p:nvSpPr>
        <p:spPr>
          <a:xfrm>
            <a:off x="1373961" y="3311700"/>
            <a:ext cx="6400800" cy="2410862"/>
          </a:xfrm>
        </p:spPr>
        <p:txBody>
          <a:bodyPr>
            <a:normAutofit lnSpcReduction="10000"/>
          </a:bodyPr>
          <a:lstStyle/>
          <a:p>
            <a:pPr>
              <a:spcBef>
                <a:spcPts val="0"/>
              </a:spcBef>
            </a:pPr>
            <a:r>
              <a:rPr lang="en-US" dirty="0" smtClean="0"/>
              <a:t>Barry C. Burden</a:t>
            </a:r>
            <a:endParaRPr lang="en-US" dirty="0"/>
          </a:p>
          <a:p>
            <a:pPr>
              <a:spcBef>
                <a:spcPts val="0"/>
              </a:spcBef>
            </a:pPr>
            <a:r>
              <a:rPr lang="en-US" dirty="0"/>
              <a:t>Michael </a:t>
            </a:r>
            <a:r>
              <a:rPr lang="en-US" dirty="0" err="1" smtClean="0"/>
              <a:t>DeCrescenzo</a:t>
            </a:r>
            <a:endParaRPr lang="en-US" dirty="0" smtClean="0"/>
          </a:p>
          <a:p>
            <a:pPr>
              <a:spcBef>
                <a:spcPts val="0"/>
              </a:spcBef>
            </a:pPr>
            <a:endParaRPr lang="en-US" dirty="0"/>
          </a:p>
          <a:p>
            <a:pPr>
              <a:spcBef>
                <a:spcPts val="0"/>
              </a:spcBef>
            </a:pPr>
            <a:r>
              <a:rPr lang="en-US" dirty="0" smtClean="0"/>
              <a:t>University of Wisconsin-Madison</a:t>
            </a:r>
            <a:endParaRPr lang="en-US" dirty="0"/>
          </a:p>
          <a:p>
            <a:pPr>
              <a:spcBef>
                <a:spcPts val="0"/>
              </a:spcBef>
            </a:pPr>
            <a:r>
              <a:rPr lang="en-US" dirty="0"/>
              <a:t>Department of </a:t>
            </a:r>
            <a:r>
              <a:rPr lang="en-US" dirty="0" smtClean="0"/>
              <a:t>Political Science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064" y="5622877"/>
            <a:ext cx="3946595" cy="1136686"/>
          </a:xfrm>
          <a:prstGeom prst="rect">
            <a:avLst/>
          </a:prstGeom>
        </p:spPr>
      </p:pic>
    </p:spTree>
    <p:extLst>
      <p:ext uri="{BB962C8B-B14F-4D97-AF65-F5344CB8AC3E}">
        <p14:creationId xmlns:p14="http://schemas.microsoft.com/office/powerpoint/2010/main" val="965125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6523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1E287"/>
                </a:solidFill>
              </a:rPr>
              <a:t>The Gender Gap in Voting</a:t>
            </a:r>
            <a:endParaRPr lang="en-US" dirty="0">
              <a:solidFill>
                <a:srgbClr val="F1E287"/>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697" y="1284890"/>
            <a:ext cx="7510480" cy="5019154"/>
          </a:xfrm>
          <a:prstGeom prst="rect">
            <a:avLst/>
          </a:prstGeom>
        </p:spPr>
      </p:pic>
    </p:spTree>
    <p:extLst>
      <p:ext uri="{BB962C8B-B14F-4D97-AF65-F5344CB8AC3E}">
        <p14:creationId xmlns:p14="http://schemas.microsoft.com/office/powerpoint/2010/main" val="1766082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solidFill>
                  <a:srgbClr val="F1E287"/>
                </a:solidFill>
              </a:rPr>
              <a:t>Conventional Wisdom</a:t>
            </a:r>
            <a:endParaRPr lang="en-US"/>
          </a:p>
        </p:txBody>
      </p:sp>
      <p:sp>
        <p:nvSpPr>
          <p:cNvPr id="3" name="Content Placeholder 2"/>
          <p:cNvSpPr>
            <a:spLocks noGrp="1"/>
          </p:cNvSpPr>
          <p:nvPr>
            <p:ph idx="1"/>
          </p:nvPr>
        </p:nvSpPr>
        <p:spPr>
          <a:xfrm>
            <a:off x="457200" y="1143000"/>
            <a:ext cx="8229600" cy="5110316"/>
          </a:xfrm>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Republicans are on the defensive partly because the gender gap – in which Democrats have a sizable advantage among women – is growing.”  </a:t>
            </a:r>
            <a:r>
              <a:rPr lang="en-US" dirty="0" smtClean="0">
                <a:solidFill>
                  <a:schemeClr val="tx1">
                    <a:lumMod val="65000"/>
                  </a:schemeClr>
                </a:solidFill>
              </a:rPr>
              <a:t>(</a:t>
            </a:r>
            <a:r>
              <a:rPr lang="en-US" i="1" dirty="0" smtClean="0">
                <a:solidFill>
                  <a:schemeClr val="tx1">
                    <a:lumMod val="65000"/>
                  </a:schemeClr>
                </a:solidFill>
              </a:rPr>
              <a:t>Washington Post </a:t>
            </a:r>
            <a:r>
              <a:rPr lang="en-US" dirty="0" smtClean="0">
                <a:solidFill>
                  <a:schemeClr val="tx1">
                    <a:lumMod val="65000"/>
                  </a:schemeClr>
                </a:solidFill>
              </a:rPr>
              <a:t>October 7, 2012)</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Democrats’ focus on women “generated a gender gap and has been crucial to past Democratic victories.” </a:t>
            </a:r>
            <a:r>
              <a:rPr lang="en-US" dirty="0" smtClean="0">
                <a:solidFill>
                  <a:schemeClr val="tx1">
                    <a:lumMod val="65000"/>
                  </a:schemeClr>
                </a:solidFill>
              </a:rPr>
              <a:t>(</a:t>
            </a:r>
            <a:r>
              <a:rPr lang="en-US" i="1" dirty="0" smtClean="0">
                <a:solidFill>
                  <a:schemeClr val="tx1">
                    <a:lumMod val="65000"/>
                  </a:schemeClr>
                </a:solidFill>
              </a:rPr>
              <a:t>New York Times </a:t>
            </a:r>
            <a:r>
              <a:rPr lang="en-US" dirty="0" smtClean="0">
                <a:solidFill>
                  <a:schemeClr val="tx1">
                    <a:lumMod val="65000"/>
                  </a:schemeClr>
                </a:solidFill>
              </a:rPr>
              <a:t>November 5, 2014)</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“You know the Democrats are in big trouble when the media starts harping on the gender gap.” </a:t>
            </a:r>
            <a:r>
              <a:rPr lang="en-US" dirty="0" smtClean="0">
                <a:solidFill>
                  <a:schemeClr val="tx1">
                    <a:lumMod val="65000"/>
                  </a:schemeClr>
                </a:solidFill>
              </a:rPr>
              <a:t>(</a:t>
            </a:r>
            <a:r>
              <a:rPr lang="en-US" i="1" dirty="0" smtClean="0">
                <a:solidFill>
                  <a:schemeClr val="tx1">
                    <a:lumMod val="65000"/>
                  </a:schemeClr>
                </a:solidFill>
              </a:rPr>
              <a:t>USA Today</a:t>
            </a:r>
            <a:r>
              <a:rPr lang="en-US" dirty="0" smtClean="0">
                <a:solidFill>
                  <a:schemeClr val="tx1">
                    <a:lumMod val="65000"/>
                  </a:schemeClr>
                </a:solidFill>
              </a:rPr>
              <a:t> November 5, 2012)</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48769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1E287"/>
                </a:solidFill>
              </a:rPr>
              <a:t>Trends in Partisanship</a:t>
            </a:r>
            <a:endParaRPr lang="en-US" dirty="0">
              <a:solidFill>
                <a:srgbClr val="F1E287"/>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20456"/>
            <a:ext cx="8218026" cy="4109013"/>
          </a:xfrm>
          <a:prstGeom prst="rect">
            <a:avLst/>
          </a:prstGeom>
        </p:spPr>
      </p:pic>
    </p:spTree>
    <p:extLst>
      <p:ext uri="{BB962C8B-B14F-4D97-AF65-F5344CB8AC3E}">
        <p14:creationId xmlns:p14="http://schemas.microsoft.com/office/powerpoint/2010/main" val="913728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1E287"/>
                </a:solidFill>
              </a:rPr>
              <a:t>Turnout by Gender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089" y="1143000"/>
            <a:ext cx="6481822" cy="5041417"/>
          </a:xfrm>
          <a:prstGeom prst="rect">
            <a:avLst/>
          </a:prstGeom>
        </p:spPr>
      </p:pic>
    </p:spTree>
    <p:extLst>
      <p:ext uri="{BB962C8B-B14F-4D97-AF65-F5344CB8AC3E}">
        <p14:creationId xmlns:p14="http://schemas.microsoft.com/office/powerpoint/2010/main" val="376751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942" y="0"/>
            <a:ext cx="8229600" cy="1143000"/>
          </a:xfrm>
        </p:spPr>
        <p:txBody>
          <a:bodyPr/>
          <a:lstStyle/>
          <a:p>
            <a:r>
              <a:rPr lang="en-US" smtClean="0">
                <a:solidFill>
                  <a:srgbClr val="F1E287"/>
                </a:solidFill>
              </a:rPr>
              <a:t>Cross-Sectional Test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13" y="1431434"/>
            <a:ext cx="8613058" cy="4303507"/>
          </a:xfrm>
          <a:prstGeom prst="rect">
            <a:avLst/>
          </a:prstGeom>
        </p:spPr>
      </p:pic>
    </p:spTree>
    <p:extLst>
      <p:ext uri="{BB962C8B-B14F-4D97-AF65-F5344CB8AC3E}">
        <p14:creationId xmlns:p14="http://schemas.microsoft.com/office/powerpoint/2010/main" val="606317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solidFill>
                  <a:srgbClr val="F1E287"/>
                </a:solidFill>
              </a:rPr>
              <a:t>Longitudinal Test</a:t>
            </a: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361" y="1284790"/>
            <a:ext cx="6891277" cy="5011838"/>
          </a:xfrm>
          <a:prstGeom prst="rect">
            <a:avLst/>
          </a:prstGeom>
        </p:spPr>
      </p:pic>
    </p:spTree>
    <p:extLst>
      <p:ext uri="{BB962C8B-B14F-4D97-AF65-F5344CB8AC3E}">
        <p14:creationId xmlns:p14="http://schemas.microsoft.com/office/powerpoint/2010/main" val="570031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1E287"/>
                </a:solidFill>
              </a:rPr>
              <a:t>A Theory of Electoral Gaps</a:t>
            </a:r>
            <a:endParaRPr lang="en-US" dirty="0"/>
          </a:p>
        </p:txBody>
      </p:sp>
      <p:sp>
        <p:nvSpPr>
          <p:cNvPr id="3" name="Content Placeholder 2"/>
          <p:cNvSpPr>
            <a:spLocks noGrp="1"/>
          </p:cNvSpPr>
          <p:nvPr>
            <p:ph idx="1"/>
          </p:nvPr>
        </p:nvSpPr>
        <p:spPr>
          <a:xfrm>
            <a:off x="457200" y="1541206"/>
            <a:ext cx="8229600" cy="452596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No necessary relationship between gap and vote share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Gap itself does not convey enough information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3 factors to consider:</a:t>
            </a:r>
          </a:p>
          <a:p>
            <a:pPr marL="914400" lvl="1" indent="-514350" defTabSz="914400">
              <a:spcBef>
                <a:spcPts val="0"/>
              </a:spcBef>
              <a:buFont typeface="+mj-lt"/>
              <a:buAutoNum type="arabicPeriod"/>
            </a:pPr>
            <a:r>
              <a:rPr lang="en-US" dirty="0" smtClean="0"/>
              <a:t>partisan predispositions of group members</a:t>
            </a:r>
          </a:p>
          <a:p>
            <a:pPr marL="914400" lvl="1" indent="-514350" defTabSz="914400">
              <a:spcBef>
                <a:spcPts val="0"/>
              </a:spcBef>
              <a:buFont typeface="+mj-lt"/>
              <a:buAutoNum type="arabicPeriod"/>
            </a:pPr>
            <a:r>
              <a:rPr lang="en-US" dirty="0" smtClean="0"/>
              <a:t>mobilization of party supporters in each group</a:t>
            </a:r>
          </a:p>
          <a:p>
            <a:pPr marL="914400" lvl="1" indent="-514350" defTabSz="914400">
              <a:spcBef>
                <a:spcPts val="0"/>
              </a:spcBef>
              <a:buFont typeface="+mj-lt"/>
              <a:buAutoNum type="arabicPeriod"/>
            </a:pPr>
            <a:r>
              <a:rPr lang="en-US" dirty="0"/>
              <a:t>p</a:t>
            </a:r>
            <a:r>
              <a:rPr lang="en-US" dirty="0" smtClean="0"/>
              <a:t>ersuasion of party supporters in each group</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endParaRPr lang="en-US" dirty="0"/>
          </a:p>
        </p:txBody>
      </p:sp>
    </p:spTree>
    <p:extLst>
      <p:ext uri="{BB962C8B-B14F-4D97-AF65-F5344CB8AC3E}">
        <p14:creationId xmlns:p14="http://schemas.microsoft.com/office/powerpoint/2010/main" val="128108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1064</TotalTime>
  <Words>1462</Words>
  <Application>Microsoft Macintosh PowerPoint</Application>
  <PresentationFormat>On-screen Show (4:3)</PresentationFormat>
  <Paragraphs>165</Paragraphs>
  <Slides>24</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Mobilization, Persuasion, and the Partisan Fallout of the Gender Gap in U.S. Voting</vt:lpstr>
      <vt:lpstr>Vote Choices of Men and Women</vt:lpstr>
      <vt:lpstr>The Gender Gap in Voting</vt:lpstr>
      <vt:lpstr>Conventional Wisdom</vt:lpstr>
      <vt:lpstr>Trends in Partisanship</vt:lpstr>
      <vt:lpstr>Turnout by Gender</vt:lpstr>
      <vt:lpstr>Cross-Sectional Test</vt:lpstr>
      <vt:lpstr>Longitudinal Test</vt:lpstr>
      <vt:lpstr>A Theory of Electoral Gaps</vt:lpstr>
      <vt:lpstr>How Partisanship Translates to Votes</vt:lpstr>
      <vt:lpstr>Net Differences Most Important</vt:lpstr>
      <vt:lpstr>Measuring Net Mobilization</vt:lpstr>
      <vt:lpstr>The Measures</vt:lpstr>
      <vt:lpstr>A Two-Stage Model</vt:lpstr>
      <vt:lpstr>Expectations</vt:lpstr>
      <vt:lpstr>Regression Results</vt:lpstr>
      <vt:lpstr>Gender Gap Effects (Stage 1)</vt:lpstr>
      <vt:lpstr>Predicted and Observed Gender Gap</vt:lpstr>
      <vt:lpstr>Vote Effects (Stage 2 via Stage 1)</vt:lpstr>
      <vt:lpstr>Predicted and Observed Dem. Vote</vt:lpstr>
      <vt:lpstr>Reiterating the Findings</vt:lpstr>
      <vt:lpstr>Conclusions</vt:lpstr>
      <vt:lpstr>Mobilization, Persuasion, and the Partisan Fallout of the Gender Gap in U.S. Voting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and Senate Elections in 2016</dc:title>
  <dc:creator>Barry Burden</dc:creator>
  <cp:lastModifiedBy>Michael DeCrescenzo</cp:lastModifiedBy>
  <cp:revision>58</cp:revision>
  <dcterms:created xsi:type="dcterms:W3CDTF">2016-10-18T20:28:34Z</dcterms:created>
  <dcterms:modified xsi:type="dcterms:W3CDTF">2016-11-09T23:33:51Z</dcterms:modified>
</cp:coreProperties>
</file>