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8" r:id="rId2"/>
  </p:sldMasterIdLst>
  <p:notesMasterIdLst>
    <p:notesMasterId r:id="rId23"/>
  </p:notesMasterIdLst>
  <p:handoutMasterIdLst>
    <p:handoutMasterId r:id="rId24"/>
  </p:handout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5" r:id="rId12"/>
    <p:sldId id="268" r:id="rId13"/>
    <p:sldId id="266" r:id="rId14"/>
    <p:sldId id="269" r:id="rId15"/>
    <p:sldId id="270" r:id="rId16"/>
    <p:sldId id="271" r:id="rId17"/>
    <p:sldId id="277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04760"/>
    <a:srgbClr val="20536B"/>
    <a:srgbClr val="1F6383"/>
    <a:srgbClr val="6797A4"/>
    <a:srgbClr val="87C7D8"/>
    <a:srgbClr val="82C0D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08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3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C96D9-1B8F-4B51-85B2-B4CFD069EAD7}" type="datetimeFigureOut">
              <a:rPr lang="ru-RU" smtClean="0"/>
              <a:pPr/>
              <a:t>17.11.2016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085E6-FE6A-4A6E-8EBD-FA7291627D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8749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F9BE3-DEC1-4CBC-B712-6DB5D39F9A43}" type="datetimeFigureOut">
              <a:rPr lang="ru-RU" smtClean="0"/>
              <a:pPr/>
              <a:t>17.11.2016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51317-D966-4DC6-8B28-8F120CC60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230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04760"/>
                </a:solidFill>
              </a:defRPr>
            </a:lvl1pPr>
          </a:lstStyle>
          <a:p>
            <a:fld id="{F5ED78F8-35DE-40DD-B0D0-431E9E2BAF0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2347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200"/>
            <a:ext cx="10515600" cy="44259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8200" y="583660"/>
            <a:ext cx="10515600" cy="1107028"/>
          </a:xfrm>
          <a:prstGeom prst="rect">
            <a:avLst/>
          </a:prstGeom>
        </p:spPr>
        <p:txBody>
          <a:bodyPr vert="horz" lIns="91440" tIns="0" rIns="91440" bIns="45720" rtlCol="0" anchor="t" anchorCtr="0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rgbClr val="104760"/>
                </a:solidFill>
              </a:defRPr>
            </a:lvl1pPr>
          </a:lstStyle>
          <a:p>
            <a:fld id="{F5ED78F8-35DE-40DD-B0D0-431E9E2BAF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9280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rgbClr val="104760"/>
                </a:solidFill>
              </a:defRPr>
            </a:lvl1pPr>
          </a:lstStyle>
          <a:p>
            <a:fld id="{F5ED78F8-35DE-40DD-B0D0-431E9E2BAF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690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583200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rgbClr val="104760"/>
                </a:solidFill>
              </a:defRPr>
            </a:lvl1pPr>
          </a:lstStyle>
          <a:p>
            <a:fld id="{F5ED78F8-35DE-40DD-B0D0-431E9E2BAF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3935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rgbClr val="104760"/>
                </a:solidFill>
              </a:defRPr>
            </a:lvl1pPr>
          </a:lstStyle>
          <a:p>
            <a:fld id="{F5ED78F8-35DE-40DD-B0D0-431E9E2BAF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2204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rgbClr val="104760"/>
                </a:solidFill>
              </a:defRPr>
            </a:lvl1pPr>
          </a:lstStyle>
          <a:p>
            <a:fld id="{F5ED78F8-35DE-40DD-B0D0-431E9E2BAF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0865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645922"/>
            <a:ext cx="3932237" cy="32230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rgbClr val="104760"/>
                </a:solidFill>
              </a:defRPr>
            </a:lvl1pPr>
          </a:lstStyle>
          <a:p>
            <a:fld id="{F5ED78F8-35DE-40DD-B0D0-431E9E2BAF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3582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9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645922"/>
            <a:ext cx="3932237" cy="32230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rgbClr val="104760"/>
                </a:solidFill>
              </a:defRPr>
            </a:lvl1pPr>
          </a:lstStyle>
          <a:p>
            <a:fld id="{F5ED78F8-35DE-40DD-B0D0-431E9E2BAF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1175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29974" y="1316917"/>
            <a:ext cx="6738026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20536B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29974" y="3796592"/>
            <a:ext cx="6738026" cy="9115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0650" y="4800297"/>
            <a:ext cx="6737350" cy="7587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4212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2859716" cy="298025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6956" y="4182894"/>
            <a:ext cx="2365043" cy="267510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3660"/>
            <a:ext cx="10515600" cy="1107028"/>
          </a:xfrm>
          <a:prstGeom prst="rect">
            <a:avLst/>
          </a:prstGeom>
        </p:spPr>
        <p:txBody>
          <a:bodyPr vert="horz" lIns="91440" tIns="0" rIns="91440" bIns="45720" rtlCol="0" anchor="t" anchorCtr="0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rgbClr val="20536B"/>
                </a:solidFill>
              </a:defRPr>
            </a:lvl1pPr>
          </a:lstStyle>
          <a:p>
            <a:fld id="{8C6D6D85-B7AC-499E-9492-303F1C21156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6544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F638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369653"/>
            <a:ext cx="4289896" cy="559313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6956" y="4182894"/>
            <a:ext cx="2365043" cy="267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581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ourceforge.net/projects/classinformer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gogo-x86/HexRaysPy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hilus/hexrays_too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hints/HexRaysCodeXplor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HexRaysPyTools</a:t>
            </a:r>
            <a:endParaRPr lang="ru-RU" dirty="0"/>
          </a:p>
        </p:txBody>
      </p:sp>
      <p:sp>
        <p:nvSpPr>
          <p:cNvPr id="11" name="Подзаголовок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Igor </a:t>
            </a:r>
            <a:r>
              <a:rPr lang="en-US" dirty="0" err="1" smtClean="0"/>
              <a:t>Kirillov</a:t>
            </a:r>
            <a:endParaRPr lang="ru-RU" dirty="0" smtClean="0"/>
          </a:p>
          <a:p>
            <a:r>
              <a:rPr lang="en-US" dirty="0" smtClean="0"/>
              <a:t>i.kirillov@dsec.com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36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799992" cy="44696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Interactive type reconstruction</a:t>
            </a:r>
          </a:p>
          <a:p>
            <a:r>
              <a:rPr lang="en-US" dirty="0" smtClean="0"/>
              <a:t>Helps to visit code places of </a:t>
            </a:r>
            <a:r>
              <a:rPr lang="en-US" smtClean="0"/>
              <a:t>every </a:t>
            </a:r>
            <a:r>
              <a:rPr lang="en-US" smtClean="0"/>
              <a:t>reference of the field</a:t>
            </a:r>
            <a:endParaRPr lang="en-US" dirty="0" smtClean="0"/>
          </a:p>
          <a:p>
            <a:r>
              <a:rPr lang="en-US" dirty="0" smtClean="0"/>
              <a:t>Detects virtual tables</a:t>
            </a:r>
          </a:p>
          <a:p>
            <a:r>
              <a:rPr lang="en-US" dirty="0" smtClean="0"/>
              <a:t>Helps to get information about type from virtual functions (And create virtual table with right functions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typedefs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Shows collisions and allows to resolve it</a:t>
            </a:r>
          </a:p>
          <a:p>
            <a:pPr>
              <a:buNone/>
            </a:pPr>
            <a:r>
              <a:rPr lang="en-US" b="1" dirty="0" smtClean="0"/>
              <a:t>Tip: Use </a:t>
            </a:r>
            <a:r>
              <a:rPr lang="en-US" b="1" dirty="0" smtClean="0">
                <a:hlinkClick r:id="rId2"/>
              </a:rPr>
              <a:t>Class Informer </a:t>
            </a:r>
            <a:r>
              <a:rPr lang="en-US" b="1" dirty="0" smtClean="0"/>
              <a:t>to retrieve original virtual tables names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78F8-35DE-40DD-B0D0-431E9E2BAF0D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0057" y="1769641"/>
            <a:ext cx="372005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Scanning can be applied to many different types (</a:t>
            </a:r>
            <a:r>
              <a:rPr lang="en-US" i="1" dirty="0" err="1" smtClean="0"/>
              <a:t>int</a:t>
            </a:r>
            <a:r>
              <a:rPr lang="en-US" dirty="0" smtClean="0"/>
              <a:t>, </a:t>
            </a:r>
            <a:r>
              <a:rPr lang="en-US" i="1" dirty="0" smtClean="0"/>
              <a:t>DWORD</a:t>
            </a:r>
            <a:r>
              <a:rPr lang="en-US" dirty="0" smtClean="0"/>
              <a:t>, </a:t>
            </a:r>
            <a:r>
              <a:rPr lang="en-US" i="1" dirty="0" smtClean="0"/>
              <a:t>PVOID</a:t>
            </a:r>
            <a:r>
              <a:rPr lang="en-US" dirty="0" smtClean="0"/>
              <a:t>, </a:t>
            </a:r>
            <a:r>
              <a:rPr lang="en-US" i="1" dirty="0" smtClean="0"/>
              <a:t>char *</a:t>
            </a:r>
            <a:r>
              <a:rPr lang="en-US" dirty="0" smtClean="0"/>
              <a:t> etc)</a:t>
            </a:r>
          </a:p>
          <a:p>
            <a:r>
              <a:rPr lang="en-US" dirty="0" smtClean="0"/>
              <a:t>Assignment of scanned variables starts scanning for them too.</a:t>
            </a:r>
          </a:p>
          <a:p>
            <a:r>
              <a:rPr lang="en-US" dirty="0" smtClean="0"/>
              <a:t>Two modes of scanning:</a:t>
            </a:r>
          </a:p>
          <a:p>
            <a:pPr lvl="1"/>
            <a:r>
              <a:rPr lang="en-US" u="sng" dirty="0" smtClean="0"/>
              <a:t>Shallow</a:t>
            </a:r>
            <a:r>
              <a:rPr lang="en-US" dirty="0" smtClean="0"/>
              <a:t> – information added to builder will be gleaned from single function body</a:t>
            </a:r>
          </a:p>
          <a:p>
            <a:pPr lvl="1"/>
            <a:r>
              <a:rPr lang="en-US" u="sng" dirty="0" smtClean="0"/>
              <a:t>Deep</a:t>
            </a:r>
            <a:r>
              <a:rPr lang="en-US" dirty="0" smtClean="0"/>
              <a:t> – recursive applying scanning to every function which has our variable as argument (can be slow)</a:t>
            </a:r>
          </a:p>
          <a:p>
            <a:r>
              <a:rPr lang="en-US" dirty="0" smtClean="0"/>
              <a:t>After finalizing applies new type to (almost) every scanned variable.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78F8-35DE-40DD-B0D0-431E9E2BAF0D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reconstruction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Allows renaming virtual functions, editing declaration and navigation </a:t>
            </a:r>
          </a:p>
          <a:p>
            <a:r>
              <a:rPr lang="en-US" dirty="0" smtClean="0"/>
              <a:t>Helps to avoid rebase process to spoil information about virtual functions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78F8-35DE-40DD-B0D0-431E9E2BAF0D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6" name="Содержимое 5" descr="classe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l="486" r="486"/>
          <a:stretch>
            <a:fillRect/>
          </a:stretch>
        </p:blipFill>
        <p:spPr>
          <a:xfrm>
            <a:off x="6549386" y="1690688"/>
            <a:ext cx="4501874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Offsets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5799" y="1908763"/>
            <a:ext cx="3732530" cy="776704"/>
          </a:xfrm>
        </p:spPr>
        <p:txBody>
          <a:bodyPr/>
          <a:lstStyle/>
          <a:p>
            <a:pPr algn="ctr"/>
            <a:r>
              <a:rPr lang="en-US" dirty="0" smtClean="0"/>
              <a:t>No </a:t>
            </a:r>
            <a:r>
              <a:rPr lang="en-US" dirty="0" err="1" smtClean="0"/>
              <a:t>Plugin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583115" y="1861555"/>
            <a:ext cx="5972645" cy="823912"/>
          </a:xfrm>
        </p:spPr>
        <p:txBody>
          <a:bodyPr/>
          <a:lstStyle/>
          <a:p>
            <a:pPr algn="ctr"/>
            <a:r>
              <a:rPr lang="en-US" dirty="0" smtClean="0"/>
              <a:t>With </a:t>
            </a:r>
            <a:r>
              <a:rPr lang="en-US" dirty="0" err="1" smtClean="0"/>
              <a:t>Plugin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78F8-35DE-40DD-B0D0-431E9E2BAF0D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410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799" y="3006726"/>
            <a:ext cx="37528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329" y="3006726"/>
            <a:ext cx="6237432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Offsets (Automatic)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7703" y="1681163"/>
            <a:ext cx="4696506" cy="823912"/>
          </a:xfrm>
        </p:spPr>
        <p:txBody>
          <a:bodyPr/>
          <a:lstStyle/>
          <a:p>
            <a:pPr algn="ctr"/>
            <a:r>
              <a:rPr lang="en-US" dirty="0" smtClean="0"/>
              <a:t>Automatically propagates following transformations: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14117" y="1682816"/>
            <a:ext cx="5208755" cy="823912"/>
          </a:xfrm>
        </p:spPr>
        <p:txBody>
          <a:bodyPr/>
          <a:lstStyle/>
          <a:p>
            <a:pPr algn="ctr"/>
            <a:r>
              <a:rPr lang="en-US" dirty="0" smtClean="0"/>
              <a:t>Result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78F8-35DE-40DD-B0D0-431E9E2BAF0D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4118" y="2728852"/>
            <a:ext cx="5208755" cy="190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7703" y="2728852"/>
            <a:ext cx="4696506" cy="190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negativ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88000" y="1296000"/>
            <a:ext cx="6346031" cy="525018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offsets (Manual handling)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78F8-35DE-40DD-B0D0-431E9E2BAF0D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Recasting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78F8-35DE-40DD-B0D0-431E9E2BAF0D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02119"/>
            <a:ext cx="3876893" cy="444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838199" y="1294234"/>
            <a:ext cx="387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Original code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931462" y="1294234"/>
            <a:ext cx="286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Recast Left</a:t>
            </a:r>
            <a:endParaRPr lang="ru-R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975763" y="1294234"/>
            <a:ext cx="272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Recast Right</a:t>
            </a:r>
            <a:endParaRPr lang="ru-RU" b="1" dirty="0"/>
          </a:p>
        </p:txBody>
      </p:sp>
      <p:pic>
        <p:nvPicPr>
          <p:cNvPr id="1032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1463" y="1776907"/>
            <a:ext cx="2860646" cy="447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75763" y="1802119"/>
            <a:ext cx="2726238" cy="444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sizeof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1412" y="1825625"/>
            <a:ext cx="7809176" cy="442595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with given size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78F8-35DE-40DD-B0D0-431E9E2BAF0D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graph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3627" y="1825625"/>
            <a:ext cx="9144745" cy="442595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of the structures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78F8-35DE-40DD-B0D0-431E9E2BAF0D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Untangling `if` statements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3868683" cy="39428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Original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89419" y="1681162"/>
            <a:ext cx="4074254" cy="39428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With </a:t>
            </a:r>
            <a:r>
              <a:rPr lang="en-US" dirty="0" err="1" smtClean="0"/>
              <a:t>Plugin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78F8-35DE-40DD-B0D0-431E9E2BAF0D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12" name="Содержимое 11" descr="flyi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368490" y="2270343"/>
            <a:ext cx="3868683" cy="3919320"/>
          </a:xfrm>
        </p:spPr>
      </p:pic>
      <p:pic>
        <p:nvPicPr>
          <p:cNvPr id="13" name="Содержимое 12" descr="fly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189419" y="2274294"/>
            <a:ext cx="4074254" cy="39153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Объект 32"/>
          <p:cNvSpPr>
            <a:spLocks noGrp="1"/>
          </p:cNvSpPr>
          <p:nvPr>
            <p:ph idx="1"/>
          </p:nvPr>
        </p:nvSpPr>
        <p:spPr>
          <a:xfrm>
            <a:off x="838200" y="2743200"/>
            <a:ext cx="10515600" cy="3507985"/>
          </a:xfrm>
        </p:spPr>
        <p:txBody>
          <a:bodyPr/>
          <a:lstStyle/>
          <a:p>
            <a:r>
              <a:rPr lang="en-US" dirty="0" smtClean="0"/>
              <a:t>Security researcher in</a:t>
            </a:r>
          </a:p>
          <a:p>
            <a:r>
              <a:rPr lang="en-US" dirty="0" smtClean="0"/>
              <a:t>Fields of interests: </a:t>
            </a:r>
          </a:p>
          <a:p>
            <a:pPr lvl="1"/>
            <a:r>
              <a:rPr lang="en-US" dirty="0" smtClean="0"/>
              <a:t>reverse-engineering</a:t>
            </a:r>
          </a:p>
          <a:p>
            <a:pPr lvl="1"/>
            <a:r>
              <a:rPr lang="en-US" dirty="0" smtClean="0"/>
              <a:t>game hacking</a:t>
            </a:r>
          </a:p>
          <a:p>
            <a:pPr lvl="1"/>
            <a:r>
              <a:rPr lang="en-US" dirty="0" smtClean="0"/>
              <a:t>machine learning</a:t>
            </a:r>
          </a:p>
          <a:p>
            <a:endParaRPr lang="ru-RU" dirty="0"/>
          </a:p>
        </p:txBody>
      </p:sp>
      <p:sp>
        <p:nvSpPr>
          <p:cNvPr id="32" name="Заголовок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ru-RU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7068" y="2617365"/>
            <a:ext cx="1541403" cy="55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78F8-35DE-40DD-B0D0-431E9E2BAF0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05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8200" y="583660"/>
            <a:ext cx="10515600" cy="666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 for your attention!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78F8-35DE-40DD-B0D0-431E9E2BAF0D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61668" y="3095440"/>
            <a:ext cx="9868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hlinkClick r:id="rId2"/>
              </a:rPr>
              <a:t>https://github.com/igogo-x86/HexRaysPyTools</a:t>
            </a:r>
            <a:endParaRPr lang="ru-RU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Reconstruction big structures or classes</a:t>
            </a:r>
          </a:p>
          <a:p>
            <a:r>
              <a:rPr lang="en-US" dirty="0" smtClean="0"/>
              <a:t>Finding purpose of specific fields despite the fact that its usage can be spread anywhere all over the code</a:t>
            </a:r>
          </a:p>
          <a:p>
            <a:r>
              <a:rPr lang="en-US" dirty="0" smtClean="0"/>
              <a:t>Dealing with </a:t>
            </a:r>
            <a:r>
              <a:rPr lang="en-US" dirty="0" smtClean="0"/>
              <a:t>negative </a:t>
            </a:r>
            <a:r>
              <a:rPr lang="en-US" dirty="0" smtClean="0"/>
              <a:t>offsets (Drivers, overloaded virtual functions or compiler being jerk)</a:t>
            </a:r>
          </a:p>
          <a:p>
            <a:r>
              <a:rPr lang="en-US" dirty="0" smtClean="0"/>
              <a:t>Accelerating transformation applied to decompiled code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Plugin</a:t>
            </a:r>
            <a:r>
              <a:rPr lang="en-US" dirty="0" smtClean="0"/>
              <a:t> designed for 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78F8-35DE-40DD-B0D0-431E9E2BAF0D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very </a:t>
            </a:r>
            <a:r>
              <a:rPr lang="en-US" dirty="0" smtClean="0"/>
              <a:t>time-consuming to determine </a:t>
            </a:r>
            <a:r>
              <a:rPr lang="en-US" dirty="0" smtClean="0"/>
              <a:t>types and purposes </a:t>
            </a:r>
            <a:r>
              <a:rPr lang="en-US" dirty="0" smtClean="0"/>
              <a:t>of all fields.</a:t>
            </a:r>
          </a:p>
          <a:p>
            <a:r>
              <a:rPr lang="en-US" dirty="0" smtClean="0"/>
              <a:t>Even after creation of a new type there’s a </a:t>
            </a:r>
            <a:r>
              <a:rPr lang="en-US" dirty="0" smtClean="0"/>
              <a:t>problem - how </a:t>
            </a:r>
            <a:r>
              <a:rPr lang="en-US" dirty="0" smtClean="0"/>
              <a:t>to </a:t>
            </a:r>
            <a:r>
              <a:rPr lang="en-US" dirty="0" smtClean="0"/>
              <a:t>spread it among all variables of this type.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If we </a:t>
            </a:r>
            <a:r>
              <a:rPr lang="en-US" dirty="0" smtClean="0"/>
              <a:t>work with classes, new problem arises – how to r</a:t>
            </a:r>
            <a:r>
              <a:rPr lang="en-US" dirty="0" smtClean="0"/>
              <a:t>ecover </a:t>
            </a:r>
            <a:r>
              <a:rPr lang="en-US" dirty="0" smtClean="0"/>
              <a:t>virtual </a:t>
            </a:r>
            <a:r>
              <a:rPr lang="en-US" dirty="0" smtClean="0"/>
              <a:t>tables </a:t>
            </a:r>
            <a:r>
              <a:rPr lang="en-US" dirty="0" smtClean="0"/>
              <a:t>with correct virtual functions’ signatures.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Reconstruction Problems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78F8-35DE-40DD-B0D0-431E9E2BAF0D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3561" y="1490908"/>
            <a:ext cx="4972349" cy="482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transformation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78F8-35DE-40DD-B0D0-431E9E2BAF0D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520" y="1497374"/>
            <a:ext cx="3540152" cy="482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hlinkClick r:id="rId2"/>
              </a:rPr>
              <a:t>hexrays_tools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by Milan </a:t>
            </a:r>
            <a:r>
              <a:rPr lang="en-US" dirty="0" err="1" smtClean="0"/>
              <a:t>Bohacek</a:t>
            </a:r>
            <a:r>
              <a:rPr lang="en-US" dirty="0" smtClean="0"/>
              <a:t> (Ida </a:t>
            </a:r>
            <a:r>
              <a:rPr lang="en-US" dirty="0" err="1" smtClean="0"/>
              <a:t>plugin</a:t>
            </a:r>
            <a:r>
              <a:rPr lang="en-US" dirty="0" smtClean="0"/>
              <a:t> contest winner in 2013)</a:t>
            </a:r>
          </a:p>
          <a:p>
            <a:pPr lvl="1"/>
            <a:r>
              <a:rPr lang="en-US" dirty="0" smtClean="0"/>
              <a:t>Interactive reconstruction (but no help in understanding)</a:t>
            </a:r>
          </a:p>
          <a:p>
            <a:pPr lvl="2"/>
            <a:r>
              <a:rPr lang="en-US" dirty="0" smtClean="0"/>
              <a:t>Lots of information can be retrieved before creating type.</a:t>
            </a:r>
          </a:p>
          <a:p>
            <a:pPr lvl="2"/>
            <a:r>
              <a:rPr lang="en-US" dirty="0" smtClean="0"/>
              <a:t>Helps to visit virtual functions</a:t>
            </a:r>
          </a:p>
          <a:p>
            <a:pPr lvl="1"/>
            <a:r>
              <a:rPr lang="en-US" dirty="0" smtClean="0"/>
              <a:t>Virtual table detection. Automatically creates structures for virtual tables, but considers all functions to be just integers (so, it’s even not a function pointer).</a:t>
            </a:r>
          </a:p>
          <a:p>
            <a:pPr lvl="1"/>
            <a:r>
              <a:rPr lang="en-US" dirty="0" smtClean="0"/>
              <a:t>Pretty interactive, though still limited.</a:t>
            </a:r>
          </a:p>
          <a:p>
            <a:pPr lvl="1">
              <a:buNone/>
            </a:pPr>
            <a:r>
              <a:rPr lang="en-US" dirty="0" smtClean="0"/>
              <a:t>----------------------------------------</a:t>
            </a:r>
          </a:p>
          <a:p>
            <a:pPr lvl="1"/>
            <a:r>
              <a:rPr lang="en-US" dirty="0" smtClean="0"/>
              <a:t>Written in C++</a:t>
            </a:r>
          </a:p>
          <a:p>
            <a:pPr lvl="1"/>
            <a:r>
              <a:rPr lang="en-US" dirty="0" smtClean="0"/>
              <a:t>Abandoned since IDA PRO 6.3</a:t>
            </a:r>
          </a:p>
          <a:p>
            <a:pPr lvl="1"/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have before?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78F8-35DE-40DD-B0D0-431E9E2BAF0D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HexRaysCodeExplorer</a:t>
            </a:r>
            <a:endParaRPr lang="en-US" dirty="0" smtClean="0"/>
          </a:p>
          <a:p>
            <a:pPr lvl="1"/>
            <a:r>
              <a:rPr lang="en-US" dirty="0" smtClean="0"/>
              <a:t>Type reconstruction </a:t>
            </a:r>
            <a:r>
              <a:rPr lang="en-US" dirty="0" smtClean="0"/>
              <a:t>from only </a:t>
            </a:r>
            <a:r>
              <a:rPr lang="en-US" dirty="0" smtClean="0"/>
              <a:t>one </a:t>
            </a:r>
            <a:r>
              <a:rPr lang="en-US" dirty="0" smtClean="0"/>
              <a:t>function body.</a:t>
            </a:r>
            <a:endParaRPr lang="en-US" dirty="0" smtClean="0"/>
          </a:p>
          <a:p>
            <a:pPr lvl="1"/>
            <a:r>
              <a:rPr lang="en-US" dirty="0" smtClean="0"/>
              <a:t>Virtual table creation </a:t>
            </a:r>
            <a:r>
              <a:rPr lang="en-US" dirty="0" smtClean="0"/>
              <a:t>(but </a:t>
            </a:r>
            <a:r>
              <a:rPr lang="en-US" dirty="0" smtClean="0"/>
              <a:t>doesn’t </a:t>
            </a:r>
            <a:r>
              <a:rPr lang="en-US" dirty="0" smtClean="0"/>
              <a:t>consider</a:t>
            </a:r>
            <a:r>
              <a:rPr lang="en-US" dirty="0" smtClean="0"/>
              <a:t> functions </a:t>
            </a:r>
            <a:r>
              <a:rPr lang="en-US" dirty="0" err="1" smtClean="0"/>
              <a:t>typedefs</a:t>
            </a:r>
            <a:r>
              <a:rPr lang="en-US" dirty="0" smtClean="0"/>
              <a:t>).</a:t>
            </a:r>
            <a:endParaRPr lang="en-US" dirty="0" smtClean="0"/>
          </a:p>
          <a:p>
            <a:pPr lvl="1"/>
            <a:r>
              <a:rPr lang="en-US" dirty="0" smtClean="0"/>
              <a:t>No interaction with </a:t>
            </a:r>
            <a:r>
              <a:rPr lang="en-US" dirty="0" smtClean="0"/>
              <a:t>user.</a:t>
            </a:r>
            <a:endParaRPr lang="en-US" dirty="0" smtClean="0"/>
          </a:p>
          <a:p>
            <a:pPr lvl="1"/>
            <a:r>
              <a:rPr lang="en-US" dirty="0" smtClean="0"/>
              <a:t>Double click on virtual </a:t>
            </a:r>
            <a:r>
              <a:rPr lang="en-US" dirty="0" smtClean="0"/>
              <a:t>methods.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have before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78F8-35DE-40DD-B0D0-431E9E2BAF0D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78F8-35DE-40DD-B0D0-431E9E2BAF0D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HexRaysPyTools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b="1" dirty="0" err="1" smtClean="0"/>
              <a:t>hexrays_tools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r>
              <a:rPr lang="en-US" dirty="0" smtClean="0"/>
              <a:t> (</a:t>
            </a:r>
            <a:r>
              <a:rPr lang="en-US" dirty="0" smtClean="0"/>
              <a:t>i</a:t>
            </a:r>
            <a:r>
              <a:rPr lang="en-US" dirty="0" smtClean="0"/>
              <a:t>ncorporate </a:t>
            </a:r>
            <a:r>
              <a:rPr lang="en-US" dirty="0" smtClean="0"/>
              <a:t>and amplifies best features adding </a:t>
            </a:r>
            <a:r>
              <a:rPr lang="en-US" dirty="0" smtClean="0"/>
              <a:t>new).</a:t>
            </a:r>
            <a:endParaRPr lang="en-US" dirty="0" smtClean="0"/>
          </a:p>
          <a:p>
            <a:r>
              <a:rPr lang="en-US" dirty="0" smtClean="0"/>
              <a:t>Written using </a:t>
            </a:r>
            <a:r>
              <a:rPr lang="en-US" b="1" dirty="0" err="1" smtClean="0"/>
              <a:t>IDAPython</a:t>
            </a:r>
            <a:endParaRPr lang="en-US" b="1" dirty="0" smtClean="0"/>
          </a:p>
          <a:p>
            <a:pPr lvl="1"/>
            <a:r>
              <a:rPr lang="en-US" dirty="0" smtClean="0"/>
              <a:t>Much easier to develop and contribute compared to C++</a:t>
            </a:r>
          </a:p>
          <a:p>
            <a:pPr lvl="1"/>
            <a:r>
              <a:rPr lang="en-US" dirty="0" smtClean="0"/>
              <a:t>Cross-platform: Windows, Linux, Mac</a:t>
            </a:r>
          </a:p>
          <a:p>
            <a:pPr lvl="1"/>
            <a:r>
              <a:rPr lang="en-US" dirty="0" smtClean="0"/>
              <a:t>Works for both x32 and x64 code</a:t>
            </a:r>
          </a:p>
          <a:p>
            <a:r>
              <a:rPr lang="en-US" dirty="0" smtClean="0"/>
              <a:t>Works on IDA PRO 6.8+</a:t>
            </a:r>
          </a:p>
          <a:p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78F8-35DE-40DD-B0D0-431E9E2BAF0D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Произвольный</PresentationFormat>
  <Paragraphs>97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Тема Office</vt:lpstr>
      <vt:lpstr>Специальное оформление</vt:lpstr>
      <vt:lpstr>HexRaysPyTools</vt:lpstr>
      <vt:lpstr>About me</vt:lpstr>
      <vt:lpstr>Plugin designed for …</vt:lpstr>
      <vt:lpstr>Structure Reconstruction Problems</vt:lpstr>
      <vt:lpstr>Desired transformation</vt:lpstr>
      <vt:lpstr>What did we have before?</vt:lpstr>
      <vt:lpstr>What did we have before</vt:lpstr>
      <vt:lpstr>HexRaysPyTools</vt:lpstr>
      <vt:lpstr>Overall</vt:lpstr>
      <vt:lpstr>Reconstruction</vt:lpstr>
      <vt:lpstr>Reconstruction</vt:lpstr>
      <vt:lpstr>After reconstruction</vt:lpstr>
      <vt:lpstr>Negative Offsets</vt:lpstr>
      <vt:lpstr>Negative Offsets (Automatic)</vt:lpstr>
      <vt:lpstr>Negative offsets (Manual handling)</vt:lpstr>
      <vt:lpstr>Type Recasting</vt:lpstr>
      <vt:lpstr>Structures with given size</vt:lpstr>
      <vt:lpstr>Graph of the structures</vt:lpstr>
      <vt:lpstr>Untangling `if` statements</vt:lpstr>
      <vt:lpstr>Thank you for your attention!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2016-10-17T10:41:02Z</dcterms:created>
  <dcterms:modified xsi:type="dcterms:W3CDTF">2016-11-17T12:11:18Z</dcterms:modified>
</cp:coreProperties>
</file>