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3F9746E-56F0-425E-AA03-BA18D43BBFE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68321C-9B24-413E-8635-6A79CAD3278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40893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746E-56F0-425E-AA03-BA18D43BBFE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8321C-9B24-413E-8635-6A79CAD32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0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746E-56F0-425E-AA03-BA18D43BBFE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8321C-9B24-413E-8635-6A79CAD32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4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0341"/>
            <a:ext cx="9601200" cy="68168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30877"/>
            <a:ext cx="9601200" cy="552251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746E-56F0-425E-AA03-BA18D43BBFE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8321C-9B24-413E-8635-6A79CAD3278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1371600" y="832022"/>
            <a:ext cx="9601200" cy="8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16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F9746E-56F0-425E-AA03-BA18D43BBFE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68321C-9B24-413E-8635-6A79CAD327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19807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746E-56F0-425E-AA03-BA18D43BBFE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8321C-9B24-413E-8635-6A79CAD32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2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746E-56F0-425E-AA03-BA18D43BBFE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8321C-9B24-413E-8635-6A79CAD32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746E-56F0-425E-AA03-BA18D43BBFE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8321C-9B24-413E-8635-6A79CAD32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8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746E-56F0-425E-AA03-BA18D43BBFE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8321C-9B24-413E-8635-6A79CAD32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2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F9746E-56F0-425E-AA03-BA18D43BBFE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68321C-9B24-413E-8635-6A79CAD327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508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F9746E-56F0-425E-AA03-BA18D43BBFE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68321C-9B24-413E-8635-6A79CAD327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854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3F9746E-56F0-425E-AA03-BA18D43BBFE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68321C-9B24-413E-8635-6A79CAD327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470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Lean Principles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Card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07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3 (Collaboration)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Setup: All cards are face-up in a loose, mixed pile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RULES: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Players may </a:t>
            </a:r>
            <a:r>
              <a:rPr lang="en-US" sz="2400" b="1" u="sng" dirty="0" smtClean="0"/>
              <a:t>gather all</a:t>
            </a:r>
            <a:r>
              <a:rPr lang="en-US" sz="2400" dirty="0" smtClean="0"/>
              <a:t> of their cards</a:t>
            </a:r>
            <a:r>
              <a:rPr lang="en-US" sz="2400" b="1" u="sng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Players may </a:t>
            </a:r>
            <a:r>
              <a:rPr lang="en-US" sz="2400" b="1" u="sng" dirty="0" smtClean="0"/>
              <a:t>sort</a:t>
            </a:r>
            <a:r>
              <a:rPr lang="en-US" sz="2400" dirty="0" smtClean="0"/>
              <a:t> their cards during play.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Players may talk and collaborate, assist each other.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PREDICTION:</a:t>
            </a:r>
          </a:p>
          <a:p>
            <a:pPr marL="0" indent="0">
              <a:buNone/>
            </a:pPr>
            <a:r>
              <a:rPr lang="en-US" sz="2400" dirty="0" smtClean="0"/>
              <a:t>Will collaboration result in faster time?</a:t>
            </a:r>
          </a:p>
          <a:p>
            <a:pPr marL="0" indent="0">
              <a:buNone/>
            </a:pPr>
            <a:r>
              <a:rPr lang="en-US" sz="2400" dirty="0" smtClean="0"/>
              <a:t>How long will it take your group to complete this phase?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162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3: Post Play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Was your team performance faster or slower?  Why?</a:t>
            </a:r>
          </a:p>
          <a:p>
            <a:endParaRPr lang="en-US" sz="2400" dirty="0"/>
          </a:p>
          <a:p>
            <a:r>
              <a:rPr lang="en-US" sz="2400" dirty="0" smtClean="0"/>
              <a:t>Which lean concepts were used to improve performance?</a:t>
            </a:r>
          </a:p>
          <a:p>
            <a:endParaRPr lang="en-US" sz="2400" dirty="0"/>
          </a:p>
          <a:p>
            <a:r>
              <a:rPr lang="en-US" sz="2400" dirty="0" smtClean="0"/>
              <a:t>What might you change to further </a:t>
            </a:r>
            <a:r>
              <a:rPr lang="en-US" sz="2400" b="1" u="sng" dirty="0" smtClean="0"/>
              <a:t>improve performance</a:t>
            </a:r>
            <a:r>
              <a:rPr lang="en-US" sz="2400" dirty="0" smtClean="0"/>
              <a:t> time?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8613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4 (Reducing Waste)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Setup: Set aside all waste (space) cards. Remaining cards are face-up in a loose, mixed pile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RULES: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Players may </a:t>
            </a:r>
            <a:r>
              <a:rPr lang="en-US" sz="2400" b="1" u="sng" dirty="0" smtClean="0"/>
              <a:t>gather all</a:t>
            </a:r>
            <a:r>
              <a:rPr lang="en-US" sz="2400" dirty="0" smtClean="0"/>
              <a:t> of their cards</a:t>
            </a:r>
            <a:r>
              <a:rPr lang="en-US" sz="2400" b="1" u="sng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Players may </a:t>
            </a:r>
            <a:r>
              <a:rPr lang="en-US" sz="2400" b="1" u="sng" dirty="0" smtClean="0"/>
              <a:t>sort</a:t>
            </a:r>
            <a:r>
              <a:rPr lang="en-US" sz="2400" dirty="0" smtClean="0"/>
              <a:t> their cards during play.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Players may talk and collaborate, assist each other.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PREDICTION:</a:t>
            </a:r>
          </a:p>
          <a:p>
            <a:pPr marL="0" indent="0">
              <a:buNone/>
            </a:pPr>
            <a:r>
              <a:rPr lang="en-US" sz="2400" dirty="0" smtClean="0"/>
              <a:t>Will collaboration result in faster time?</a:t>
            </a:r>
          </a:p>
          <a:p>
            <a:pPr marL="0" indent="0">
              <a:buNone/>
            </a:pPr>
            <a:r>
              <a:rPr lang="en-US" sz="2400" dirty="0" smtClean="0"/>
              <a:t>How long will it take your group to complete this phase?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685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4: Post Play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Was your team performance faster or slower?  Why?</a:t>
            </a:r>
          </a:p>
          <a:p>
            <a:endParaRPr lang="en-US" sz="2400" dirty="0"/>
          </a:p>
          <a:p>
            <a:r>
              <a:rPr lang="en-US" sz="2400" dirty="0" smtClean="0"/>
              <a:t>Which lean concepts were used to improve performance?</a:t>
            </a:r>
          </a:p>
          <a:p>
            <a:endParaRPr lang="en-US" sz="2400" dirty="0"/>
          </a:p>
          <a:p>
            <a:r>
              <a:rPr lang="en-US" sz="2400" dirty="0" smtClean="0"/>
              <a:t>What might you change to further </a:t>
            </a:r>
            <a:r>
              <a:rPr lang="en-US" sz="2400" b="1" u="sng" dirty="0" smtClean="0"/>
              <a:t>improve performance</a:t>
            </a:r>
            <a:r>
              <a:rPr lang="en-US" sz="2400" dirty="0" smtClean="0"/>
              <a:t> time?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7606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5 (Improved Material Management)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Setup: Set aside all waste (space) cards. Remaining cards are stacked in 3 same suit piles (not sorted by face value)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RULES: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Players may </a:t>
            </a:r>
            <a:r>
              <a:rPr lang="en-US" sz="2400" b="1" u="sng" dirty="0" smtClean="0"/>
              <a:t>gather all</a:t>
            </a:r>
            <a:r>
              <a:rPr lang="en-US" sz="2400" dirty="0" smtClean="0"/>
              <a:t> of their cards</a:t>
            </a:r>
            <a:r>
              <a:rPr lang="en-US" sz="2400" b="1" u="sng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Players may </a:t>
            </a:r>
            <a:r>
              <a:rPr lang="en-US" sz="2400" b="1" u="sng" dirty="0" smtClean="0"/>
              <a:t>sort</a:t>
            </a:r>
            <a:r>
              <a:rPr lang="en-US" sz="2400" dirty="0" smtClean="0"/>
              <a:t> their cards during play.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Players may talk and collaborate, assist each other.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PREDICTION:</a:t>
            </a:r>
          </a:p>
          <a:p>
            <a:pPr marL="0" indent="0">
              <a:buNone/>
            </a:pPr>
            <a:r>
              <a:rPr lang="en-US" sz="2400" dirty="0" smtClean="0"/>
              <a:t>Will collaboration result in faster time?</a:t>
            </a:r>
          </a:p>
          <a:p>
            <a:pPr marL="0" indent="0">
              <a:buNone/>
            </a:pPr>
            <a:r>
              <a:rPr lang="en-US" sz="2400" dirty="0" smtClean="0"/>
              <a:t>How long will it take your group to complete this phase?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2664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5: Post Play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Was your team performance faster or slower?  Why?</a:t>
            </a:r>
          </a:p>
          <a:p>
            <a:endParaRPr lang="en-US" sz="2400" dirty="0"/>
          </a:p>
          <a:p>
            <a:r>
              <a:rPr lang="en-US" sz="2400" dirty="0" smtClean="0"/>
              <a:t>Which lean concepts were used to improve performance?</a:t>
            </a:r>
          </a:p>
          <a:p>
            <a:endParaRPr lang="en-US" sz="2400" dirty="0"/>
          </a:p>
          <a:p>
            <a:r>
              <a:rPr lang="en-US" sz="2400" dirty="0" smtClean="0"/>
              <a:t>What might you change to further </a:t>
            </a:r>
            <a:r>
              <a:rPr lang="en-US" sz="2400" b="1" u="sng" dirty="0" smtClean="0"/>
              <a:t>improve performance</a:t>
            </a:r>
            <a:r>
              <a:rPr lang="en-US" sz="2400" dirty="0" smtClean="0"/>
              <a:t> time?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6387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6 (Optimized Material Management)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Setup: Set aside all waste (space) cards. Remaining cards are stacked in 3 same suit piles AND sorted by face value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RULES: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Players may </a:t>
            </a:r>
            <a:r>
              <a:rPr lang="en-US" sz="2400" b="1" u="sng" dirty="0" smtClean="0"/>
              <a:t>gather all</a:t>
            </a:r>
            <a:r>
              <a:rPr lang="en-US" sz="2400" dirty="0" smtClean="0"/>
              <a:t> of their cards</a:t>
            </a:r>
            <a:r>
              <a:rPr lang="en-US" sz="2400" b="1" u="sng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Players may </a:t>
            </a:r>
            <a:r>
              <a:rPr lang="en-US" sz="2400" b="1" u="sng" dirty="0" smtClean="0"/>
              <a:t>sort</a:t>
            </a:r>
            <a:r>
              <a:rPr lang="en-US" sz="2400" dirty="0" smtClean="0"/>
              <a:t> their cards during play.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Players may talk and collaborate, assist each other.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PREDICTION:</a:t>
            </a:r>
          </a:p>
          <a:p>
            <a:pPr marL="0" indent="0">
              <a:buNone/>
            </a:pPr>
            <a:r>
              <a:rPr lang="en-US" sz="2400" dirty="0" smtClean="0"/>
              <a:t>Will collaboration result in faster time?</a:t>
            </a:r>
          </a:p>
          <a:p>
            <a:pPr marL="0" indent="0">
              <a:buNone/>
            </a:pPr>
            <a:r>
              <a:rPr lang="en-US" sz="2400" dirty="0" smtClean="0"/>
              <a:t>How long will it take your group to complete this phase?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1630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6: Post Play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Was your team performance faster or slower?  Why?</a:t>
            </a:r>
          </a:p>
          <a:p>
            <a:endParaRPr lang="en-US" sz="2400" dirty="0"/>
          </a:p>
          <a:p>
            <a:r>
              <a:rPr lang="en-US" sz="2400" dirty="0" smtClean="0"/>
              <a:t>Which lean concepts were used to improve performance?</a:t>
            </a:r>
          </a:p>
          <a:p>
            <a:endParaRPr lang="en-US" sz="2400" dirty="0"/>
          </a:p>
          <a:p>
            <a:r>
              <a:rPr lang="en-US" sz="2400" dirty="0" smtClean="0"/>
              <a:t>What might you change to further </a:t>
            </a:r>
            <a:r>
              <a:rPr lang="en-US" sz="2400" b="1" u="sng" dirty="0" smtClean="0"/>
              <a:t>improve performance</a:t>
            </a:r>
            <a:r>
              <a:rPr lang="en-US" sz="2400" dirty="0" smtClean="0"/>
              <a:t> time?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8274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Phase 1 (Unilateral Construction Chaos): </a:t>
            </a:r>
          </a:p>
          <a:p>
            <a:r>
              <a:rPr lang="en-US" sz="2400" dirty="0"/>
              <a:t>Phase </a:t>
            </a:r>
            <a:r>
              <a:rPr lang="en-US" sz="2400" dirty="0" smtClean="0"/>
              <a:t>2 (Improved Site Organization): </a:t>
            </a:r>
            <a:endParaRPr lang="en-US" sz="2400" dirty="0"/>
          </a:p>
          <a:p>
            <a:r>
              <a:rPr lang="en-US" sz="2400" dirty="0"/>
              <a:t>Phase </a:t>
            </a:r>
            <a:r>
              <a:rPr lang="en-US" sz="2400" dirty="0" smtClean="0"/>
              <a:t>3 (Collaboration): </a:t>
            </a:r>
            <a:endParaRPr lang="en-US" sz="2400" dirty="0"/>
          </a:p>
          <a:p>
            <a:r>
              <a:rPr lang="en-US" sz="2400" dirty="0"/>
              <a:t>Phase </a:t>
            </a:r>
            <a:r>
              <a:rPr lang="en-US" sz="2400" dirty="0" smtClean="0"/>
              <a:t>4 (Elimination of Waste): </a:t>
            </a:r>
            <a:endParaRPr lang="en-US" sz="2400" dirty="0"/>
          </a:p>
          <a:p>
            <a:r>
              <a:rPr lang="en-US" sz="2400" dirty="0"/>
              <a:t>Phase </a:t>
            </a:r>
            <a:r>
              <a:rPr lang="en-US" sz="2400" dirty="0" smtClean="0"/>
              <a:t>5 (Improved Material Management): </a:t>
            </a:r>
            <a:endParaRPr lang="en-US" sz="2400" dirty="0"/>
          </a:p>
          <a:p>
            <a:r>
              <a:rPr lang="en-US" sz="2400" dirty="0"/>
              <a:t>Phase </a:t>
            </a:r>
            <a:r>
              <a:rPr lang="en-US" sz="2400" dirty="0" smtClean="0"/>
              <a:t>6 (Optimized Material Management):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144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Content Placeholder 3" descr="MSS: Bring us your burning science &lt;strong&gt;questions&lt;/strong&gt;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00" y="1494631"/>
            <a:ext cx="4394200" cy="4394200"/>
          </a:xfrm>
        </p:spPr>
      </p:pic>
    </p:spTree>
    <p:extLst>
      <p:ext uri="{BB962C8B-B14F-4D97-AF65-F5344CB8AC3E}">
        <p14:creationId xmlns:p14="http://schemas.microsoft.com/office/powerpoint/2010/main" val="241394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(Simulation)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u="sng" dirty="0" smtClean="0"/>
              <a:t>Objective:</a:t>
            </a:r>
            <a:r>
              <a:rPr lang="en-US" dirty="0" smtClean="0"/>
              <a:t> Construct a 13 story building as quickly as possible, working within the constraint parameters for each phase </a:t>
            </a:r>
            <a:r>
              <a:rPr lang="en-US" smtClean="0"/>
              <a:t>(</a:t>
            </a:r>
            <a:r>
              <a:rPr lang="en-US" smtClean="0"/>
              <a:t>1-6)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Each card represents the resources (labor, materials, equipment) to construct a trade-specific component of one of the thirteen floors.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four suits represent the specific trades (or waste):</a:t>
            </a:r>
          </a:p>
          <a:p>
            <a:r>
              <a:rPr lang="en-US" dirty="0" smtClean="0"/>
              <a:t>Player 1 (Clubs): Structural Contractor</a:t>
            </a:r>
          </a:p>
          <a:p>
            <a:r>
              <a:rPr lang="en-US" dirty="0" smtClean="0"/>
              <a:t>Player 2 (Diamonds): Mechanical Contractor</a:t>
            </a:r>
          </a:p>
          <a:p>
            <a:r>
              <a:rPr lang="en-US" dirty="0" smtClean="0"/>
              <a:t>Player 3 (Hearts): Finishing Contractor</a:t>
            </a:r>
          </a:p>
          <a:p>
            <a:r>
              <a:rPr lang="en-US" dirty="0" smtClean="0"/>
              <a:t>Spades: waste or non-value adding activities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Each floor (row of cards) of the building is represented by the face value of the card (Ace = first floor, 2 = second floor,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1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Shuffle cards in a loose pile, face up on the table.</a:t>
            </a:r>
          </a:p>
          <a:p>
            <a:r>
              <a:rPr lang="en-US" sz="2400" dirty="0" smtClean="0"/>
              <a:t>Choose a spot where all three players will place their cards.</a:t>
            </a:r>
          </a:p>
          <a:p>
            <a:r>
              <a:rPr lang="en-US" sz="2400" dirty="0" smtClean="0"/>
              <a:t>Use a timer to see how long each phase takes.</a:t>
            </a:r>
          </a:p>
          <a:p>
            <a:r>
              <a:rPr lang="en-US" sz="2400" dirty="0" smtClean="0"/>
              <a:t>Players select their cards from the pile.  Note: each phase of the game has different rules.</a:t>
            </a:r>
          </a:p>
          <a:p>
            <a:r>
              <a:rPr lang="en-US" sz="2400" dirty="0" smtClean="0"/>
              <a:t>Players place their card from lowest (Ace) to highest (King) in their designated area.</a:t>
            </a:r>
          </a:p>
          <a:p>
            <a:r>
              <a:rPr lang="en-US" sz="2400" dirty="0" smtClean="0"/>
              <a:t>Game is complete when the King of Hearts is played as the last card.</a:t>
            </a:r>
          </a:p>
          <a:p>
            <a:r>
              <a:rPr lang="en-US" sz="2400" dirty="0" smtClean="0"/>
              <a:t>Structural (club) cards can be played at any time.</a:t>
            </a:r>
          </a:p>
          <a:p>
            <a:r>
              <a:rPr lang="en-US" sz="2400" dirty="0" smtClean="0"/>
              <a:t>Mechanical (diamond) cards can be played when the same value club card has been plac</a:t>
            </a:r>
            <a:r>
              <a:rPr lang="en-US" sz="2400" dirty="0"/>
              <a:t>ed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Finishing (heart cards) </a:t>
            </a:r>
            <a:r>
              <a:rPr lang="en-US" sz="2400" dirty="0"/>
              <a:t>can be played when the same value </a:t>
            </a:r>
            <a:r>
              <a:rPr lang="en-US" sz="2400" dirty="0" smtClean="0"/>
              <a:t>diamond </a:t>
            </a:r>
            <a:r>
              <a:rPr lang="en-US" sz="2400" dirty="0"/>
              <a:t>card has been placed. </a:t>
            </a:r>
          </a:p>
        </p:txBody>
      </p:sp>
    </p:spTree>
    <p:extLst>
      <p:ext uri="{BB962C8B-B14F-4D97-AF65-F5344CB8AC3E}">
        <p14:creationId xmlns:p14="http://schemas.microsoft.com/office/powerpoint/2010/main" val="91249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316" y="930275"/>
            <a:ext cx="8929767" cy="55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0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4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1 (Unilateral Construction Chaos)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Setup: All cards are face-up in a loose, mixed pile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RULES: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Players may pick up </a:t>
            </a:r>
            <a:r>
              <a:rPr lang="en-US" sz="2400" b="1" u="sng" dirty="0" smtClean="0"/>
              <a:t>only the one card they can play.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u="sng" dirty="0" smtClean="0"/>
              <a:t>No sorting</a:t>
            </a:r>
            <a:r>
              <a:rPr lang="en-US" sz="2400" dirty="0" smtClean="0"/>
              <a:t> of the cards is allowed.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No talking, collaboration, or teamwork.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*Players will play phase 1 twice.</a:t>
            </a:r>
          </a:p>
          <a:p>
            <a:pPr marL="0" indent="0">
              <a:buNone/>
            </a:pPr>
            <a:r>
              <a:rPr lang="en-US" sz="2400" dirty="0" smtClean="0"/>
              <a:t>First time = practice</a:t>
            </a:r>
          </a:p>
          <a:p>
            <a:pPr marL="0" indent="0">
              <a:buNone/>
            </a:pPr>
            <a:r>
              <a:rPr lang="en-US" sz="2400" dirty="0" smtClean="0"/>
              <a:t>Second time = timed event – record your time!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158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1: Post Play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How long did it take your team to complete construction?</a:t>
            </a:r>
          </a:p>
          <a:p>
            <a:pPr lvl="1"/>
            <a:r>
              <a:rPr lang="en-US" sz="2400" dirty="0" smtClean="0"/>
              <a:t>Did you do better the second time?</a:t>
            </a:r>
          </a:p>
          <a:p>
            <a:pPr lvl="1"/>
            <a:r>
              <a:rPr lang="en-US" sz="2400" dirty="0" smtClean="0"/>
              <a:t>Is this faster/slower than you expected?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Where there any quality control problems?</a:t>
            </a:r>
          </a:p>
          <a:p>
            <a:endParaRPr lang="en-US" sz="2400" dirty="0"/>
          </a:p>
          <a:p>
            <a:r>
              <a:rPr lang="en-US" sz="2400" dirty="0" smtClean="0"/>
              <a:t>What are some suggestions to </a:t>
            </a:r>
            <a:r>
              <a:rPr lang="en-US" sz="2400" b="1" u="sng" dirty="0" smtClean="0"/>
              <a:t>improve performance</a:t>
            </a:r>
            <a:r>
              <a:rPr lang="en-US" sz="2400" dirty="0" smtClean="0"/>
              <a:t> time?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081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2 (Improved Site Laydown Org.)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Setup: All cards are face-up in a loose, mixed pile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RULES: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Players may </a:t>
            </a:r>
            <a:r>
              <a:rPr lang="en-US" sz="2400" b="1" u="sng" dirty="0" smtClean="0"/>
              <a:t>gather all</a:t>
            </a:r>
            <a:r>
              <a:rPr lang="en-US" sz="2400" dirty="0" smtClean="0"/>
              <a:t> of their cards</a:t>
            </a:r>
            <a:r>
              <a:rPr lang="en-US" sz="2400" b="1" u="sng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Players may </a:t>
            </a:r>
            <a:r>
              <a:rPr lang="en-US" sz="2400" b="1" u="sng" dirty="0" smtClean="0"/>
              <a:t>sort</a:t>
            </a:r>
            <a:r>
              <a:rPr lang="en-US" sz="2400" dirty="0" smtClean="0"/>
              <a:t> their cards during play.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No talking, collaboration, or teamwork.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PREDICTION:</a:t>
            </a:r>
          </a:p>
          <a:p>
            <a:pPr marL="0" indent="0">
              <a:buNone/>
            </a:pPr>
            <a:r>
              <a:rPr lang="en-US" sz="2400" dirty="0" smtClean="0"/>
              <a:t>Is it faster if players sort cards while clock is running?</a:t>
            </a:r>
          </a:p>
          <a:p>
            <a:pPr marL="0" indent="0">
              <a:buNone/>
            </a:pPr>
            <a:r>
              <a:rPr lang="en-US" sz="2400" dirty="0" smtClean="0"/>
              <a:t>How long will it take your group to complete this phase?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9881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2: Post Play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Was your team performance faster or slower?  Why?</a:t>
            </a:r>
          </a:p>
          <a:p>
            <a:endParaRPr lang="en-US" sz="2400" dirty="0"/>
          </a:p>
          <a:p>
            <a:r>
              <a:rPr lang="en-US" sz="2400" dirty="0" smtClean="0"/>
              <a:t>Which lean concepts were used to improve performance?</a:t>
            </a:r>
          </a:p>
          <a:p>
            <a:endParaRPr lang="en-US" sz="2400" dirty="0"/>
          </a:p>
          <a:p>
            <a:r>
              <a:rPr lang="en-US" sz="2400" dirty="0" smtClean="0"/>
              <a:t>What might you change to further </a:t>
            </a:r>
            <a:r>
              <a:rPr lang="en-US" sz="2400" b="1" u="sng" dirty="0" smtClean="0"/>
              <a:t>improve performance</a:t>
            </a:r>
            <a:r>
              <a:rPr lang="en-US" sz="2400" dirty="0" smtClean="0"/>
              <a:t> time?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966025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34</TotalTime>
  <Words>982</Words>
  <Application>Microsoft Office PowerPoint</Application>
  <PresentationFormat>Widescreen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Franklin Gothic Book</vt:lpstr>
      <vt:lpstr>Crop</vt:lpstr>
      <vt:lpstr>Lean Principles</vt:lpstr>
      <vt:lpstr>Game (Simulation)</vt:lpstr>
      <vt:lpstr>How to Play</vt:lpstr>
      <vt:lpstr>Layout</vt:lpstr>
      <vt:lpstr>Demonstration</vt:lpstr>
      <vt:lpstr>Phase 1 (Unilateral Construction Chaos)</vt:lpstr>
      <vt:lpstr>Phase 1: Post Play Discussion</vt:lpstr>
      <vt:lpstr>Phase 2 (Improved Site Laydown Org.)</vt:lpstr>
      <vt:lpstr>Phase 2: Post Play Discussion</vt:lpstr>
      <vt:lpstr>Phase 3 (Collaboration)</vt:lpstr>
      <vt:lpstr>Phase 3: Post Play Discussion</vt:lpstr>
      <vt:lpstr>Phase 4 (Reducing Waste)</vt:lpstr>
      <vt:lpstr>Phase 4: Post Play Discussion</vt:lpstr>
      <vt:lpstr>Phase 5 (Improved Material Management)</vt:lpstr>
      <vt:lpstr>Phase 5: Post Play Discussion</vt:lpstr>
      <vt:lpstr>Phase 6 (Optimized Material Management)</vt:lpstr>
      <vt:lpstr>Phase 6: Post Play Discussion</vt:lpstr>
      <vt:lpstr>Results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Principles</dc:title>
  <dc:creator>Mike</dc:creator>
  <cp:lastModifiedBy>Mike</cp:lastModifiedBy>
  <cp:revision>5</cp:revision>
  <dcterms:created xsi:type="dcterms:W3CDTF">2018-11-05T16:16:55Z</dcterms:created>
  <dcterms:modified xsi:type="dcterms:W3CDTF">2018-11-07T16:11:33Z</dcterms:modified>
</cp:coreProperties>
</file>