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48FD2-49A9-4375-A05A-21AECE751E7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35556-B164-4E80-8A89-A070CF79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8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35556-B164-4E80-8A89-A070CF7967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0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35556-B164-4E80-8A89-A070CF7967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4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7BF4E7-5757-40F2-9767-249AB052E9A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49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78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971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4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69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38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70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3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6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23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7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4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08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0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F4E7-5757-40F2-9767-249AB052E9A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63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  <p:sldLayoutId id="2147484286" r:id="rId12"/>
    <p:sldLayoutId id="2147484287" r:id="rId13"/>
    <p:sldLayoutId id="2147484288" r:id="rId14"/>
    <p:sldLayoutId id="2147484289" r:id="rId15"/>
    <p:sldLayoutId id="2147484290" r:id="rId16"/>
    <p:sldLayoutId id="21474842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-code.com/blog/easy-task-estimation-with-three-point-estimation-technique/" TargetMode="External"/><Relationship Id="rId2" Type="http://schemas.openxmlformats.org/officeDocument/2006/relationships/hyperlink" Target="http://www.clipartkid.com/length-measurement-for-teachers-clipar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interest.com/pin/86623992803308839/" TargetMode="External"/><Relationship Id="rId4" Type="http://schemas.openxmlformats.org/officeDocument/2006/relationships/hyperlink" Target="https://pmtribe.wordpress.com/2010/10/04/product-management-poker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archoeijmans.blogspot.com/2012/08/sprint-planning-meet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2 – Story Estimation, Sprint Planning, &amp; Capacity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Dempewolf</a:t>
            </a:r>
          </a:p>
          <a:p>
            <a:r>
              <a:rPr lang="en-US" dirty="0" smtClean="0"/>
              <a:t>October 27,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6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estimation – Playing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poker cards to assign values.</a:t>
            </a:r>
          </a:p>
          <a:p>
            <a:r>
              <a:rPr lang="en-US" dirty="0" smtClean="0"/>
              <a:t>Development team members (no one else!!) hold one of each card from the Fibonacci series.</a:t>
            </a:r>
          </a:p>
          <a:p>
            <a:r>
              <a:rPr lang="en-US" dirty="0" smtClean="0"/>
              <a:t>Scrum Master calls for the vote:  Ready to vote? 1 … 2 … 3!</a:t>
            </a:r>
          </a:p>
          <a:p>
            <a:r>
              <a:rPr lang="en-US" dirty="0" smtClean="0"/>
              <a:t>Each team member shows the card they selected for story size.  Everyone has to show!  No abstaining!  Must be committed as a team!</a:t>
            </a:r>
          </a:p>
          <a:p>
            <a:r>
              <a:rPr lang="en-US" dirty="0" smtClean="0"/>
              <a:t>Continue to revote until 100% consensus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52475"/>
            <a:ext cx="2286000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987" y="5123291"/>
            <a:ext cx="1987826" cy="133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6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1985715"/>
            <a:ext cx="5918137" cy="4211409"/>
          </a:xfrm>
        </p:spPr>
      </p:pic>
    </p:spTree>
    <p:extLst>
      <p:ext uri="{BB962C8B-B14F-4D97-AF65-F5344CB8AC3E}">
        <p14:creationId xmlns:p14="http://schemas.microsoft.com/office/powerpoint/2010/main" val="390306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at the start of a sprint </a:t>
            </a:r>
          </a:p>
          <a:p>
            <a:r>
              <a:rPr lang="en-US" dirty="0"/>
              <a:t>S</a:t>
            </a:r>
            <a:r>
              <a:rPr lang="en-US" dirty="0" smtClean="0"/>
              <a:t>ome organizations do prep work before the sprint starts – Not pure Scrum</a:t>
            </a:r>
          </a:p>
          <a:p>
            <a:r>
              <a:rPr lang="en-US" dirty="0" smtClean="0"/>
              <a:t>The sprint planning ceremony is time boxed!  Goal = Less than 2 hours</a:t>
            </a:r>
          </a:p>
          <a:p>
            <a:r>
              <a:rPr lang="en-US" dirty="0" smtClean="0"/>
              <a:t>Sprint planning time is removed from the capacity (next section) of the sprint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0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 – Product 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description of the user story.</a:t>
            </a:r>
          </a:p>
          <a:p>
            <a:r>
              <a:rPr lang="en-US" dirty="0" smtClean="0"/>
              <a:t>Answers questions from the team.</a:t>
            </a:r>
          </a:p>
          <a:p>
            <a:r>
              <a:rPr lang="en-US" dirty="0" smtClean="0"/>
              <a:t>Represents the business and end user.</a:t>
            </a:r>
          </a:p>
          <a:p>
            <a:r>
              <a:rPr lang="en-US" dirty="0" smtClean="0"/>
              <a:t>Final authority on feature/functionality</a:t>
            </a:r>
          </a:p>
          <a:p>
            <a:r>
              <a:rPr lang="en-US" dirty="0" smtClean="0"/>
              <a:t>Cannot vote – approach, design, task hours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00" y="1841500"/>
            <a:ext cx="31877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53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 – Scrum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Facilitates sprint planning</a:t>
            </a:r>
          </a:p>
          <a:p>
            <a:r>
              <a:rPr lang="en-US" dirty="0" smtClean="0"/>
              <a:t>Make certain everyone keeps focused and on task</a:t>
            </a:r>
          </a:p>
          <a:p>
            <a:r>
              <a:rPr lang="en-US" dirty="0" smtClean="0"/>
              <a:t>Time boxes the event and voting</a:t>
            </a:r>
          </a:p>
          <a:p>
            <a:r>
              <a:rPr lang="en-US" dirty="0" smtClean="0"/>
              <a:t>Referees conflict</a:t>
            </a:r>
          </a:p>
          <a:p>
            <a:r>
              <a:rPr lang="en-US" dirty="0" smtClean="0"/>
              <a:t>Records obstacles and impediments (unknowns) – works to resolve as soon as possible</a:t>
            </a:r>
          </a:p>
          <a:p>
            <a:r>
              <a:rPr lang="en-US" dirty="0" smtClean="0"/>
              <a:t>Does not vote!  Does not have a say on approach!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18669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1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 – Development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Breaks a user story into tasks.</a:t>
            </a:r>
          </a:p>
          <a:p>
            <a:r>
              <a:rPr lang="en-US" dirty="0" smtClean="0"/>
              <a:t>Assigns an estimate in people hours to each task</a:t>
            </a:r>
          </a:p>
          <a:p>
            <a:r>
              <a:rPr lang="en-US" dirty="0" smtClean="0"/>
              <a:t>Asks questions related to the user story, feature, design, or technical approach</a:t>
            </a:r>
          </a:p>
          <a:p>
            <a:r>
              <a:rPr lang="en-US" dirty="0" smtClean="0"/>
              <a:t>Team must agree on design and approach</a:t>
            </a:r>
          </a:p>
          <a:p>
            <a:r>
              <a:rPr lang="en-US" dirty="0" smtClean="0"/>
              <a:t>Must consider design, testing, and other tasks to ensure story is done (future lecture)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1188201"/>
            <a:ext cx="2201862" cy="21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16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 -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Scrum Master facilitates – reserve room, virtual meetings, sends out documents, keeps everyone on tasks.</a:t>
            </a:r>
          </a:p>
          <a:p>
            <a:r>
              <a:rPr lang="en-US" dirty="0" smtClean="0"/>
              <a:t>Scrum Master / Team determine capacity (next section).</a:t>
            </a:r>
          </a:p>
          <a:p>
            <a:r>
              <a:rPr lang="en-US" dirty="0" smtClean="0"/>
              <a:t>Product Owner presents first user story.</a:t>
            </a:r>
          </a:p>
          <a:p>
            <a:r>
              <a:rPr lang="en-US" dirty="0" smtClean="0"/>
              <a:t>Team breaks user story into tasks.  Assigns tasks hours.</a:t>
            </a:r>
          </a:p>
          <a:p>
            <a:r>
              <a:rPr lang="en-US" dirty="0" smtClean="0"/>
              <a:t>Scrum Master deducts each task’s hours from capacity until there is no capacity left.  Note: some organizations use a fudge factor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428102"/>
            <a:ext cx="1890711" cy="18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 – process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breaking user story into tasks until all tasks have been identified and assigned an hourly value</a:t>
            </a:r>
          </a:p>
          <a:p>
            <a:r>
              <a:rPr lang="en-US" dirty="0" smtClean="0"/>
              <a:t>Once complete with tasks and hourly estimates, the development team Decides whether it can commit to the user story or not.  Product Owner and Scrum Master do </a:t>
            </a:r>
            <a:r>
              <a:rPr lang="en-US" b="1" u="sng" dirty="0" smtClean="0"/>
              <a:t>NOT</a:t>
            </a:r>
            <a:r>
              <a:rPr lang="en-US" dirty="0" smtClean="0"/>
              <a:t> have a vote!</a:t>
            </a:r>
          </a:p>
          <a:p>
            <a:r>
              <a:rPr lang="en-US" dirty="0" smtClean="0"/>
              <a:t>If there is enough time left in capacity – moves on to next user story from product backlog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428102"/>
            <a:ext cx="1890711" cy="18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58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 – process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Owner selects the next user story from the Product Backlog.  Note: the next story may NOT be the next one in the order of priority. Reasons – too big for the remainder of the sprint, another story may be related to one already accepted, other</a:t>
            </a:r>
          </a:p>
          <a:p>
            <a:r>
              <a:rPr lang="en-US" dirty="0" smtClean="0"/>
              <a:t>Accepted user stories are not part of the Sprint Backlog.  All of the tasks are grouped under the user story -&gt; Story 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428102"/>
            <a:ext cx="1890711" cy="18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2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Capacity = number of hours the development team has available during sprint.</a:t>
            </a:r>
          </a:p>
          <a:p>
            <a:r>
              <a:rPr lang="en-US" dirty="0" smtClean="0"/>
              <a:t>Must consider vacation, holidays, and other requirements</a:t>
            </a:r>
          </a:p>
          <a:p>
            <a:r>
              <a:rPr lang="en-US" dirty="0" smtClean="0"/>
              <a:t>Capacity = # of Development Team members times the </a:t>
            </a:r>
            <a:r>
              <a:rPr lang="en-US" b="1" i="1" u="sng" dirty="0" smtClean="0"/>
              <a:t>number of planned working hours per day</a:t>
            </a:r>
            <a:r>
              <a:rPr lang="en-US" dirty="0" smtClean="0"/>
              <a:t> times the number of days in a sprint</a:t>
            </a:r>
          </a:p>
          <a:p>
            <a:r>
              <a:rPr lang="en-US" dirty="0" smtClean="0"/>
              <a:t>Example: Capacity for Sprint 1 = 6 developers x 7 hours per day x 10 days – 12 hours (Sprint planning time!)</a:t>
            </a:r>
          </a:p>
          <a:p>
            <a:r>
              <a:rPr lang="en-US" dirty="0" smtClean="0"/>
              <a:t>May calculate each team member separately – use Excel Spreadsheet or other tools!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169" y="390713"/>
            <a:ext cx="1459629" cy="16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6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Story Estimation</a:t>
            </a:r>
          </a:p>
          <a:p>
            <a:r>
              <a:rPr lang="en-US" dirty="0" smtClean="0"/>
              <a:t>Sprint Planning</a:t>
            </a:r>
          </a:p>
          <a:p>
            <a:r>
              <a:rPr lang="en-US" dirty="0" smtClean="0"/>
              <a:t>Capacity</a:t>
            </a:r>
          </a:p>
          <a:p>
            <a:r>
              <a:rPr lang="en-US" dirty="0" smtClean="0"/>
              <a:t>Story Board</a:t>
            </a:r>
          </a:p>
          <a:p>
            <a:r>
              <a:rPr lang="en-US" dirty="0" smtClean="0"/>
              <a:t>Burn-down Chart</a:t>
            </a:r>
            <a:endParaRPr lang="en-US" dirty="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12" y="1695450"/>
            <a:ext cx="31527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16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762387"/>
            <a:ext cx="6413500" cy="4787111"/>
          </a:xfrm>
        </p:spPr>
      </p:pic>
    </p:spTree>
    <p:extLst>
      <p:ext uri="{BB962C8B-B14F-4D97-AF65-F5344CB8AC3E}">
        <p14:creationId xmlns:p14="http://schemas.microsoft.com/office/powerpoint/2010/main" val="4137767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Burn-down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31" y="1906588"/>
            <a:ext cx="8922569" cy="3647590"/>
          </a:xfrm>
        </p:spPr>
      </p:pic>
    </p:spTree>
    <p:extLst>
      <p:ext uri="{BB962C8B-B14F-4D97-AF65-F5344CB8AC3E}">
        <p14:creationId xmlns:p14="http://schemas.microsoft.com/office/powerpoint/2010/main" val="422255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57" y="224948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1311550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Ruler Worm =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://www.clipartkid.com/length-measurement-for-teachers-cliparts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Question mark = </a:t>
            </a:r>
            <a:r>
              <a:rPr lang="en-US" dirty="0">
                <a:hlinkClick r:id="rId3"/>
              </a:rPr>
              <a:t>http://www.agile-code.com/blog/easy-task-estimation-with-three-point-estimation-technique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Poker cards = </a:t>
            </a:r>
            <a:r>
              <a:rPr lang="en-US" dirty="0">
                <a:hlinkClick r:id="rId4"/>
              </a:rPr>
              <a:t>https://pmtribe.wordpress.com/2010/10/04/product-management-poker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Dogs </a:t>
            </a:r>
            <a:r>
              <a:rPr lang="en-US" dirty="0"/>
              <a:t>playing poker = </a:t>
            </a:r>
            <a:r>
              <a:rPr lang="en-US" dirty="0">
                <a:hlinkClick r:id="rId5"/>
              </a:rPr>
              <a:t>https://www.pinterest.com/pin/86623992803308839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98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</a:t>
            </a:r>
            <a:r>
              <a:rPr lang="en-US" dirty="0" err="1" smtClean="0"/>
              <a:t>cont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planning =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marchoeijmans.blogspot.com/2012/08/sprint-planning-meeting.html</a:t>
            </a:r>
            <a:endParaRPr lang="en-US" dirty="0" smtClean="0"/>
          </a:p>
          <a:p>
            <a:r>
              <a:rPr lang="en-US" dirty="0" smtClean="0"/>
              <a:t>Circle </a:t>
            </a:r>
            <a:r>
              <a:rPr lang="en-US" dirty="0"/>
              <a:t>with arrows = http://www.clipartkid.com/circle-arrows-cliparts/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9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Agile Manifesto?</a:t>
            </a:r>
          </a:p>
          <a:p>
            <a:r>
              <a:rPr lang="en-US" dirty="0" smtClean="0"/>
              <a:t>What is Scrum?</a:t>
            </a:r>
          </a:p>
          <a:p>
            <a:pPr lvl="1"/>
            <a:r>
              <a:rPr lang="en-US" dirty="0" smtClean="0"/>
              <a:t>What are the Roles of Scrum?</a:t>
            </a:r>
          </a:p>
          <a:p>
            <a:pPr lvl="1"/>
            <a:r>
              <a:rPr lang="en-US" dirty="0" smtClean="0"/>
              <a:t>What are the ceremonies/events of Scrum?</a:t>
            </a:r>
          </a:p>
          <a:p>
            <a:pPr lvl="1"/>
            <a:r>
              <a:rPr lang="en-US" dirty="0" smtClean="0"/>
              <a:t>What are the artifacts of Scrum?</a:t>
            </a:r>
          </a:p>
          <a:p>
            <a:r>
              <a:rPr lang="en-US" dirty="0" smtClean="0"/>
              <a:t>What is a sprint?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54703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an estimate for a user story</a:t>
            </a:r>
          </a:p>
          <a:p>
            <a:r>
              <a:rPr lang="en-US" dirty="0" smtClean="0"/>
              <a:t>Product Owner prepares stories for estimation</a:t>
            </a:r>
          </a:p>
          <a:p>
            <a:r>
              <a:rPr lang="en-US" dirty="0" smtClean="0"/>
              <a:t>Scrum Master provides past user story examples</a:t>
            </a:r>
          </a:p>
          <a:p>
            <a:r>
              <a:rPr lang="en-US" dirty="0" smtClean="0"/>
              <a:t>Team assigns the estimate</a:t>
            </a:r>
          </a:p>
          <a:p>
            <a:r>
              <a:rPr lang="en-US" dirty="0" smtClean="0"/>
              <a:t>Can be done at anytime – must be </a:t>
            </a:r>
            <a:r>
              <a:rPr lang="en-US" dirty="0" err="1" smtClean="0"/>
              <a:t>timeboxed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5" y="190990"/>
            <a:ext cx="5238750" cy="233362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57" y="2808288"/>
            <a:ext cx="354171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0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Estimation – Product 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Owner brings a group of user stories to team for estimation</a:t>
            </a:r>
          </a:p>
          <a:p>
            <a:r>
              <a:rPr lang="en-US" dirty="0" smtClean="0"/>
              <a:t>Product Owner describes the user story </a:t>
            </a:r>
          </a:p>
          <a:p>
            <a:pPr lvl="1"/>
            <a:r>
              <a:rPr lang="en-US" dirty="0" smtClean="0"/>
              <a:t>Why it is important (user, company, strategic)</a:t>
            </a:r>
          </a:p>
          <a:p>
            <a:pPr lvl="1"/>
            <a:r>
              <a:rPr lang="en-US" dirty="0" smtClean="0"/>
              <a:t>Describes the functionality/feature</a:t>
            </a:r>
          </a:p>
          <a:p>
            <a:pPr lvl="1"/>
            <a:r>
              <a:rPr lang="en-US" dirty="0" smtClean="0"/>
              <a:t>Describes the workflow</a:t>
            </a:r>
          </a:p>
          <a:p>
            <a:pPr lvl="1"/>
            <a:r>
              <a:rPr lang="en-US" dirty="0" smtClean="0"/>
              <a:t>Time boxed!  Scrum Master limits it to a set amount of time (e.g. 5 minutes)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300" y="1879600"/>
            <a:ext cx="31877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3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estimation – Scrum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Facilitates the Story Estimation event</a:t>
            </a:r>
          </a:p>
          <a:p>
            <a:r>
              <a:rPr lang="en-US" dirty="0" smtClean="0"/>
              <a:t>Time boxes the session and each user story discussion</a:t>
            </a:r>
          </a:p>
          <a:p>
            <a:r>
              <a:rPr lang="en-US" dirty="0" smtClean="0"/>
              <a:t>Coaches/Mentors Scrum principles</a:t>
            </a:r>
          </a:p>
          <a:p>
            <a:r>
              <a:rPr lang="en-US" dirty="0" smtClean="0"/>
              <a:t>Provides examples of past user stories with their story point assignment</a:t>
            </a:r>
          </a:p>
          <a:p>
            <a:r>
              <a:rPr lang="en-US" dirty="0" smtClean="0"/>
              <a:t>Calls for the vote – conducts revote as necessary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0" y="15621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estimation – Development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Assigns the estimate (story points)</a:t>
            </a:r>
          </a:p>
          <a:p>
            <a:r>
              <a:rPr lang="en-US" dirty="0" smtClean="0"/>
              <a:t>Asks questions about the user story to get clarity – do not go to deep!</a:t>
            </a:r>
          </a:p>
          <a:p>
            <a:r>
              <a:rPr lang="en-US" dirty="0" smtClean="0"/>
              <a:t>Votes (Plays poker!)</a:t>
            </a:r>
          </a:p>
          <a:p>
            <a:r>
              <a:rPr lang="en-US" dirty="0" smtClean="0"/>
              <a:t>Must have consensus amongst the team = 100% team members</a:t>
            </a:r>
          </a:p>
          <a:p>
            <a:r>
              <a:rPr lang="en-US" dirty="0" smtClean="0"/>
              <a:t>If vote not equal to 100%, the highest and lowest member must discuss why they voted like they did.  Discussion &amp; revote (Scrum Master facilitates)</a:t>
            </a:r>
          </a:p>
          <a:p>
            <a:r>
              <a:rPr lang="en-US" dirty="0" smtClean="0"/>
              <a:t>After 2</a:t>
            </a:r>
            <a:r>
              <a:rPr lang="en-US" baseline="30000" dirty="0" smtClean="0"/>
              <a:t>nd</a:t>
            </a:r>
            <a:r>
              <a:rPr lang="en-US" dirty="0" smtClean="0"/>
              <a:t> vote, members can present evidence/arguments to sway other team members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0" y="1838731"/>
            <a:ext cx="2201862" cy="21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5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estimation – story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Estimates are in story points (t-shirt sizes, bucket sizes, </a:t>
            </a:r>
            <a:r>
              <a:rPr lang="en-US" dirty="0" err="1" smtClean="0"/>
              <a:t>etc</a:t>
            </a:r>
            <a:r>
              <a:rPr lang="en-US" dirty="0" smtClean="0"/>
              <a:t>) – not hours!</a:t>
            </a:r>
          </a:p>
          <a:p>
            <a:r>
              <a:rPr lang="en-US" dirty="0" smtClean="0"/>
              <a:t>Story point values must be in the Fibonacci series</a:t>
            </a:r>
          </a:p>
          <a:p>
            <a:r>
              <a:rPr lang="en-US" dirty="0" smtClean="0"/>
              <a:t>0, 1, 2, 3, 5, 8, 13, 21, 34, …  OR 0, 1, 2, 3, 5, 8, 13, 20, 40, 60, 100</a:t>
            </a:r>
          </a:p>
          <a:p>
            <a:r>
              <a:rPr lang="en-US" dirty="0" smtClean="0"/>
              <a:t>Can have infinity as a value – too much unknown</a:t>
            </a:r>
          </a:p>
          <a:p>
            <a:r>
              <a:rPr lang="en-US" dirty="0" smtClean="0"/>
              <a:t>Must fit in the bucket!</a:t>
            </a:r>
          </a:p>
          <a:p>
            <a:r>
              <a:rPr lang="en-US" dirty="0" smtClean="0"/>
              <a:t>The smaller the story the better the more accurate the estimate!</a:t>
            </a:r>
          </a:p>
          <a:p>
            <a:r>
              <a:rPr lang="en-US" dirty="0" smtClean="0"/>
              <a:t>Can break a story into smaller stories – Product Owner must agree!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22418" y="5943600"/>
            <a:ext cx="519647" cy="845194"/>
            <a:chOff x="1634918" y="5943600"/>
            <a:chExt cx="519647" cy="84519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918" y="5943600"/>
              <a:ext cx="519647" cy="43776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726389" y="64194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20918" y="5875672"/>
            <a:ext cx="600282" cy="913122"/>
            <a:chOff x="1634918" y="5875672"/>
            <a:chExt cx="600282" cy="91312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918" y="5875672"/>
              <a:ext cx="600282" cy="50569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751789" y="64194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12753" y="5797164"/>
            <a:ext cx="700552" cy="997592"/>
            <a:chOff x="1634918" y="5791202"/>
            <a:chExt cx="700552" cy="997592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918" y="5791202"/>
              <a:ext cx="700552" cy="590162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789889" y="64194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32381" y="5646215"/>
            <a:ext cx="872659" cy="1142579"/>
            <a:chOff x="1634917" y="5646215"/>
            <a:chExt cx="872659" cy="114257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917" y="5646215"/>
              <a:ext cx="872659" cy="73514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853389" y="64194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00" y="755934"/>
            <a:ext cx="2774330" cy="12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estimation – story points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Must consider: Effort, Complexity, Unknowns</a:t>
            </a:r>
          </a:p>
          <a:p>
            <a:r>
              <a:rPr lang="en-US" dirty="0" smtClean="0"/>
              <a:t>Effort – the amount of actual work. Example: How long does it take to put together a wall of a house?</a:t>
            </a:r>
          </a:p>
          <a:p>
            <a:r>
              <a:rPr lang="en-US" dirty="0" smtClean="0"/>
              <a:t>Complexity – the complexity of the work.  Not all work is equal!  How long does it take to put together a circular wall of a house?</a:t>
            </a:r>
          </a:p>
          <a:p>
            <a:r>
              <a:rPr lang="en-US" dirty="0" smtClean="0"/>
              <a:t>Unknowns – how well do we know everything?  Do we know everything going into the wall?  What if it ties in to another wall?  Does it have a doorway?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31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172</TotalTime>
  <Words>1166</Words>
  <Application>Microsoft Office PowerPoint</Application>
  <PresentationFormat>Widescreen</PresentationFormat>
  <Paragraphs>123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Tw Cen MT</vt:lpstr>
      <vt:lpstr>Circuit</vt:lpstr>
      <vt:lpstr>Week 2 – Story Estimation, Sprint Planning, &amp; Capacity</vt:lpstr>
      <vt:lpstr>Agenda</vt:lpstr>
      <vt:lpstr>Review</vt:lpstr>
      <vt:lpstr>Story estimation</vt:lpstr>
      <vt:lpstr>Story Estimation – Product Owner</vt:lpstr>
      <vt:lpstr>Story estimation – Scrum Master</vt:lpstr>
      <vt:lpstr>Story estimation – Development Team</vt:lpstr>
      <vt:lpstr>Story estimation – story points</vt:lpstr>
      <vt:lpstr>Story estimation – story points (cont)</vt:lpstr>
      <vt:lpstr>Story estimation – Playing poker</vt:lpstr>
      <vt:lpstr>Sprint Planning</vt:lpstr>
      <vt:lpstr>Sprint planning</vt:lpstr>
      <vt:lpstr>Sprint planning – Product owner</vt:lpstr>
      <vt:lpstr>Sprint planning – Scrum master</vt:lpstr>
      <vt:lpstr>Sprint planning – Development team</vt:lpstr>
      <vt:lpstr>Sprint planning - process</vt:lpstr>
      <vt:lpstr>Sprint planning – process (cont)</vt:lpstr>
      <vt:lpstr>Sprint planning – process (cont)</vt:lpstr>
      <vt:lpstr>Capacity</vt:lpstr>
      <vt:lpstr>Story Board</vt:lpstr>
      <vt:lpstr>Burn-down chart</vt:lpstr>
      <vt:lpstr>Questions</vt:lpstr>
      <vt:lpstr>References:</vt:lpstr>
      <vt:lpstr>References (cont):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– Story Estimation, Sprint Planning, &amp; Capacity</dc:title>
  <dc:creator>Mike Dempewolf</dc:creator>
  <cp:lastModifiedBy>Mike Dempewolf</cp:lastModifiedBy>
  <cp:revision>14</cp:revision>
  <dcterms:created xsi:type="dcterms:W3CDTF">2016-10-27T19:05:13Z</dcterms:created>
  <dcterms:modified xsi:type="dcterms:W3CDTF">2016-10-27T21:59:09Z</dcterms:modified>
</cp:coreProperties>
</file>