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notesMasterIdLst>
    <p:notesMasterId r:id="rId17"/>
  </p:notesMasterIdLst>
  <p:sldIdLst>
    <p:sldId id="256" r:id="rId2"/>
    <p:sldId id="257" r:id="rId3"/>
    <p:sldId id="258" r:id="rId4"/>
    <p:sldId id="280" r:id="rId5"/>
    <p:sldId id="284" r:id="rId6"/>
    <p:sldId id="281" r:id="rId7"/>
    <p:sldId id="285" r:id="rId8"/>
    <p:sldId id="286" r:id="rId9"/>
    <p:sldId id="287" r:id="rId10"/>
    <p:sldId id="288" r:id="rId11"/>
    <p:sldId id="282" r:id="rId12"/>
    <p:sldId id="283" r:id="rId13"/>
    <p:sldId id="277" r:id="rId14"/>
    <p:sldId id="27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Milestone 1 – Release</a:t>
            </a:r>
            <a:r>
              <a:rPr lang="en-US" baseline="0" dirty="0" smtClean="0"/>
              <a:t> Burn down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50800" cap="rnd">
              <a:solidFill>
                <a:srgbClr val="FF00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75</c:v>
                </c:pt>
                <c:pt idx="1">
                  <c:v>60</c:v>
                </c:pt>
                <c:pt idx="2">
                  <c:v>45</c:v>
                </c:pt>
                <c:pt idx="3">
                  <c:v>30</c:v>
                </c:pt>
                <c:pt idx="4">
                  <c:v>15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8B-485B-BDBB-44E365C22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75</c:v>
                </c:pt>
                <c:pt idx="1">
                  <c:v>68</c:v>
                </c:pt>
                <c:pt idx="2">
                  <c:v>52</c:v>
                </c:pt>
                <c:pt idx="3">
                  <c:v>32</c:v>
                </c:pt>
                <c:pt idx="4">
                  <c:v>10</c:v>
                </c:pt>
                <c:pt idx="5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98B-485B-BDBB-44E365C22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490912"/>
        <c:axId val="223491304"/>
      </c:lineChart>
      <c:catAx>
        <c:axId val="2234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91304"/>
        <c:crosses val="autoZero"/>
        <c:auto val="1"/>
        <c:lblAlgn val="ctr"/>
        <c:lblOffset val="100"/>
        <c:noMultiLvlLbl val="0"/>
      </c:catAx>
      <c:valAx>
        <c:axId val="223491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4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48FD2-49A9-4375-A05A-21AECE751E7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35556-B164-4E80-8A89-A070CF79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35556-B164-4E80-8A89-A070CF796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4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971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4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3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8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F4E7-5757-40F2-9767-249AB052E9A5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37348-1F55-4AA0-8CA0-6ED784448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ile-code.com/blog/easy-task-estimation-with-three-point-estimation-techniqu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Week 3 </a:t>
            </a:r>
            <a:r>
              <a:rPr lang="en-US" dirty="0" smtClean="0"/>
              <a:t>– Sprint Velocity, Milestone Planning, Sprint Goals, and Epics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Dempewolf</a:t>
            </a:r>
          </a:p>
          <a:p>
            <a:r>
              <a:rPr lang="en-US" dirty="0" smtClean="0"/>
              <a:t>November 3,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burn down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17695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465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a story is so large it can be assigned a story point estimate?</a:t>
            </a:r>
          </a:p>
          <a:p>
            <a:r>
              <a:rPr lang="en-US" dirty="0" smtClean="0"/>
              <a:t>Epics are large stories which are so big they cannot be easily assigned a story point value.</a:t>
            </a:r>
          </a:p>
          <a:p>
            <a:r>
              <a:rPr lang="en-US" dirty="0" smtClean="0"/>
              <a:t>Epics are broken into smaller user stories which make up the epic.</a:t>
            </a:r>
          </a:p>
          <a:p>
            <a:r>
              <a:rPr lang="en-US" dirty="0" smtClean="0"/>
              <a:t>Used to group or categorize user stories.</a:t>
            </a:r>
          </a:p>
          <a:p>
            <a:r>
              <a:rPr lang="en-US" dirty="0" smtClean="0"/>
              <a:t>Example: As a user I want to view all of my requests on a map as symbols representing the department responsible for resolving the issue.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346" y="-219552"/>
            <a:ext cx="457048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EPIC!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19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sprint should have a sprint goal.  What does the team expect to accomplish by the end of the sprint?</a:t>
            </a:r>
          </a:p>
          <a:p>
            <a:r>
              <a:rPr lang="en-US" dirty="0" smtClean="0"/>
              <a:t>Used a reference point or guide.  Is what I am working on helping to accomplish the sprint goal?</a:t>
            </a:r>
          </a:p>
          <a:p>
            <a:r>
              <a:rPr lang="en-US" dirty="0" smtClean="0"/>
              <a:t>Review the user stories for the sprint, what does it mean if we complete them?</a:t>
            </a:r>
          </a:p>
        </p:txBody>
      </p:sp>
      <p:pic>
        <p:nvPicPr>
          <p:cNvPr id="4" name="Picture 3" descr="Students will become competent citizens who will interact creatively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65" y="4896996"/>
            <a:ext cx="2146091" cy="1788409"/>
          </a:xfrm>
          <a:prstGeom prst="rect">
            <a:avLst/>
          </a:prstGeom>
        </p:spPr>
      </p:pic>
      <p:pic>
        <p:nvPicPr>
          <p:cNvPr id="5" name="Picture 4" descr="Remember, to keep the goal in sight as you search for resource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38" y="466119"/>
            <a:ext cx="1618937" cy="139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31155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</a:t>
            </a:r>
            <a:r>
              <a:rPr lang="en-US" dirty="0"/>
              <a:t>mark = </a:t>
            </a:r>
            <a:r>
              <a:rPr lang="en-US" dirty="0">
                <a:hlinkClick r:id="rId2"/>
              </a:rPr>
              <a:t>http://www.agile-code.com/blog/easy-task-estimation-with-three-point-estimation-technique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 Product Owner decides to change the priority of the project backlog in the middle of the sprint and the change brings a lower priority user story to the very top?  What if the story is not in the sprint now?</a:t>
            </a:r>
          </a:p>
          <a:p>
            <a:r>
              <a:rPr lang="en-US" dirty="0" smtClean="0"/>
              <a:t>What do you do when a manager or CEO comes down and redirects a development team member who is currently working on a sprint?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Sprint Velocity</a:t>
            </a:r>
          </a:p>
          <a:p>
            <a:r>
              <a:rPr lang="en-US" dirty="0" smtClean="0"/>
              <a:t>Milestone Planning</a:t>
            </a:r>
          </a:p>
          <a:p>
            <a:r>
              <a:rPr lang="en-US" dirty="0" smtClean="0"/>
              <a:t>Epics</a:t>
            </a:r>
          </a:p>
          <a:p>
            <a:r>
              <a:rPr lang="en-US" dirty="0" smtClean="0"/>
              <a:t>Sprint Goals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2" y="1695450"/>
            <a:ext cx="3152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story estimation?</a:t>
            </a:r>
          </a:p>
          <a:p>
            <a:pPr lvl="1"/>
            <a:r>
              <a:rPr lang="en-US" dirty="0" smtClean="0"/>
              <a:t>How do we do it?</a:t>
            </a:r>
          </a:p>
          <a:p>
            <a:r>
              <a:rPr lang="en-US" dirty="0" smtClean="0"/>
              <a:t>What is sprint planning?</a:t>
            </a:r>
          </a:p>
          <a:p>
            <a:r>
              <a:rPr lang="en-US" dirty="0" smtClean="0"/>
              <a:t>What is capacity?</a:t>
            </a:r>
          </a:p>
          <a:p>
            <a:pPr lvl="1"/>
            <a:r>
              <a:rPr lang="en-US" dirty="0" smtClean="0"/>
              <a:t>How do you calculate it</a:t>
            </a:r>
          </a:p>
          <a:p>
            <a:r>
              <a:rPr lang="en-US" dirty="0" smtClean="0"/>
              <a:t>What is a burn down chart?</a:t>
            </a:r>
          </a:p>
          <a:p>
            <a:pPr lvl="1"/>
            <a:r>
              <a:rPr lang="en-US" dirty="0" smtClean="0"/>
              <a:t>What is it used for?</a:t>
            </a:r>
          </a:p>
          <a:p>
            <a:r>
              <a:rPr lang="en-US" dirty="0" smtClean="0"/>
              <a:t>What is a Story board?</a:t>
            </a:r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54703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Sprint velocity (as defined by Scrum Alliance) is the rate at which teams deliver stories from the product backlog</a:t>
            </a:r>
          </a:p>
          <a:p>
            <a:r>
              <a:rPr lang="en-US" dirty="0" smtClean="0"/>
              <a:t>Sprint velocity is similar to velocity when driving a car!  What does 55 miles per hour really tell you? 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smtClean="0"/>
              <a:t>Knowing how much value have delivered until now</a:t>
            </a:r>
          </a:p>
          <a:p>
            <a:pPr lvl="1"/>
            <a:r>
              <a:rPr lang="en-US" dirty="0" smtClean="0"/>
              <a:t>Predicting when you will be able to complete all (or a subset) of stories from the backlog</a:t>
            </a:r>
          </a:p>
          <a:p>
            <a:pPr lvl="1"/>
            <a:r>
              <a:rPr lang="en-US" dirty="0" smtClean="0"/>
              <a:t>Predicting how many user stories you will have complete by a certain date.</a:t>
            </a:r>
            <a:endParaRPr lang="en-US" dirty="0"/>
          </a:p>
        </p:txBody>
      </p:sp>
      <p:pic>
        <p:nvPicPr>
          <p:cNvPr id="5" name="Picture 4" descr="Log in | Sign Up Upload Clip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76" y="0"/>
            <a:ext cx="3459460" cy="23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velocity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Sprint velocity equals the average of our last three sprints</a:t>
            </a:r>
          </a:p>
          <a:p>
            <a:r>
              <a:rPr lang="en-US" dirty="0" smtClean="0"/>
              <a:t>If we completed 20, 24, and 19 story points in our last three sprints then our velocity is (20 + 24 + 19)/3 or 63/3 which is 21.</a:t>
            </a:r>
          </a:p>
          <a:p>
            <a:r>
              <a:rPr lang="en-US" dirty="0" smtClean="0"/>
              <a:t>We can use this to predict we will complete 105 story points in the next 5 sprints.  5 x 21 = 105 story points.</a:t>
            </a:r>
            <a:endParaRPr lang="en-US" dirty="0"/>
          </a:p>
          <a:p>
            <a:r>
              <a:rPr lang="en-US" dirty="0" smtClean="0"/>
              <a:t>Why do we use only the last 3 sprints?</a:t>
            </a:r>
          </a:p>
          <a:p>
            <a:r>
              <a:rPr lang="en-US" dirty="0" smtClean="0"/>
              <a:t>What if we are on our 1</a:t>
            </a:r>
            <a:r>
              <a:rPr lang="en-US" baseline="30000" dirty="0" smtClean="0"/>
              <a:t>st</a:t>
            </a:r>
            <a:r>
              <a:rPr lang="en-US" dirty="0" smtClean="0"/>
              <a:t> or 2</a:t>
            </a:r>
            <a:r>
              <a:rPr lang="en-US" baseline="30000" dirty="0" smtClean="0"/>
              <a:t>nd</a:t>
            </a:r>
            <a:r>
              <a:rPr lang="en-US" dirty="0" smtClean="0"/>
              <a:t> sprint?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use sprint velocity to plan our milestone.</a:t>
            </a:r>
          </a:p>
          <a:p>
            <a:r>
              <a:rPr lang="en-US" dirty="0" smtClean="0"/>
              <a:t>Product Backlog contains user stories with story points assigned to them, sorted by priority.</a:t>
            </a:r>
          </a:p>
          <a:p>
            <a:r>
              <a:rPr lang="en-US" dirty="0" smtClean="0"/>
              <a:t>We can use this information to predict:</a:t>
            </a:r>
          </a:p>
          <a:p>
            <a:pPr lvl="1"/>
            <a:r>
              <a:rPr lang="en-US" dirty="0" smtClean="0"/>
              <a:t>What we can complete given X number of sprints (or by a certain date)</a:t>
            </a:r>
          </a:p>
          <a:p>
            <a:pPr lvl="1"/>
            <a:r>
              <a:rPr lang="en-US" dirty="0" smtClean="0"/>
              <a:t>How many sprints (and date) for completing a specific set of user stories</a:t>
            </a:r>
          </a:p>
          <a:p>
            <a:r>
              <a:rPr lang="en-US" dirty="0" smtClean="0"/>
              <a:t>Cut off line - A line in the Product Backlog which illustrates what has to completed by the end of the milestone and what does not need to be completed.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Planning (Example)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074699"/>
              </p:ext>
            </p:extLst>
          </p:nvPr>
        </p:nvGraphicFramePr>
        <p:xfrm>
          <a:off x="1141413" y="1672047"/>
          <a:ext cx="9906000" cy="455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324">
                  <a:extLst>
                    <a:ext uri="{9D8B030D-6E8A-4147-A177-3AD203B41FA5}">
                      <a16:colId xmlns:a16="http://schemas.microsoft.com/office/drawing/2014/main" xmlns="" val="95053521"/>
                    </a:ext>
                  </a:extLst>
                </a:gridCol>
                <a:gridCol w="2373676">
                  <a:extLst>
                    <a:ext uri="{9D8B030D-6E8A-4147-A177-3AD203B41FA5}">
                      <a16:colId xmlns:a16="http://schemas.microsoft.com/office/drawing/2014/main" xmlns="" val="1380662757"/>
                    </a:ext>
                  </a:extLst>
                </a:gridCol>
              </a:tblGrid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597440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user, I would like to be able to do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867797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user, I would</a:t>
                      </a:r>
                      <a:r>
                        <a:rPr lang="en-US" baseline="0" dirty="0" smtClean="0"/>
                        <a:t> like to 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9531731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user, I would like</a:t>
                      </a:r>
                      <a:r>
                        <a:rPr lang="en-US" baseline="0" dirty="0" smtClean="0"/>
                        <a:t> to receive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220887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worker, I would like to be able to do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0139548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worker</a:t>
                      </a:r>
                      <a:r>
                        <a:rPr lang="en-US" baseline="0" dirty="0" smtClean="0"/>
                        <a:t>, I would like to 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724985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worker, I would like to receive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021930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supervisor,</a:t>
                      </a:r>
                      <a:r>
                        <a:rPr lang="en-US" baseline="0" dirty="0" smtClean="0"/>
                        <a:t> I would to be able to do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3366278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supervisor,</a:t>
                      </a:r>
                      <a:r>
                        <a:rPr lang="en-US" baseline="0" dirty="0" smtClean="0"/>
                        <a:t> I would like to view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425897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As a supervisor, I would like to receive 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106963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a visitor, I would like</a:t>
                      </a:r>
                      <a:r>
                        <a:rPr lang="en-US" baseline="0" dirty="0" smtClean="0"/>
                        <a:t> to be able to ….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338959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660674" y="418011"/>
            <a:ext cx="2272937" cy="939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Velocity = 15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0387" y="5849257"/>
            <a:ext cx="106331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Callout 7"/>
          <p:cNvSpPr/>
          <p:nvPr/>
        </p:nvSpPr>
        <p:spPr>
          <a:xfrm>
            <a:off x="1763485" y="2225436"/>
            <a:ext cx="4010297" cy="18503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sprints will it take to complete all required stories (above cut offline)?</a:t>
            </a:r>
            <a:endParaRPr lang="en-US" dirty="0"/>
          </a:p>
        </p:txBody>
      </p:sp>
      <p:sp>
        <p:nvSpPr>
          <p:cNvPr id="9" name="Explosion 1 8"/>
          <p:cNvSpPr/>
          <p:nvPr/>
        </p:nvSpPr>
        <p:spPr>
          <a:xfrm>
            <a:off x="6518366" y="2411333"/>
            <a:ext cx="1828800" cy="166446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6!</a:t>
            </a:r>
          </a:p>
          <a:p>
            <a:pPr algn="ctr"/>
            <a:r>
              <a:rPr lang="en-US" dirty="0" smtClean="0"/>
              <a:t>78 / 15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341577" y="2073742"/>
            <a:ext cx="1234047" cy="471941"/>
            <a:chOff x="9414262" y="2055445"/>
            <a:chExt cx="1234047" cy="471941"/>
          </a:xfrm>
        </p:grpSpPr>
        <p:sp>
          <p:nvSpPr>
            <p:cNvPr id="3" name="Right Brace 2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344389" y="3310652"/>
            <a:ext cx="1234047" cy="471941"/>
            <a:chOff x="9414262" y="2055445"/>
            <a:chExt cx="1234047" cy="471941"/>
          </a:xfrm>
        </p:grpSpPr>
        <p:sp>
          <p:nvSpPr>
            <p:cNvPr id="12" name="Right Brace 11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341577" y="4594337"/>
            <a:ext cx="1234047" cy="471941"/>
            <a:chOff x="9414262" y="2055445"/>
            <a:chExt cx="1234047" cy="471941"/>
          </a:xfrm>
        </p:grpSpPr>
        <p:sp>
          <p:nvSpPr>
            <p:cNvPr id="15" name="Right Brace 14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44389" y="2674813"/>
            <a:ext cx="1234047" cy="471941"/>
            <a:chOff x="9414262" y="2055445"/>
            <a:chExt cx="1234047" cy="471941"/>
          </a:xfrm>
        </p:grpSpPr>
        <p:sp>
          <p:nvSpPr>
            <p:cNvPr id="18" name="Right Brace 17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344389" y="3919545"/>
            <a:ext cx="1234047" cy="471941"/>
            <a:chOff x="9414262" y="2055445"/>
            <a:chExt cx="1234047" cy="471941"/>
          </a:xfrm>
        </p:grpSpPr>
        <p:sp>
          <p:nvSpPr>
            <p:cNvPr id="21" name="Right Brace 20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341577" y="5174465"/>
            <a:ext cx="1234047" cy="471941"/>
            <a:chOff x="9414262" y="2055445"/>
            <a:chExt cx="1234047" cy="471941"/>
          </a:xfrm>
        </p:grpSpPr>
        <p:sp>
          <p:nvSpPr>
            <p:cNvPr id="24" name="Right Brace 23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6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7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Planning (Example)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672047"/>
          <a:ext cx="9906000" cy="455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324">
                  <a:extLst>
                    <a:ext uri="{9D8B030D-6E8A-4147-A177-3AD203B41FA5}">
                      <a16:colId xmlns:a16="http://schemas.microsoft.com/office/drawing/2014/main" xmlns="" val="95053521"/>
                    </a:ext>
                  </a:extLst>
                </a:gridCol>
                <a:gridCol w="2373676">
                  <a:extLst>
                    <a:ext uri="{9D8B030D-6E8A-4147-A177-3AD203B41FA5}">
                      <a16:colId xmlns:a16="http://schemas.microsoft.com/office/drawing/2014/main" xmlns="" val="1380662757"/>
                    </a:ext>
                  </a:extLst>
                </a:gridCol>
              </a:tblGrid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Points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597440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</a:t>
                      </a:r>
                      <a:r>
                        <a:rPr lang="en-US" baseline="0" dirty="0" smtClean="0"/>
                        <a:t> user, I would like to be able to do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867797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user, I would</a:t>
                      </a:r>
                      <a:r>
                        <a:rPr lang="en-US" baseline="0" dirty="0" smtClean="0"/>
                        <a:t> like to 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9531731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user, I would like</a:t>
                      </a:r>
                      <a:r>
                        <a:rPr lang="en-US" baseline="0" dirty="0" smtClean="0"/>
                        <a:t> to receive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220887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worker, I would like to be able to do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0139548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worker</a:t>
                      </a:r>
                      <a:r>
                        <a:rPr lang="en-US" baseline="0" dirty="0" smtClean="0"/>
                        <a:t>, I would like to view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1724985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worker, I would like to receive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2021930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supervisor,</a:t>
                      </a:r>
                      <a:r>
                        <a:rPr lang="en-US" baseline="0" dirty="0" smtClean="0"/>
                        <a:t> I would to be able to do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3366278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r>
                        <a:rPr lang="en-US" dirty="0" smtClean="0"/>
                        <a:t>As a supervisor,</a:t>
                      </a:r>
                      <a:r>
                        <a:rPr lang="en-US" baseline="0" dirty="0" smtClean="0"/>
                        <a:t> I would like to view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425897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As a supervisor, I would like to receive …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2106963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a visitor, I would like</a:t>
                      </a:r>
                      <a:r>
                        <a:rPr lang="en-US" baseline="0" dirty="0" smtClean="0"/>
                        <a:t> to be able to ….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338959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8660674" y="418011"/>
            <a:ext cx="2272937" cy="939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Sprint Velocity = 15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04873" y="4580038"/>
            <a:ext cx="106331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 Callout 7"/>
          <p:cNvSpPr/>
          <p:nvPr/>
        </p:nvSpPr>
        <p:spPr>
          <a:xfrm>
            <a:off x="1763485" y="2225436"/>
            <a:ext cx="4010297" cy="18503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cut off line if we only have 4 sprints until release?</a:t>
            </a:r>
            <a:endParaRPr lang="en-US" dirty="0"/>
          </a:p>
        </p:txBody>
      </p:sp>
      <p:sp>
        <p:nvSpPr>
          <p:cNvPr id="3" name="Line Callout 1 (Border and Accent Bar) 2"/>
          <p:cNvSpPr/>
          <p:nvPr/>
        </p:nvSpPr>
        <p:spPr>
          <a:xfrm>
            <a:off x="6819125" y="2958305"/>
            <a:ext cx="1477108" cy="1144133"/>
          </a:xfrm>
          <a:prstGeom prst="accentBorderCallout1">
            <a:avLst>
              <a:gd name="adj1" fmla="val 18750"/>
              <a:gd name="adj2" fmla="val -8333"/>
              <a:gd name="adj3" fmla="val 141267"/>
              <a:gd name="adj4" fmla="val -735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X 15 = 60</a:t>
            </a:r>
          </a:p>
          <a:p>
            <a:pPr algn="ctr"/>
            <a:r>
              <a:rPr lang="en-US" dirty="0" smtClean="0"/>
              <a:t>We will complete 52 by this point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341577" y="2073742"/>
            <a:ext cx="1234047" cy="471941"/>
            <a:chOff x="9414262" y="2055445"/>
            <a:chExt cx="1234047" cy="471941"/>
          </a:xfrm>
        </p:grpSpPr>
        <p:sp>
          <p:nvSpPr>
            <p:cNvPr id="10" name="Right Brace 9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44389" y="3310652"/>
            <a:ext cx="1234047" cy="471941"/>
            <a:chOff x="9414262" y="2055445"/>
            <a:chExt cx="1234047" cy="471941"/>
          </a:xfrm>
        </p:grpSpPr>
        <p:sp>
          <p:nvSpPr>
            <p:cNvPr id="13" name="Right Brace 12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344389" y="2674813"/>
            <a:ext cx="1234047" cy="471941"/>
            <a:chOff x="9414262" y="2055445"/>
            <a:chExt cx="1234047" cy="471941"/>
          </a:xfrm>
        </p:grpSpPr>
        <p:sp>
          <p:nvSpPr>
            <p:cNvPr id="16" name="Right Brace 15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344389" y="3919545"/>
            <a:ext cx="1234047" cy="471941"/>
            <a:chOff x="9414262" y="2055445"/>
            <a:chExt cx="1234047" cy="471941"/>
          </a:xfrm>
        </p:grpSpPr>
        <p:sp>
          <p:nvSpPr>
            <p:cNvPr id="19" name="Right Brace 18"/>
            <p:cNvSpPr/>
            <p:nvPr/>
          </p:nvSpPr>
          <p:spPr>
            <a:xfrm>
              <a:off x="9414262" y="2055445"/>
              <a:ext cx="188685" cy="471941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39086" y="2108913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Sprint 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6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Burndown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Sprint burn down chart</a:t>
            </a:r>
          </a:p>
          <a:p>
            <a:r>
              <a:rPr lang="en-US" dirty="0" smtClean="0"/>
              <a:t>Uses sprints and story points completed</a:t>
            </a:r>
          </a:p>
          <a:p>
            <a:r>
              <a:rPr lang="en-US" dirty="0" smtClean="0"/>
              <a:t>Useful for monitoring the progress of a release/milestone</a:t>
            </a:r>
          </a:p>
          <a:p>
            <a:r>
              <a:rPr lang="en-US" dirty="0" smtClean="0"/>
              <a:t>Scrum Master is responsible for managing</a:t>
            </a:r>
          </a:p>
          <a:p>
            <a:r>
              <a:rPr lang="en-US" dirty="0" smtClean="0"/>
              <a:t>Product Owner monitors the release burndown closely</a:t>
            </a:r>
            <a:endParaRPr lang="en-US" dirty="0"/>
          </a:p>
        </p:txBody>
      </p:sp>
      <p:pic>
        <p:nvPicPr>
          <p:cNvPr id="4" name="Picture 3" descr="Safety Moment – Incipient Fire Fighting &amp; Fire Extinguish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792880"/>
            <a:ext cx="2345463" cy="27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</TotalTime>
  <Words>964</Words>
  <Application>Microsoft Office PowerPoint</Application>
  <PresentationFormat>Widescreen</PresentationFormat>
  <Paragraphs>128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Week 3 – Sprint Velocity, Milestone Planning, Sprint Goals, and Epics</vt:lpstr>
      <vt:lpstr>Agenda</vt:lpstr>
      <vt:lpstr>Review</vt:lpstr>
      <vt:lpstr>Sprint velocity</vt:lpstr>
      <vt:lpstr>Sprint velocity (example)</vt:lpstr>
      <vt:lpstr>Milestone Planning</vt:lpstr>
      <vt:lpstr>Milestone Planning (Example)</vt:lpstr>
      <vt:lpstr>Milestone Planning (Example)</vt:lpstr>
      <vt:lpstr>Release Burndown</vt:lpstr>
      <vt:lpstr>Release burn down example</vt:lpstr>
      <vt:lpstr>Epics</vt:lpstr>
      <vt:lpstr>Sprint goals</vt:lpstr>
      <vt:lpstr>Questions</vt:lpstr>
      <vt:lpstr>References:</vt:lpstr>
      <vt:lpstr>Questions for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– Story Estimation, Sprint Planning, &amp; Capacity</dc:title>
  <dc:creator>Mike Dempewolf</dc:creator>
  <cp:lastModifiedBy>Mike Dempewolf</cp:lastModifiedBy>
  <cp:revision>26</cp:revision>
  <dcterms:created xsi:type="dcterms:W3CDTF">2016-10-27T19:05:13Z</dcterms:created>
  <dcterms:modified xsi:type="dcterms:W3CDTF">2016-11-03T23:25:01Z</dcterms:modified>
</cp:coreProperties>
</file>