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4" r:id="rId1"/>
  </p:sldMasterIdLst>
  <p:notesMasterIdLst>
    <p:notesMasterId r:id="rId17"/>
  </p:notesMasterIdLst>
  <p:sldIdLst>
    <p:sldId id="256" r:id="rId2"/>
    <p:sldId id="257" r:id="rId3"/>
    <p:sldId id="258" r:id="rId4"/>
    <p:sldId id="290" r:id="rId5"/>
    <p:sldId id="294" r:id="rId6"/>
    <p:sldId id="291" r:id="rId7"/>
    <p:sldId id="296" r:id="rId8"/>
    <p:sldId id="297" r:id="rId9"/>
    <p:sldId id="295" r:id="rId10"/>
    <p:sldId id="292" r:id="rId11"/>
    <p:sldId id="298" r:id="rId12"/>
    <p:sldId id="293" r:id="rId13"/>
    <p:sldId id="277" r:id="rId14"/>
    <p:sldId id="27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48FD2-49A9-4375-A05A-21AECE751E7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35556-B164-4E80-8A89-A070CF79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35556-B164-4E80-8A89-A070CF796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97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3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8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F4E7-5757-40F2-9767-249AB052E9A5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6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-code.com/blog/easy-task-estimation-with-three-point-estimation-techniqu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5 – Sprint Retrospective, </a:t>
            </a:r>
            <a:r>
              <a:rPr lang="en-US"/>
              <a:t>Quality, definition </a:t>
            </a:r>
            <a:r>
              <a:rPr lang="en-US" dirty="0"/>
              <a:t>of done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Dempewolf</a:t>
            </a:r>
          </a:p>
          <a:p>
            <a:r>
              <a:rPr lang="en-US" dirty="0"/>
              <a:t>November 17, 2016</a:t>
            </a:r>
          </a:p>
        </p:txBody>
      </p:sp>
    </p:spTree>
    <p:extLst>
      <p:ext uri="{BB962C8B-B14F-4D97-AF65-F5344CB8AC3E}">
        <p14:creationId xmlns:p14="http://schemas.microsoft.com/office/powerpoint/2010/main" val="97596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CEO is happy with the success the team is having with Scrum</a:t>
            </a:r>
          </a:p>
          <a:p>
            <a:r>
              <a:rPr lang="en-US" dirty="0"/>
              <a:t>New project which will allow cities to manage assets</a:t>
            </a:r>
          </a:p>
          <a:p>
            <a:r>
              <a:rPr lang="en-US" dirty="0"/>
              <a:t>Wants to release by mid May</a:t>
            </a:r>
          </a:p>
          <a:p>
            <a:r>
              <a:rPr lang="en-US" dirty="0"/>
              <a:t>Time to create a backlog and add some estimates</a:t>
            </a:r>
          </a:p>
          <a:p>
            <a:pPr lvl="1"/>
            <a:r>
              <a:rPr lang="en-US" dirty="0"/>
              <a:t>Don’t forget the prioritization and cut off line</a:t>
            </a:r>
          </a:p>
        </p:txBody>
      </p:sp>
    </p:spTree>
    <p:extLst>
      <p:ext uri="{BB962C8B-B14F-4D97-AF65-F5344CB8AC3E}">
        <p14:creationId xmlns:p14="http://schemas.microsoft.com/office/powerpoint/2010/main" val="112001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CIO of the company is happy with the success of Scrum.  In fact she is so happy she wants to use it for all of the teams.  Great!</a:t>
            </a:r>
          </a:p>
          <a:p>
            <a:r>
              <a:rPr lang="en-US" dirty="0"/>
              <a:t>In order to provide consistency, all teams are required to use the same format and tools</a:t>
            </a:r>
          </a:p>
          <a:p>
            <a:r>
              <a:rPr lang="en-US" dirty="0"/>
              <a:t>All Teams must use </a:t>
            </a:r>
            <a:r>
              <a:rPr lang="en-US" dirty="0" err="1"/>
              <a:t>ClarkeSoft</a:t>
            </a:r>
            <a:r>
              <a:rPr lang="en-US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4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your teams</a:t>
            </a:r>
          </a:p>
          <a:p>
            <a:r>
              <a:rPr lang="en-US" dirty="0"/>
              <a:t>Conduct Sprint 4 planning</a:t>
            </a:r>
          </a:p>
        </p:txBody>
      </p:sp>
    </p:spTree>
    <p:extLst>
      <p:ext uri="{BB962C8B-B14F-4D97-AF65-F5344CB8AC3E}">
        <p14:creationId xmlns:p14="http://schemas.microsoft.com/office/powerpoint/2010/main" val="2935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31155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mark = </a:t>
            </a:r>
            <a:r>
              <a:rPr lang="en-US" dirty="0">
                <a:hlinkClick r:id="rId2"/>
              </a:rPr>
              <a:t>http://www.agile-code.com/blog/easy-task-estimation-with-three-point-estimation-technique/</a:t>
            </a:r>
            <a:endParaRPr lang="en-US" dirty="0"/>
          </a:p>
          <a:p>
            <a:r>
              <a:rPr lang="en-US" dirty="0"/>
              <a:t>Testing Quadrants = http://lisacrispin.com/2011/11/08/using-the-agile-testing-quadrants/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9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if a team member continues to fail to meet his/her tasks?</a:t>
            </a:r>
          </a:p>
          <a:p>
            <a:r>
              <a:rPr lang="en-US" dirty="0"/>
              <a:t>What do you do if a team member works on something they feel is important but was not in the sprint?</a:t>
            </a:r>
          </a:p>
          <a:p>
            <a:r>
              <a:rPr lang="en-US" dirty="0"/>
              <a:t>What if it is supposed to be in the sprint and it is not?</a:t>
            </a:r>
          </a:p>
          <a:p>
            <a:r>
              <a:rPr lang="en-US" dirty="0"/>
              <a:t>Can we add anything to the sprint after sprint planning and commitment?</a:t>
            </a:r>
          </a:p>
        </p:txBody>
      </p:sp>
    </p:spTree>
    <p:extLst>
      <p:ext uri="{BB962C8B-B14F-4D97-AF65-F5344CB8AC3E}">
        <p14:creationId xmlns:p14="http://schemas.microsoft.com/office/powerpoint/2010/main" val="32433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 (30 minutes)</a:t>
            </a:r>
          </a:p>
          <a:p>
            <a:r>
              <a:rPr lang="en-US" dirty="0"/>
              <a:t>Review (5 minutes)</a:t>
            </a:r>
          </a:p>
          <a:p>
            <a:r>
              <a:rPr lang="en-US" dirty="0"/>
              <a:t>Sprint Retrospective (20 minutes)</a:t>
            </a:r>
          </a:p>
          <a:p>
            <a:r>
              <a:rPr lang="en-US" dirty="0"/>
              <a:t>Quality (15 minutes)</a:t>
            </a:r>
          </a:p>
          <a:p>
            <a:r>
              <a:rPr lang="en-US" dirty="0"/>
              <a:t>New Project! (10 minutes)</a:t>
            </a:r>
          </a:p>
          <a:p>
            <a:r>
              <a:rPr lang="en-US" dirty="0"/>
              <a:t>Sprint 4 Planning (30 minutes)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1695450"/>
            <a:ext cx="3152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daily scrum?</a:t>
            </a:r>
          </a:p>
          <a:p>
            <a:r>
              <a:rPr lang="en-US" dirty="0"/>
              <a:t>What is change?</a:t>
            </a:r>
          </a:p>
          <a:p>
            <a:r>
              <a:rPr lang="en-US" dirty="0"/>
              <a:t>How do we manage change?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5470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Periodically take a look at what is and is not working</a:t>
            </a:r>
          </a:p>
          <a:p>
            <a:r>
              <a:rPr lang="en-US" dirty="0"/>
              <a:t>Typically 15–30 minutes</a:t>
            </a:r>
          </a:p>
          <a:p>
            <a:r>
              <a:rPr lang="en-US" dirty="0"/>
              <a:t>Done after every sprint</a:t>
            </a:r>
          </a:p>
          <a:p>
            <a:r>
              <a:rPr lang="en-US" dirty="0"/>
              <a:t>Whole team participates</a:t>
            </a:r>
          </a:p>
          <a:p>
            <a:pPr lvl="1"/>
            <a:r>
              <a:rPr lang="en-US" dirty="0"/>
              <a:t>Scrum Master</a:t>
            </a:r>
          </a:p>
          <a:p>
            <a:pPr lvl="1"/>
            <a:r>
              <a:rPr lang="en-US" dirty="0"/>
              <a:t>Product owner</a:t>
            </a:r>
          </a:p>
          <a:p>
            <a:pPr lvl="1"/>
            <a:r>
              <a:rPr lang="en-US" dirty="0"/>
              <a:t>Team</a:t>
            </a:r>
          </a:p>
          <a:p>
            <a:pPr lvl="1"/>
            <a:r>
              <a:rPr lang="en-US" dirty="0"/>
              <a:t>Possibly customers and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4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team gathers to discuss what they would like to:</a:t>
            </a:r>
          </a:p>
          <a:p>
            <a:endParaRPr lang="en-US" dirty="0"/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2837070" y="2819400"/>
            <a:ext cx="3822700" cy="977900"/>
          </a:xfrm>
          <a:prstGeom prst="roundRect">
            <a:avLst>
              <a:gd name="adj" fmla="val 311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tabLst>
                <a:tab pos="1066800" algn="l"/>
              </a:tabLst>
              <a:defRPr/>
            </a:pPr>
            <a:r>
              <a:rPr lang="en-US" sz="40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Start doing</a:t>
            </a:r>
            <a:endParaRPr lang="en-US" sz="36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4500770" y="4051300"/>
            <a:ext cx="3822700" cy="977900"/>
          </a:xfrm>
          <a:prstGeom prst="roundRect">
            <a:avLst>
              <a:gd name="adj" fmla="val 311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tabLst>
                <a:tab pos="1066800" algn="l"/>
              </a:tabLst>
              <a:defRPr/>
            </a:pPr>
            <a:r>
              <a:rPr lang="en-US" sz="40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Stop doing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164470" y="5283200"/>
            <a:ext cx="3822700" cy="977900"/>
          </a:xfrm>
          <a:prstGeom prst="roundRect">
            <a:avLst>
              <a:gd name="adj" fmla="val 311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rgbClr val="003C83"/>
            </a:solidFill>
            <a:round/>
            <a:headEnd/>
            <a:tailEnd/>
          </a:ln>
          <a:effectLst>
            <a:outerShdw blurRad="114300" dist="63500" dir="2700000" algn="ctr" rotWithShape="0">
              <a:schemeClr val="bg2">
                <a:alpha val="29999"/>
              </a:scheme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tabLst>
                <a:tab pos="1066800" algn="l"/>
              </a:tabLst>
              <a:defRPr/>
            </a:pPr>
            <a:r>
              <a:rPr lang="en-US" sz="4000">
                <a:solidFill>
                  <a:srgbClr val="FFFFFF"/>
                </a:solidFill>
                <a:latin typeface="Gill Sans" pitchFamily="80" charset="0"/>
                <a:ea typeface="Gill Sans" pitchFamily="80" charset="0"/>
                <a:cs typeface="Gill Sans" pitchFamily="80" charset="0"/>
                <a:sym typeface="Gill Sans" pitchFamily="80" charset="0"/>
              </a:rPr>
              <a:t>Continue doing</a:t>
            </a:r>
            <a:endParaRPr lang="en-US" sz="36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pitchFamily="80" charset="0"/>
              <a:ea typeface="Gill Sans" pitchFamily="80" charset="0"/>
              <a:cs typeface="Gill Sans" pitchFamily="80" charset="0"/>
              <a:sym typeface="Gill Sans" pitchFamily="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9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learn from your research?</a:t>
            </a:r>
          </a:p>
          <a:p>
            <a:r>
              <a:rPr lang="en-US" dirty="0"/>
              <a:t>What should we test?</a:t>
            </a:r>
          </a:p>
          <a:p>
            <a:r>
              <a:rPr lang="en-US" dirty="0"/>
              <a:t>Who does the testing?</a:t>
            </a:r>
          </a:p>
          <a:p>
            <a:r>
              <a:rPr lang="en-US" dirty="0"/>
              <a:t>How do you ensure you do not break something from a previous sprint?</a:t>
            </a:r>
          </a:p>
          <a:p>
            <a:r>
              <a:rPr lang="en-US" dirty="0"/>
              <a:t>Stabilization Sprint / Hardening Sprint / SRT / Release Testing</a:t>
            </a:r>
          </a:p>
        </p:txBody>
      </p:sp>
    </p:spTree>
    <p:extLst>
      <p:ext uri="{BB962C8B-B14F-4D97-AF65-F5344CB8AC3E}">
        <p14:creationId xmlns:p14="http://schemas.microsoft.com/office/powerpoint/2010/main" val="162396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689545" cy="3541714"/>
          </a:xfrm>
        </p:spPr>
        <p:txBody>
          <a:bodyPr/>
          <a:lstStyle/>
          <a:p>
            <a:r>
              <a:rPr lang="en-US" b="1" u="sng" dirty="0"/>
              <a:t>What is the definition of done?</a:t>
            </a:r>
          </a:p>
          <a:p>
            <a:endParaRPr lang="en-US" dirty="0"/>
          </a:p>
        </p:txBody>
      </p:sp>
      <p:pic>
        <p:nvPicPr>
          <p:cNvPr id="5" name="Picture 4" descr="... 3d illustration of checkbox with sign done jpg well done year 10 you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25" y="3261531"/>
            <a:ext cx="2746833" cy="151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28" y="862324"/>
            <a:ext cx="42862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1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when we are done?</a:t>
            </a:r>
          </a:p>
          <a:p>
            <a:r>
              <a:rPr lang="en-US" dirty="0"/>
              <a:t>How do we test it?</a:t>
            </a:r>
          </a:p>
          <a:p>
            <a:pPr lvl="1"/>
            <a:r>
              <a:rPr lang="en-US" dirty="0"/>
              <a:t>What sort of tests?</a:t>
            </a:r>
          </a:p>
          <a:p>
            <a:pPr lvl="1"/>
            <a:r>
              <a:rPr lang="en-US" dirty="0"/>
              <a:t>What should we automate?</a:t>
            </a:r>
          </a:p>
          <a:p>
            <a:pPr lvl="1"/>
            <a:r>
              <a:rPr lang="en-US" dirty="0"/>
              <a:t>What should we test manually?</a:t>
            </a:r>
          </a:p>
          <a:p>
            <a:pPr lvl="1"/>
            <a:r>
              <a:rPr lang="en-US" dirty="0"/>
              <a:t>When should we test?</a:t>
            </a:r>
          </a:p>
        </p:txBody>
      </p:sp>
    </p:spTree>
    <p:extLst>
      <p:ext uri="{BB962C8B-B14F-4D97-AF65-F5344CB8AC3E}">
        <p14:creationId xmlns:p14="http://schemas.microsoft.com/office/powerpoint/2010/main" val="103231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79" y="1722783"/>
            <a:ext cx="6771666" cy="4954382"/>
          </a:xfrm>
        </p:spPr>
      </p:pic>
    </p:spTree>
    <p:extLst>
      <p:ext uri="{BB962C8B-B14F-4D97-AF65-F5344CB8AC3E}">
        <p14:creationId xmlns:p14="http://schemas.microsoft.com/office/powerpoint/2010/main" val="2220975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581</TotalTime>
  <Words>423</Words>
  <Application>Microsoft Office PowerPoint</Application>
  <PresentationFormat>Widescreen</PresentationFormat>
  <Paragraphs>67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</vt:lpstr>
      <vt:lpstr>Trebuchet MS</vt:lpstr>
      <vt:lpstr>Tw Cen MT</vt:lpstr>
      <vt:lpstr>Circuit</vt:lpstr>
      <vt:lpstr>Week 5 – Sprint Retrospective, Quality, definition of done</vt:lpstr>
      <vt:lpstr>Agenda</vt:lpstr>
      <vt:lpstr>Review</vt:lpstr>
      <vt:lpstr>Sprint Retrospective</vt:lpstr>
      <vt:lpstr>Sprint Retrospective (Cont.)</vt:lpstr>
      <vt:lpstr>Quality</vt:lpstr>
      <vt:lpstr>Quality (Cont)</vt:lpstr>
      <vt:lpstr>Quality (cont.)</vt:lpstr>
      <vt:lpstr>Quality (Cont.)</vt:lpstr>
      <vt:lpstr>New Project</vt:lpstr>
      <vt:lpstr>Change</vt:lpstr>
      <vt:lpstr>Sprint 4 Planning</vt:lpstr>
      <vt:lpstr>Questions</vt:lpstr>
      <vt:lpstr>References:</vt:lpstr>
      <vt:lpstr>Questions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Story Estimation, Sprint Planning, &amp; Capacity</dc:title>
  <dc:creator>Mike Dempewolf</dc:creator>
  <cp:lastModifiedBy>Mike Dempewolf</cp:lastModifiedBy>
  <cp:revision>42</cp:revision>
  <dcterms:created xsi:type="dcterms:W3CDTF">2016-10-27T19:05:13Z</dcterms:created>
  <dcterms:modified xsi:type="dcterms:W3CDTF">2016-11-17T23:32:48Z</dcterms:modified>
</cp:coreProperties>
</file>