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74" r:id="rId14"/>
    <p:sldId id="267" r:id="rId15"/>
    <p:sldId id="275" r:id="rId16"/>
    <p:sldId id="276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5/16/2017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5/16/2017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5/16/2017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5/16/2017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5/16/2017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5/16/2017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5/16/2017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5/16/2017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5/16/2017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5/16/2017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5/16/2017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315198" cy="2895600"/>
          </a:xfrm>
        </p:spPr>
        <p:txBody>
          <a:bodyPr/>
          <a:lstStyle/>
          <a:p>
            <a:r>
              <a:rPr lang="en-US" dirty="0" smtClean="0"/>
              <a:t>The Art of Hacking Yourself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Mr. Joshua Moris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9614" y="1600200"/>
            <a:ext cx="9987798" cy="2819400"/>
          </a:xfrm>
        </p:spPr>
        <p:txBody>
          <a:bodyPr anchor="ctr"/>
          <a:lstStyle/>
          <a:p>
            <a:pPr algn="ctr"/>
            <a:r>
              <a:rPr lang="en-US" dirty="0" smtClean="0"/>
              <a:t>Asante Sana &amp; 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065213" y="4343400"/>
            <a:ext cx="9982199" cy="609601"/>
          </a:xfrm>
        </p:spPr>
        <p:txBody>
          <a:bodyPr anchor="ctr"/>
          <a:lstStyle/>
          <a:p>
            <a:pPr algn="ctr"/>
            <a:r>
              <a:rPr lang="en-US" dirty="0" smtClean="0"/>
              <a:t>From your friends at Clarke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err="1"/>
              <a:t>Maina</a:t>
            </a:r>
            <a:r>
              <a:rPr lang="en-US" sz="1800" dirty="0"/>
              <a:t>, A. (2017, February 15). 20 Popular Social Media Sites Right Now. Retrieved </a:t>
            </a:r>
            <a:r>
              <a:rPr lang="en-US" sz="1800" dirty="0" smtClean="0"/>
              <a:t>from </a:t>
            </a:r>
            <a:r>
              <a:rPr lang="en-US" sz="1800" dirty="0"/>
              <a:t>https://</a:t>
            </a:r>
            <a:r>
              <a:rPr lang="en-US" sz="1800" dirty="0" smtClean="0"/>
              <a:t>smallbiztrends.com/2016/05/popular-social-media-sites.html</a:t>
            </a:r>
          </a:p>
          <a:p>
            <a:pPr marL="0" indent="0">
              <a:buNone/>
            </a:pPr>
            <a:r>
              <a:rPr lang="en-US" sz="1800" i="1" dirty="0" err="1"/>
              <a:t>Deschatres</a:t>
            </a:r>
            <a:r>
              <a:rPr lang="en-US" sz="1800" i="1" dirty="0"/>
              <a:t>, S. (2014, July 08). Social engineering: Attacking the weakest link in the security </a:t>
            </a:r>
            <a:r>
              <a:rPr lang="en-US" sz="1800" i="1" dirty="0" err="1"/>
              <a:t>shain</a:t>
            </a:r>
            <a:r>
              <a:rPr lang="en-US" sz="1800" i="1" dirty="0"/>
              <a:t>. Retrieved from Symantec: https://www.symantec.com/connect/blogs/social-engineering-attacking-weakest-link-security-chain</a:t>
            </a:r>
          </a:p>
          <a:p>
            <a:pPr marL="0" indent="0">
              <a:buNone/>
            </a:pPr>
            <a:r>
              <a:rPr lang="en-US" sz="1800" i="1" dirty="0" err="1"/>
              <a:t>Gragg</a:t>
            </a:r>
            <a:r>
              <a:rPr lang="en-US" sz="1800" i="1" dirty="0"/>
              <a:t>, D. (2002, December). A Multi-Level Defense Against Social Engineering. Retrieved from SANS: https://www.sans.org/reading-room/whitepapers/engineering/multi-level-defense-social-engineering-920</a:t>
            </a:r>
          </a:p>
          <a:p>
            <a:pPr marL="0" indent="0">
              <a:buNone/>
            </a:pPr>
            <a:r>
              <a:rPr lang="en-US" sz="1800" i="1" dirty="0"/>
              <a:t>Gross, D. (2014, January 1). Millions of accounts compromised in Snapchat hack. Retrieved from CNN: http://www.cnn.com/2014/01/01/tech/social-media/snapchat-hack/</a:t>
            </a:r>
          </a:p>
          <a:p>
            <a:pPr marL="0" indent="0">
              <a:buNone/>
            </a:pPr>
            <a:r>
              <a:rPr lang="en-US" sz="1800" i="1" dirty="0"/>
              <a:t>Hacking. (n.d.). Retrieved from Techopedia.com: https://</a:t>
            </a:r>
            <a:r>
              <a:rPr lang="en-US" sz="1800" i="1" dirty="0" smtClean="0"/>
              <a:t>www.techopedia.com/definition/26361/hacking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Social Media. (n.d.). Retrieved from Merriam-Webster: https://www.merriam-webster.com/dictionary/social%20media</a:t>
            </a:r>
          </a:p>
          <a:p>
            <a:pPr marL="0" indent="0">
              <a:buNone/>
            </a:pPr>
            <a:r>
              <a:rPr lang="en-US" sz="1800" i="1" dirty="0"/>
              <a:t>Social Media Fact Sheet. (2017, January 12). Retrieved from Pew Research Center: http://www.pewinternet.org/fact-sheet/social-media/</a:t>
            </a:r>
          </a:p>
          <a:p>
            <a:pPr marL="0" indent="0">
              <a:buNone/>
            </a:pPr>
            <a:r>
              <a:rPr lang="en-US" sz="1800" i="1" dirty="0"/>
              <a:t>Symantec. (2017). 2017 Internet Security Threat Report. Retrieved from Symantec: https://www.symantec.com/security-center/threat-report</a:t>
            </a:r>
          </a:p>
          <a:p>
            <a:pPr marL="0" indent="0">
              <a:buNone/>
            </a:pPr>
            <a:r>
              <a:rPr lang="en-US" sz="1800" i="1" dirty="0"/>
              <a:t>Wisniewski, C. (2016, August 18). NIST’s new password rules – what you need to know. Retrieved from Naked Security: https://nakedsecurity.sophos.com/2016/08/18/nists-new-password-rules-what-you-need-to-know/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1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i="1" dirty="0"/>
              <a:t>Harrison, V., &amp; </a:t>
            </a:r>
            <a:r>
              <a:rPr lang="en-US" sz="1800" i="1" dirty="0" err="1"/>
              <a:t>Pagliery</a:t>
            </a:r>
            <a:r>
              <a:rPr lang="en-US" sz="1800" i="1" dirty="0"/>
              <a:t>, J. (2015, April 14). Nearly 1 million new malware threats released every day. Retrieved from CNN: http://money.cnn.com/2015/04/14/technology/security/cyber-attack-hacks-security/</a:t>
            </a:r>
          </a:p>
          <a:p>
            <a:pPr marL="0" indent="0">
              <a:buNone/>
            </a:pPr>
            <a:r>
              <a:rPr lang="en-US" sz="1800" i="1" dirty="0" err="1"/>
              <a:t>Hern</a:t>
            </a:r>
            <a:r>
              <a:rPr lang="en-US" sz="1800" i="1" dirty="0"/>
              <a:t>, A. (2016, May 31). More than 65m Tumblr emails for sale on the </a:t>
            </a:r>
            <a:r>
              <a:rPr lang="en-US" sz="1800" i="1" dirty="0" err="1"/>
              <a:t>darknet</a:t>
            </a:r>
            <a:r>
              <a:rPr lang="en-US" sz="1800" i="1" dirty="0"/>
              <a:t>. Retrieved from </a:t>
            </a:r>
            <a:r>
              <a:rPr lang="en-US" sz="1800" i="1" dirty="0" err="1"/>
              <a:t>TheGuardian</a:t>
            </a:r>
            <a:r>
              <a:rPr lang="en-US" sz="1800" i="1" dirty="0"/>
              <a:t>: https://www.theguardian.com/technology/2016/may/31/tumblr-emails-for-sale-darknet-65-million-hack-passwords</a:t>
            </a:r>
          </a:p>
          <a:p>
            <a:pPr marL="0" indent="0">
              <a:buNone/>
            </a:pPr>
            <a:r>
              <a:rPr lang="en-US" sz="1800" i="1" dirty="0" err="1"/>
              <a:t>Hern</a:t>
            </a:r>
            <a:r>
              <a:rPr lang="en-US" sz="1800" i="1" dirty="0"/>
              <a:t>, A. (2017, March 15). Twitter accounts tweet swastikas and pro-</a:t>
            </a:r>
            <a:r>
              <a:rPr lang="en-US" sz="1800" i="1" dirty="0" err="1"/>
              <a:t>Erdoğan</a:t>
            </a:r>
            <a:r>
              <a:rPr lang="en-US" sz="1800" i="1" dirty="0"/>
              <a:t> support in massive hack. Retrieved from The Guardian: https://www.theguardian.com/technology/2017/mar/15/twitter-turkey-accounts-hack-tweet-swastikas-pro-erdogan</a:t>
            </a:r>
          </a:p>
          <a:p>
            <a:pPr marL="0" indent="0">
              <a:buNone/>
            </a:pPr>
            <a:r>
              <a:rPr lang="en-US" sz="1800" i="1" dirty="0" err="1"/>
              <a:t>Jaccarino</a:t>
            </a:r>
            <a:r>
              <a:rPr lang="en-US" sz="1800" i="1" dirty="0"/>
              <a:t>, M. (2011, October 29). Facebook hack attacks strike 600,000 times per day, security firm reports . Retrieved from Daily News: http://www.nydailynews.com/news/national/facebook-hack-attacks-strike-600k-times-day-article-1.968681</a:t>
            </a:r>
          </a:p>
          <a:p>
            <a:pPr marL="0" indent="0">
              <a:buNone/>
            </a:pPr>
            <a:r>
              <a:rPr lang="en-US" sz="1800" i="1" dirty="0" err="1"/>
              <a:t>Krazit</a:t>
            </a:r>
            <a:r>
              <a:rPr lang="en-US" sz="1800" i="1" dirty="0"/>
              <a:t>, T. (2016, June 20). Employees are the weakest link in computer security. Retrieved from Fortune: http://fortune.com/2016/06/20/employees-computer-security/</a:t>
            </a:r>
          </a:p>
          <a:p>
            <a:pPr marL="0" indent="0">
              <a:buNone/>
            </a:pPr>
            <a:r>
              <a:rPr lang="en-US" sz="1800" i="1" dirty="0"/>
              <a:t>Narang, S. (2016, May 23). Hacked Twitter accounts are posting links to adult dating and sex personals. Retrieved from Symantec Corporation: https://www.symantec.com/connect/blogs/hacked-twitter-accounts-are-posting-links-adult-dating-and-sex-personals</a:t>
            </a:r>
          </a:p>
          <a:p>
            <a:pPr marL="0" indent="0">
              <a:buNone/>
            </a:pPr>
            <a:r>
              <a:rPr lang="en-US" sz="1800" i="1" dirty="0" err="1"/>
              <a:t>Ofcom</a:t>
            </a:r>
            <a:r>
              <a:rPr lang="en-US" sz="1800" i="1" dirty="0"/>
              <a:t>. (2016, August). Internet-use-and-attitudes-2016.pdf. Retrieved from www.ofcom.org: https://www.ofcom.org.uk/__data/assets/pdf_file/0023/63950/Internet-use-and-attitudes-2016.pdf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2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i="1" dirty="0"/>
              <a:t>Passrequirements.com. (n.d.). Password requirements for </a:t>
            </a:r>
            <a:r>
              <a:rPr lang="en-US" sz="1800" i="1" dirty="0" err="1"/>
              <a:t>facebook</a:t>
            </a:r>
            <a:r>
              <a:rPr lang="en-US" sz="1800" i="1" dirty="0"/>
              <a:t> | passrequirements.com. Retrieved from Passrequirements.com: http://passrequirements.com/passwordrequirements/facebook</a:t>
            </a:r>
          </a:p>
          <a:p>
            <a:pPr marL="0" indent="0">
              <a:buNone/>
            </a:pPr>
            <a:r>
              <a:rPr lang="en-US" sz="1800" i="1" dirty="0"/>
              <a:t>Perez, S. (2011, October 28). Facebook sees 600,000 compromised logins per day. Retrieved from TechCrunch.com: https://techcrunch.com/2011/10/28/facebook-sees-600000-comprised-logins-per-day/</a:t>
            </a:r>
          </a:p>
          <a:p>
            <a:pPr marL="0" indent="0">
              <a:buNone/>
            </a:pPr>
            <a:r>
              <a:rPr lang="en-US" sz="1800" i="1" dirty="0" smtClean="0"/>
              <a:t>Roeder</a:t>
            </a:r>
            <a:r>
              <a:rPr lang="en-US" sz="1800" i="1" dirty="0"/>
              <a:t>, L. (2016, September 18). Facebook scams to avoid: "I need money". Retrieved from Lifewire.com: https://www.lifewire.com/i-need-money-facebook-scam-2654773</a:t>
            </a:r>
          </a:p>
          <a:p>
            <a:pPr marL="0" indent="0">
              <a:buNone/>
            </a:pPr>
            <a:r>
              <a:rPr lang="en-US" sz="1800" i="1" dirty="0"/>
              <a:t>Schneider, L. (2017, February 15). Leading information security organizations. The Balance. Retrieved from https://www.thebalance.com/leading-information-security-organizations-2071545</a:t>
            </a:r>
          </a:p>
          <a:p>
            <a:pPr marL="0" indent="0">
              <a:buNone/>
            </a:pPr>
            <a:r>
              <a:rPr lang="en-US" sz="1800" i="1" dirty="0"/>
              <a:t>Shin, L. (2017, January 8). Be prepared: the top 'social engineering' scams of 2017. Retrieved from Forbes.com: https://www.forbes.com/sites/laurashin/2017/01/04/be-prepared-the-top-social-engineering-scams-of-2017/#311de4357fec</a:t>
            </a:r>
          </a:p>
          <a:p>
            <a:pPr marL="0" indent="0">
              <a:buNone/>
            </a:pPr>
            <a:r>
              <a:rPr lang="en-US" sz="1800" i="1" dirty="0"/>
              <a:t>Social Engineer, Inc. (2014, April 28). The social engineering infographic - security through education. Retrieved from Social-engineer.org: http://www.social-engineer.org/social-engineering/social-engineering-infographic/</a:t>
            </a:r>
          </a:p>
          <a:p>
            <a:pPr marL="0" indent="0">
              <a:buNone/>
            </a:pPr>
            <a:r>
              <a:rPr lang="en-US" sz="1800" i="1" dirty="0"/>
              <a:t>Social Engineer, Inc. (n.d.). Social engineering defined - security through education. Retrieved from Social-engineer.org: http://www.social-engineer.org/framework/general-discussion/social-engineering-defined/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06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Social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orms </a:t>
            </a:r>
            <a:r>
              <a:rPr lang="en-US" dirty="0"/>
              <a:t>of electronic communication (as websites for social networking and microblogging) through which users create online communities to share information, ideas, personal messages, and other </a:t>
            </a:r>
            <a:r>
              <a:rPr lang="en-US" dirty="0" smtClean="0"/>
              <a:t>content.</a:t>
            </a:r>
          </a:p>
          <a:p>
            <a:pPr marL="0" indent="0">
              <a:buNone/>
            </a:pPr>
            <a:r>
              <a:rPr lang="en-US" dirty="0" smtClean="0"/>
              <a:t>Origins: </a:t>
            </a:r>
            <a:r>
              <a:rPr lang="en-US" dirty="0"/>
              <a:t>2004 </a:t>
            </a:r>
            <a:r>
              <a:rPr lang="en-US" sz="1600" dirty="0"/>
              <a:t>(Social Media, n.d</a:t>
            </a:r>
            <a:r>
              <a:rPr lang="en-US" sz="1600" dirty="0" smtClean="0"/>
              <a:t>.)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Social Media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819400"/>
            <a:ext cx="4416425" cy="2743199"/>
          </a:xfrm>
        </p:spPr>
      </p:pic>
    </p:spTree>
    <p:extLst>
      <p:ext uri="{BB962C8B-B14F-4D97-AF65-F5344CB8AC3E}">
        <p14:creationId xmlns:p14="http://schemas.microsoft.com/office/powerpoint/2010/main" val="7610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UNITED STATES % of Users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76% Facebook</a:t>
            </a:r>
          </a:p>
          <a:p>
            <a:pPr lvl="0"/>
            <a:r>
              <a:rPr lang="en-US" dirty="0"/>
              <a:t>51% Instagram </a:t>
            </a:r>
          </a:p>
          <a:p>
            <a:pPr lvl="0"/>
            <a:r>
              <a:rPr lang="en-US" dirty="0"/>
              <a:t>42% Twitter </a:t>
            </a:r>
          </a:p>
          <a:p>
            <a:pPr lvl="0"/>
            <a:r>
              <a:rPr lang="en-US" dirty="0"/>
              <a:t>25% Pinterest </a:t>
            </a:r>
          </a:p>
          <a:p>
            <a:pPr lvl="0"/>
            <a:r>
              <a:rPr lang="en-US" dirty="0"/>
              <a:t>18% </a:t>
            </a:r>
            <a:r>
              <a:rPr lang="en-US" dirty="0" smtClean="0"/>
              <a:t>LinkedIn</a:t>
            </a:r>
          </a:p>
          <a:p>
            <a:pPr marL="0" indent="0">
              <a:buNone/>
            </a:pPr>
            <a:r>
              <a:rPr lang="en-US" sz="1600" dirty="0"/>
              <a:t>(Social media Fact Sheet, 2017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sz="1600" dirty="0" smtClean="0"/>
              <a:t>(Monthly active users)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743200"/>
            <a:ext cx="4492751" cy="3428999"/>
          </a:xfrm>
        </p:spPr>
        <p:txBody>
          <a:bodyPr>
            <a:normAutofit/>
          </a:bodyPr>
          <a:lstStyle/>
          <a:p>
            <a:r>
              <a:rPr lang="en-US" dirty="0" smtClean="0"/>
              <a:t>Facebook – 1.87 billion</a:t>
            </a:r>
          </a:p>
          <a:p>
            <a:r>
              <a:rPr lang="en-US" dirty="0" smtClean="0"/>
              <a:t>WhatsApp – 1 billion</a:t>
            </a:r>
          </a:p>
          <a:p>
            <a:r>
              <a:rPr lang="en-US" dirty="0" smtClean="0"/>
              <a:t>Facebook Messenger – 1 billion</a:t>
            </a:r>
          </a:p>
          <a:p>
            <a:r>
              <a:rPr lang="en-US" dirty="0" smtClean="0"/>
              <a:t>Instagram – 600 million</a:t>
            </a:r>
          </a:p>
          <a:p>
            <a:r>
              <a:rPr lang="en-US" dirty="0" smtClean="0"/>
              <a:t>Twitter – 317 million</a:t>
            </a:r>
          </a:p>
          <a:p>
            <a:pPr marL="0" indent="0">
              <a:buNone/>
            </a:pPr>
            <a:r>
              <a:rPr lang="en-US" sz="1600" dirty="0"/>
              <a:t>(Global social media research summary 2017, 2017).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31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and Social Media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Hacker </a:t>
            </a:r>
          </a:p>
          <a:p>
            <a:pPr lvl="1"/>
            <a:r>
              <a:rPr lang="en-US" dirty="0" smtClean="0"/>
              <a:t>Person who illegally gains access.</a:t>
            </a:r>
          </a:p>
          <a:p>
            <a:pPr marL="231775" lvl="1" indent="0">
              <a:buNone/>
            </a:pPr>
            <a:r>
              <a:rPr lang="en-US" sz="1600" dirty="0"/>
              <a:t>(Hacker, n.d</a:t>
            </a:r>
            <a:r>
              <a:rPr lang="en-US" sz="1600" dirty="0" smtClean="0"/>
              <a:t>.)</a:t>
            </a:r>
            <a:endParaRPr lang="en-US" dirty="0"/>
          </a:p>
          <a:p>
            <a:pPr marL="0" indent="-7937">
              <a:buNone/>
            </a:pPr>
            <a:r>
              <a:rPr lang="en-US" dirty="0"/>
              <a:t>I</a:t>
            </a:r>
            <a:r>
              <a:rPr lang="en-US" dirty="0" smtClean="0"/>
              <a:t>n terms of social media?</a:t>
            </a:r>
          </a:p>
          <a:p>
            <a:pPr lvl="1"/>
            <a:r>
              <a:rPr lang="en-US" dirty="0" smtClean="0"/>
              <a:t>Person has a personal agenda.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Social Media Penetrations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49861" y="2743200"/>
            <a:ext cx="4416552" cy="3962399"/>
          </a:xfrm>
        </p:spPr>
        <p:txBody>
          <a:bodyPr>
            <a:normAutofit/>
          </a:bodyPr>
          <a:lstStyle/>
          <a:p>
            <a:r>
              <a:rPr lang="en-US" dirty="0" smtClean="0"/>
              <a:t>Facebook – 160,000 times/day</a:t>
            </a:r>
          </a:p>
          <a:p>
            <a:pPr marL="0" indent="0">
              <a:buNone/>
            </a:pPr>
            <a:r>
              <a:rPr lang="en-US" sz="1600" dirty="0"/>
              <a:t>(Callahan, 2015)</a:t>
            </a:r>
            <a:endParaRPr lang="en-US" sz="1600" dirty="0" smtClean="0"/>
          </a:p>
          <a:p>
            <a:r>
              <a:rPr lang="en-US" dirty="0" smtClean="0"/>
              <a:t>Twitter – 2,500 accounts</a:t>
            </a:r>
          </a:p>
          <a:p>
            <a:pPr marL="0" indent="0">
              <a:buNone/>
            </a:pPr>
            <a:r>
              <a:rPr lang="en-US" sz="1600" dirty="0"/>
              <a:t>(Narang, 2016)</a:t>
            </a:r>
            <a:endParaRPr lang="en-US" sz="1600" dirty="0" smtClean="0"/>
          </a:p>
          <a:p>
            <a:r>
              <a:rPr lang="en-US" dirty="0" smtClean="0"/>
              <a:t>Tumblr – 65 million passwords</a:t>
            </a:r>
          </a:p>
          <a:p>
            <a:pPr marL="0" indent="0">
              <a:buNone/>
            </a:pPr>
            <a:r>
              <a:rPr lang="en-US" sz="1600" dirty="0"/>
              <a:t>(Burgess, </a:t>
            </a:r>
            <a:r>
              <a:rPr lang="en-US" sz="1600" dirty="0" smtClean="0"/>
              <a:t>2016)</a:t>
            </a:r>
          </a:p>
          <a:p>
            <a:r>
              <a:rPr lang="en-US" dirty="0" smtClean="0"/>
              <a:t>SnapChat – 4.5 million users</a:t>
            </a:r>
          </a:p>
          <a:p>
            <a:pPr marL="0" indent="0">
              <a:buNone/>
            </a:pPr>
            <a:r>
              <a:rPr lang="en-US" sz="1600" dirty="0"/>
              <a:t>(Gross, 2014)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152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is Social Media Used Against You?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Guessing</a:t>
            </a:r>
          </a:p>
          <a:p>
            <a:pPr lvl="1"/>
            <a:r>
              <a:rPr lang="en-US" dirty="0" smtClean="0"/>
              <a:t>1 in 5 individuals use a “name” and “date” in their password (</a:t>
            </a:r>
            <a:r>
              <a:rPr lang="en-US" dirty="0" err="1" smtClean="0"/>
              <a:t>Ofcom</a:t>
            </a:r>
            <a:r>
              <a:rPr lang="en-US" dirty="0" smtClean="0"/>
              <a:t>, 2016).</a:t>
            </a:r>
          </a:p>
          <a:p>
            <a:pPr lvl="1"/>
            <a:r>
              <a:rPr lang="en-US" dirty="0" smtClean="0"/>
              <a:t>42% of individuals re-use the same password (</a:t>
            </a:r>
            <a:r>
              <a:rPr lang="en-US" dirty="0" err="1" smtClean="0"/>
              <a:t>Ofcom</a:t>
            </a:r>
            <a:r>
              <a:rPr lang="en-US" dirty="0" smtClean="0"/>
              <a:t>, 2016).</a:t>
            </a:r>
            <a:endParaRPr lang="en-US" dirty="0"/>
          </a:p>
          <a:p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Email Phishing (Business)</a:t>
            </a:r>
          </a:p>
          <a:p>
            <a:pPr lvl="1"/>
            <a:r>
              <a:rPr lang="en-US" dirty="0" smtClean="0"/>
              <a:t>Impersonation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Protect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passwords often.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two-step authentication.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Utilize trusted “Wi-Fi” areas.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Manage privacy settings on social networks.</a:t>
            </a:r>
          </a:p>
        </p:txBody>
      </p:sp>
    </p:spTree>
    <p:extLst>
      <p:ext uri="{BB962C8B-B14F-4D97-AF65-F5344CB8AC3E}">
        <p14:creationId xmlns:p14="http://schemas.microsoft.com/office/powerpoint/2010/main" val="26544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Weakest link an any network?</a:t>
            </a:r>
          </a:p>
          <a:p>
            <a:pPr lvl="2"/>
            <a:r>
              <a:rPr lang="en-US" dirty="0" smtClean="0"/>
              <a:t>End users</a:t>
            </a:r>
          </a:p>
          <a:p>
            <a:r>
              <a:rPr lang="en-US" dirty="0" smtClean="0"/>
              <a:t>Social media network policies.</a:t>
            </a:r>
          </a:p>
          <a:p>
            <a:pPr lvl="2"/>
            <a:r>
              <a:rPr lang="en-US" dirty="0" smtClean="0"/>
              <a:t>Password requirements do not protect end user (social engineering)</a:t>
            </a:r>
          </a:p>
          <a:p>
            <a:pPr lvl="2"/>
            <a:r>
              <a:rPr lang="en-US" dirty="0" smtClean="0"/>
              <a:t>Do not hold authoritative power (adhere to policies)</a:t>
            </a:r>
          </a:p>
          <a:p>
            <a:r>
              <a:rPr lang="en-US" dirty="0" smtClean="0"/>
              <a:t>Parents educate?</a:t>
            </a:r>
          </a:p>
          <a:p>
            <a:pPr lvl="2"/>
            <a:r>
              <a:rPr lang="en-US" dirty="0" smtClean="0"/>
              <a:t>Lack of knowledge</a:t>
            </a:r>
          </a:p>
          <a:p>
            <a:pPr lvl="2"/>
            <a:r>
              <a:rPr lang="en-US" dirty="0" smtClean="0"/>
              <a:t>Poor habits already formed</a:t>
            </a:r>
          </a:p>
          <a:p>
            <a:r>
              <a:rPr lang="en-US" dirty="0" smtClean="0"/>
              <a:t>Educational institutions called to inform.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End User Research</a:t>
            </a:r>
          </a:p>
          <a:p>
            <a:r>
              <a:rPr lang="en-US" dirty="0" smtClean="0"/>
              <a:t>Educational Institutions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smtClean="0"/>
              <a:t>Alter the “mindset”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6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838200"/>
            <a:ext cx="9144001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Topics to Consider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Kenya – Ushering a New Approach to Cyber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2438400"/>
            <a:ext cx="4419599" cy="411480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Cyber Crime Laws in Kenya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Destruction of Infrastructure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Cyber Security Education</a:t>
            </a:r>
          </a:p>
          <a:p>
            <a:pPr lvl="2"/>
            <a:r>
              <a:rPr lang="en-US" dirty="0" smtClean="0"/>
              <a:t>Educating the leaders of tomorrow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2438400"/>
            <a:ext cx="4419600" cy="411480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Human / Computer Interaction</a:t>
            </a:r>
          </a:p>
          <a:p>
            <a:pPr lvl="2"/>
            <a:r>
              <a:rPr lang="en-US" dirty="0" smtClean="0"/>
              <a:t>New approach</a:t>
            </a:r>
          </a:p>
          <a:p>
            <a:pPr lvl="2"/>
            <a:r>
              <a:rPr lang="en-US" dirty="0" smtClean="0"/>
              <a:t>Change “mindset”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Value of Data</a:t>
            </a:r>
          </a:p>
        </p:txBody>
      </p:sp>
    </p:spTree>
    <p:extLst>
      <p:ext uri="{BB962C8B-B14F-4D97-AF65-F5344CB8AC3E}">
        <p14:creationId xmlns:p14="http://schemas.microsoft.com/office/powerpoint/2010/main" val="8092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404</TotalTime>
  <Words>961</Words>
  <Application>Microsoft Office PowerPoint</Application>
  <PresentationFormat>Custom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 Blue Tunnel 16x9</vt:lpstr>
      <vt:lpstr>The Art of Hacking Yourself</vt:lpstr>
      <vt:lpstr>What is Social Media</vt:lpstr>
      <vt:lpstr>Social Media Statistics</vt:lpstr>
      <vt:lpstr>Hacking and Social Media</vt:lpstr>
      <vt:lpstr>How is Social Media Used Against You?</vt:lpstr>
      <vt:lpstr>Methods to Protect</vt:lpstr>
      <vt:lpstr>Education</vt:lpstr>
      <vt:lpstr>Shared Responsibility</vt:lpstr>
      <vt:lpstr>Topics to Consider Today  Kenya – Ushering a New Approach to Cyber</vt:lpstr>
      <vt:lpstr>Asante Sana &amp; Thank You</vt:lpstr>
      <vt:lpstr>References</vt:lpstr>
      <vt:lpstr>References (cont’d)</vt:lpstr>
      <vt:lpstr>References (cont’d)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Self Hacking</dc:title>
  <dc:creator>Joshua Moris</dc:creator>
  <cp:lastModifiedBy>Joshua Moris</cp:lastModifiedBy>
  <cp:revision>18</cp:revision>
  <dcterms:created xsi:type="dcterms:W3CDTF">2017-05-16T23:03:26Z</dcterms:created>
  <dcterms:modified xsi:type="dcterms:W3CDTF">2017-05-17T05:54:40Z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