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04833B-1955-4526-912C-C18E3F408814}"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111062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4833B-1955-4526-912C-C18E3F408814}"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2329466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4833B-1955-4526-912C-C18E3F408814}"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253680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144845294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27965694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177593306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82253562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175550256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307172305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197374214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7930586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4833B-1955-4526-912C-C18E3F408814}"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639740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66725698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6583651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03200" y="1600200"/>
            <a:ext cx="11785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657600" y="6320724"/>
            <a:ext cx="5080000" cy="501650"/>
          </a:xfrm>
          <a:prstGeom prst="rect">
            <a:avLst/>
          </a:prstGeom>
        </p:spPr>
        <p:txBody>
          <a:bodyPr/>
          <a:lstStyle/>
          <a:p>
            <a:r>
              <a:rPr lang="en-US" smtClean="0"/>
              <a:t>Discovering Computers 2014: Chapter 5</a:t>
            </a:r>
            <a:endParaRPr lang="en-US" dirty="0"/>
          </a:p>
        </p:txBody>
      </p:sp>
      <p:sp>
        <p:nvSpPr>
          <p:cNvPr id="6" name="Slide Number Placeholder 5"/>
          <p:cNvSpPr>
            <a:spLocks noGrp="1"/>
          </p:cNvSpPr>
          <p:nvPr>
            <p:ph type="sldNum" sz="quarter" idx="12"/>
          </p:nvPr>
        </p:nvSpPr>
        <p:spPr>
          <a:xfrm>
            <a:off x="11379200" y="6248400"/>
            <a:ext cx="8128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203200" y="6400800"/>
            <a:ext cx="22352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311434655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04833B-1955-4526-912C-C18E3F408814}"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420679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04833B-1955-4526-912C-C18E3F408814}"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136982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04833B-1955-4526-912C-C18E3F408814}"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48672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04833B-1955-4526-912C-C18E3F408814}"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29048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4833B-1955-4526-912C-C18E3F408814}"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110395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04833B-1955-4526-912C-C18E3F408814}"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376611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04833B-1955-4526-912C-C18E3F408814}"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931C-D321-4E0D-A89B-E23B2DAEF9C5}" type="slidenum">
              <a:rPr lang="en-US" smtClean="0"/>
              <a:t>‹#›</a:t>
            </a:fld>
            <a:endParaRPr lang="en-US"/>
          </a:p>
        </p:txBody>
      </p:sp>
    </p:spTree>
    <p:extLst>
      <p:ext uri="{BB962C8B-B14F-4D97-AF65-F5344CB8AC3E}">
        <p14:creationId xmlns:p14="http://schemas.microsoft.com/office/powerpoint/2010/main" val="152937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4833B-1955-4526-912C-C18E3F408814}" type="datetimeFigureOut">
              <a:rPr lang="en-US" smtClean="0"/>
              <a:t>4/10/2018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C931C-D321-4E0D-A89B-E23B2DAEF9C5}" type="slidenum">
              <a:rPr lang="en-US" smtClean="0"/>
              <a:t>‹#›</a:t>
            </a:fld>
            <a:endParaRPr lang="en-US"/>
          </a:p>
        </p:txBody>
      </p:sp>
    </p:spTree>
    <p:extLst>
      <p:ext uri="{BB962C8B-B14F-4D97-AF65-F5344CB8AC3E}">
        <p14:creationId xmlns:p14="http://schemas.microsoft.com/office/powerpoint/2010/main" val="106496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www.symantec.com/content/en/us/enterprise/media/security_response/whitepapers/the_nitro_attacks.pdf"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hyperlink" Target="http://www.securityfocus.com/news/6767"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 Most Destructive Viruses</a:t>
            </a:r>
            <a:endParaRPr lang="en-US" dirty="0"/>
          </a:p>
        </p:txBody>
      </p:sp>
      <p:sp>
        <p:nvSpPr>
          <p:cNvPr id="3" name="Subtitle 2"/>
          <p:cNvSpPr>
            <a:spLocks noGrp="1"/>
          </p:cNvSpPr>
          <p:nvPr>
            <p:ph type="subTitle" idx="1"/>
          </p:nvPr>
        </p:nvSpPr>
        <p:spPr/>
        <p:txBody>
          <a:bodyPr/>
          <a:lstStyle/>
          <a:p>
            <a:r>
              <a:rPr lang="en-US" dirty="0" smtClean="0"/>
              <a:t>Michael Dempewolf</a:t>
            </a:r>
            <a:endParaRPr lang="en-US" dirty="0"/>
          </a:p>
        </p:txBody>
      </p:sp>
    </p:spTree>
    <p:extLst>
      <p:ext uri="{BB962C8B-B14F-4D97-AF65-F5344CB8AC3E}">
        <p14:creationId xmlns:p14="http://schemas.microsoft.com/office/powerpoint/2010/main" val="425606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9) Code Red (2001)</a:t>
            </a:r>
            <a:r>
              <a:rPr lang="en-US" dirty="0"/>
              <a:t> Compared to modern malware, Code Red seems like an almost kinder, gentler version of a threat. But when it swept across computers worldwide in 2001, </a:t>
            </a:r>
            <a:r>
              <a:rPr lang="en-US" b="1" dirty="0"/>
              <a:t>it caught security experts off guard by exploiting a flaw in </a:t>
            </a:r>
            <a:r>
              <a:rPr lang="en-US" b="1" i="1" dirty="0"/>
              <a:t>Microsoft Internet Information Server. That allowed the worm to deface and take down some websites</a:t>
            </a:r>
            <a:r>
              <a:rPr lang="en-US" i="1" dirty="0"/>
              <a:t>.</a:t>
            </a:r>
            <a:r>
              <a:rPr lang="en-US" dirty="0"/>
              <a:t> Perhaps most memorably, Code Red successfully brought down the </a:t>
            </a:r>
            <a:r>
              <a:rPr lang="en-US" b="1" u="sng" dirty="0" err="1"/>
              <a:t>whitehouse.gov</a:t>
            </a:r>
            <a:r>
              <a:rPr lang="en-US" b="1" u="sng" dirty="0"/>
              <a:t> website and forced other government agencies to temporarily take down their own public websites as well</a:t>
            </a:r>
            <a:r>
              <a:rPr lang="en-US" dirty="0"/>
              <a:t>. Though later worms have since overshadowed Code Red, it’s still remembered by anti-virus experts as a </a:t>
            </a:r>
            <a:r>
              <a:rPr lang="en-US" b="1" dirty="0"/>
              <a:t>turning point for malware because of its rapid spread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10</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3043781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10) Love Letter/I LOVE YOU (2000)</a:t>
            </a:r>
            <a:r>
              <a:rPr lang="en-US" dirty="0"/>
              <a:t> Back in 2000, </a:t>
            </a:r>
            <a:r>
              <a:rPr lang="en-US" b="1" dirty="0"/>
              <a:t>millions of people made the mistake of opening an innocent looking email attachment labeled simply, “I Love You.” </a:t>
            </a:r>
            <a:r>
              <a:rPr lang="en-US" dirty="0"/>
              <a:t>Instead of revealing the heartfelt confession of a secret admirer, as perhaps readers had hoped, the file unleashed a malicious program that overwrote the users’ image files. Then like an old-fashioned chain letter gone nuclear, the virus e-mailed itself to the first 50 contacts in the user’s Windows address book. While by today’s standards, Love Letter is almost quaint, it did cause wide-scale problems for computer users. </a:t>
            </a:r>
            <a:r>
              <a:rPr lang="en-US" b="1" u="sng" dirty="0"/>
              <a:t>It only took hours for Love Letter to become a global pandemic</a:t>
            </a:r>
            <a:r>
              <a:rPr lang="en-US" dirty="0"/>
              <a:t>, in part because it played on a fundamental human emotion: the desire to be loved. In that sense, Love Letter could be considered the first socially engineered computer virus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11</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997038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 (Cont.)</a:t>
            </a:r>
            <a:endParaRPr lang="en-US" dirty="0"/>
          </a:p>
        </p:txBody>
      </p:sp>
      <p:sp>
        <p:nvSpPr>
          <p:cNvPr id="3" name="Content Placeholder 2"/>
          <p:cNvSpPr>
            <a:spLocks noGrp="1"/>
          </p:cNvSpPr>
          <p:nvPr>
            <p:ph idx="1"/>
          </p:nvPr>
        </p:nvSpPr>
        <p:spPr/>
        <p:txBody>
          <a:bodyPr>
            <a:normAutofit/>
          </a:bodyPr>
          <a:lstStyle/>
          <a:p>
            <a:r>
              <a:rPr lang="en-US" dirty="0" smtClean="0"/>
              <a:t>All </a:t>
            </a:r>
            <a:r>
              <a:rPr lang="en-US" dirty="0" err="1" smtClean="0"/>
              <a:t>informaton</a:t>
            </a:r>
            <a:r>
              <a:rPr lang="en-US" dirty="0" smtClean="0"/>
              <a:t> came from: http</a:t>
            </a:r>
            <a:r>
              <a:rPr lang="en-US" dirty="0"/>
              <a:t>://</a:t>
            </a:r>
            <a:r>
              <a:rPr lang="en-US" dirty="0" err="1"/>
              <a:t>www.smithsonianmag.com</a:t>
            </a:r>
            <a:r>
              <a:rPr lang="en-US" dirty="0"/>
              <a:t>/science-nature/top-ten-most-destructive-computer-viruses-159542266/?no-</a:t>
            </a:r>
            <a:r>
              <a:rPr lang="en-US" dirty="0" err="1"/>
              <a:t>ist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12</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221419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1) </a:t>
            </a:r>
            <a:r>
              <a:rPr lang="en-US" b="1" dirty="0" err="1"/>
              <a:t>Stuxnet</a:t>
            </a:r>
            <a:r>
              <a:rPr lang="en-US" b="1" dirty="0"/>
              <a:t> (2009-2010)</a:t>
            </a:r>
            <a:r>
              <a:rPr lang="en-US" dirty="0"/>
              <a:t> The arrival of </a:t>
            </a:r>
            <a:r>
              <a:rPr lang="en-US" dirty="0" err="1"/>
              <a:t>Stuxnet</a:t>
            </a:r>
            <a:r>
              <a:rPr lang="en-US" dirty="0"/>
              <a:t> was like a cartoon villain come to life: it was the </a:t>
            </a:r>
            <a:r>
              <a:rPr lang="en-US" b="1" u="sng" dirty="0"/>
              <a:t>first computer virus designed specifically to cause damage in the real, as opposed to virtual, world</a:t>
            </a:r>
            <a:r>
              <a:rPr lang="en-US" dirty="0"/>
              <a:t>. While previous malware programs may have caused secondary physical problems, </a:t>
            </a:r>
            <a:r>
              <a:rPr lang="en-US" dirty="0" err="1"/>
              <a:t>Stuxnet</a:t>
            </a:r>
            <a:r>
              <a:rPr lang="en-US" dirty="0"/>
              <a:t> was unique in that it targeted software that controls industrial systems. Specifically, </a:t>
            </a:r>
            <a:r>
              <a:rPr lang="en-US" dirty="0" err="1"/>
              <a:t>Stuxnet</a:t>
            </a:r>
            <a:r>
              <a:rPr lang="en-US" dirty="0"/>
              <a:t> was designed to damage machinery at Iran’s uranium enrichment facility in </a:t>
            </a:r>
            <a:r>
              <a:rPr lang="en-US" dirty="0" err="1"/>
              <a:t>Natanz</a:t>
            </a:r>
            <a:r>
              <a:rPr lang="en-US" dirty="0"/>
              <a:t>. Based on the available information, including data from the International Atomic Energy Agency, </a:t>
            </a:r>
            <a:r>
              <a:rPr lang="en-US" b="1" u="sng" dirty="0"/>
              <a:t>experts believe </a:t>
            </a:r>
            <a:r>
              <a:rPr lang="en-US" b="1" u="sng" dirty="0" err="1"/>
              <a:t>Stuxnet</a:t>
            </a:r>
            <a:r>
              <a:rPr lang="en-US" b="1" u="sng" dirty="0"/>
              <a:t> caused a large number of Iran’s centrifuges</a:t>
            </a:r>
            <a:r>
              <a:rPr lang="en-US" dirty="0"/>
              <a:t>—essentially giant washing machines used to enrich uranium—</a:t>
            </a:r>
            <a:r>
              <a:rPr lang="en-US" b="1" u="sng" dirty="0"/>
              <a:t>to spin out of control and self-destruct</a:t>
            </a:r>
            <a:r>
              <a:rPr lang="en-US" dirty="0"/>
              <a:t>. Though </a:t>
            </a:r>
            <a:r>
              <a:rPr lang="en-US" dirty="0" err="1"/>
              <a:t>Stuxnet</a:t>
            </a:r>
            <a:r>
              <a:rPr lang="en-US" dirty="0"/>
              <a:t> was discovered in 2010, it is believed to have first infected computers in Iran in 2009</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2</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961691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2) </a:t>
            </a:r>
            <a:r>
              <a:rPr lang="en-US" b="1" dirty="0" err="1"/>
              <a:t>Conficker</a:t>
            </a:r>
            <a:r>
              <a:rPr lang="en-US" b="1" dirty="0"/>
              <a:t> Virus (2009)</a:t>
            </a:r>
            <a:r>
              <a:rPr lang="en-US" dirty="0"/>
              <a:t>In 2009, a new computer </a:t>
            </a:r>
            <a:r>
              <a:rPr lang="en-US" b="1" u="sng" dirty="0"/>
              <a:t>worm</a:t>
            </a:r>
            <a:r>
              <a:rPr lang="en-US" dirty="0"/>
              <a:t> crawled its way into millions of Windows-based PCs around the world, creating a massive botnet army of remotely controlled computers capable of </a:t>
            </a:r>
            <a:r>
              <a:rPr lang="en-US" b="1" u="sng" dirty="0"/>
              <a:t>stealing financial data and other information</a:t>
            </a:r>
            <a:r>
              <a:rPr lang="en-US" dirty="0"/>
              <a:t>. Its complexity made it difficult to stop, and the virus prompted the creation of a coalition of experts dedicated to stopping its spread. At its height, the </a:t>
            </a:r>
            <a:r>
              <a:rPr lang="en-US" dirty="0" err="1"/>
              <a:t>Conficker</a:t>
            </a:r>
            <a:r>
              <a:rPr lang="en-US" dirty="0"/>
              <a:t> worm </a:t>
            </a:r>
            <a:r>
              <a:rPr lang="en-US" b="1" u="sng" dirty="0"/>
              <a:t>infected millions of computers, leading anti-virus researchers to call it the “super bug,” or “super worm.” </a:t>
            </a:r>
            <a:r>
              <a:rPr lang="en-US" dirty="0"/>
              <a:t>But the real mystery of </a:t>
            </a:r>
            <a:r>
              <a:rPr lang="en-US" dirty="0" err="1"/>
              <a:t>Conficker</a:t>
            </a:r>
            <a:r>
              <a:rPr lang="en-US" dirty="0"/>
              <a:t>, which still infects a large number of computers, is that </a:t>
            </a:r>
            <a:r>
              <a:rPr lang="en-US" b="1" i="1" dirty="0"/>
              <a:t>no one knows what it was meant to do</a:t>
            </a:r>
            <a:r>
              <a:rPr lang="en-US" dirty="0"/>
              <a:t>: the botnet army was never used for any specific purpose, to the best of anyone’s knowledge. </a:t>
            </a:r>
            <a:r>
              <a:rPr lang="en-US" dirty="0" err="1"/>
              <a:t>Conficker’s</a:t>
            </a:r>
            <a:r>
              <a:rPr lang="en-US" dirty="0"/>
              <a:t> real purpose still confounds security experts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3</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1899196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3) </a:t>
            </a:r>
            <a:r>
              <a:rPr lang="en-US" b="1" dirty="0" err="1"/>
              <a:t>agent.btz</a:t>
            </a:r>
            <a:r>
              <a:rPr lang="en-US" b="1" dirty="0"/>
              <a:t> (2008)</a:t>
            </a:r>
            <a:r>
              <a:rPr lang="en-US" dirty="0"/>
              <a:t> This piece of malware’s claim to fame is that it </a:t>
            </a:r>
            <a:r>
              <a:rPr lang="en-US" b="1" u="sng" dirty="0"/>
              <a:t>temporarily forced the Pentagon to issue a blanket ban on thumb drives </a:t>
            </a:r>
            <a:r>
              <a:rPr lang="en-US" dirty="0"/>
              <a:t>and even contributed to the creation of an entirely new military department, U.S. Cyber Command. </a:t>
            </a:r>
            <a:r>
              <a:rPr lang="en-US" dirty="0" err="1"/>
              <a:t>Agent.btz</a:t>
            </a:r>
            <a:r>
              <a:rPr lang="en-US" dirty="0"/>
              <a:t> spreads through infected thumb drives, installing malware that steals data. When </a:t>
            </a:r>
            <a:r>
              <a:rPr lang="en-US" dirty="0" err="1"/>
              <a:t>agent.btz</a:t>
            </a:r>
            <a:r>
              <a:rPr lang="en-US" dirty="0"/>
              <a:t> was found on Pentagon computers in 2008, officials suspected the work of foreign spies. Former Deputy Secretary of Defense William Lynne later wrote that </a:t>
            </a:r>
            <a:r>
              <a:rPr lang="en-US" dirty="0" err="1"/>
              <a:t>agent.btz</a:t>
            </a:r>
            <a:r>
              <a:rPr lang="en-US" dirty="0"/>
              <a:t> created </a:t>
            </a:r>
            <a:r>
              <a:rPr lang="en-US" b="1" dirty="0"/>
              <a:t>“a digital beachhead, from which data could be transferred to servers under foreign control.” </a:t>
            </a:r>
            <a:r>
              <a:rPr lang="en-US" dirty="0"/>
              <a:t>Though some anti-virus experts have disputed the contention that the virus was the creation of a foreign intelligence agency, its effect was to make cyber war a formal part of U.S. military strategy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4</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152177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4) Zeus (2007)</a:t>
            </a:r>
            <a:r>
              <a:rPr lang="en-US" dirty="0"/>
              <a:t> There is no shortage of </a:t>
            </a:r>
            <a:r>
              <a:rPr lang="en-US" b="1" dirty="0"/>
              <a:t>malware kits</a:t>
            </a:r>
            <a:r>
              <a:rPr lang="en-US" dirty="0"/>
              <a:t> that target personal information, but Zeus has become the </a:t>
            </a:r>
            <a:r>
              <a:rPr lang="en-US" b="1" u="sng" dirty="0"/>
              <a:t>go-to tool for many of today’s cyber criminals and is readily available for sale in the cyber crime underworld</a:t>
            </a:r>
            <a:r>
              <a:rPr lang="en-US" dirty="0"/>
              <a:t>. It can be used to pilfer passwords as well as files, helping to create a literal underground economy for compromised identities that can be bought and sold for as little 50 cents. In the age of Internet banking and online shopping, a compromised identity is much more than just a name and social security number: it’s your address, date of birth, mother’s maiden name, and even your secret security questions (your first pet, your favorite teacher, or your best friend from grade school</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5</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8658378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5) </a:t>
            </a:r>
            <a:r>
              <a:rPr lang="en-US" b="1" dirty="0" err="1"/>
              <a:t>PoisonIvy</a:t>
            </a:r>
            <a:r>
              <a:rPr lang="en-US" b="1" dirty="0"/>
              <a:t> (2005)</a:t>
            </a:r>
            <a:r>
              <a:rPr lang="en-US" dirty="0"/>
              <a:t> </a:t>
            </a:r>
            <a:r>
              <a:rPr lang="en-US" dirty="0" err="1"/>
              <a:t>PoisonIvy</a:t>
            </a:r>
            <a:r>
              <a:rPr lang="en-US" dirty="0"/>
              <a:t> is a computer security nightmare</a:t>
            </a:r>
            <a:r>
              <a:rPr lang="en-US" b="1" u="sng" dirty="0"/>
              <a:t>; it allows the attacker to secretly control the infected user’s computer</a:t>
            </a:r>
            <a:r>
              <a:rPr lang="en-US" dirty="0"/>
              <a:t>. Malware like </a:t>
            </a:r>
            <a:r>
              <a:rPr lang="en-US" dirty="0" err="1"/>
              <a:t>PoisonIvy</a:t>
            </a:r>
            <a:r>
              <a:rPr lang="en-US" dirty="0"/>
              <a:t> is known as a “</a:t>
            </a:r>
            <a:r>
              <a:rPr lang="en-US" b="1" dirty="0"/>
              <a:t>remote access </a:t>
            </a:r>
            <a:r>
              <a:rPr lang="en-US" b="1" dirty="0" err="1"/>
              <a:t>trojan</a:t>
            </a:r>
            <a:r>
              <a:rPr lang="en-US" dirty="0"/>
              <a:t>,” because it provides full control to the perpetrator through a </a:t>
            </a:r>
            <a:r>
              <a:rPr lang="en-US" b="1" i="1" u="sng" dirty="0"/>
              <a:t>backdoor</a:t>
            </a:r>
            <a:r>
              <a:rPr lang="en-US" dirty="0"/>
              <a:t>. Once the virus is installed, the perpetrator can activate the controls of the targeted computer to record or manipulate its content or even use the computer’s speaker and webcam to record audio and video. Once thought of as a tool for amateur hackers, </a:t>
            </a:r>
            <a:r>
              <a:rPr lang="en-US" dirty="0" err="1"/>
              <a:t>PoisonIvy</a:t>
            </a:r>
            <a:r>
              <a:rPr lang="en-US" dirty="0"/>
              <a:t> has been used in sophisticated attacks against dozens of Western firms, including those involved in defense and chemical industries, </a:t>
            </a:r>
            <a:r>
              <a:rPr lang="en-US" dirty="0">
                <a:hlinkClick r:id="rId2"/>
              </a:rPr>
              <a:t>according to a white paper</a:t>
            </a:r>
            <a:r>
              <a:rPr lang="en-US" dirty="0"/>
              <a:t> written by Symantec, the computer security firm. The attacks were traced back to China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6</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0041365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6) </a:t>
            </a:r>
            <a:r>
              <a:rPr lang="en-US" b="1" dirty="0" err="1"/>
              <a:t>MyDoom</a:t>
            </a:r>
            <a:r>
              <a:rPr lang="en-US" b="1" dirty="0"/>
              <a:t> (2004)</a:t>
            </a:r>
            <a:r>
              <a:rPr lang="en-US" dirty="0"/>
              <a:t> </a:t>
            </a:r>
            <a:r>
              <a:rPr lang="en-US" dirty="0" err="1"/>
              <a:t>MyDoom</a:t>
            </a:r>
            <a:r>
              <a:rPr lang="en-US" dirty="0"/>
              <a:t> muscled its way into the malware world in 2004, </a:t>
            </a:r>
            <a:r>
              <a:rPr lang="en-US" b="1" u="sng" dirty="0"/>
              <a:t>quickly infecting some one million computers and launching a massive distributed denial of service attack</a:t>
            </a:r>
            <a:r>
              <a:rPr lang="en-US" dirty="0"/>
              <a:t>, which overwhelms a target by flooding it with information from multiple systems. The virus spread through email as what appeared to be a bounced message. When the unsuspecting victim opened the email, the malicious code downloaded itself and then pilfered the new victim’s Outlook address book. From there, it spread to the victim’s friends, family and colleagues. </a:t>
            </a:r>
            <a:r>
              <a:rPr lang="en-US" dirty="0" err="1"/>
              <a:t>MyDoom</a:t>
            </a:r>
            <a:r>
              <a:rPr lang="en-US" dirty="0"/>
              <a:t> spread faster than any worm seen prior</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7</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017911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7) Fizzer (2003)</a:t>
            </a:r>
            <a:r>
              <a:rPr lang="en-US" dirty="0"/>
              <a:t> By 2003, many worms were spreading over e-mail, but Fizzer was an entirely new creature. If earlier worms, like Code Red (see below), were about mischief, Fizzer was all about money. While some initially dismissed the seriousness of the worm because it wasn’t as fast moving as Code Red, Fizzer was more insidious. “</a:t>
            </a:r>
            <a:r>
              <a:rPr lang="en-US" b="1" dirty="0"/>
              <a:t>What makes Fizzer stand out is that it's the first instance of a worm created for financial gain</a:t>
            </a:r>
            <a:r>
              <a:rPr lang="en-US" dirty="0"/>
              <a:t>,” says </a:t>
            </a:r>
            <a:r>
              <a:rPr lang="en-US" dirty="0" err="1"/>
              <a:t>Roel</a:t>
            </a:r>
            <a:r>
              <a:rPr lang="en-US" dirty="0"/>
              <a:t> </a:t>
            </a:r>
            <a:r>
              <a:rPr lang="en-US" dirty="0" err="1"/>
              <a:t>Schouwenberg</a:t>
            </a:r>
            <a:r>
              <a:rPr lang="en-US" dirty="0"/>
              <a:t>, a senior researcher at Kaspersky, an anti-virus company. “Computers infected with Fizzer started sending out pharmacy spam.” In other words, Fizzer didn’t just take over your address book to spread for the sake of spreading, it used your address book to send out the now familiar porn and pills spam. Fizzer was followed by better-known spam-inducing worms, like </a:t>
            </a:r>
            <a:r>
              <a:rPr lang="en-US" dirty="0" err="1"/>
              <a:t>SoBig</a:t>
            </a:r>
            <a:r>
              <a:rPr lang="en-US" dirty="0"/>
              <a:t>, which became threatening enough that </a:t>
            </a:r>
            <a:r>
              <a:rPr lang="en-US" b="1" dirty="0"/>
              <a:t>Microsoft even offered a $250,000 bounty for information leading to the arrest of its creator</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8</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204352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Most Destructive Viruses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8) Slammer (2003)</a:t>
            </a:r>
            <a:r>
              <a:rPr lang="en-US" dirty="0"/>
              <a:t> In January 2003, the </a:t>
            </a:r>
            <a:r>
              <a:rPr lang="en-US" b="1" u="sng" dirty="0"/>
              <a:t>fast-spreading Slammer proved that an Internet worm could disrupt private and public services</a:t>
            </a:r>
            <a:r>
              <a:rPr lang="en-US" dirty="0"/>
              <a:t>, a harbinger for future mayhem. Slammer works by releasing a deluge of network packets, units of data transmitted over the Internet, bringing the Internet on many servers to a near screeching halt. Through a classic denial of service attack, Slammer had a quite real effect on key services. Among its list of victims: Bank of America’s ATMs, a </a:t>
            </a:r>
            <a:r>
              <a:rPr lang="en-US" b="1" dirty="0"/>
              <a:t>911 emergency response system in Washington State, and perhaps most disturbingly, </a:t>
            </a:r>
            <a:r>
              <a:rPr lang="en-US" b="1" dirty="0">
                <a:hlinkClick r:id="rId2"/>
              </a:rPr>
              <a:t>a nuclear plant in Ohio</a:t>
            </a:r>
            <a:r>
              <a:rPr lang="en-US" b="1" dirty="0" smtClean="0"/>
              <a:t>.</a:t>
            </a:r>
            <a:endParaRPr lang="en-US" b="1" dirty="0"/>
          </a:p>
        </p:txBody>
      </p:sp>
      <p:sp>
        <p:nvSpPr>
          <p:cNvPr id="4" name="Footer Placeholder 3"/>
          <p:cNvSpPr>
            <a:spLocks noGrp="1"/>
          </p:cNvSpPr>
          <p:nvPr>
            <p:ph type="ftr" sz="quarter" idx="11"/>
          </p:nvPr>
        </p:nvSpPr>
        <p:spPr/>
        <p:txBody>
          <a:bodyPr/>
          <a:lstStyle/>
          <a:p>
            <a:r>
              <a:rPr lang="en-US" smtClean="0"/>
              <a:t>Discovering Computers 2014: Chapter 5</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9</a:t>
            </a:fld>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037140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359</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Top 10 Most Destructive Viruses</vt:lpstr>
      <vt:lpstr>Top 10 Most Destructive Viruses</vt:lpstr>
      <vt:lpstr>Top 10 Most Destructive Viruses</vt:lpstr>
      <vt:lpstr>Top 10 Most Destructive Viruses</vt:lpstr>
      <vt:lpstr>Top 10 Most Destructive Viruses</vt:lpstr>
      <vt:lpstr>Top 10 Most Destructive Viruses</vt:lpstr>
      <vt:lpstr>Top 10 Most Destructive Viruses</vt:lpstr>
      <vt:lpstr>Top 10 Most Destructive Viruses</vt:lpstr>
      <vt:lpstr>Top 10 Most Destructive Viruses</vt:lpstr>
      <vt:lpstr>Top 10 Most Destructive Viruses</vt:lpstr>
      <vt:lpstr>Top 10 Most Destructive Viruses</vt:lpstr>
      <vt:lpstr>Top 10 Most Destructive Viruses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10 Most Destructive Viruses</dc:title>
  <dc:creator>Mike Dempewolf</dc:creator>
  <cp:lastModifiedBy>Mike Dempewolf</cp:lastModifiedBy>
  <cp:revision>2</cp:revision>
  <dcterms:created xsi:type="dcterms:W3CDTF">2018-04-10T14:06:53Z</dcterms:created>
  <dcterms:modified xsi:type="dcterms:W3CDTF">2018-04-10T14:14:29Z</dcterms:modified>
</cp:coreProperties>
</file>