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5" r:id="rId9"/>
    <p:sldId id="278" r:id="rId10"/>
    <p:sldId id="277" r:id="rId11"/>
    <p:sldId id="274" r:id="rId12"/>
    <p:sldId id="305" r:id="rId13"/>
    <p:sldId id="298" r:id="rId14"/>
    <p:sldId id="280" r:id="rId15"/>
    <p:sldId id="297" r:id="rId16"/>
    <p:sldId id="279" r:id="rId17"/>
    <p:sldId id="281" r:id="rId18"/>
    <p:sldId id="299" r:id="rId19"/>
    <p:sldId id="282" r:id="rId20"/>
    <p:sldId id="283" r:id="rId21"/>
    <p:sldId id="300" r:id="rId22"/>
    <p:sldId id="301" r:id="rId23"/>
    <p:sldId id="304" r:id="rId24"/>
    <p:sldId id="302" r:id="rId25"/>
    <p:sldId id="303" r:id="rId26"/>
    <p:sldId id="309" r:id="rId27"/>
    <p:sldId id="308" r:id="rId28"/>
    <p:sldId id="313" r:id="rId29"/>
    <p:sldId id="311" r:id="rId30"/>
    <p:sldId id="315" r:id="rId31"/>
    <p:sldId id="290" r:id="rId32"/>
    <p:sldId id="317" r:id="rId33"/>
    <p:sldId id="318" r:id="rId34"/>
    <p:sldId id="319" r:id="rId35"/>
    <p:sldId id="320" r:id="rId36"/>
    <p:sldId id="321" r:id="rId37"/>
    <p:sldId id="327" r:id="rId38"/>
    <p:sldId id="328" r:id="rId39"/>
    <p:sldId id="329" r:id="rId40"/>
    <p:sldId id="330" r:id="rId41"/>
    <p:sldId id="331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291" r:id="rId50"/>
    <p:sldId id="340" r:id="rId51"/>
    <p:sldId id="292" r:id="rId52"/>
    <p:sldId id="341" r:id="rId53"/>
    <p:sldId id="343" r:id="rId54"/>
    <p:sldId id="342" r:id="rId55"/>
    <p:sldId id="344" r:id="rId56"/>
    <p:sldId id="266" r:id="rId57"/>
    <p:sldId id="346" r:id="rId58"/>
    <p:sldId id="361" r:id="rId59"/>
    <p:sldId id="362" r:id="rId60"/>
    <p:sldId id="269" r:id="rId61"/>
    <p:sldId id="270" r:id="rId62"/>
    <p:sldId id="271" r:id="rId63"/>
    <p:sldId id="323" r:id="rId64"/>
    <p:sldId id="272" r:id="rId65"/>
    <p:sldId id="273" r:id="rId66"/>
    <p:sldId id="257" r:id="rId6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DB00-9EF5-485B-9042-6248099C58B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C761D-958D-4B5C-8666-EC7C24A38B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93AEC-90B7-4D4A-B954-6654EF0C51EC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2EFB-2A0F-44A4-880B-566F91BE38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3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F2EFB-2A0F-44A4-880B-566F91BE38E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57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F2EFB-2A0F-44A4-880B-566F91BE38E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530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F2EFB-2A0F-44A4-880B-566F91BE38E7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16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F2EFB-2A0F-44A4-880B-566F91BE38E7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32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61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2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14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58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4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8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01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5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7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D4C-F2D7-4273-ACBB-7E32A422E92D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0EB9-8958-44B2-8585-2E7801AEF4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3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articular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integrationpatterns.com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essage_queue" TargetMode="External"/><Relationship Id="rId5" Type="http://schemas.openxmlformats.org/officeDocument/2006/relationships/hyperlink" Target="https://camel.apache.org/" TargetMode="Externa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29784" y="2388252"/>
            <a:ext cx="11527436" cy="208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ctr">
              <a:buNone/>
            </a:pPr>
            <a:r>
              <a:rPr lang="en-US" dirty="0" err="1">
                <a:latin typeface="Calibri" pitchFamily="34"/>
              </a:rPr>
              <a:t>Integracja</a:t>
            </a:r>
            <a:r>
              <a:rPr lang="en-US" dirty="0">
                <a:latin typeface="Calibri" pitchFamily="34"/>
              </a:rPr>
              <a:t> </a:t>
            </a:r>
            <a:r>
              <a:rPr lang="en-US" dirty="0" err="1">
                <a:latin typeface="Calibri" pitchFamily="34"/>
              </a:rPr>
              <a:t>Systemów</a:t>
            </a:r>
            <a:r>
              <a:rPr lang="en-US" dirty="0">
                <a:latin typeface="Calibri" pitchFamily="34"/>
              </a:rPr>
              <a:t> -&gt; Messaging &amp; Queueing &amp; </a:t>
            </a:r>
            <a:r>
              <a:rPr lang="en-US" dirty="0" err="1">
                <a:latin typeface="Calibri" pitchFamily="34"/>
              </a:rPr>
              <a:t>NServiceBus</a:t>
            </a:r>
            <a:endParaRPr lang="pl-PL" dirty="0">
              <a:latin typeface="Calibri" pitchFamily="34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8250995" y="5194689"/>
            <a:ext cx="3492088" cy="112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algn="ctr" hangingPunct="0"/>
            <a:r>
              <a:rPr lang="en-US" sz="2000" dirty="0">
                <a:latin typeface="Calibri" pitchFamily="34"/>
                <a:ea typeface="Lucida Sans Unicode" pitchFamily="2"/>
                <a:cs typeface="Tahoma" pitchFamily="2"/>
              </a:rPr>
              <a:t>Michał Bogdański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Kruk S.A.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ddtd.pl</a:t>
            </a:r>
          </a:p>
          <a:p>
            <a:pPr algn="ctr" hangingPunct="0"/>
            <a:r>
              <a:rPr lang="pl-PL" sz="1400" dirty="0">
                <a:latin typeface="Calibri" pitchFamily="34"/>
                <a:ea typeface="Lucida Sans Unicode" pitchFamily="2"/>
                <a:cs typeface="Tahoma" pitchFamily="2"/>
              </a:rPr>
              <a:t>2019</a:t>
            </a:r>
            <a:endParaRPr lang="en-US" sz="1400" dirty="0">
              <a:latin typeface="Calibri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52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1. – Jaki kanał komunikacji?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83112" y="2008682"/>
            <a:ext cx="117957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Baza Danych</a:t>
            </a:r>
          </a:p>
          <a:p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Pliki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API -&gt; HTTP(S) -&gt; … / </a:t>
            </a:r>
            <a:r>
              <a:rPr lang="pl-PL" sz="2800" dirty="0" err="1"/>
              <a:t>WebServices</a:t>
            </a:r>
            <a:r>
              <a:rPr lang="pl-PL" sz="2800" dirty="0"/>
              <a:t> / WCF / </a:t>
            </a:r>
            <a:r>
              <a:rPr lang="pl-PL" sz="2800" dirty="0" err="1"/>
              <a:t>WebApi</a:t>
            </a:r>
            <a:r>
              <a:rPr lang="pl-PL" sz="2800" dirty="0"/>
              <a:t> /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Messaging &amp; </a:t>
            </a:r>
            <a:r>
              <a:rPr lang="pl-PL" sz="2800" dirty="0" err="1">
                <a:solidFill>
                  <a:schemeClr val="bg1">
                    <a:lumMod val="75000"/>
                  </a:schemeClr>
                </a:solidFill>
              </a:rPr>
              <a:t>Queueing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 -&gt; jeszcze się nie spotkałem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29214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</p:spTree>
    <p:extLst>
      <p:ext uri="{BB962C8B-B14F-4D97-AF65-F5344CB8AC3E}">
        <p14:creationId xmlns:p14="http://schemas.microsoft.com/office/powerpoint/2010/main" val="311388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65927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5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</a:t>
            </a:r>
          </a:p>
        </p:txBody>
      </p:sp>
    </p:spTree>
    <p:extLst>
      <p:ext uri="{BB962C8B-B14F-4D97-AF65-F5344CB8AC3E}">
        <p14:creationId xmlns:p14="http://schemas.microsoft.com/office/powerpoint/2010/main" val="27434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cxnSp>
        <p:nvCxnSpPr>
          <p:cNvPr id="15" name="Łącznik prosty ze strzałką 14"/>
          <p:cNvCxnSpPr>
            <a:stCxn id="21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3091172" y="4477841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</a:t>
            </a:r>
            <a:r>
              <a:rPr lang="pl-PL" sz="1200" dirty="0" err="1"/>
              <a:t>AddData</a:t>
            </a:r>
            <a:r>
              <a:rPr lang="pl-PL" sz="1400" dirty="0"/>
              <a:t>(…)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4919251" y="1518389"/>
            <a:ext cx="15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287503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83112" y="2010314"/>
            <a:ext cx="117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5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</a:t>
            </a:r>
          </a:p>
        </p:txBody>
      </p:sp>
      <p:cxnSp>
        <p:nvCxnSpPr>
          <p:cNvPr id="10" name="Łącznik prosty ze strzałką 9"/>
          <p:cNvCxnSpPr>
            <a:stCxn id="13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3091172" y="4477841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</a:t>
            </a:r>
            <a:r>
              <a:rPr lang="pl-PL" sz="1200" dirty="0" err="1"/>
              <a:t>AddData</a:t>
            </a:r>
            <a:r>
              <a:rPr lang="pl-PL" sz="1400" dirty="0"/>
              <a:t>(…)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422106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83112" y="2010314"/>
            <a:ext cx="1179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Czy dane dodawane do Systemu X przepadną?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5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</a:t>
            </a:r>
          </a:p>
        </p:txBody>
      </p:sp>
      <p:cxnSp>
        <p:nvCxnSpPr>
          <p:cNvPr id="18" name="Łącznik prosty ze strzałką 17"/>
          <p:cNvCxnSpPr>
            <a:stCxn id="20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3091172" y="4477841"/>
            <a:ext cx="1395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</a:t>
            </a:r>
            <a:r>
              <a:rPr lang="pl-PL" sz="1200" dirty="0" err="1"/>
              <a:t>AddData</a:t>
            </a:r>
            <a:r>
              <a:rPr lang="pl-PL" sz="1400" dirty="0"/>
              <a:t>(…)</a:t>
            </a:r>
          </a:p>
        </p:txBody>
      </p:sp>
      <p:sp>
        <p:nvSpPr>
          <p:cNvPr id="20" name="Prostokąt 19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tx1"/>
                </a:solidFill>
              </a:rPr>
              <a:t>NServiceBus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355489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314593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cxnSp>
        <p:nvCxnSpPr>
          <p:cNvPr id="12" name="Łącznik prosty ze strzałką 11"/>
          <p:cNvCxnSpPr>
            <a:stCxn id="14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4" name="Prostokąt 13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</p:spTree>
    <p:extLst>
      <p:ext uri="{BB962C8B-B14F-4D97-AF65-F5344CB8AC3E}">
        <p14:creationId xmlns:p14="http://schemas.microsoft.com/office/powerpoint/2010/main" val="408187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cxnSp>
        <p:nvCxnSpPr>
          <p:cNvPr id="14" name="Łącznik prosty ze strzałką 13"/>
          <p:cNvCxnSpPr>
            <a:stCxn id="16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6" name="Prostokąt 1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183112" y="2010314"/>
            <a:ext cx="117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772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 err="1">
                <a:latin typeface="Calibri" pitchFamily="34"/>
              </a:rPr>
              <a:t>NServiceBus</a:t>
            </a:r>
            <a:r>
              <a:rPr lang="pl-PL" sz="2800" dirty="0">
                <a:latin typeface="Calibri" pitchFamily="34"/>
              </a:rPr>
              <a:t> - Jak do tego doszło?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5644"/>
            <a:ext cx="760987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07504" y="198884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pl-PL" sz="2400" dirty="0">
                <a:hlinkClick r:id="rId3"/>
              </a:rPr>
              <a:t>www.udidahan.com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612863" y="5790172"/>
            <a:ext cx="760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dirty="0" err="1"/>
              <a:t>NServiceBus</a:t>
            </a:r>
            <a:r>
              <a:rPr lang="pl-PL" dirty="0"/>
              <a:t>  -&gt; udostępniony w 2007 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>
                <a:hlinkClick r:id="rId4"/>
              </a:rPr>
              <a:t>http://www.particular.net/</a:t>
            </a:r>
            <a:r>
              <a:rPr lang="pl-PL" dirty="0"/>
              <a:t> -&gt; Service Platform for .NET</a:t>
            </a:r>
          </a:p>
        </p:txBody>
      </p:sp>
    </p:spTree>
    <p:extLst>
      <p:ext uri="{BB962C8B-B14F-4D97-AF65-F5344CB8AC3E}">
        <p14:creationId xmlns:p14="http://schemas.microsoft.com/office/powerpoint/2010/main" val="23544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cxnSp>
        <p:nvCxnSpPr>
          <p:cNvPr id="10" name="Łącznik prosty ze strzałką 9"/>
          <p:cNvCxnSpPr>
            <a:stCxn id="14" idx="3"/>
          </p:cNvCxnSpPr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4" name="Prostokąt 13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System X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183112" y="2010314"/>
            <a:ext cx="1179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Czy dane dodawane do Systemu X przepadną?</a:t>
            </a:r>
          </a:p>
        </p:txBody>
      </p:sp>
    </p:spTree>
    <p:extLst>
      <p:ext uri="{BB962C8B-B14F-4D97-AF65-F5344CB8AC3E}">
        <p14:creationId xmlns:p14="http://schemas.microsoft.com/office/powerpoint/2010/main" val="142245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Y</a:t>
            </a:r>
          </a:p>
        </p:txBody>
      </p:sp>
    </p:spTree>
    <p:extLst>
      <p:ext uri="{BB962C8B-B14F-4D97-AF65-F5344CB8AC3E}">
        <p14:creationId xmlns:p14="http://schemas.microsoft.com/office/powerpoint/2010/main" val="18667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671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System Y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83112" y="2010314"/>
            <a:ext cx="1179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Czy dane dodawane do Systemu Y przepadną?</a:t>
            </a:r>
          </a:p>
        </p:txBody>
      </p:sp>
    </p:spTree>
    <p:extLst>
      <p:ext uri="{BB962C8B-B14F-4D97-AF65-F5344CB8AC3E}">
        <p14:creationId xmlns:p14="http://schemas.microsoft.com/office/powerpoint/2010/main" val="21213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15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tx1"/>
                </a:solidFill>
              </a:rPr>
              <a:t>NServiceBus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183112" y="2010314"/>
            <a:ext cx="1179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Czy dane dodawane do Systemu Y przepadną?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7431113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7663170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3760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3391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nas wołają -&gt; To my wołamy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3091172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876752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2. – Kto kogo woła?</a:t>
            </a:r>
          </a:p>
        </p:txBody>
      </p:sp>
      <p:sp>
        <p:nvSpPr>
          <p:cNvPr id="17" name="Prostokąt 16"/>
          <p:cNvSpPr/>
          <p:nvPr/>
        </p:nvSpPr>
        <p:spPr>
          <a:xfrm>
            <a:off x="4919251" y="1518389"/>
            <a:ext cx="3480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To my wołamy -&gt; To my wołamy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918211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3. – </a:t>
            </a:r>
            <a:r>
              <a:rPr lang="pl-PL" sz="2800" dirty="0" err="1">
                <a:latin typeface="Calibri" pitchFamily="34"/>
              </a:rPr>
              <a:t>Latency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Bandwidth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13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API HTTP</a:t>
            </a:r>
          </a:p>
        </p:txBody>
      </p:sp>
      <p:cxnSp>
        <p:nvCxnSpPr>
          <p:cNvPr id="7" name="Łącznik prosty ze strzałką 6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9" name="Prostokąt 8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3091172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2" name="Schemat blokowy: dokument 11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3301490" y="3516363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5027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 animBg="1"/>
      <p:bldP spid="14" grpId="0" animBg="1"/>
      <p:bldP spid="15" grpId="0" animBg="1"/>
      <p:bldP spid="17" grpId="0"/>
      <p:bldP spid="12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3. – </a:t>
            </a:r>
            <a:r>
              <a:rPr lang="pl-PL" sz="2800" dirty="0" err="1">
                <a:latin typeface="Calibri" pitchFamily="34"/>
              </a:rPr>
              <a:t>Latency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Bandwidth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13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API HTTP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27" name="Schemat blokowy: dokument 26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183112" y="2010314"/>
            <a:ext cx="1179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proxy.GetData</a:t>
            </a:r>
            <a:r>
              <a:rPr lang="pl-PL" dirty="0"/>
              <a:t>() -&gt; </a:t>
            </a:r>
            <a:r>
              <a:rPr lang="pl-PL" dirty="0">
                <a:solidFill>
                  <a:srgbClr val="0070C0"/>
                </a:solidFill>
              </a:rPr>
              <a:t>from</a:t>
            </a:r>
            <a:r>
              <a:rPr lang="pl-PL" dirty="0"/>
              <a:t> Data </a:t>
            </a:r>
            <a:r>
              <a:rPr lang="pl-PL" dirty="0" err="1">
                <a:solidFill>
                  <a:srgbClr val="0070C0"/>
                </a:solidFill>
              </a:rPr>
              <a:t>select</a:t>
            </a:r>
            <a:r>
              <a:rPr lang="pl-PL" dirty="0"/>
              <a:t> (</a:t>
            </a:r>
            <a:r>
              <a:rPr lang="pl-PL" dirty="0" err="1"/>
              <a:t>Data.A</a:t>
            </a:r>
            <a:r>
              <a:rPr lang="pl-PL" dirty="0"/>
              <a:t>…</a:t>
            </a:r>
            <a:r>
              <a:rPr lang="pl-PL" dirty="0" err="1"/>
              <a:t>Data.Z</a:t>
            </a:r>
            <a:r>
              <a:rPr lang="pl-PL" dirty="0"/>
              <a:t>)</a:t>
            </a:r>
          </a:p>
        </p:txBody>
      </p:sp>
      <p:sp>
        <p:nvSpPr>
          <p:cNvPr id="29" name="Prostokąt: zagięty narożnik 28"/>
          <p:cNvSpPr/>
          <p:nvPr/>
        </p:nvSpPr>
        <p:spPr>
          <a:xfrm>
            <a:off x="3301490" y="3516363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endParaRPr lang="pl-PL" sz="1100" dirty="0"/>
          </a:p>
        </p:txBody>
      </p:sp>
      <p:sp>
        <p:nvSpPr>
          <p:cNvPr id="30" name="Prostokąt: zagięty narożnik 29"/>
          <p:cNvSpPr/>
          <p:nvPr/>
        </p:nvSpPr>
        <p:spPr>
          <a:xfrm>
            <a:off x="3301177" y="5317286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Item_N+M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15358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3. – </a:t>
            </a:r>
            <a:r>
              <a:rPr lang="pl-PL" sz="2800" dirty="0" err="1">
                <a:latin typeface="Calibri" pitchFamily="34"/>
              </a:rPr>
              <a:t>Latency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Bandwidth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13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API HTTP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3" name="Walec 2"/>
          <p:cNvSpPr/>
          <p:nvPr/>
        </p:nvSpPr>
        <p:spPr>
          <a:xfrm>
            <a:off x="5672569" y="5188935"/>
            <a:ext cx="764498" cy="9507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00" dirty="0" err="1"/>
              <a:t>Save</a:t>
            </a:r>
            <a:r>
              <a:rPr lang="pl-PL" sz="1000" dirty="0"/>
              <a:t> N</a:t>
            </a:r>
          </a:p>
          <a:p>
            <a:pPr algn="ctr"/>
            <a:r>
              <a:rPr lang="pl-PL" sz="1000" dirty="0"/>
              <a:t>…</a:t>
            </a:r>
          </a:p>
          <a:p>
            <a:pPr algn="ctr"/>
            <a:r>
              <a:rPr lang="pl-PL" sz="1000" dirty="0" err="1"/>
              <a:t>Save</a:t>
            </a:r>
            <a:r>
              <a:rPr lang="pl-PL" sz="1000" dirty="0"/>
              <a:t> M</a:t>
            </a:r>
          </a:p>
          <a:p>
            <a:pPr algn="ctr"/>
            <a:r>
              <a:rPr lang="pl-PL" sz="1000" dirty="0"/>
              <a:t>…</a:t>
            </a:r>
          </a:p>
        </p:txBody>
      </p:sp>
      <p:sp>
        <p:nvSpPr>
          <p:cNvPr id="25" name="pole tekstowe 24"/>
          <p:cNvSpPr txBox="1"/>
          <p:nvPr/>
        </p:nvSpPr>
        <p:spPr>
          <a:xfrm>
            <a:off x="183112" y="2010314"/>
            <a:ext cx="1179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State</a:t>
            </a:r>
            <a:r>
              <a:rPr lang="pl-PL" dirty="0"/>
              <a:t> -&gt; (</a:t>
            </a:r>
            <a:r>
              <a:rPr lang="pl-PL" dirty="0" err="1"/>
              <a:t>versionStamp</a:t>
            </a:r>
            <a:r>
              <a:rPr lang="pl-PL" dirty="0"/>
              <a:t>, </a:t>
            </a:r>
            <a:r>
              <a:rPr lang="pl-PL" dirty="0" err="1"/>
              <a:t>LastUpdateDate</a:t>
            </a:r>
            <a:r>
              <a:rPr lang="pl-PL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proxy.GetData</a:t>
            </a:r>
            <a:r>
              <a:rPr lang="pl-PL" dirty="0"/>
              <a:t>(</a:t>
            </a:r>
            <a:r>
              <a:rPr lang="pl-PL" dirty="0" err="1"/>
              <a:t>versionStamp</a:t>
            </a:r>
            <a:r>
              <a:rPr lang="pl-PL" dirty="0"/>
              <a:t>) -&gt; </a:t>
            </a:r>
            <a:r>
              <a:rPr lang="pl-PL" dirty="0">
                <a:solidFill>
                  <a:srgbClr val="0070C0"/>
                </a:solidFill>
              </a:rPr>
              <a:t>from</a:t>
            </a:r>
            <a:r>
              <a:rPr lang="pl-PL" dirty="0"/>
              <a:t> Data </a:t>
            </a:r>
            <a:r>
              <a:rPr lang="pl-PL" dirty="0" err="1">
                <a:solidFill>
                  <a:srgbClr val="0070C0"/>
                </a:solidFill>
              </a:rPr>
              <a:t>where</a:t>
            </a:r>
            <a:r>
              <a:rPr lang="pl-PL" dirty="0"/>
              <a:t> </a:t>
            </a:r>
            <a:r>
              <a:rPr lang="pl-PL" dirty="0" err="1"/>
              <a:t>Data.versionStamp</a:t>
            </a:r>
            <a:r>
              <a:rPr lang="pl-PL" dirty="0"/>
              <a:t> &gt; </a:t>
            </a:r>
            <a:r>
              <a:rPr lang="pl-PL" dirty="0" err="1"/>
              <a:t>versionStamp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select</a:t>
            </a:r>
            <a:r>
              <a:rPr lang="pl-PL" dirty="0"/>
              <a:t> (</a:t>
            </a:r>
            <a:r>
              <a:rPr lang="pl-PL" dirty="0" err="1"/>
              <a:t>Data.A</a:t>
            </a:r>
            <a:r>
              <a:rPr lang="pl-PL" dirty="0"/>
              <a:t>…</a:t>
            </a:r>
            <a:r>
              <a:rPr lang="pl-PL" dirty="0" err="1"/>
              <a:t>Data.Z</a:t>
            </a:r>
            <a:r>
              <a:rPr lang="pl-PL" dirty="0"/>
              <a:t>)</a:t>
            </a:r>
          </a:p>
        </p:txBody>
      </p:sp>
      <p:sp>
        <p:nvSpPr>
          <p:cNvPr id="26" name="Schemat blokowy: dokument 25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7" name="Prostokąt: zagięty narożnik 26"/>
          <p:cNvSpPr/>
          <p:nvPr/>
        </p:nvSpPr>
        <p:spPr>
          <a:xfrm>
            <a:off x="3301490" y="3516363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endParaRPr lang="pl-PL" sz="1100" dirty="0"/>
          </a:p>
        </p:txBody>
      </p:sp>
      <p:sp>
        <p:nvSpPr>
          <p:cNvPr id="28" name="Prostokąt: zagięty narożnik 27"/>
          <p:cNvSpPr/>
          <p:nvPr/>
        </p:nvSpPr>
        <p:spPr>
          <a:xfrm>
            <a:off x="3301177" y="5317286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Item_N+1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Item_M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72858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3. – </a:t>
            </a:r>
            <a:r>
              <a:rPr lang="pl-PL" sz="2800" dirty="0" err="1">
                <a:latin typeface="Calibri" pitchFamily="34"/>
              </a:rPr>
              <a:t>Latency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Bandwidth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13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API HTTP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23" name="Prostokąt: zagięty narożnik 22"/>
          <p:cNvSpPr/>
          <p:nvPr/>
        </p:nvSpPr>
        <p:spPr>
          <a:xfrm>
            <a:off x="3301490" y="3516363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Item_N+1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r>
              <a:rPr lang="pl-PL" sz="1100" dirty="0"/>
              <a:t> + 60000</a:t>
            </a:r>
          </a:p>
        </p:txBody>
      </p:sp>
    </p:spTree>
    <p:extLst>
      <p:ext uri="{BB962C8B-B14F-4D97-AF65-F5344CB8AC3E}">
        <p14:creationId xmlns:p14="http://schemas.microsoft.com/office/powerpoint/2010/main" val="24387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79512" y="2348880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Standardowe podejście w programowaniu -&gt; </a:t>
            </a:r>
            <a:r>
              <a:rPr lang="pl-PL" sz="2000" dirty="0" err="1"/>
              <a:t>Request</a:t>
            </a:r>
            <a:r>
              <a:rPr lang="pl-PL" sz="2000" dirty="0"/>
              <a:t>\</a:t>
            </a:r>
            <a:r>
              <a:rPr lang="pl-PL" sz="2000" dirty="0" err="1"/>
              <a:t>Response</a:t>
            </a:r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// Database Engine</a:t>
            </a:r>
          </a:p>
          <a:p>
            <a:pPr lvl="1"/>
            <a:r>
              <a:rPr lang="pl-PL" sz="2000" dirty="0"/>
              <a:t>	insert </a:t>
            </a:r>
            <a:r>
              <a:rPr lang="pl-PL" sz="2000" dirty="0" err="1"/>
              <a:t>into</a:t>
            </a:r>
            <a:r>
              <a:rPr lang="pl-PL" sz="2000" dirty="0"/>
              <a:t> @</a:t>
            </a:r>
            <a:r>
              <a:rPr lang="pl-PL" sz="2000" dirty="0" err="1"/>
              <a:t>Table</a:t>
            </a:r>
            <a:r>
              <a:rPr lang="pl-PL" sz="2000" dirty="0"/>
              <a:t>(c1, c2, …) </a:t>
            </a:r>
            <a:r>
              <a:rPr lang="pl-PL" sz="2000" dirty="0" err="1"/>
              <a:t>values</a:t>
            </a:r>
            <a:r>
              <a:rPr lang="pl-PL" sz="2000" dirty="0"/>
              <a:t>(v1, v2, …)</a:t>
            </a:r>
          </a:p>
          <a:p>
            <a:pPr lvl="1"/>
            <a:r>
              <a:rPr lang="pl-PL" sz="2000" dirty="0"/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// Application </a:t>
            </a:r>
            <a:r>
              <a:rPr lang="pl-PL" sz="2000" dirty="0" err="1"/>
              <a:t>Process</a:t>
            </a:r>
            <a:endParaRPr lang="pl-PL" sz="2000" dirty="0"/>
          </a:p>
          <a:p>
            <a:pPr lvl="1"/>
            <a:r>
              <a:rPr lang="pl-PL" sz="2000" dirty="0"/>
              <a:t>	</a:t>
            </a:r>
            <a:r>
              <a:rPr lang="pl-PL" sz="2000" dirty="0" err="1"/>
              <a:t>someObject</a:t>
            </a:r>
            <a:r>
              <a:rPr lang="pl-PL" sz="2000" b="1" dirty="0" err="1"/>
              <a:t>.</a:t>
            </a:r>
            <a:r>
              <a:rPr lang="pl-PL" sz="2000" dirty="0" err="1"/>
              <a:t>AddSomething</a:t>
            </a:r>
            <a:r>
              <a:rPr lang="pl-PL" sz="2000" dirty="0"/>
              <a:t>(v1, v2, …);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l-PL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pl-PL" sz="2000" dirty="0"/>
              <a:t>// Remote </a:t>
            </a:r>
            <a:r>
              <a:rPr lang="pl-PL" sz="2000" dirty="0" err="1"/>
              <a:t>Process</a:t>
            </a:r>
            <a:endParaRPr lang="pl-PL" sz="2000" dirty="0"/>
          </a:p>
          <a:p>
            <a:pPr lvl="1"/>
            <a:r>
              <a:rPr lang="pl-PL" sz="2000" dirty="0"/>
              <a:t>	</a:t>
            </a:r>
            <a:r>
              <a:rPr lang="pl-PL" sz="2000" dirty="0" err="1"/>
              <a:t>someProxy.AddSomething</a:t>
            </a:r>
            <a:r>
              <a:rPr lang="pl-PL" sz="2000" dirty="0"/>
              <a:t>(v1, v2, …);</a:t>
            </a:r>
          </a:p>
        </p:txBody>
      </p:sp>
      <p:sp>
        <p:nvSpPr>
          <p:cNvPr id="3" name="Prostokąt 2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 err="1">
                <a:latin typeface="Calibri" pitchFamily="34"/>
              </a:rPr>
              <a:t>Reliability</a:t>
            </a:r>
            <a:endParaRPr lang="pl-PL" sz="2800" dirty="0"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858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3. – </a:t>
            </a:r>
            <a:r>
              <a:rPr lang="pl-PL" sz="2800" dirty="0" err="1">
                <a:latin typeface="Calibri" pitchFamily="34"/>
              </a:rPr>
              <a:t>Latency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Bandwidth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919251" y="1518389"/>
            <a:ext cx="1135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API HTTP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21" name="Łącznik prosty ze strzałką 2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183112" y="2010314"/>
            <a:ext cx="11795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State</a:t>
            </a:r>
            <a:r>
              <a:rPr lang="pl-PL" sz="1600" dirty="0"/>
              <a:t> -&gt; (</a:t>
            </a:r>
            <a:r>
              <a:rPr lang="pl-PL" sz="1600" dirty="0" err="1"/>
              <a:t>versionStamp</a:t>
            </a:r>
            <a:r>
              <a:rPr lang="pl-PL" sz="1600" dirty="0"/>
              <a:t>, </a:t>
            </a:r>
            <a:r>
              <a:rPr lang="pl-PL" sz="1600" dirty="0" err="1"/>
              <a:t>LastUpdateDate</a:t>
            </a:r>
            <a:r>
              <a:rPr lang="pl-PL" sz="1600" dirty="0"/>
              <a:t>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proxy.GetData</a:t>
            </a:r>
            <a:r>
              <a:rPr lang="pl-PL" sz="1600" dirty="0"/>
              <a:t>(</a:t>
            </a:r>
            <a:r>
              <a:rPr lang="pl-PL" sz="1600" dirty="0" err="1"/>
              <a:t>versionStamp</a:t>
            </a:r>
            <a:r>
              <a:rPr lang="pl-PL" sz="1600" dirty="0"/>
              <a:t>, max) -&gt; </a:t>
            </a:r>
            <a:r>
              <a:rPr lang="pl-PL" sz="1600" dirty="0">
                <a:solidFill>
                  <a:srgbClr val="0070C0"/>
                </a:solidFill>
              </a:rPr>
              <a:t>from</a:t>
            </a:r>
            <a:r>
              <a:rPr lang="pl-PL" sz="1600" dirty="0"/>
              <a:t> Data </a:t>
            </a:r>
            <a:r>
              <a:rPr lang="pl-PL" sz="1600" dirty="0" err="1">
                <a:solidFill>
                  <a:srgbClr val="0070C0"/>
                </a:solidFill>
              </a:rPr>
              <a:t>where</a:t>
            </a:r>
            <a:r>
              <a:rPr lang="pl-PL" sz="1600" dirty="0"/>
              <a:t> </a:t>
            </a:r>
            <a:r>
              <a:rPr lang="pl-PL" sz="1600" dirty="0" err="1"/>
              <a:t>Data.versionStamp</a:t>
            </a:r>
            <a:r>
              <a:rPr lang="pl-PL" sz="1600" dirty="0"/>
              <a:t> &gt; </a:t>
            </a:r>
            <a:r>
              <a:rPr lang="pl-PL" sz="1600" dirty="0" err="1"/>
              <a:t>versionStamp</a:t>
            </a:r>
            <a:r>
              <a:rPr lang="pl-PL" sz="1600" dirty="0"/>
              <a:t> </a:t>
            </a:r>
            <a:r>
              <a:rPr lang="pl-PL" sz="1600" dirty="0" err="1">
                <a:solidFill>
                  <a:srgbClr val="0070C0"/>
                </a:solidFill>
              </a:rPr>
              <a:t>orderby</a:t>
            </a:r>
            <a:r>
              <a:rPr lang="pl-PL" sz="1600" dirty="0"/>
              <a:t> </a:t>
            </a:r>
            <a:r>
              <a:rPr lang="pl-PL" sz="1600" dirty="0" err="1"/>
              <a:t>Data.VersionStamp</a:t>
            </a:r>
            <a:r>
              <a:rPr lang="pl-PL" sz="1600" dirty="0"/>
              <a:t> </a:t>
            </a:r>
            <a:r>
              <a:rPr lang="pl-PL" sz="1600" dirty="0" err="1">
                <a:solidFill>
                  <a:srgbClr val="0070C0"/>
                </a:solidFill>
              </a:rPr>
              <a:t>select</a:t>
            </a:r>
            <a:r>
              <a:rPr lang="pl-PL" sz="1600" dirty="0"/>
              <a:t> </a:t>
            </a:r>
            <a:r>
              <a:rPr lang="pl-PL" sz="1600" dirty="0">
                <a:solidFill>
                  <a:srgbClr val="0070C0"/>
                </a:solidFill>
              </a:rPr>
              <a:t>top</a:t>
            </a:r>
            <a:r>
              <a:rPr lang="pl-PL" sz="1600" dirty="0"/>
              <a:t> max (</a:t>
            </a:r>
            <a:r>
              <a:rPr lang="pl-PL" sz="1600" dirty="0" err="1"/>
              <a:t>Data.A</a:t>
            </a:r>
            <a:r>
              <a:rPr lang="pl-PL" sz="1600" dirty="0"/>
              <a:t>…</a:t>
            </a:r>
            <a:r>
              <a:rPr lang="pl-PL" sz="1600" dirty="0" err="1"/>
              <a:t>Data.Z</a:t>
            </a:r>
            <a:r>
              <a:rPr lang="pl-PL" sz="1600" dirty="0"/>
              <a:t>)</a:t>
            </a:r>
          </a:p>
        </p:txBody>
      </p:sp>
      <p:sp>
        <p:nvSpPr>
          <p:cNvPr id="17" name="Walec 16"/>
          <p:cNvSpPr/>
          <p:nvPr/>
        </p:nvSpPr>
        <p:spPr>
          <a:xfrm>
            <a:off x="5672569" y="5188935"/>
            <a:ext cx="764498" cy="95070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00" dirty="0" err="1"/>
              <a:t>Save</a:t>
            </a:r>
            <a:r>
              <a:rPr lang="pl-PL" sz="1000" dirty="0"/>
              <a:t> N</a:t>
            </a:r>
          </a:p>
        </p:txBody>
      </p:sp>
      <p:sp>
        <p:nvSpPr>
          <p:cNvPr id="24" name="Schemat blokowy: dokument 23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5" name="Prostokąt: zagięty narożnik 24"/>
          <p:cNvSpPr/>
          <p:nvPr/>
        </p:nvSpPr>
        <p:spPr>
          <a:xfrm>
            <a:off x="3301490" y="3516363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Item_N+1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r>
              <a:rPr lang="pl-PL" sz="1100" dirty="0"/>
              <a:t> + 100</a:t>
            </a:r>
          </a:p>
        </p:txBody>
      </p:sp>
      <p:sp>
        <p:nvSpPr>
          <p:cNvPr id="26" name="Prostokąt: zagięty narożnik 25"/>
          <p:cNvSpPr/>
          <p:nvPr/>
        </p:nvSpPr>
        <p:spPr>
          <a:xfrm>
            <a:off x="3318980" y="5362650"/>
            <a:ext cx="1227339" cy="74950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Item_N+1</a:t>
            </a:r>
          </a:p>
          <a:p>
            <a:pPr algn="ctr"/>
            <a:r>
              <a:rPr lang="pl-PL" sz="1100" dirty="0"/>
              <a:t>…</a:t>
            </a:r>
          </a:p>
          <a:p>
            <a:pPr algn="ctr"/>
            <a:r>
              <a:rPr lang="pl-PL" sz="1100" dirty="0" err="1"/>
              <a:t>Item_N</a:t>
            </a:r>
            <a:r>
              <a:rPr lang="pl-PL" sz="1100" dirty="0"/>
              <a:t> + 100</a:t>
            </a:r>
          </a:p>
        </p:txBody>
      </p:sp>
    </p:spTree>
    <p:extLst>
      <p:ext uri="{BB962C8B-B14F-4D97-AF65-F5344CB8AC3E}">
        <p14:creationId xmlns:p14="http://schemas.microsoft.com/office/powerpoint/2010/main" val="34090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38986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2" grpId="0"/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917631" y="1948721"/>
            <a:ext cx="78519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</a:t>
            </a:r>
            <a:r>
              <a:rPr lang="pl-PL" dirty="0">
                <a:solidFill>
                  <a:srgbClr val="0070C0"/>
                </a:solidFill>
              </a:rPr>
              <a:t>public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Handle(</a:t>
            </a:r>
            <a:r>
              <a:rPr lang="pl-PL" dirty="0" err="1"/>
              <a:t>SynchronizeItems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IMessageHandlerContext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r>
              <a:rPr lang="pl-PL" dirty="0"/>
              <a:t> {</a:t>
            </a:r>
          </a:p>
          <a:p>
            <a:pPr lvl="1"/>
            <a:r>
              <a:rPr lang="pl-PL" dirty="0"/>
              <a:t> </a:t>
            </a: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item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message.Items</a:t>
            </a:r>
            <a:r>
              <a:rPr lang="en-US" dirty="0"/>
              <a:t>)</a:t>
            </a:r>
          </a:p>
          <a:p>
            <a:pPr lvl="1"/>
            <a:r>
              <a:rPr lang="pl-PL" dirty="0"/>
              <a:t> {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this.validator.IsValid</a:t>
            </a:r>
            <a:r>
              <a:rPr lang="en-US" dirty="0"/>
              <a:t>(item))</a:t>
            </a:r>
          </a:p>
          <a:p>
            <a:pPr lvl="2"/>
            <a:r>
              <a:rPr lang="pl-PL" dirty="0"/>
              <a:t> {</a:t>
            </a:r>
          </a:p>
          <a:p>
            <a:pPr lvl="3"/>
            <a:r>
              <a:rPr lang="pl-PL" dirty="0"/>
              <a:t> //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item</a:t>
            </a:r>
            <a:endParaRPr lang="pl-PL" dirty="0"/>
          </a:p>
          <a:p>
            <a:pPr lvl="2"/>
            <a:r>
              <a:rPr lang="pl-PL" dirty="0"/>
              <a:t> }</a:t>
            </a:r>
          </a:p>
          <a:p>
            <a:pPr lvl="1"/>
            <a:r>
              <a:rPr lang="pl-PL" dirty="0"/>
              <a:t> }</a:t>
            </a:r>
          </a:p>
          <a:p>
            <a:endParaRPr lang="pl-PL" dirty="0"/>
          </a:p>
          <a:p>
            <a:pPr lvl="1"/>
            <a:r>
              <a:rPr lang="pl-PL" dirty="0"/>
              <a:t> </a:t>
            </a:r>
            <a:r>
              <a:rPr lang="pl-PL" dirty="0">
                <a:solidFill>
                  <a:srgbClr val="0070C0"/>
                </a:solidFill>
              </a:rPr>
              <a:t>return</a:t>
            </a:r>
            <a:r>
              <a:rPr lang="pl-PL" dirty="0"/>
              <a:t> </a:t>
            </a:r>
            <a:r>
              <a:rPr lang="pl-PL" dirty="0" err="1"/>
              <a:t>Task.CompletedTask</a:t>
            </a:r>
            <a:r>
              <a:rPr lang="pl-PL" dirty="0"/>
              <a:t>;</a:t>
            </a:r>
          </a:p>
          <a:p>
            <a:r>
              <a:rPr lang="pl-PL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19205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1493141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3409148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4125766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263353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2919279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706602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321449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 err="1">
                <a:latin typeface="Calibri" pitchFamily="34"/>
              </a:rPr>
              <a:t>Reliability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3" name="Sześcian 2"/>
          <p:cNvSpPr/>
          <p:nvPr/>
        </p:nvSpPr>
        <p:spPr>
          <a:xfrm>
            <a:off x="2219883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dirty="0" err="1"/>
              <a:t>App</a:t>
            </a:r>
            <a:r>
              <a:rPr lang="pl-PL" dirty="0"/>
              <a:t> Server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179512" y="195023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 err="1"/>
              <a:t>Request</a:t>
            </a:r>
            <a:r>
              <a:rPr lang="pl-PL" sz="2000" dirty="0"/>
              <a:t>\</a:t>
            </a:r>
            <a:r>
              <a:rPr lang="pl-PL" sz="2000" dirty="0" err="1"/>
              <a:t>Response</a:t>
            </a:r>
            <a:endParaRPr lang="pl-PL" sz="2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8994" y="250274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Coś poszło nie tak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640977" y="450912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640977" y="4249699"/>
            <a:ext cx="142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HTTP </a:t>
            </a:r>
            <a:r>
              <a:rPr lang="pl-PL" sz="1200" dirty="0" err="1"/>
              <a:t>Req</a:t>
            </a:r>
            <a:r>
              <a:rPr lang="pl-PL" sz="1200" dirty="0"/>
              <a:t> with Data</a:t>
            </a:r>
          </a:p>
        </p:txBody>
      </p:sp>
      <p:sp>
        <p:nvSpPr>
          <p:cNvPr id="8" name="Sześcian 7"/>
          <p:cNvSpPr/>
          <p:nvPr/>
        </p:nvSpPr>
        <p:spPr>
          <a:xfrm>
            <a:off x="4878909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dirty="0"/>
              <a:t>Db Server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3300003" y="4465691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2219883" y="4290852"/>
            <a:ext cx="1080120" cy="718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Tran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556169" y="4177659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1\3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3300003" y="4796263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556169" y="4510880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2\3</a:t>
            </a:r>
          </a:p>
        </p:txBody>
      </p:sp>
      <p:sp>
        <p:nvSpPr>
          <p:cNvPr id="14" name="Błyskawica 13"/>
          <p:cNvSpPr/>
          <p:nvPr/>
        </p:nvSpPr>
        <p:spPr>
          <a:xfrm>
            <a:off x="1407330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024668" y="3172326"/>
            <a:ext cx="46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Down \ Restart \ </a:t>
            </a:r>
            <a:r>
              <a:rPr lang="pl-PL" b="1" dirty="0" err="1">
                <a:solidFill>
                  <a:srgbClr val="FF0000"/>
                </a:solidFill>
              </a:rPr>
              <a:t>Timeout</a:t>
            </a:r>
            <a:r>
              <a:rPr lang="pl-PL" b="1" dirty="0">
                <a:solidFill>
                  <a:srgbClr val="FF0000"/>
                </a:solidFill>
              </a:rPr>
              <a:t> \ </a:t>
            </a:r>
            <a:r>
              <a:rPr lang="pl-PL" b="1" dirty="0" err="1">
                <a:solidFill>
                  <a:srgbClr val="FF0000"/>
                </a:solidFill>
              </a:rPr>
              <a:t>Deadlock</a:t>
            </a:r>
            <a:r>
              <a:rPr lang="pl-PL" b="1" dirty="0">
                <a:solidFill>
                  <a:srgbClr val="FF0000"/>
                </a:solidFill>
              </a:rPr>
              <a:t> \ Bug \ ...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5051573" y="4585918"/>
            <a:ext cx="864096" cy="423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</a:rPr>
              <a:t>Rollback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7" name="Łącznik prosty ze strzałką 16"/>
          <p:cNvCxnSpPr/>
          <p:nvPr/>
        </p:nvCxnSpPr>
        <p:spPr>
          <a:xfrm>
            <a:off x="2844738" y="5445224"/>
            <a:ext cx="0" cy="531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/>
          <p:cNvSpPr txBox="1"/>
          <p:nvPr/>
        </p:nvSpPr>
        <p:spPr>
          <a:xfrm>
            <a:off x="1715827" y="6033992"/>
            <a:ext cx="273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/>
              <a:t>catch</a:t>
            </a:r>
            <a:r>
              <a:rPr lang="pl-PL" sz="1200" dirty="0"/>
              <a:t>(</a:t>
            </a:r>
            <a:r>
              <a:rPr lang="pl-PL" sz="1200" dirty="0" err="1"/>
              <a:t>Exception</a:t>
            </a:r>
            <a:r>
              <a:rPr lang="pl-PL" sz="1200" dirty="0"/>
              <a:t> ex)</a:t>
            </a:r>
          </a:p>
          <a:p>
            <a:r>
              <a:rPr lang="pl-PL" sz="1200" dirty="0"/>
              <a:t>{</a:t>
            </a:r>
          </a:p>
          <a:p>
            <a:r>
              <a:rPr lang="pl-PL" sz="1200" dirty="0"/>
              <a:t>     </a:t>
            </a:r>
            <a:r>
              <a:rPr lang="pl-PL" sz="1200" dirty="0" err="1"/>
              <a:t>this.Logger</a:t>
            </a:r>
            <a:r>
              <a:rPr lang="pl-PL" sz="1200" dirty="0"/>
              <a:t>(„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error…, ex);</a:t>
            </a:r>
          </a:p>
          <a:p>
            <a:r>
              <a:rPr lang="pl-PL" sz="1200" dirty="0"/>
              <a:t>}</a:t>
            </a:r>
          </a:p>
        </p:txBody>
      </p:sp>
      <p:sp>
        <p:nvSpPr>
          <p:cNvPr id="19" name="pole tekstowe 18"/>
          <p:cNvSpPr txBox="1"/>
          <p:nvPr/>
        </p:nvSpPr>
        <p:spPr>
          <a:xfrm>
            <a:off x="251520" y="536486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Gdzie są dane ?</a:t>
            </a:r>
          </a:p>
        </p:txBody>
      </p:sp>
      <p:sp>
        <p:nvSpPr>
          <p:cNvPr id="20" name="Błyskawica 19"/>
          <p:cNvSpPr/>
          <p:nvPr/>
        </p:nvSpPr>
        <p:spPr>
          <a:xfrm>
            <a:off x="6444208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4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8" grpId="0" animBg="1"/>
      <p:bldP spid="10" grpId="0" animBg="1"/>
      <p:bldP spid="11" grpId="0"/>
      <p:bldP spid="13" grpId="0"/>
      <p:bldP spid="14" grpId="0" animBg="1"/>
      <p:bldP spid="15" grpId="0"/>
      <p:bldP spid="16" grpId="0" animBg="1"/>
      <p:bldP spid="18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2263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899408" y="1798821"/>
            <a:ext cx="8424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public</a:t>
            </a:r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async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Handle(</a:t>
            </a:r>
            <a:r>
              <a:rPr lang="pl-PL" dirty="0" err="1"/>
              <a:t>SynchronizeItems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IMessageHandlerContext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r>
              <a:rPr lang="pl-PL" dirty="0"/>
              <a:t>{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item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message.Items</a:t>
            </a:r>
            <a:r>
              <a:rPr lang="en-US" dirty="0"/>
              <a:t>)</a:t>
            </a:r>
          </a:p>
          <a:p>
            <a:pPr lvl="1"/>
            <a:r>
              <a:rPr lang="pl-PL" dirty="0"/>
              <a:t> {</a:t>
            </a:r>
          </a:p>
          <a:p>
            <a:pPr lvl="2"/>
            <a:r>
              <a:rPr lang="en-US" dirty="0"/>
              <a:t> </a:t>
            </a:r>
            <a:r>
              <a:rPr lang="pl-PL" dirty="0" err="1">
                <a:solidFill>
                  <a:srgbClr val="0070C0"/>
                </a:solidFill>
              </a:rPr>
              <a:t>var</a:t>
            </a:r>
            <a:r>
              <a:rPr lang="pl-PL" dirty="0"/>
              <a:t> </a:t>
            </a:r>
            <a:r>
              <a:rPr lang="pl-PL" dirty="0" err="1"/>
              <a:t>msg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ProcessItem</a:t>
            </a:r>
            <a:r>
              <a:rPr lang="pl-PL" dirty="0"/>
              <a:t>(</a:t>
            </a:r>
            <a:r>
              <a:rPr lang="pl-PL" dirty="0" err="1"/>
              <a:t>item</a:t>
            </a:r>
            <a:r>
              <a:rPr lang="pl-PL" dirty="0"/>
              <a:t>);</a:t>
            </a:r>
            <a:endParaRPr lang="en-US" dirty="0"/>
          </a:p>
          <a:p>
            <a:pPr lvl="2"/>
            <a:r>
              <a:rPr lang="pl-PL" dirty="0"/>
              <a:t> </a:t>
            </a:r>
            <a:r>
              <a:rPr lang="pl-PL" dirty="0" err="1">
                <a:solidFill>
                  <a:srgbClr val="0070C0"/>
                </a:solidFill>
              </a:rPr>
              <a:t>await</a:t>
            </a:r>
            <a:r>
              <a:rPr lang="pl-PL" dirty="0"/>
              <a:t> </a:t>
            </a:r>
            <a:r>
              <a:rPr lang="pl-PL" dirty="0" err="1"/>
              <a:t>context.Send</a:t>
            </a:r>
            <a:r>
              <a:rPr lang="pl-PL" dirty="0"/>
              <a:t>(</a:t>
            </a:r>
            <a:r>
              <a:rPr lang="pl-PL" dirty="0" err="1"/>
              <a:t>msg</a:t>
            </a:r>
            <a:r>
              <a:rPr lang="pl-PL" dirty="0"/>
              <a:t>).</a:t>
            </a:r>
            <a:r>
              <a:rPr lang="pl-PL" dirty="0" err="1"/>
              <a:t>ConfigureAwait</a:t>
            </a:r>
            <a:r>
              <a:rPr lang="pl-PL" dirty="0"/>
              <a:t>(</a:t>
            </a:r>
            <a:r>
              <a:rPr lang="pl-PL" dirty="0" err="1">
                <a:solidFill>
                  <a:srgbClr val="0070C0"/>
                </a:solidFill>
              </a:rPr>
              <a:t>false</a:t>
            </a:r>
            <a:r>
              <a:rPr lang="pl-PL" dirty="0"/>
              <a:t>);</a:t>
            </a:r>
          </a:p>
          <a:p>
            <a:pPr lvl="1"/>
            <a:r>
              <a:rPr lang="pl-PL" dirty="0"/>
              <a:t> }</a:t>
            </a:r>
          </a:p>
          <a:p>
            <a:r>
              <a:rPr lang="pl-PL" dirty="0"/>
              <a:t>}</a:t>
            </a:r>
          </a:p>
          <a:p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public</a:t>
            </a:r>
            <a:r>
              <a:rPr lang="pl-PL" dirty="0"/>
              <a:t> </a:t>
            </a:r>
            <a:r>
              <a:rPr lang="pl-PL" dirty="0" err="1"/>
              <a:t>Task</a:t>
            </a:r>
            <a:r>
              <a:rPr lang="pl-PL" dirty="0"/>
              <a:t> Handle(</a:t>
            </a:r>
            <a:r>
              <a:rPr lang="pl-PL" dirty="0" err="1"/>
              <a:t>ProcessItem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, </a:t>
            </a:r>
            <a:r>
              <a:rPr lang="pl-PL" dirty="0" err="1"/>
              <a:t>IMessageHandlerContext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r>
              <a:rPr lang="pl-PL" dirty="0"/>
              <a:t>{</a:t>
            </a:r>
          </a:p>
          <a:p>
            <a:pPr lvl="1"/>
            <a:r>
              <a:rPr lang="pl-PL" dirty="0"/>
              <a:t>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this.validator.IsValid</a:t>
            </a:r>
            <a:r>
              <a:rPr lang="en-US" dirty="0"/>
              <a:t>(</a:t>
            </a:r>
            <a:r>
              <a:rPr lang="pl-PL" dirty="0" err="1"/>
              <a:t>message.Item</a:t>
            </a:r>
            <a:r>
              <a:rPr lang="en-US" dirty="0"/>
              <a:t>))</a:t>
            </a:r>
            <a:endParaRPr lang="pl-PL" dirty="0"/>
          </a:p>
          <a:p>
            <a:pPr lvl="1"/>
            <a:r>
              <a:rPr lang="pl-PL" dirty="0"/>
              <a:t> {</a:t>
            </a:r>
          </a:p>
          <a:p>
            <a:pPr lvl="2"/>
            <a:r>
              <a:rPr lang="pl-PL" dirty="0"/>
              <a:t> //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item</a:t>
            </a:r>
            <a:endParaRPr lang="pl-PL" dirty="0"/>
          </a:p>
          <a:p>
            <a:pPr lvl="1"/>
            <a:r>
              <a:rPr lang="pl-PL" dirty="0"/>
              <a:t> }</a:t>
            </a:r>
          </a:p>
          <a:p>
            <a:endParaRPr lang="pl-PL" dirty="0"/>
          </a:p>
          <a:p>
            <a:pPr lvl="1"/>
            <a:r>
              <a:rPr lang="pl-PL" dirty="0"/>
              <a:t> </a:t>
            </a:r>
            <a:r>
              <a:rPr lang="pl-PL" dirty="0">
                <a:solidFill>
                  <a:srgbClr val="0070C0"/>
                </a:solidFill>
              </a:rPr>
              <a:t>return</a:t>
            </a:r>
            <a:r>
              <a:rPr lang="pl-PL" dirty="0"/>
              <a:t> </a:t>
            </a:r>
            <a:r>
              <a:rPr lang="pl-PL" dirty="0" err="1"/>
              <a:t>Task.CompletedTask</a:t>
            </a:r>
            <a:r>
              <a:rPr lang="pl-PL" dirty="0"/>
              <a:t>;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96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306319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Prostokąt: zagięty narożnik 15"/>
          <p:cNvSpPr/>
          <p:nvPr/>
        </p:nvSpPr>
        <p:spPr>
          <a:xfrm>
            <a:off x="5663111" y="344141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1024237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8" name="Prostokąt: zagięty narożnik 17"/>
          <p:cNvSpPr/>
          <p:nvPr/>
        </p:nvSpPr>
        <p:spPr>
          <a:xfrm>
            <a:off x="5663110" y="40263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Item_N+2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2870872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2666567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  <p:sp>
        <p:nvSpPr>
          <p:cNvPr id="20" name="Prostokąt: zagięty narożnik 19"/>
          <p:cNvSpPr/>
          <p:nvPr/>
        </p:nvSpPr>
        <p:spPr>
          <a:xfrm>
            <a:off x="5663108" y="574168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Item_N+100</a:t>
            </a:r>
          </a:p>
        </p:txBody>
      </p:sp>
    </p:spTree>
    <p:extLst>
      <p:ext uri="{BB962C8B-B14F-4D97-AF65-F5344CB8AC3E}">
        <p14:creationId xmlns:p14="http://schemas.microsoft.com/office/powerpoint/2010/main" val="11517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</p:spTree>
    <p:extLst>
      <p:ext uri="{BB962C8B-B14F-4D97-AF65-F5344CB8AC3E}">
        <p14:creationId xmlns:p14="http://schemas.microsoft.com/office/powerpoint/2010/main" val="617103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Przetwarzanie kolekcji</a:t>
            </a:r>
          </a:p>
        </p:txBody>
      </p:sp>
      <p:cxnSp>
        <p:nvCxnSpPr>
          <p:cNvPr id="6" name="Łącznik prosty ze strzałką 5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9" name="Prostokąt 8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11" name="Łącznik prosty ze strzałką 10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13" name="Schemat blokowy: dokument 12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9" name="Prostokąt: zagięty narożnik 18"/>
          <p:cNvSpPr/>
          <p:nvPr/>
        </p:nvSpPr>
        <p:spPr>
          <a:xfrm>
            <a:off x="5663109" y="516009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Item_N+99</a:t>
            </a:r>
          </a:p>
        </p:txBody>
      </p:sp>
    </p:spTree>
    <p:extLst>
      <p:ext uri="{BB962C8B-B14F-4D97-AF65-F5344CB8AC3E}">
        <p14:creationId xmlns:p14="http://schemas.microsoft.com/office/powerpoint/2010/main" val="823829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099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eścian 1"/>
          <p:cNvSpPr/>
          <p:nvPr/>
        </p:nvSpPr>
        <p:spPr>
          <a:xfrm>
            <a:off x="2219883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sz="1200" dirty="0"/>
          </a:p>
          <a:p>
            <a:pPr algn="ctr"/>
            <a:r>
              <a:rPr lang="pl-PL" sz="1200" dirty="0" err="1"/>
              <a:t>App</a:t>
            </a:r>
            <a:r>
              <a:rPr lang="pl-PL" sz="1200" dirty="0"/>
              <a:t> Server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79512" y="1950235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Messaging &amp; </a:t>
            </a:r>
            <a:r>
              <a:rPr lang="pl-PL" sz="2000" dirty="0" err="1"/>
              <a:t>Queueing</a:t>
            </a:r>
            <a:endParaRPr lang="pl-PL" sz="2000" dirty="0"/>
          </a:p>
          <a:p>
            <a:pPr marL="285750" indent="-285750">
              <a:buFont typeface="Arial" pitchFamily="34" charset="0"/>
              <a:buChar char="•"/>
            </a:pPr>
            <a:endParaRPr lang="pl-PL" sz="2000" dirty="0"/>
          </a:p>
        </p:txBody>
      </p:sp>
      <p:cxnSp>
        <p:nvCxnSpPr>
          <p:cNvPr id="4" name="Łącznik prosty ze strzałką 3"/>
          <p:cNvCxnSpPr/>
          <p:nvPr/>
        </p:nvCxnSpPr>
        <p:spPr>
          <a:xfrm>
            <a:off x="640977" y="423422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/>
          <p:cNvSpPr txBox="1"/>
          <p:nvPr/>
        </p:nvSpPr>
        <p:spPr>
          <a:xfrm>
            <a:off x="640977" y="3974799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Data</a:t>
            </a:r>
          </a:p>
        </p:txBody>
      </p:sp>
      <p:sp>
        <p:nvSpPr>
          <p:cNvPr id="6" name="Sześcian 5"/>
          <p:cNvSpPr/>
          <p:nvPr/>
        </p:nvSpPr>
        <p:spPr>
          <a:xfrm>
            <a:off x="4878909" y="3789040"/>
            <a:ext cx="1080120" cy="19442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Db </a:t>
            </a:r>
          </a:p>
          <a:p>
            <a:pPr algn="ctr"/>
            <a:r>
              <a:rPr lang="pl-PL" sz="1200" dirty="0"/>
              <a:t>Server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5364861"/>
            <a:ext cx="192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Dane są w kolejce!</a:t>
            </a:r>
          </a:p>
        </p:txBody>
      </p:sp>
      <p:sp>
        <p:nvSpPr>
          <p:cNvPr id="8" name="Schemat blokowy: dokument 7"/>
          <p:cNvSpPr/>
          <p:nvPr/>
        </p:nvSpPr>
        <p:spPr>
          <a:xfrm>
            <a:off x="2219883" y="4113298"/>
            <a:ext cx="450925" cy="288032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9" name="Prostokąt 8"/>
          <p:cNvSpPr/>
          <p:nvPr/>
        </p:nvSpPr>
        <p:spPr>
          <a:xfrm>
            <a:off x="2219883" y="4593877"/>
            <a:ext cx="1080120" cy="5615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pl-PL" sz="1200" dirty="0">
                <a:solidFill>
                  <a:schemeClr val="tx1"/>
                </a:solidFill>
              </a:rPr>
              <a:t>Tran</a:t>
            </a:r>
          </a:p>
        </p:txBody>
      </p:sp>
      <p:cxnSp>
        <p:nvCxnSpPr>
          <p:cNvPr id="10" name="Łącznik prosty ze strzałką 9"/>
          <p:cNvCxnSpPr/>
          <p:nvPr/>
        </p:nvCxnSpPr>
        <p:spPr>
          <a:xfrm>
            <a:off x="3300003" y="4730478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3556169" y="4442446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1\3</a:t>
            </a:r>
          </a:p>
        </p:txBody>
      </p:sp>
      <p:cxnSp>
        <p:nvCxnSpPr>
          <p:cNvPr id="12" name="Łącznik prosty ze strzałką 11"/>
          <p:cNvCxnSpPr/>
          <p:nvPr/>
        </p:nvCxnSpPr>
        <p:spPr>
          <a:xfrm>
            <a:off x="3300003" y="5061050"/>
            <a:ext cx="15789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556169" y="4775667"/>
            <a:ext cx="106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/>
              <a:t>Operation</a:t>
            </a:r>
            <a:r>
              <a:rPr lang="pl-PL" sz="1200" dirty="0"/>
              <a:t> 2\3</a:t>
            </a:r>
          </a:p>
        </p:txBody>
      </p:sp>
      <p:cxnSp>
        <p:nvCxnSpPr>
          <p:cNvPr id="14" name="Łącznik prosty ze strzałką 13"/>
          <p:cNvCxnSpPr>
            <a:stCxn id="9" idx="0"/>
            <a:endCxn id="8" idx="2"/>
          </p:cNvCxnSpPr>
          <p:nvPr/>
        </p:nvCxnSpPr>
        <p:spPr>
          <a:xfrm flipH="1" flipV="1">
            <a:off x="2445346" y="4382288"/>
            <a:ext cx="314597" cy="2115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/>
          <p:cNvSpPr txBox="1"/>
          <p:nvPr/>
        </p:nvSpPr>
        <p:spPr>
          <a:xfrm>
            <a:off x="2583452" y="435011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Get</a:t>
            </a:r>
          </a:p>
        </p:txBody>
      </p:sp>
      <p:sp>
        <p:nvSpPr>
          <p:cNvPr id="16" name="Prostokąt 15"/>
          <p:cNvSpPr/>
          <p:nvPr/>
        </p:nvSpPr>
        <p:spPr>
          <a:xfrm>
            <a:off x="2602644" y="3937956"/>
            <a:ext cx="692673" cy="286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tx1"/>
                </a:solidFill>
              </a:rPr>
              <a:t>Rollback</a:t>
            </a:r>
            <a:endParaRPr lang="pl-PL" sz="1000" dirty="0">
              <a:solidFill>
                <a:schemeClr val="tx1"/>
              </a:solidFill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5051573" y="4714256"/>
            <a:ext cx="864096" cy="423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</a:rPr>
              <a:t>Rollback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8" name="Błyskawica 17"/>
          <p:cNvSpPr/>
          <p:nvPr/>
        </p:nvSpPr>
        <p:spPr>
          <a:xfrm>
            <a:off x="1407330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/>
        </p:nvSpPr>
        <p:spPr>
          <a:xfrm>
            <a:off x="2024668" y="3172326"/>
            <a:ext cx="46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Down \ Restart \ </a:t>
            </a:r>
            <a:r>
              <a:rPr lang="pl-PL" b="1" dirty="0" err="1">
                <a:solidFill>
                  <a:srgbClr val="FF0000"/>
                </a:solidFill>
              </a:rPr>
              <a:t>Timeout</a:t>
            </a:r>
            <a:r>
              <a:rPr lang="pl-PL" b="1" dirty="0">
                <a:solidFill>
                  <a:srgbClr val="FF0000"/>
                </a:solidFill>
              </a:rPr>
              <a:t> \ </a:t>
            </a:r>
            <a:r>
              <a:rPr lang="pl-PL" b="1" dirty="0" err="1">
                <a:solidFill>
                  <a:srgbClr val="FF0000"/>
                </a:solidFill>
              </a:rPr>
              <a:t>Deadlock</a:t>
            </a:r>
            <a:r>
              <a:rPr lang="pl-PL" b="1" dirty="0">
                <a:solidFill>
                  <a:srgbClr val="FF0000"/>
                </a:solidFill>
              </a:rPr>
              <a:t> \ Bug \ ...</a:t>
            </a:r>
          </a:p>
        </p:txBody>
      </p:sp>
      <p:sp>
        <p:nvSpPr>
          <p:cNvPr id="20" name="Błyskawica 19"/>
          <p:cNvSpPr/>
          <p:nvPr/>
        </p:nvSpPr>
        <p:spPr>
          <a:xfrm>
            <a:off x="6444208" y="3068960"/>
            <a:ext cx="720080" cy="576064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178994" y="2502745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000" dirty="0"/>
              <a:t>Coś poszło nie tak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 err="1">
                <a:latin typeface="Calibri" pitchFamily="34"/>
              </a:rPr>
              <a:t>Reliability</a:t>
            </a:r>
            <a:endParaRPr lang="pl-PL" sz="2800" dirty="0"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90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1" grpId="0"/>
      <p:bldP spid="13" grpId="0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019018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16014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4940095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4" name="Prostokąt: zagięty narożnik 53"/>
          <p:cNvSpPr/>
          <p:nvPr/>
        </p:nvSpPr>
        <p:spPr>
          <a:xfrm>
            <a:off x="4940095" y="510693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23" name="Prostokąt: zagięty narożnik 22"/>
          <p:cNvSpPr/>
          <p:nvPr/>
        </p:nvSpPr>
        <p:spPr>
          <a:xfrm>
            <a:off x="4940095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1633290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4940095" y="398885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4" name="Prostokąt: zagięty narożnik 53"/>
          <p:cNvSpPr/>
          <p:nvPr/>
        </p:nvSpPr>
        <p:spPr>
          <a:xfrm>
            <a:off x="4940095" y="510693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5" name="Prostokąt: zagięty narożnik 54"/>
          <p:cNvSpPr/>
          <p:nvPr/>
        </p:nvSpPr>
        <p:spPr>
          <a:xfrm>
            <a:off x="4940095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6" name="Prostokąt: zagięty narożnik 55"/>
          <p:cNvSpPr/>
          <p:nvPr/>
        </p:nvSpPr>
        <p:spPr>
          <a:xfrm>
            <a:off x="5819117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23" name="Prostokąt: zagięty narożnik 22"/>
          <p:cNvSpPr/>
          <p:nvPr/>
        </p:nvSpPr>
        <p:spPr>
          <a:xfrm>
            <a:off x="5819116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25" name="Prostokąt: zagięty narożnik 24"/>
          <p:cNvSpPr/>
          <p:nvPr/>
        </p:nvSpPr>
        <p:spPr>
          <a:xfrm>
            <a:off x="5819115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627701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4940095" y="398885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4" name="Prostokąt: zagięty narożnik 53"/>
          <p:cNvSpPr/>
          <p:nvPr/>
        </p:nvSpPr>
        <p:spPr>
          <a:xfrm>
            <a:off x="4940095" y="510693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5" name="Prostokąt: zagięty narożnik 54"/>
          <p:cNvSpPr/>
          <p:nvPr/>
        </p:nvSpPr>
        <p:spPr>
          <a:xfrm>
            <a:off x="4940095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6" name="Prostokąt: zagięty narożnik 55"/>
          <p:cNvSpPr/>
          <p:nvPr/>
        </p:nvSpPr>
        <p:spPr>
          <a:xfrm>
            <a:off x="5819117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7" name="Prostokąt: zagięty narożnik 56"/>
          <p:cNvSpPr/>
          <p:nvPr/>
        </p:nvSpPr>
        <p:spPr>
          <a:xfrm>
            <a:off x="5819116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8" name="Prostokąt: zagięty narożnik 57"/>
          <p:cNvSpPr/>
          <p:nvPr/>
        </p:nvSpPr>
        <p:spPr>
          <a:xfrm>
            <a:off x="5819115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9" name="Prostokąt: zagięty narożnik 58"/>
          <p:cNvSpPr/>
          <p:nvPr/>
        </p:nvSpPr>
        <p:spPr>
          <a:xfrm>
            <a:off x="5819114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0" name="Prostokąt: zagięty narożnik 59"/>
          <p:cNvSpPr/>
          <p:nvPr/>
        </p:nvSpPr>
        <p:spPr>
          <a:xfrm>
            <a:off x="6633610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23" name="Prostokąt: zagięty narożnik 22"/>
          <p:cNvSpPr/>
          <p:nvPr/>
        </p:nvSpPr>
        <p:spPr>
          <a:xfrm>
            <a:off x="6633609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290151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4940095" y="398885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4" name="Prostokąt: zagięty narożnik 53"/>
          <p:cNvSpPr/>
          <p:nvPr/>
        </p:nvSpPr>
        <p:spPr>
          <a:xfrm>
            <a:off x="4940095" y="510693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5" name="Prostokąt: zagięty narożnik 54"/>
          <p:cNvSpPr/>
          <p:nvPr/>
        </p:nvSpPr>
        <p:spPr>
          <a:xfrm>
            <a:off x="4940095" y="5700811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6" name="Prostokąt: zagięty narożnik 55"/>
          <p:cNvSpPr/>
          <p:nvPr/>
        </p:nvSpPr>
        <p:spPr>
          <a:xfrm>
            <a:off x="5819117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7" name="Prostokąt: zagięty narożnik 56"/>
          <p:cNvSpPr/>
          <p:nvPr/>
        </p:nvSpPr>
        <p:spPr>
          <a:xfrm>
            <a:off x="5819116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8" name="Prostokąt: zagięty narożnik 57"/>
          <p:cNvSpPr/>
          <p:nvPr/>
        </p:nvSpPr>
        <p:spPr>
          <a:xfrm>
            <a:off x="5819115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9" name="Prostokąt: zagięty narożnik 58"/>
          <p:cNvSpPr/>
          <p:nvPr/>
        </p:nvSpPr>
        <p:spPr>
          <a:xfrm>
            <a:off x="5819114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0" name="Prostokąt: zagięty narożnik 59"/>
          <p:cNvSpPr/>
          <p:nvPr/>
        </p:nvSpPr>
        <p:spPr>
          <a:xfrm>
            <a:off x="6633610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5" name="Prostokąt: zagięty narożnik 64"/>
          <p:cNvSpPr/>
          <p:nvPr/>
        </p:nvSpPr>
        <p:spPr>
          <a:xfrm>
            <a:off x="6633609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6" name="Prostokąt: zagięty narożnik 65"/>
          <p:cNvSpPr/>
          <p:nvPr/>
        </p:nvSpPr>
        <p:spPr>
          <a:xfrm>
            <a:off x="6627741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7" name="Prostokąt: zagięty narożnik 66"/>
          <p:cNvSpPr/>
          <p:nvPr/>
        </p:nvSpPr>
        <p:spPr>
          <a:xfrm>
            <a:off x="6627740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668714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grpSp>
        <p:nvGrpSpPr>
          <p:cNvPr id="6" name="Grupa 5"/>
          <p:cNvGrpSpPr/>
          <p:nvPr/>
        </p:nvGrpSpPr>
        <p:grpSpPr>
          <a:xfrm>
            <a:off x="1937342" y="3186920"/>
            <a:ext cx="8258175" cy="851282"/>
            <a:chOff x="1248811" y="2123272"/>
            <a:chExt cx="8258175" cy="851282"/>
          </a:xfrm>
        </p:grpSpPr>
        <p:pic>
          <p:nvPicPr>
            <p:cNvPr id="1026" name="Picture 2" descr="Tekst alternatywny wygenerowany przez komputer:&#10;172 M &#10;462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11" y="2526879"/>
              <a:ext cx="825817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789" y="2123272"/>
              <a:ext cx="7525800" cy="323895"/>
            </a:xfrm>
            <a:prstGeom prst="rect">
              <a:avLst/>
            </a:prstGeom>
          </p:spPr>
        </p:pic>
      </p:grpSp>
      <p:grpSp>
        <p:nvGrpSpPr>
          <p:cNvPr id="5" name="Grupa 4"/>
          <p:cNvGrpSpPr/>
          <p:nvPr/>
        </p:nvGrpSpPr>
        <p:grpSpPr>
          <a:xfrm>
            <a:off x="1972320" y="4990680"/>
            <a:ext cx="8343900" cy="882177"/>
            <a:chOff x="1283789" y="3640090"/>
            <a:chExt cx="8343900" cy="882177"/>
          </a:xfrm>
        </p:grpSpPr>
        <p:pic>
          <p:nvPicPr>
            <p:cNvPr id="1028" name="Picture 4" descr="Tekst alternatywny wygenerowany przez komputer:&#10;14355 &#10;00:03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789" y="4074592"/>
              <a:ext cx="8343900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Obraz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789" y="3640090"/>
              <a:ext cx="7525800" cy="323895"/>
            </a:xfrm>
            <a:prstGeom prst="rect">
              <a:avLst/>
            </a:prstGeom>
          </p:spPr>
        </p:pic>
      </p:grpSp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51" y="1785126"/>
            <a:ext cx="11532358" cy="416666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251" y="2217060"/>
            <a:ext cx="11532358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25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cxnSp>
        <p:nvCxnSpPr>
          <p:cNvPr id="44" name="Łącznik prosty ze strzałką 43"/>
          <p:cNvCxnSpPr/>
          <p:nvPr/>
        </p:nvCxnSpPr>
        <p:spPr>
          <a:xfrm>
            <a:off x="7446103" y="4781861"/>
            <a:ext cx="1911504" cy="1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/>
          <p:cNvSpPr txBox="1"/>
          <p:nvPr/>
        </p:nvSpPr>
        <p:spPr>
          <a:xfrm>
            <a:off x="7678160" y="4477841"/>
            <a:ext cx="1490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proxy.AddData</a:t>
            </a:r>
            <a:r>
              <a:rPr lang="pl-PL" sz="1400" dirty="0"/>
              <a:t>(…)</a:t>
            </a:r>
          </a:p>
        </p:txBody>
      </p:sp>
      <p:sp>
        <p:nvSpPr>
          <p:cNvPr id="46" name="Prostokąt 45"/>
          <p:cNvSpPr/>
          <p:nvPr/>
        </p:nvSpPr>
        <p:spPr>
          <a:xfrm>
            <a:off x="790472" y="3282844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47" name="Prostokąt 46"/>
          <p:cNvSpPr/>
          <p:nvPr/>
        </p:nvSpPr>
        <p:spPr>
          <a:xfrm>
            <a:off x="4770619" y="3282844"/>
            <a:ext cx="2665751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Integrator</a:t>
            </a:r>
          </a:p>
          <a:p>
            <a:pPr algn="ctr"/>
            <a:r>
              <a:rPr lang="pl-PL" dirty="0" err="1">
                <a:solidFill>
                  <a:schemeClr val="bg1"/>
                </a:solidFill>
              </a:rPr>
              <a:t>NServiceBus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9347874" y="3282843"/>
            <a:ext cx="206864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cxnSp>
        <p:nvCxnSpPr>
          <p:cNvPr id="49" name="Łącznik prosty ze strzałką 48"/>
          <p:cNvCxnSpPr/>
          <p:nvPr/>
        </p:nvCxnSpPr>
        <p:spPr>
          <a:xfrm>
            <a:off x="2859115" y="4781861"/>
            <a:ext cx="1911504" cy="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091172" y="4477841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/>
              <a:t>GetData</a:t>
            </a:r>
            <a:r>
              <a:rPr lang="pl-PL" sz="1400" dirty="0"/>
              <a:t>(…).</a:t>
            </a:r>
            <a:r>
              <a:rPr lang="pl-PL" sz="1400" dirty="0" err="1"/>
              <a:t>proxy</a:t>
            </a:r>
            <a:endParaRPr lang="pl-PL" sz="1400" dirty="0"/>
          </a:p>
        </p:txBody>
      </p:sp>
      <p:sp>
        <p:nvSpPr>
          <p:cNvPr id="51" name="Schemat blokowy: dokument 50"/>
          <p:cNvSpPr/>
          <p:nvPr/>
        </p:nvSpPr>
        <p:spPr>
          <a:xfrm>
            <a:off x="4840070" y="4571769"/>
            <a:ext cx="547123" cy="419956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2" name="Prostokąt: zagięty narożnik 51"/>
          <p:cNvSpPr/>
          <p:nvPr/>
        </p:nvSpPr>
        <p:spPr>
          <a:xfrm>
            <a:off x="4940095" y="344055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4940095" y="398885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4" name="Prostokąt: zagięty narożnik 53"/>
          <p:cNvSpPr/>
          <p:nvPr/>
        </p:nvSpPr>
        <p:spPr>
          <a:xfrm>
            <a:off x="4940095" y="5106932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5" name="Prostokąt: zagięty narożnik 54"/>
          <p:cNvSpPr/>
          <p:nvPr/>
        </p:nvSpPr>
        <p:spPr>
          <a:xfrm>
            <a:off x="4940095" y="5700811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6" name="Prostokąt: zagięty narożnik 55"/>
          <p:cNvSpPr/>
          <p:nvPr/>
        </p:nvSpPr>
        <p:spPr>
          <a:xfrm>
            <a:off x="5819117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7" name="Prostokąt: zagięty narożnik 56"/>
          <p:cNvSpPr/>
          <p:nvPr/>
        </p:nvSpPr>
        <p:spPr>
          <a:xfrm>
            <a:off x="5819116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8" name="Prostokąt: zagięty narożnik 57"/>
          <p:cNvSpPr/>
          <p:nvPr/>
        </p:nvSpPr>
        <p:spPr>
          <a:xfrm>
            <a:off x="5819115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9" name="Prostokąt: zagięty narożnik 58"/>
          <p:cNvSpPr/>
          <p:nvPr/>
        </p:nvSpPr>
        <p:spPr>
          <a:xfrm>
            <a:off x="5819114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0" name="Prostokąt: zagięty narożnik 59"/>
          <p:cNvSpPr/>
          <p:nvPr/>
        </p:nvSpPr>
        <p:spPr>
          <a:xfrm>
            <a:off x="6633610" y="344055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5" name="Prostokąt: zagięty narożnik 64"/>
          <p:cNvSpPr/>
          <p:nvPr/>
        </p:nvSpPr>
        <p:spPr>
          <a:xfrm>
            <a:off x="6633609" y="3988858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6" name="Prostokąt: zagięty narożnik 65"/>
          <p:cNvSpPr/>
          <p:nvPr/>
        </p:nvSpPr>
        <p:spPr>
          <a:xfrm>
            <a:off x="6627741" y="509969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7" name="Prostokąt: zagięty narożnik 66"/>
          <p:cNvSpPr/>
          <p:nvPr/>
        </p:nvSpPr>
        <p:spPr>
          <a:xfrm>
            <a:off x="6627740" y="5700811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602979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27" name="Prostokąt: zaokrąglone rogi 26"/>
          <p:cNvSpPr/>
          <p:nvPr/>
        </p:nvSpPr>
        <p:spPr>
          <a:xfrm>
            <a:off x="3097281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</a:t>
            </a:r>
          </a:p>
        </p:txBody>
      </p:sp>
      <p:sp>
        <p:nvSpPr>
          <p:cNvPr id="29" name="Prostokąt: zaokrąglone rogi 28"/>
          <p:cNvSpPr/>
          <p:nvPr/>
        </p:nvSpPr>
        <p:spPr>
          <a:xfrm>
            <a:off x="5404519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30" name="Prostokąt: zaokrąglone rogi 29"/>
          <p:cNvSpPr/>
          <p:nvPr/>
        </p:nvSpPr>
        <p:spPr>
          <a:xfrm>
            <a:off x="7880283" y="2668694"/>
            <a:ext cx="1315452" cy="29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4412733" y="4207293"/>
            <a:ext cx="9821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>
            <a:off x="6704923" y="4207309"/>
            <a:ext cx="11753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4604262" y="393767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6980649" y="3945683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35" name="Prostokąt 34"/>
          <p:cNvSpPr/>
          <p:nvPr/>
        </p:nvSpPr>
        <p:spPr>
          <a:xfrm>
            <a:off x="4919251" y="1683860"/>
            <a:ext cx="2576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/>
              <a:t>NServiceBus</a:t>
            </a:r>
            <a:r>
              <a:rPr lang="pl-PL" sz="2000" dirty="0"/>
              <a:t> Integrator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299005" y="2668695"/>
            <a:ext cx="148282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39" name="Prostokąt 38"/>
          <p:cNvSpPr/>
          <p:nvPr/>
        </p:nvSpPr>
        <p:spPr>
          <a:xfrm>
            <a:off x="10390137" y="2668694"/>
            <a:ext cx="1491376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31016" y="3945683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GetData</a:t>
            </a:r>
            <a:r>
              <a:rPr lang="pl-PL" sz="1100" dirty="0"/>
              <a:t>(…).</a:t>
            </a:r>
            <a:r>
              <a:rPr lang="pl-PL" sz="1100" dirty="0" err="1"/>
              <a:t>proxy</a:t>
            </a:r>
            <a:endParaRPr lang="pl-PL" sz="1100" dirty="0"/>
          </a:p>
        </p:txBody>
      </p:sp>
      <p:cxnSp>
        <p:nvCxnSpPr>
          <p:cNvPr id="41" name="Łącznik prosty ze strzałką 40"/>
          <p:cNvCxnSpPr/>
          <p:nvPr/>
        </p:nvCxnSpPr>
        <p:spPr>
          <a:xfrm>
            <a:off x="1781828" y="4209793"/>
            <a:ext cx="130819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/>
          <p:nvPr/>
        </p:nvCxnSpPr>
        <p:spPr>
          <a:xfrm>
            <a:off x="9219239" y="4199289"/>
            <a:ext cx="1170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9178234" y="3937679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proxy.AddData</a:t>
            </a:r>
            <a:r>
              <a:rPr lang="pl-PL" sz="1100" dirty="0"/>
              <a:t>(…)</a:t>
            </a:r>
            <a:endParaRPr lang="en-US" sz="1100" dirty="0"/>
          </a:p>
        </p:txBody>
      </p:sp>
      <p:sp>
        <p:nvSpPr>
          <p:cNvPr id="45" name="Prostokąt 44"/>
          <p:cNvSpPr/>
          <p:nvPr/>
        </p:nvSpPr>
        <p:spPr>
          <a:xfrm>
            <a:off x="301384" y="6370740"/>
            <a:ext cx="2240154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46" name="Prostokąt 45"/>
          <p:cNvSpPr/>
          <p:nvPr/>
        </p:nvSpPr>
        <p:spPr>
          <a:xfrm>
            <a:off x="9785567" y="6370740"/>
            <a:ext cx="2188466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47" name="Prostokąt 46"/>
          <p:cNvSpPr/>
          <p:nvPr/>
        </p:nvSpPr>
        <p:spPr>
          <a:xfrm>
            <a:off x="3097280" y="6370740"/>
            <a:ext cx="6132545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Messaging &amp; </a:t>
            </a:r>
            <a:r>
              <a:rPr lang="pl-PL" dirty="0" err="1"/>
              <a:t>Queueing</a:t>
            </a:r>
            <a:r>
              <a:rPr lang="pl-PL" dirty="0"/>
              <a:t> &amp; </a:t>
            </a:r>
            <a:r>
              <a:rPr lang="pl-PL" dirty="0" err="1"/>
              <a:t>NServiceBus</a:t>
            </a:r>
            <a:endParaRPr lang="en-US" dirty="0"/>
          </a:p>
        </p:txBody>
      </p:sp>
      <p:cxnSp>
        <p:nvCxnSpPr>
          <p:cNvPr id="48" name="Łącznik prosty 47"/>
          <p:cNvCxnSpPr/>
          <p:nvPr/>
        </p:nvCxnSpPr>
        <p:spPr>
          <a:xfrm>
            <a:off x="4848775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>
            <a:off x="7255277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Nawias klamrowy zamykający 49"/>
          <p:cNvSpPr/>
          <p:nvPr/>
        </p:nvSpPr>
        <p:spPr>
          <a:xfrm rot="16200000">
            <a:off x="5990959" y="-731165"/>
            <a:ext cx="308345" cy="6095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1" name="Łącznik prosty 50"/>
          <p:cNvCxnSpPr/>
          <p:nvPr/>
        </p:nvCxnSpPr>
        <p:spPr>
          <a:xfrm>
            <a:off x="2353509" y="4209565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>
            <a:off x="9957587" y="4199289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chemat blokowy: dokument 54"/>
          <p:cNvSpPr/>
          <p:nvPr/>
        </p:nvSpPr>
        <p:spPr>
          <a:xfrm>
            <a:off x="5317931" y="5493930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7" name="Schemat blokowy: dokument 56"/>
          <p:cNvSpPr/>
          <p:nvPr/>
        </p:nvSpPr>
        <p:spPr>
          <a:xfrm>
            <a:off x="7777637" y="5493929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2" name="Prostokąt: zagięty narożnik 41"/>
          <p:cNvSpPr/>
          <p:nvPr/>
        </p:nvSpPr>
        <p:spPr>
          <a:xfrm>
            <a:off x="8168409" y="4978843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6" name="Prostokąt: zagięty narożnik 55"/>
          <p:cNvSpPr/>
          <p:nvPr/>
        </p:nvSpPr>
        <p:spPr>
          <a:xfrm>
            <a:off x="5728186" y="3483381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8" name="Prostokąt: zagięty narożnik 57"/>
          <p:cNvSpPr/>
          <p:nvPr/>
        </p:nvSpPr>
        <p:spPr>
          <a:xfrm>
            <a:off x="5734649" y="4398908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9" name="Prostokąt: zagięty narożnik 58"/>
          <p:cNvSpPr/>
          <p:nvPr/>
        </p:nvSpPr>
        <p:spPr>
          <a:xfrm>
            <a:off x="5734649" y="4978843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36" name="Prostokąt: zagięty narożnik 35"/>
          <p:cNvSpPr/>
          <p:nvPr/>
        </p:nvSpPr>
        <p:spPr>
          <a:xfrm>
            <a:off x="5734649" y="2856146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3253560" y="2916048"/>
            <a:ext cx="101190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Items</a:t>
            </a:r>
            <a:r>
              <a:rPr lang="pl-PL" sz="800" dirty="0"/>
              <a:t>-&gt;N-N+100</a:t>
            </a:r>
          </a:p>
        </p:txBody>
      </p:sp>
      <p:sp>
        <p:nvSpPr>
          <p:cNvPr id="60" name="Prostokąt: zagięty narożnik 59"/>
          <p:cNvSpPr/>
          <p:nvPr/>
        </p:nvSpPr>
        <p:spPr>
          <a:xfrm>
            <a:off x="8168409" y="3484062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1" name="Prostokąt: zagięty narożnik 60"/>
          <p:cNvSpPr/>
          <p:nvPr/>
        </p:nvSpPr>
        <p:spPr>
          <a:xfrm>
            <a:off x="8169516" y="2856146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62" name="Prostokąt: zagięty narożnik 61"/>
          <p:cNvSpPr/>
          <p:nvPr/>
        </p:nvSpPr>
        <p:spPr>
          <a:xfrm>
            <a:off x="8168409" y="439958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588991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rostokąt: zaokrąglone rogi 36"/>
          <p:cNvSpPr/>
          <p:nvPr/>
        </p:nvSpPr>
        <p:spPr>
          <a:xfrm>
            <a:off x="5389471" y="4277393"/>
            <a:ext cx="1315452" cy="1381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4. – SLA &amp; </a:t>
            </a:r>
            <a:r>
              <a:rPr lang="pl-PL" sz="2800" dirty="0" err="1">
                <a:latin typeface="Calibri" pitchFamily="34"/>
              </a:rPr>
              <a:t>Scaling</a:t>
            </a:r>
            <a:endParaRPr lang="pl-PL" sz="2800" dirty="0">
              <a:latin typeface="Calibri" pitchFamily="34"/>
            </a:endParaRPr>
          </a:p>
        </p:txBody>
      </p:sp>
      <p:sp>
        <p:nvSpPr>
          <p:cNvPr id="27" name="Prostokąt: zaokrąglone rogi 26"/>
          <p:cNvSpPr/>
          <p:nvPr/>
        </p:nvSpPr>
        <p:spPr>
          <a:xfrm>
            <a:off x="3097281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</a:t>
            </a:r>
          </a:p>
        </p:txBody>
      </p:sp>
      <p:sp>
        <p:nvSpPr>
          <p:cNvPr id="29" name="Prostokąt: zaokrąglone rogi 28"/>
          <p:cNvSpPr/>
          <p:nvPr/>
        </p:nvSpPr>
        <p:spPr>
          <a:xfrm>
            <a:off x="5404519" y="2668695"/>
            <a:ext cx="1315452" cy="1381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30" name="Prostokąt: zaokrąglone rogi 29"/>
          <p:cNvSpPr/>
          <p:nvPr/>
        </p:nvSpPr>
        <p:spPr>
          <a:xfrm>
            <a:off x="7880283" y="2668694"/>
            <a:ext cx="1315452" cy="138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4412733" y="3335420"/>
            <a:ext cx="9821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>
            <a:off x="6704923" y="3314170"/>
            <a:ext cx="11753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4604262" y="306580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34" name="pole tekstowe 33"/>
          <p:cNvSpPr txBox="1"/>
          <p:nvPr/>
        </p:nvSpPr>
        <p:spPr>
          <a:xfrm>
            <a:off x="6980649" y="3052544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35" name="Prostokąt 34"/>
          <p:cNvSpPr/>
          <p:nvPr/>
        </p:nvSpPr>
        <p:spPr>
          <a:xfrm>
            <a:off x="4919251" y="1683860"/>
            <a:ext cx="2576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err="1"/>
              <a:t>NServiceBus</a:t>
            </a:r>
            <a:r>
              <a:rPr lang="pl-PL" sz="2000" dirty="0"/>
              <a:t> Integrator</a:t>
            </a:r>
          </a:p>
        </p:txBody>
      </p:sp>
      <p:sp>
        <p:nvSpPr>
          <p:cNvPr id="38" name="Prostokąt 37"/>
          <p:cNvSpPr/>
          <p:nvPr/>
        </p:nvSpPr>
        <p:spPr>
          <a:xfrm>
            <a:off x="299005" y="2668695"/>
            <a:ext cx="148282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39" name="Prostokąt 38"/>
          <p:cNvSpPr/>
          <p:nvPr/>
        </p:nvSpPr>
        <p:spPr>
          <a:xfrm>
            <a:off x="10390137" y="2668694"/>
            <a:ext cx="1491376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sp>
        <p:nvSpPr>
          <p:cNvPr id="40" name="pole tekstowe 39"/>
          <p:cNvSpPr txBox="1"/>
          <p:nvPr/>
        </p:nvSpPr>
        <p:spPr>
          <a:xfrm>
            <a:off x="1831016" y="3945683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GetData</a:t>
            </a:r>
            <a:r>
              <a:rPr lang="pl-PL" sz="1100" dirty="0"/>
              <a:t>(…).</a:t>
            </a:r>
            <a:r>
              <a:rPr lang="pl-PL" sz="1100" dirty="0" err="1"/>
              <a:t>proxy</a:t>
            </a:r>
            <a:endParaRPr lang="pl-PL" sz="1100" dirty="0"/>
          </a:p>
        </p:txBody>
      </p:sp>
      <p:cxnSp>
        <p:nvCxnSpPr>
          <p:cNvPr id="41" name="Łącznik prosty ze strzałką 40"/>
          <p:cNvCxnSpPr/>
          <p:nvPr/>
        </p:nvCxnSpPr>
        <p:spPr>
          <a:xfrm>
            <a:off x="1781828" y="4209793"/>
            <a:ext cx="130819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Łącznik prosty ze strzałką 42"/>
          <p:cNvCxnSpPr/>
          <p:nvPr/>
        </p:nvCxnSpPr>
        <p:spPr>
          <a:xfrm>
            <a:off x="9219239" y="3359315"/>
            <a:ext cx="1170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pole tekstowe 43"/>
          <p:cNvSpPr txBox="1"/>
          <p:nvPr/>
        </p:nvSpPr>
        <p:spPr>
          <a:xfrm>
            <a:off x="9178234" y="3097705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proxy.AddData</a:t>
            </a:r>
            <a:r>
              <a:rPr lang="pl-PL" sz="1100" dirty="0"/>
              <a:t>(…)</a:t>
            </a:r>
            <a:endParaRPr lang="en-US" sz="1100" dirty="0"/>
          </a:p>
        </p:txBody>
      </p:sp>
      <p:sp>
        <p:nvSpPr>
          <p:cNvPr id="45" name="Prostokąt 44"/>
          <p:cNvSpPr/>
          <p:nvPr/>
        </p:nvSpPr>
        <p:spPr>
          <a:xfrm>
            <a:off x="301384" y="6370740"/>
            <a:ext cx="2240154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46" name="Prostokąt 45"/>
          <p:cNvSpPr/>
          <p:nvPr/>
        </p:nvSpPr>
        <p:spPr>
          <a:xfrm>
            <a:off x="9785567" y="6370740"/>
            <a:ext cx="2188466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47" name="Prostokąt 46"/>
          <p:cNvSpPr/>
          <p:nvPr/>
        </p:nvSpPr>
        <p:spPr>
          <a:xfrm>
            <a:off x="3097280" y="6370740"/>
            <a:ext cx="6132545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Messaging &amp; </a:t>
            </a:r>
            <a:r>
              <a:rPr lang="pl-PL" dirty="0" err="1"/>
              <a:t>Queueing</a:t>
            </a:r>
            <a:r>
              <a:rPr lang="pl-PL" dirty="0"/>
              <a:t> &amp; </a:t>
            </a:r>
            <a:r>
              <a:rPr lang="pl-PL" dirty="0" err="1"/>
              <a:t>NServiceBus</a:t>
            </a:r>
            <a:endParaRPr lang="en-US" dirty="0"/>
          </a:p>
        </p:txBody>
      </p:sp>
      <p:cxnSp>
        <p:nvCxnSpPr>
          <p:cNvPr id="48" name="Łącznik prosty 47"/>
          <p:cNvCxnSpPr>
            <a:stCxn id="33" idx="2"/>
          </p:cNvCxnSpPr>
          <p:nvPr/>
        </p:nvCxnSpPr>
        <p:spPr>
          <a:xfrm flipH="1">
            <a:off x="4848775" y="3327416"/>
            <a:ext cx="3312" cy="304332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>
            <a:stCxn id="34" idx="2"/>
          </p:cNvCxnSpPr>
          <p:nvPr/>
        </p:nvCxnSpPr>
        <p:spPr>
          <a:xfrm>
            <a:off x="7228474" y="3314154"/>
            <a:ext cx="26803" cy="305658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Nawias klamrowy zamykający 49"/>
          <p:cNvSpPr/>
          <p:nvPr/>
        </p:nvSpPr>
        <p:spPr>
          <a:xfrm rot="16200000">
            <a:off x="5990959" y="-731165"/>
            <a:ext cx="308345" cy="6095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1" name="Łącznik prosty 50"/>
          <p:cNvCxnSpPr/>
          <p:nvPr/>
        </p:nvCxnSpPr>
        <p:spPr>
          <a:xfrm>
            <a:off x="2353509" y="4209565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>
            <a:off x="9957587" y="3359315"/>
            <a:ext cx="0" cy="300342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chemat blokowy: dokument 54"/>
          <p:cNvSpPr/>
          <p:nvPr/>
        </p:nvSpPr>
        <p:spPr>
          <a:xfrm>
            <a:off x="5278875" y="3890504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6" name="Prostokąt: zagięty narożnik 55"/>
          <p:cNvSpPr/>
          <p:nvPr/>
        </p:nvSpPr>
        <p:spPr>
          <a:xfrm>
            <a:off x="5728186" y="3568444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8" name="Prostokąt: zagięty narożnik 57"/>
          <p:cNvSpPr/>
          <p:nvPr/>
        </p:nvSpPr>
        <p:spPr>
          <a:xfrm>
            <a:off x="5734649" y="4367009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9" name="Prostokąt: zagięty narożnik 58"/>
          <p:cNvSpPr/>
          <p:nvPr/>
        </p:nvSpPr>
        <p:spPr>
          <a:xfrm>
            <a:off x="5734649" y="5148969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36" name="Prostokąt: zagięty narożnik 35"/>
          <p:cNvSpPr/>
          <p:nvPr/>
        </p:nvSpPr>
        <p:spPr>
          <a:xfrm>
            <a:off x="5734649" y="2760449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53" name="Prostokąt: zagięty narożnik 52"/>
          <p:cNvSpPr/>
          <p:nvPr/>
        </p:nvSpPr>
        <p:spPr>
          <a:xfrm>
            <a:off x="3253560" y="2916048"/>
            <a:ext cx="101190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Items</a:t>
            </a:r>
            <a:r>
              <a:rPr lang="pl-PL" sz="800" dirty="0"/>
              <a:t>-&gt;N-N+100</a:t>
            </a:r>
          </a:p>
        </p:txBody>
      </p:sp>
      <p:cxnSp>
        <p:nvCxnSpPr>
          <p:cNvPr id="54" name="Łącznik prosty ze strzałką 53"/>
          <p:cNvCxnSpPr/>
          <p:nvPr/>
        </p:nvCxnSpPr>
        <p:spPr>
          <a:xfrm>
            <a:off x="4437537" y="4933846"/>
            <a:ext cx="9821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pole tekstowe 59"/>
          <p:cNvSpPr txBox="1"/>
          <p:nvPr/>
        </p:nvSpPr>
        <p:spPr>
          <a:xfrm>
            <a:off x="4629066" y="4664232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61" name="Schemat blokowy: dokument 60"/>
          <p:cNvSpPr/>
          <p:nvPr/>
        </p:nvSpPr>
        <p:spPr>
          <a:xfrm>
            <a:off x="5247608" y="5546018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5728186" y="239519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VM_1</a:t>
            </a:r>
          </a:p>
        </p:txBody>
      </p:sp>
      <p:sp>
        <p:nvSpPr>
          <p:cNvPr id="62" name="pole tekstowe 61"/>
          <p:cNvSpPr txBox="1"/>
          <p:nvPr/>
        </p:nvSpPr>
        <p:spPr>
          <a:xfrm>
            <a:off x="5804474" y="564649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VM_2</a:t>
            </a:r>
          </a:p>
        </p:txBody>
      </p:sp>
      <p:sp>
        <p:nvSpPr>
          <p:cNvPr id="64" name="Prostokąt: zaokrąglone rogi 63"/>
          <p:cNvSpPr/>
          <p:nvPr/>
        </p:nvSpPr>
        <p:spPr>
          <a:xfrm>
            <a:off x="7880283" y="4277393"/>
            <a:ext cx="1315452" cy="1381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cxnSp>
        <p:nvCxnSpPr>
          <p:cNvPr id="65" name="Łącznik prosty ze strzałką 64"/>
          <p:cNvCxnSpPr/>
          <p:nvPr/>
        </p:nvCxnSpPr>
        <p:spPr>
          <a:xfrm>
            <a:off x="6719094" y="4944494"/>
            <a:ext cx="11753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pole tekstowe 65"/>
          <p:cNvSpPr txBox="1"/>
          <p:nvPr/>
        </p:nvSpPr>
        <p:spPr>
          <a:xfrm>
            <a:off x="6994820" y="468286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SEND</a:t>
            </a:r>
            <a:endParaRPr lang="en-US" sz="1100" dirty="0"/>
          </a:p>
        </p:txBody>
      </p:sp>
      <p:sp>
        <p:nvSpPr>
          <p:cNvPr id="67" name="pole tekstowe 66"/>
          <p:cNvSpPr txBox="1"/>
          <p:nvPr/>
        </p:nvSpPr>
        <p:spPr>
          <a:xfrm>
            <a:off x="8226866" y="239007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VM_3</a:t>
            </a:r>
          </a:p>
        </p:txBody>
      </p:sp>
      <p:sp>
        <p:nvSpPr>
          <p:cNvPr id="68" name="pole tekstowe 67"/>
          <p:cNvSpPr txBox="1"/>
          <p:nvPr/>
        </p:nvSpPr>
        <p:spPr>
          <a:xfrm>
            <a:off x="8226263" y="563650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VM_4</a:t>
            </a:r>
          </a:p>
        </p:txBody>
      </p:sp>
      <p:cxnSp>
        <p:nvCxnSpPr>
          <p:cNvPr id="69" name="Łącznik prosty ze strzałką 68"/>
          <p:cNvCxnSpPr/>
          <p:nvPr/>
        </p:nvCxnSpPr>
        <p:spPr>
          <a:xfrm>
            <a:off x="9214866" y="4934731"/>
            <a:ext cx="1170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pole tekstowe 69"/>
          <p:cNvSpPr txBox="1"/>
          <p:nvPr/>
        </p:nvSpPr>
        <p:spPr>
          <a:xfrm>
            <a:off x="9173861" y="4673121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proxy.AddData</a:t>
            </a:r>
            <a:r>
              <a:rPr lang="pl-PL" sz="1100" dirty="0"/>
              <a:t>(…)</a:t>
            </a:r>
            <a:endParaRPr lang="en-US" sz="1100" dirty="0"/>
          </a:p>
        </p:txBody>
      </p:sp>
      <p:sp>
        <p:nvSpPr>
          <p:cNvPr id="71" name="Schemat blokowy: dokument 70"/>
          <p:cNvSpPr/>
          <p:nvPr/>
        </p:nvSpPr>
        <p:spPr>
          <a:xfrm>
            <a:off x="7709243" y="3884651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2" name="Schemat blokowy: dokument 71"/>
          <p:cNvSpPr/>
          <p:nvPr/>
        </p:nvSpPr>
        <p:spPr>
          <a:xfrm>
            <a:off x="7747268" y="5546018"/>
            <a:ext cx="328260" cy="251963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3" name="Prostokąt: zagięty narożnik 72"/>
          <p:cNvSpPr/>
          <p:nvPr/>
        </p:nvSpPr>
        <p:spPr>
          <a:xfrm>
            <a:off x="8182899" y="2764646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74" name="Prostokąt: zagięty narożnik 73"/>
          <p:cNvSpPr/>
          <p:nvPr/>
        </p:nvSpPr>
        <p:spPr>
          <a:xfrm>
            <a:off x="8177569" y="3568444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75" name="Prostokąt: zagięty narożnik 74"/>
          <p:cNvSpPr/>
          <p:nvPr/>
        </p:nvSpPr>
        <p:spPr>
          <a:xfrm>
            <a:off x="8174062" y="4367009"/>
            <a:ext cx="692719" cy="423028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76" name="Prostokąt: zagięty narożnik 75"/>
          <p:cNvSpPr/>
          <p:nvPr/>
        </p:nvSpPr>
        <p:spPr>
          <a:xfrm>
            <a:off x="8182899" y="5122990"/>
            <a:ext cx="69271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</a:t>
            </a:r>
            <a:endParaRPr lang="pl-PL" sz="800" dirty="0"/>
          </a:p>
        </p:txBody>
      </p:sp>
      <p:sp>
        <p:nvSpPr>
          <p:cNvPr id="77" name="Prostokąt: zagięty narożnik 76"/>
          <p:cNvSpPr/>
          <p:nvPr/>
        </p:nvSpPr>
        <p:spPr>
          <a:xfrm>
            <a:off x="3247364" y="4725941"/>
            <a:ext cx="1011909" cy="42302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 err="1"/>
              <a:t>Items</a:t>
            </a:r>
            <a:r>
              <a:rPr lang="pl-PL" sz="800" dirty="0"/>
              <a:t>-&gt;N-N+100</a:t>
            </a:r>
          </a:p>
        </p:txBody>
      </p:sp>
    </p:spTree>
    <p:extLst>
      <p:ext uri="{BB962C8B-B14F-4D97-AF65-F5344CB8AC3E}">
        <p14:creationId xmlns:p14="http://schemas.microsoft.com/office/powerpoint/2010/main" val="23120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79512" y="1950235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800" dirty="0" err="1"/>
              <a:t>NServiceBus</a:t>
            </a:r>
            <a:r>
              <a:rPr lang="pl-PL" sz="2800" dirty="0"/>
              <a:t> DEMO</a:t>
            </a:r>
          </a:p>
        </p:txBody>
      </p:sp>
      <p:sp>
        <p:nvSpPr>
          <p:cNvPr id="3" name="Prostokąt 2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 err="1">
                <a:latin typeface="Calibri" pitchFamily="34"/>
              </a:rPr>
              <a:t>Reliability</a:t>
            </a:r>
            <a:endParaRPr lang="pl-PL" sz="2800" dirty="0"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8117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…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288043" y="2008683"/>
            <a:ext cx="11329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Integracja w dwie strony: System X &lt;-&gt; System Y -&gt; zarządzane stanem integracji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kolejnością przetwarzania wiadomości (CRUD)? -&gt; P of EAA - </a:t>
            </a:r>
            <a:r>
              <a:rPr lang="pl-PL" dirty="0" err="1"/>
              <a:t>Optimistic</a:t>
            </a:r>
            <a:r>
              <a:rPr lang="pl-PL" dirty="0"/>
              <a:t> Offline Lock vs </a:t>
            </a:r>
            <a:r>
              <a:rPr lang="pl-PL" dirty="0" err="1"/>
              <a:t>Pessimistic</a:t>
            </a:r>
            <a:r>
              <a:rPr lang="pl-PL" dirty="0"/>
              <a:t> Offline Lock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Re-</a:t>
            </a:r>
            <a:r>
              <a:rPr lang="pl-PL" dirty="0" err="1"/>
              <a:t>try</a:t>
            </a:r>
            <a:r>
              <a:rPr lang="pl-PL" dirty="0"/>
              <a:t> na protokole nietransakcyjnym -&gt; </a:t>
            </a:r>
            <a:r>
              <a:rPr lang="pl-PL" dirty="0" err="1"/>
              <a:t>Idempotence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Throttling</a:t>
            </a:r>
            <a:r>
              <a:rPr lang="pl-PL" dirty="0"/>
              <a:t> -&gt; </a:t>
            </a:r>
            <a:r>
              <a:rPr lang="pl-PL" dirty="0" err="1"/>
              <a:t>NServiceBus</a:t>
            </a:r>
            <a:r>
              <a:rPr lang="pl-PL" dirty="0"/>
              <a:t> - </a:t>
            </a:r>
            <a:r>
              <a:rPr lang="pl-PL" dirty="0" err="1"/>
              <a:t>endpointConfiguration.LimitMessageProcessingConcurrencyTo</a:t>
            </a:r>
            <a:r>
              <a:rPr lang="pl-PL" dirty="0"/>
              <a:t>(1);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Business </a:t>
            </a:r>
            <a:r>
              <a:rPr lang="pl-PL" dirty="0" err="1"/>
              <a:t>Process</a:t>
            </a:r>
            <a:r>
              <a:rPr lang="pl-PL" dirty="0"/>
              <a:t> -&gt; </a:t>
            </a:r>
            <a:r>
              <a:rPr lang="pl-PL" dirty="0" err="1"/>
              <a:t>NServiceBus</a:t>
            </a:r>
            <a:r>
              <a:rPr lang="pl-PL" dirty="0"/>
              <a:t> - Saga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Monitoring -&gt; </a:t>
            </a:r>
            <a:r>
              <a:rPr lang="pl-PL" dirty="0" err="1"/>
              <a:t>Particular</a:t>
            </a:r>
            <a:r>
              <a:rPr lang="pl-PL" dirty="0"/>
              <a:t> Service Platform - </a:t>
            </a:r>
            <a:r>
              <a:rPr lang="pl-PL" dirty="0" err="1"/>
              <a:t>ServicePulse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Logging</a:t>
            </a:r>
            <a:r>
              <a:rPr lang="pl-PL" dirty="0"/>
              <a:t> &amp; Debugging -&gt; </a:t>
            </a:r>
            <a:r>
              <a:rPr lang="pl-PL" dirty="0" err="1"/>
              <a:t>Particular</a:t>
            </a:r>
            <a:r>
              <a:rPr lang="pl-PL" dirty="0"/>
              <a:t> Service Platform - </a:t>
            </a:r>
            <a:r>
              <a:rPr lang="pl-PL" dirty="0" err="1"/>
              <a:t>ServiceInsight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… -&gt; - zależne od typu integracji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11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A co jak nie mam </a:t>
            </a:r>
            <a:r>
              <a:rPr lang="pl-PL" sz="2800" dirty="0" err="1">
                <a:latin typeface="Calibri" pitchFamily="34"/>
              </a:rPr>
              <a:t>NServiceBus’a</a:t>
            </a:r>
            <a:r>
              <a:rPr lang="pl-PL" sz="2800" dirty="0">
                <a:latin typeface="Calibri" pitchFamily="34"/>
              </a:rPr>
              <a:t>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10704" y="1962840"/>
            <a:ext cx="11576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l-PL" dirty="0" err="1"/>
              <a:t>NServiceBus</a:t>
            </a:r>
            <a:r>
              <a:rPr lang="pl-PL" dirty="0"/>
              <a:t>/</a:t>
            </a:r>
            <a:r>
              <a:rPr lang="pl-PL" dirty="0" err="1"/>
              <a:t>Particular</a:t>
            </a:r>
            <a:r>
              <a:rPr lang="pl-PL" dirty="0"/>
              <a:t> Service Platform implementuje większość wzorców EIP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pl-PL" dirty="0"/>
              <a:t>Dzięki temu możemy skupić się na kodowaniu logiki biznesowej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pl-PL" dirty="0"/>
              <a:t>Kod infrastruktury dostajemy wraz z </a:t>
            </a:r>
            <a:r>
              <a:rPr lang="pl-PL" dirty="0" err="1"/>
              <a:t>frameowrkiem</a:t>
            </a:r>
            <a:endParaRPr lang="pl-PL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endParaRPr lang="pl-PL" dirty="0"/>
          </a:p>
          <a:p>
            <a:pPr fontAlgn="ctr"/>
            <a:endParaRPr lang="pl-PL" dirty="0"/>
          </a:p>
          <a:p>
            <a:pPr fontAlgn="ctr"/>
            <a:endParaRPr lang="pl-PL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l-PL" dirty="0"/>
              <a:t>Wykorzystanie innej technologii, która również implementuje wzorce EIP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pl-PL" dirty="0"/>
              <a:t>Np. Apache Camel (Java ;))</a:t>
            </a:r>
          </a:p>
          <a:p>
            <a:pPr fontAlgn="ctr"/>
            <a:endParaRPr lang="pl-PL" dirty="0"/>
          </a:p>
          <a:p>
            <a:pPr fontAlgn="ctr"/>
            <a:endParaRPr lang="pl-PL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l-PL" dirty="0"/>
              <a:t>Wykorzystanie samego mechanizmu kolejkowego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pl-PL" dirty="0"/>
              <a:t>Prawdopodobnie własna implementacja wzorców EIP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55" y="1674082"/>
            <a:ext cx="1094457" cy="146616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193506" y="3109274"/>
            <a:ext cx="3092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hlinkClick r:id="rId3"/>
              </a:rPr>
              <a:t>https://www.enterpriseintegrationpatterns.com/</a:t>
            </a:r>
            <a:endParaRPr lang="pl-PL" sz="11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86" y="3671678"/>
            <a:ext cx="1676634" cy="64779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8138966" y="4278014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hlinkClick r:id="rId5"/>
              </a:rPr>
              <a:t>https://camel.apache.org/</a:t>
            </a:r>
            <a:endParaRPr lang="pl-PL" sz="11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8205342" y="5940445"/>
            <a:ext cx="2938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hlinkClick r:id="rId6"/>
              </a:rPr>
              <a:t>https://en.wikipedia.org/wiki/Message_queue</a:t>
            </a:r>
            <a:endParaRPr lang="pl-PL" sz="11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0155" y="5057734"/>
            <a:ext cx="2008877" cy="7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A co jak nie mam </a:t>
            </a:r>
            <a:r>
              <a:rPr lang="pl-PL" sz="2800" dirty="0" err="1">
                <a:latin typeface="Calibri" pitchFamily="34"/>
              </a:rPr>
              <a:t>Messaging’u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Queueing’u</a:t>
            </a:r>
            <a:r>
              <a:rPr lang="pl-PL" sz="2800" dirty="0">
                <a:latin typeface="Calibri" pitchFamily="34"/>
              </a:rPr>
              <a:t>?</a:t>
            </a:r>
          </a:p>
        </p:txBody>
      </p:sp>
      <p:sp>
        <p:nvSpPr>
          <p:cNvPr id="22" name="Prostokąt: zaokrąglone rogi 21"/>
          <p:cNvSpPr/>
          <p:nvPr/>
        </p:nvSpPr>
        <p:spPr>
          <a:xfrm>
            <a:off x="3097281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</a:t>
            </a:r>
          </a:p>
        </p:txBody>
      </p:sp>
      <p:sp>
        <p:nvSpPr>
          <p:cNvPr id="23" name="Prostokąt: zaokrąglone rogi 22"/>
          <p:cNvSpPr/>
          <p:nvPr/>
        </p:nvSpPr>
        <p:spPr>
          <a:xfrm>
            <a:off x="5404519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24" name="Prostokąt: zaokrąglone rogi 23"/>
          <p:cNvSpPr/>
          <p:nvPr/>
        </p:nvSpPr>
        <p:spPr>
          <a:xfrm>
            <a:off x="7880283" y="2668694"/>
            <a:ext cx="1315452" cy="29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cxnSp>
        <p:nvCxnSpPr>
          <p:cNvPr id="25" name="Łącznik prosty ze strzałką 24"/>
          <p:cNvCxnSpPr/>
          <p:nvPr/>
        </p:nvCxnSpPr>
        <p:spPr>
          <a:xfrm>
            <a:off x="4412733" y="4207293"/>
            <a:ext cx="9821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Łącznik prosty ze strzałką 25"/>
          <p:cNvCxnSpPr/>
          <p:nvPr/>
        </p:nvCxnSpPr>
        <p:spPr>
          <a:xfrm>
            <a:off x="6704923" y="4207309"/>
            <a:ext cx="11753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pole tekstowe 26"/>
          <p:cNvSpPr txBox="1"/>
          <p:nvPr/>
        </p:nvSpPr>
        <p:spPr>
          <a:xfrm>
            <a:off x="4604262" y="393767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POST</a:t>
            </a:r>
            <a:endParaRPr lang="en-US" sz="1100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6980649" y="3945683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POST</a:t>
            </a:r>
            <a:endParaRPr lang="en-US" sz="1100" dirty="0"/>
          </a:p>
        </p:txBody>
      </p:sp>
      <p:sp>
        <p:nvSpPr>
          <p:cNvPr id="29" name="Prostokąt 28"/>
          <p:cNvSpPr/>
          <p:nvPr/>
        </p:nvSpPr>
        <p:spPr>
          <a:xfrm>
            <a:off x="5566362" y="1683860"/>
            <a:ext cx="1227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Integrator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299005" y="2668695"/>
            <a:ext cx="148282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31" name="Prostokąt 30"/>
          <p:cNvSpPr/>
          <p:nvPr/>
        </p:nvSpPr>
        <p:spPr>
          <a:xfrm>
            <a:off x="10390137" y="2668694"/>
            <a:ext cx="1491376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sp>
        <p:nvSpPr>
          <p:cNvPr id="32" name="pole tekstowe 31"/>
          <p:cNvSpPr txBox="1"/>
          <p:nvPr/>
        </p:nvSpPr>
        <p:spPr>
          <a:xfrm>
            <a:off x="1831016" y="3945683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GetData</a:t>
            </a:r>
            <a:r>
              <a:rPr lang="pl-PL" sz="1100" dirty="0"/>
              <a:t>(…).</a:t>
            </a:r>
            <a:r>
              <a:rPr lang="pl-PL" sz="1100" dirty="0" err="1"/>
              <a:t>proxy</a:t>
            </a:r>
            <a:endParaRPr lang="pl-PL" sz="1100" dirty="0"/>
          </a:p>
        </p:txBody>
      </p:sp>
      <p:cxnSp>
        <p:nvCxnSpPr>
          <p:cNvPr id="33" name="Łącznik prosty ze strzałką 32"/>
          <p:cNvCxnSpPr/>
          <p:nvPr/>
        </p:nvCxnSpPr>
        <p:spPr>
          <a:xfrm>
            <a:off x="1781828" y="4209793"/>
            <a:ext cx="130819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9219239" y="4199289"/>
            <a:ext cx="1170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9178234" y="3937679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proxy.AddData</a:t>
            </a:r>
            <a:r>
              <a:rPr lang="pl-PL" sz="1100" dirty="0"/>
              <a:t>(…)</a:t>
            </a:r>
            <a:endParaRPr lang="en-US" sz="1100" dirty="0"/>
          </a:p>
        </p:txBody>
      </p:sp>
      <p:sp>
        <p:nvSpPr>
          <p:cNvPr id="36" name="Prostokąt 35"/>
          <p:cNvSpPr/>
          <p:nvPr/>
        </p:nvSpPr>
        <p:spPr>
          <a:xfrm>
            <a:off x="301384" y="6370740"/>
            <a:ext cx="2240154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37" name="Prostokąt 36"/>
          <p:cNvSpPr/>
          <p:nvPr/>
        </p:nvSpPr>
        <p:spPr>
          <a:xfrm>
            <a:off x="9785567" y="6370740"/>
            <a:ext cx="2188466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38" name="Prostokąt 37"/>
          <p:cNvSpPr/>
          <p:nvPr/>
        </p:nvSpPr>
        <p:spPr>
          <a:xfrm>
            <a:off x="3097280" y="6370740"/>
            <a:ext cx="6132545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cxnSp>
        <p:nvCxnSpPr>
          <p:cNvPr id="39" name="Łącznik prosty 38"/>
          <p:cNvCxnSpPr/>
          <p:nvPr/>
        </p:nvCxnSpPr>
        <p:spPr>
          <a:xfrm>
            <a:off x="4848775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>
            <a:off x="7255277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Nawias klamrowy zamykający 40"/>
          <p:cNvSpPr/>
          <p:nvPr/>
        </p:nvSpPr>
        <p:spPr>
          <a:xfrm rot="16200000">
            <a:off x="5990959" y="-731165"/>
            <a:ext cx="308345" cy="6095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2" name="Łącznik prosty 41"/>
          <p:cNvCxnSpPr/>
          <p:nvPr/>
        </p:nvCxnSpPr>
        <p:spPr>
          <a:xfrm>
            <a:off x="2353509" y="4209565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9957587" y="4199289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rostokąt 2"/>
          <p:cNvSpPr/>
          <p:nvPr/>
        </p:nvSpPr>
        <p:spPr>
          <a:xfrm>
            <a:off x="183113" y="1686735"/>
            <a:ext cx="19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67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/>
      <p:bldP spid="28" grpId="0"/>
      <p:bldP spid="29" grpId="0"/>
      <p:bldP spid="30" grpId="0" animBg="1"/>
      <p:bldP spid="31" grpId="0" animBg="1"/>
      <p:bldP spid="32" grpId="0"/>
      <p:bldP spid="35" grpId="0"/>
      <p:bldP spid="36" grpId="0" animBg="1"/>
      <p:bldP spid="37" grpId="0" animBg="1"/>
      <p:bldP spid="38" grpId="0" animBg="1"/>
      <p:bldP spid="41" grpId="0" animBg="1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A co jak nie mam </a:t>
            </a:r>
            <a:r>
              <a:rPr lang="pl-PL" sz="2800" dirty="0" err="1">
                <a:latin typeface="Calibri" pitchFamily="34"/>
              </a:rPr>
              <a:t>Messaging’u</a:t>
            </a:r>
            <a:r>
              <a:rPr lang="pl-PL" sz="2800" dirty="0">
                <a:latin typeface="Calibri" pitchFamily="34"/>
              </a:rPr>
              <a:t> &amp; </a:t>
            </a:r>
            <a:r>
              <a:rPr lang="pl-PL" sz="2800" dirty="0" err="1">
                <a:latin typeface="Calibri" pitchFamily="34"/>
              </a:rPr>
              <a:t>Queueing’u</a:t>
            </a:r>
            <a:r>
              <a:rPr lang="pl-PL" sz="2800" dirty="0">
                <a:latin typeface="Calibri" pitchFamily="34"/>
              </a:rPr>
              <a:t>?</a:t>
            </a:r>
          </a:p>
        </p:txBody>
      </p:sp>
      <p:sp>
        <p:nvSpPr>
          <p:cNvPr id="12" name="Prostokąt: zaokrąglone rogi 11"/>
          <p:cNvSpPr/>
          <p:nvPr/>
        </p:nvSpPr>
        <p:spPr>
          <a:xfrm>
            <a:off x="3097281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</a:t>
            </a:r>
          </a:p>
        </p:txBody>
      </p:sp>
      <p:sp>
        <p:nvSpPr>
          <p:cNvPr id="13" name="Prostokąt: zaokrąglone rogi 12"/>
          <p:cNvSpPr/>
          <p:nvPr/>
        </p:nvSpPr>
        <p:spPr>
          <a:xfrm>
            <a:off x="5404519" y="2668694"/>
            <a:ext cx="1315452" cy="299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Splitter</a:t>
            </a:r>
          </a:p>
        </p:txBody>
      </p:sp>
      <p:sp>
        <p:nvSpPr>
          <p:cNvPr id="14" name="Prostokąt: zaokrąglone rogi 13"/>
          <p:cNvSpPr/>
          <p:nvPr/>
        </p:nvSpPr>
        <p:spPr>
          <a:xfrm>
            <a:off x="7880283" y="2668694"/>
            <a:ext cx="1315452" cy="299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</a:t>
            </a:r>
          </a:p>
        </p:txBody>
      </p:sp>
      <p:cxnSp>
        <p:nvCxnSpPr>
          <p:cNvPr id="16" name="Łącznik prosty ze strzałką 15"/>
          <p:cNvCxnSpPr/>
          <p:nvPr/>
        </p:nvCxnSpPr>
        <p:spPr>
          <a:xfrm>
            <a:off x="4412733" y="4207293"/>
            <a:ext cx="98213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/>
          <p:nvPr/>
        </p:nvCxnSpPr>
        <p:spPr>
          <a:xfrm>
            <a:off x="6704923" y="4207309"/>
            <a:ext cx="117536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4604262" y="3937679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INSERT</a:t>
            </a:r>
            <a:endParaRPr lang="en-US" sz="11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6980649" y="3945683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INSERT</a:t>
            </a:r>
            <a:endParaRPr lang="en-US" sz="1100" dirty="0"/>
          </a:p>
        </p:txBody>
      </p:sp>
      <p:sp>
        <p:nvSpPr>
          <p:cNvPr id="61" name="Prostokąt 60"/>
          <p:cNvSpPr/>
          <p:nvPr/>
        </p:nvSpPr>
        <p:spPr>
          <a:xfrm>
            <a:off x="299005" y="2668695"/>
            <a:ext cx="1482823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X</a:t>
            </a:r>
          </a:p>
        </p:txBody>
      </p:sp>
      <p:sp>
        <p:nvSpPr>
          <p:cNvPr id="62" name="Prostokąt 61"/>
          <p:cNvSpPr/>
          <p:nvPr/>
        </p:nvSpPr>
        <p:spPr>
          <a:xfrm>
            <a:off x="10390137" y="2668694"/>
            <a:ext cx="1491376" cy="299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System Y</a:t>
            </a:r>
          </a:p>
        </p:txBody>
      </p:sp>
      <p:sp>
        <p:nvSpPr>
          <p:cNvPr id="37" name="pole tekstowe 36"/>
          <p:cNvSpPr txBox="1"/>
          <p:nvPr/>
        </p:nvSpPr>
        <p:spPr>
          <a:xfrm>
            <a:off x="1831016" y="3945683"/>
            <a:ext cx="1208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GetData</a:t>
            </a:r>
            <a:r>
              <a:rPr lang="pl-PL" sz="1100" dirty="0"/>
              <a:t>(…).</a:t>
            </a:r>
            <a:r>
              <a:rPr lang="pl-PL" sz="1100" dirty="0" err="1"/>
              <a:t>proxy</a:t>
            </a:r>
            <a:endParaRPr lang="pl-PL" sz="1100" dirty="0"/>
          </a:p>
        </p:txBody>
      </p:sp>
      <p:cxnSp>
        <p:nvCxnSpPr>
          <p:cNvPr id="36" name="Łącznik prosty ze strzałką 35"/>
          <p:cNvCxnSpPr/>
          <p:nvPr/>
        </p:nvCxnSpPr>
        <p:spPr>
          <a:xfrm>
            <a:off x="1781828" y="4209793"/>
            <a:ext cx="130819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9219239" y="4199289"/>
            <a:ext cx="1170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pole tekstowe 27"/>
          <p:cNvSpPr txBox="1"/>
          <p:nvPr/>
        </p:nvSpPr>
        <p:spPr>
          <a:xfrm>
            <a:off x="9178234" y="3937679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err="1"/>
              <a:t>proxy.AddData</a:t>
            </a:r>
            <a:r>
              <a:rPr lang="pl-PL" sz="1100" dirty="0"/>
              <a:t>(…)</a:t>
            </a:r>
            <a:endParaRPr lang="en-US" sz="1100" dirty="0"/>
          </a:p>
        </p:txBody>
      </p:sp>
      <p:sp>
        <p:nvSpPr>
          <p:cNvPr id="26" name="Prostokąt 25"/>
          <p:cNvSpPr/>
          <p:nvPr/>
        </p:nvSpPr>
        <p:spPr>
          <a:xfrm>
            <a:off x="301384" y="6370740"/>
            <a:ext cx="2240154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27" name="Prostokąt 26"/>
          <p:cNvSpPr/>
          <p:nvPr/>
        </p:nvSpPr>
        <p:spPr>
          <a:xfrm>
            <a:off x="9785567" y="6370740"/>
            <a:ext cx="2188466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HTTP(S)</a:t>
            </a:r>
            <a:endParaRPr lang="en-US" dirty="0"/>
          </a:p>
        </p:txBody>
      </p:sp>
      <p:sp>
        <p:nvSpPr>
          <p:cNvPr id="29" name="Prostokąt 28"/>
          <p:cNvSpPr/>
          <p:nvPr/>
        </p:nvSpPr>
        <p:spPr>
          <a:xfrm>
            <a:off x="3097280" y="6370740"/>
            <a:ext cx="6132545" cy="34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Database</a:t>
            </a:r>
            <a:endParaRPr lang="en-US" dirty="0"/>
          </a:p>
        </p:txBody>
      </p:sp>
      <p:cxnSp>
        <p:nvCxnSpPr>
          <p:cNvPr id="39" name="Łącznik prosty 38"/>
          <p:cNvCxnSpPr/>
          <p:nvPr/>
        </p:nvCxnSpPr>
        <p:spPr>
          <a:xfrm>
            <a:off x="4848775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>
            <a:off x="7255277" y="4207293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Nawias klamrowy zamykający 37"/>
          <p:cNvSpPr/>
          <p:nvPr/>
        </p:nvSpPr>
        <p:spPr>
          <a:xfrm rot="16200000">
            <a:off x="5990959" y="-731165"/>
            <a:ext cx="308345" cy="6095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4" name="Łącznik prosty 43"/>
          <p:cNvCxnSpPr/>
          <p:nvPr/>
        </p:nvCxnSpPr>
        <p:spPr>
          <a:xfrm>
            <a:off x="2353509" y="4209565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>
            <a:off x="9957587" y="4199289"/>
            <a:ext cx="0" cy="2163447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stokąt 45"/>
          <p:cNvSpPr/>
          <p:nvPr/>
        </p:nvSpPr>
        <p:spPr>
          <a:xfrm>
            <a:off x="183113" y="1686735"/>
            <a:ext cx="1937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 z </a:t>
            </a:r>
            <a:r>
              <a:rPr lang="pl-PL" dirty="0" err="1"/>
              <a:t>Reliability</a:t>
            </a:r>
            <a:r>
              <a:rPr lang="pl-PL" dirty="0"/>
              <a:t>?</a:t>
            </a:r>
          </a:p>
        </p:txBody>
      </p:sp>
      <p:sp>
        <p:nvSpPr>
          <p:cNvPr id="30" name="Prostokąt 29"/>
          <p:cNvSpPr/>
          <p:nvPr/>
        </p:nvSpPr>
        <p:spPr>
          <a:xfrm>
            <a:off x="5566362" y="1683860"/>
            <a:ext cx="1227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/>
              <a:t>Integrator</a:t>
            </a:r>
          </a:p>
        </p:txBody>
      </p:sp>
    </p:spTree>
    <p:extLst>
      <p:ext uri="{BB962C8B-B14F-4D97-AF65-F5344CB8AC3E}">
        <p14:creationId xmlns:p14="http://schemas.microsoft.com/office/powerpoint/2010/main" val="3627954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Nie tylko wyzwania techniczne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14793" y="2008682"/>
            <a:ext cx="11664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Końcowy użytkownik -&gt; widzi rozwiązanie jako całość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„Czyste bebechy” -&gt; nie ma efektu UI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Utrzymanie -&gt; zawsze będzie, ze względu na złożoność problemu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Ludzie -&gt; umiejętność dogadywania się po obu stronach</a:t>
            </a:r>
          </a:p>
        </p:txBody>
      </p:sp>
    </p:spTree>
    <p:extLst>
      <p:ext uri="{BB962C8B-B14F-4D97-AF65-F5344CB8AC3E}">
        <p14:creationId xmlns:p14="http://schemas.microsoft.com/office/powerpoint/2010/main" val="3518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Podsumowanie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32281" y="2008682"/>
            <a:ext cx="1164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Wyzwania techniczne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Wyzwania nietechniczne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Odpowiednie narzędzia</a:t>
            </a:r>
          </a:p>
        </p:txBody>
      </p:sp>
    </p:spTree>
    <p:extLst>
      <p:ext uri="{BB962C8B-B14F-4D97-AF65-F5344CB8AC3E}">
        <p14:creationId xmlns:p14="http://schemas.microsoft.com/office/powerpoint/2010/main" val="5871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2"/>
          <p:cNvSpPr txBox="1">
            <a:spLocks/>
          </p:cNvSpPr>
          <p:nvPr/>
        </p:nvSpPr>
        <p:spPr>
          <a:xfrm>
            <a:off x="1524000" y="2852936"/>
            <a:ext cx="9144000" cy="144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pl-PL" sz="4400" b="0" i="0" u="none" strike="noStrike" kern="1200">
                <a:ln>
                  <a:noFill/>
                </a:ln>
                <a:latin typeface="Arial" pitchFamily="18"/>
                <a:cs typeface="Tahom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SzPct val="100000"/>
              <a:buNone/>
            </a:pPr>
            <a:r>
              <a:rPr lang="pl-PL" dirty="0">
                <a:latin typeface="Calibri" pitchFamily="34"/>
              </a:rPr>
              <a:t>Dziękuję za uwagę</a:t>
            </a:r>
            <a:endParaRPr lang="en-US" dirty="0">
              <a:latin typeface="Calibri" pitchFamily="34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50995" y="5194689"/>
            <a:ext cx="3492088" cy="112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/>
          <a:p>
            <a:pPr algn="ctr" hangingPunct="0"/>
            <a:r>
              <a:rPr lang="en-US" sz="2000" dirty="0">
                <a:latin typeface="Calibri" pitchFamily="34"/>
                <a:ea typeface="Lucida Sans Unicode" pitchFamily="2"/>
                <a:cs typeface="Tahoma" pitchFamily="2"/>
              </a:rPr>
              <a:t>Michał Bogdański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Kruk S.A.</a:t>
            </a:r>
          </a:p>
          <a:p>
            <a:pPr algn="ctr" hangingPunct="0"/>
            <a:r>
              <a:rPr lang="pl-PL" sz="1600" dirty="0">
                <a:latin typeface="Calibri" pitchFamily="34"/>
                <a:ea typeface="Lucida Sans Unicode" pitchFamily="2"/>
                <a:cs typeface="Tahoma" pitchFamily="2"/>
              </a:rPr>
              <a:t>ddtd.pl</a:t>
            </a:r>
          </a:p>
          <a:p>
            <a:pPr algn="ctr" hangingPunct="0"/>
            <a:r>
              <a:rPr lang="pl-PL" sz="1400" dirty="0">
                <a:latin typeface="Calibri" pitchFamily="34"/>
                <a:ea typeface="Lucida Sans Unicode" pitchFamily="2"/>
                <a:cs typeface="Tahoma" pitchFamily="2"/>
              </a:rPr>
              <a:t>2019</a:t>
            </a:r>
            <a:endParaRPr lang="en-US" sz="1400" dirty="0">
              <a:latin typeface="Calibri" pitchFamily="34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4447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1. – Jaki kanał komunikacji?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83112" y="2008682"/>
            <a:ext cx="117957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Baza Danych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Pliki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Messaging &amp; </a:t>
            </a:r>
            <a:r>
              <a:rPr lang="pl-PL" sz="2800" dirty="0" err="1"/>
              <a:t>Queueing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4147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1. – Jaki kanał komunikacji?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83112" y="2008682"/>
            <a:ext cx="117957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Baza Danych</a:t>
            </a:r>
          </a:p>
          <a:p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Pliki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Messaging &amp; </a:t>
            </a:r>
            <a:r>
              <a:rPr lang="pl-PL" sz="2800" dirty="0" err="1"/>
              <a:t>Queueing</a:t>
            </a: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1313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83113" y="366222"/>
            <a:ext cx="1179579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3600" dirty="0" err="1">
                <a:latin typeface="Calibri" pitchFamily="34"/>
              </a:rPr>
              <a:t>Integracja</a:t>
            </a:r>
            <a:r>
              <a:rPr lang="en-US" sz="3600" dirty="0">
                <a:latin typeface="Calibri" pitchFamily="34"/>
              </a:rPr>
              <a:t> </a:t>
            </a:r>
            <a:r>
              <a:rPr lang="en-US" sz="3600" dirty="0" err="1">
                <a:latin typeface="Calibri" pitchFamily="34"/>
              </a:rPr>
              <a:t>Systemów</a:t>
            </a:r>
            <a:r>
              <a:rPr lang="en-US" sz="3600" dirty="0">
                <a:latin typeface="Calibri" pitchFamily="34"/>
              </a:rPr>
              <a:t> -&gt; Messaging &amp; Queueing &amp; </a:t>
            </a:r>
            <a:r>
              <a:rPr lang="en-US" sz="3600" dirty="0" err="1">
                <a:latin typeface="Calibri" pitchFamily="34"/>
              </a:rPr>
              <a:t>NServiceBus</a:t>
            </a:r>
            <a:endParaRPr lang="pl-PL" sz="3600" dirty="0">
              <a:latin typeface="Calibri" pitchFamily="34"/>
            </a:endParaRPr>
          </a:p>
          <a:p>
            <a:pPr algn="ctr">
              <a:buNone/>
            </a:pPr>
            <a:r>
              <a:rPr lang="pl-PL" sz="2800" dirty="0">
                <a:latin typeface="Calibri" pitchFamily="34"/>
              </a:rPr>
              <a:t>Wyzwanie nr 1. – Jaki kanał komunikacji?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449705" y="2008682"/>
            <a:ext cx="1116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83112" y="2008682"/>
            <a:ext cx="117957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Baza Danych</a:t>
            </a:r>
          </a:p>
          <a:p>
            <a:endParaRPr lang="pl-PL" sz="28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chemeClr val="bg1">
                    <a:lumMod val="75000"/>
                  </a:schemeClr>
                </a:solidFill>
              </a:rPr>
              <a:t>Pliki</a:t>
            </a:r>
          </a:p>
          <a:p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Messaging &amp; </a:t>
            </a:r>
            <a:r>
              <a:rPr lang="pl-PL" sz="2800" dirty="0" err="1"/>
              <a:t>Queueing</a:t>
            </a:r>
            <a:r>
              <a:rPr lang="pl-PL" sz="2800" dirty="0"/>
              <a:t> -&gt; jeszcze się nie spotkałem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27957999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2844</Words>
  <Application>Microsoft Office PowerPoint</Application>
  <PresentationFormat>Panoramiczny</PresentationFormat>
  <Paragraphs>818</Paragraphs>
  <Slides>66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Lucida Sans Unicode</vt:lpstr>
      <vt:lpstr>StarSymbol</vt:lpstr>
      <vt:lpstr>Tahoma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Bogdański</dc:creator>
  <cp:lastModifiedBy>Michał Bogdański</cp:lastModifiedBy>
  <cp:revision>530</cp:revision>
  <dcterms:created xsi:type="dcterms:W3CDTF">2019-09-20T06:48:58Z</dcterms:created>
  <dcterms:modified xsi:type="dcterms:W3CDTF">2019-11-02T10:11:03Z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RUKCATEGORY">
    <vt:lpwstr>WEWNETRZNE</vt:lpwstr>
  </property>
  <property fmtid="{D5CDD505-2E9C-101B-9397-08002B2CF9AE}" pid="3" name="KRUKClassifiedBy">
    <vt:lpwstr>KRUK\mbogdanski;Michał Bogdański</vt:lpwstr>
  </property>
  <property fmtid="{D5CDD505-2E9C-101B-9397-08002B2CF9AE}" pid="4" name="KRUKClassificationDate">
    <vt:lpwstr>2019-09-20T08:52:42.3539083+02:00</vt:lpwstr>
  </property>
  <property fmtid="{D5CDD505-2E9C-101B-9397-08002B2CF9AE}" pid="5" name="KRUKClassifiedBySID">
    <vt:lpwstr>KRUK\S-1-5-21-2000478354-1275210071-682003330-39840</vt:lpwstr>
  </property>
  <property fmtid="{D5CDD505-2E9C-101B-9397-08002B2CF9AE}" pid="6" name="KRUKGRNItemId">
    <vt:lpwstr>GRN-89b20c80-83be-4013-9639-8675b967a62d</vt:lpwstr>
  </property>
  <property fmtid="{D5CDD505-2E9C-101B-9397-08002B2CF9AE}" pid="7" name="KRUKRefresh">
    <vt:lpwstr>False</vt:lpwstr>
  </property>
</Properties>
</file>