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67" r:id="rId4"/>
    <p:sldId id="271" r:id="rId5"/>
    <p:sldId id="268" r:id="rId6"/>
    <p:sldId id="269" r:id="rId7"/>
    <p:sldId id="270" r:id="rId8"/>
    <p:sldId id="272" r:id="rId9"/>
    <p:sldId id="259" r:id="rId10"/>
    <p:sldId id="273" r:id="rId11"/>
    <p:sldId id="274" r:id="rId12"/>
    <p:sldId id="275" r:id="rId13"/>
    <p:sldId id="334" r:id="rId14"/>
    <p:sldId id="336" r:id="rId15"/>
    <p:sldId id="337" r:id="rId16"/>
    <p:sldId id="338" r:id="rId17"/>
    <p:sldId id="339" r:id="rId18"/>
    <p:sldId id="349" r:id="rId19"/>
    <p:sldId id="340" r:id="rId20"/>
    <p:sldId id="347" r:id="rId21"/>
    <p:sldId id="348" r:id="rId22"/>
    <p:sldId id="335" r:id="rId23"/>
    <p:sldId id="344" r:id="rId24"/>
    <p:sldId id="343" r:id="rId25"/>
    <p:sldId id="308" r:id="rId26"/>
    <p:sldId id="309" r:id="rId27"/>
    <p:sldId id="332" r:id="rId28"/>
    <p:sldId id="333" r:id="rId29"/>
    <p:sldId id="263" r:id="rId30"/>
    <p:sldId id="346" r:id="rId31"/>
    <p:sldId id="345" r:id="rId32"/>
    <p:sldId id="315" r:id="rId33"/>
    <p:sldId id="326" r:id="rId34"/>
    <p:sldId id="322" r:id="rId35"/>
    <p:sldId id="327" r:id="rId36"/>
    <p:sldId id="325" r:id="rId37"/>
    <p:sldId id="328" r:id="rId38"/>
    <p:sldId id="323" r:id="rId39"/>
    <p:sldId id="324" r:id="rId40"/>
    <p:sldId id="286" r:id="rId41"/>
    <p:sldId id="266" r:id="rId42"/>
    <p:sldId id="276" r:id="rId43"/>
    <p:sldId id="265" r:id="rId44"/>
    <p:sldId id="257" r:id="rId4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12DC6-5EEF-4F95-A734-5475CCD2C6FB}" type="datetimeFigureOut">
              <a:rPr lang="pl-PL" smtClean="0"/>
              <a:t>2020-01-21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3B207-DEC3-4ADB-8503-18C87C85DD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505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3B207-DEC3-4ADB-8503-18C87C85DDC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545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3B207-DEC3-4ADB-8503-18C87C85DDC3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4695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3B207-DEC3-4ADB-8503-18C87C85DDC3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15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C7D-63D8-4655-8A39-FD053A9A5840}" type="datetimeFigureOut">
              <a:rPr lang="pl-PL" smtClean="0"/>
              <a:t>2020-01-21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0C30-2DA5-4295-8EF5-43C508CA19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602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C7D-63D8-4655-8A39-FD053A9A5840}" type="datetimeFigureOut">
              <a:rPr lang="pl-PL" smtClean="0"/>
              <a:t>2020-01-21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0C30-2DA5-4295-8EF5-43C508CA19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035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C7D-63D8-4655-8A39-FD053A9A5840}" type="datetimeFigureOut">
              <a:rPr lang="pl-PL" smtClean="0"/>
              <a:t>2020-01-21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0C30-2DA5-4295-8EF5-43C508CA19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244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C7D-63D8-4655-8A39-FD053A9A5840}" type="datetimeFigureOut">
              <a:rPr lang="pl-PL" smtClean="0"/>
              <a:t>2020-01-21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0C30-2DA5-4295-8EF5-43C508CA19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444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C7D-63D8-4655-8A39-FD053A9A5840}" type="datetimeFigureOut">
              <a:rPr lang="pl-PL" smtClean="0"/>
              <a:t>2020-01-21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0C30-2DA5-4295-8EF5-43C508CA19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166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C7D-63D8-4655-8A39-FD053A9A5840}" type="datetimeFigureOut">
              <a:rPr lang="pl-PL" smtClean="0"/>
              <a:t>2020-01-21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0C30-2DA5-4295-8EF5-43C508CA19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786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C7D-63D8-4655-8A39-FD053A9A5840}" type="datetimeFigureOut">
              <a:rPr lang="pl-PL" smtClean="0"/>
              <a:t>2020-01-21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0C30-2DA5-4295-8EF5-43C508CA19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917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C7D-63D8-4655-8A39-FD053A9A5840}" type="datetimeFigureOut">
              <a:rPr lang="pl-PL" smtClean="0"/>
              <a:t>2020-01-21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0C30-2DA5-4295-8EF5-43C508CA19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771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C7D-63D8-4655-8A39-FD053A9A5840}" type="datetimeFigureOut">
              <a:rPr lang="pl-PL" smtClean="0"/>
              <a:t>2020-01-21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0C30-2DA5-4295-8EF5-43C508CA19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592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C7D-63D8-4655-8A39-FD053A9A5840}" type="datetimeFigureOut">
              <a:rPr lang="pl-PL" smtClean="0"/>
              <a:t>2020-01-21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0C30-2DA5-4295-8EF5-43C508CA19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544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C7D-63D8-4655-8A39-FD053A9A5840}" type="datetimeFigureOut">
              <a:rPr lang="pl-PL" smtClean="0"/>
              <a:t>2020-01-21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0C30-2DA5-4295-8EF5-43C508CA19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9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FC7D-63D8-4655-8A39-FD053A9A5840}" type="datetimeFigureOut">
              <a:rPr lang="pl-PL" smtClean="0"/>
              <a:t>2020-01-21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F0C30-2DA5-4295-8EF5-43C508CA19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929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udidahan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articular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udidahan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articular.net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329784" y="2388252"/>
            <a:ext cx="11527436" cy="208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ctr">
              <a:buNone/>
            </a:pPr>
            <a:r>
              <a:rPr lang="pl-PL" dirty="0"/>
              <a:t>Wytwarzanie Oprogramowania+++:</a:t>
            </a:r>
          </a:p>
          <a:p>
            <a:pPr algn="ctr">
              <a:buNone/>
            </a:pPr>
            <a:r>
              <a:rPr lang="pl-PL" dirty="0"/>
              <a:t>3 elementy, których potrzebujesz, aby wznieść się na wyższy poziom</a:t>
            </a:r>
            <a:endParaRPr lang="pl-PL" dirty="0">
              <a:latin typeface="Calibri" pitchFamily="34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250995" y="5194689"/>
            <a:ext cx="3492088" cy="112404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algn="ctr" hangingPunct="0"/>
            <a:r>
              <a:rPr lang="en-US" sz="2000" dirty="0">
                <a:latin typeface="Calibri" pitchFamily="34"/>
                <a:ea typeface="Lucida Sans Unicode" pitchFamily="2"/>
                <a:cs typeface="Tahoma" pitchFamily="2"/>
              </a:rPr>
              <a:t>Michał Bogdański</a:t>
            </a:r>
          </a:p>
          <a:p>
            <a:pPr algn="ctr" hangingPunct="0"/>
            <a:r>
              <a:rPr lang="pl-PL" sz="1600" dirty="0">
                <a:latin typeface="Calibri" pitchFamily="34"/>
                <a:ea typeface="Lucida Sans Unicode" pitchFamily="2"/>
                <a:cs typeface="Tahoma" pitchFamily="2"/>
              </a:rPr>
              <a:t>Kruk S.A.</a:t>
            </a:r>
          </a:p>
          <a:p>
            <a:pPr algn="ctr" hangingPunct="0"/>
            <a:r>
              <a:rPr lang="pl-PL" sz="1600" dirty="0">
                <a:latin typeface="Calibri" pitchFamily="34"/>
                <a:ea typeface="Lucida Sans Unicode" pitchFamily="2"/>
                <a:cs typeface="Tahoma" pitchFamily="2"/>
              </a:rPr>
              <a:t>ddtd.pl</a:t>
            </a:r>
          </a:p>
          <a:p>
            <a:pPr algn="ctr" hangingPunct="0"/>
            <a:r>
              <a:rPr lang="pl-PL" sz="1400" dirty="0">
                <a:latin typeface="Calibri" pitchFamily="34"/>
                <a:ea typeface="Lucida Sans Unicode" pitchFamily="2"/>
                <a:cs typeface="Tahoma" pitchFamily="2"/>
              </a:rPr>
              <a:t>2020</a:t>
            </a:r>
            <a:endParaRPr lang="en-US" sz="1400" dirty="0">
              <a:latin typeface="Calibri" pitchFamily="34"/>
              <a:ea typeface="Lucida Sans Unicode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7525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endParaRPr lang="pl-PL" sz="2400" dirty="0">
              <a:latin typeface="Calibri" pitchFamily="34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79512" y="1533600"/>
            <a:ext cx="88569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dirty="0"/>
              <a:t>Fizyczny</a:t>
            </a:r>
          </a:p>
          <a:p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/>
              <a:t>Platforma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/>
              <a:t>Technologia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 err="1"/>
              <a:t>Temporal</a:t>
            </a:r>
            <a:r>
              <a:rPr lang="pl-PL" sz="2400" dirty="0"/>
              <a:t> (Runtime) - czas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/>
              <a:t>Infrastruktura</a:t>
            </a:r>
          </a:p>
          <a:p>
            <a:pPr lvl="1"/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7110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endParaRPr lang="pl-PL" sz="2400" dirty="0">
              <a:latin typeface="Calibri" pitchFamily="34"/>
            </a:endParaRPr>
          </a:p>
        </p:txBody>
      </p:sp>
      <p:cxnSp>
        <p:nvCxnSpPr>
          <p:cNvPr id="5" name="Łącznik prosty ze strzałką 4"/>
          <p:cNvCxnSpPr/>
          <p:nvPr/>
        </p:nvCxnSpPr>
        <p:spPr>
          <a:xfrm>
            <a:off x="2191496" y="4102759"/>
            <a:ext cx="7287065" cy="0"/>
          </a:xfrm>
          <a:prstGeom prst="straightConnector1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stokąt 6"/>
          <p:cNvSpPr/>
          <p:nvPr/>
        </p:nvSpPr>
        <p:spPr>
          <a:xfrm>
            <a:off x="612526" y="4406836"/>
            <a:ext cx="29140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Font typeface="Arial" pitchFamily="34" charset="0"/>
              <a:buChar char="•"/>
            </a:pPr>
            <a:r>
              <a:rPr lang="pl-PL" sz="2000" dirty="0"/>
              <a:t>Nikt nie używa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000" dirty="0"/>
              <a:t>Nic nie używa</a:t>
            </a:r>
          </a:p>
          <a:p>
            <a:pPr lvl="1"/>
            <a:endParaRPr lang="pl-PL" sz="2000" dirty="0"/>
          </a:p>
        </p:txBody>
      </p:sp>
      <p:sp>
        <p:nvSpPr>
          <p:cNvPr id="8" name="Prostokąt 7"/>
          <p:cNvSpPr/>
          <p:nvPr/>
        </p:nvSpPr>
        <p:spPr>
          <a:xfrm>
            <a:off x="180000" y="1533600"/>
            <a:ext cx="172047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dirty="0"/>
              <a:t>Skrajności</a:t>
            </a:r>
          </a:p>
          <a:p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7132914" y="4403834"/>
            <a:ext cx="39392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Robi wszystko + konstrukcje </a:t>
            </a:r>
            <a:r>
              <a:rPr lang="pl-PL" sz="2000" dirty="0" err="1"/>
              <a:t>goto</a:t>
            </a:r>
            <a:endParaRPr lang="pl-PL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10" name="Prostokąt 9"/>
          <p:cNvSpPr/>
          <p:nvPr/>
        </p:nvSpPr>
        <p:spPr>
          <a:xfrm>
            <a:off x="625030" y="3571147"/>
            <a:ext cx="2492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l-PL" sz="2000" dirty="0"/>
              <a:t>Maximum </a:t>
            </a:r>
            <a:r>
              <a:rPr lang="pl-PL" sz="2000" dirty="0" err="1"/>
              <a:t>loosely</a:t>
            </a:r>
            <a:endParaRPr lang="pl-PL" sz="2000" dirty="0"/>
          </a:p>
        </p:txBody>
      </p:sp>
      <p:sp>
        <p:nvSpPr>
          <p:cNvPr id="11" name="Prostokąt 10"/>
          <p:cNvSpPr/>
          <p:nvPr/>
        </p:nvSpPr>
        <p:spPr>
          <a:xfrm>
            <a:off x="8010623" y="3571146"/>
            <a:ext cx="2419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l-PL" sz="2000" dirty="0"/>
              <a:t>Maximum </a:t>
            </a:r>
            <a:r>
              <a:rPr lang="pl-PL" sz="2000" dirty="0" err="1"/>
              <a:t>tightly</a:t>
            </a:r>
            <a:endParaRPr lang="pl-PL" sz="2000" dirty="0"/>
          </a:p>
        </p:txBody>
      </p:sp>
      <p:sp>
        <p:nvSpPr>
          <p:cNvPr id="12" name="Prostokąt 11"/>
          <p:cNvSpPr/>
          <p:nvPr/>
        </p:nvSpPr>
        <p:spPr>
          <a:xfrm>
            <a:off x="4689512" y="2599607"/>
            <a:ext cx="1757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l-PL" sz="2000" dirty="0"/>
              <a:t>Praktyczny</a:t>
            </a:r>
          </a:p>
        </p:txBody>
      </p:sp>
      <p:sp>
        <p:nvSpPr>
          <p:cNvPr id="14" name="Nawias klamrowy zamykający 13"/>
          <p:cNvSpPr/>
          <p:nvPr/>
        </p:nvSpPr>
        <p:spPr>
          <a:xfrm rot="16200000">
            <a:off x="5485431" y="561851"/>
            <a:ext cx="476791" cy="53525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Nawias klamrowy zamykający 12"/>
          <p:cNvSpPr/>
          <p:nvPr/>
        </p:nvSpPr>
        <p:spPr>
          <a:xfrm rot="16200000">
            <a:off x="5494527" y="562781"/>
            <a:ext cx="476791" cy="5352524"/>
          </a:xfrm>
          <a:prstGeom prst="rightBrace">
            <a:avLst>
              <a:gd name="adj1" fmla="val 8333"/>
              <a:gd name="adj2" fmla="val 732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Nawias klamrowy zamykający 14"/>
          <p:cNvSpPr/>
          <p:nvPr/>
        </p:nvSpPr>
        <p:spPr>
          <a:xfrm rot="16200000">
            <a:off x="5487703" y="564123"/>
            <a:ext cx="476791" cy="5352524"/>
          </a:xfrm>
          <a:prstGeom prst="rightBrace">
            <a:avLst>
              <a:gd name="adj1" fmla="val 8333"/>
              <a:gd name="adj2" fmla="val 132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2459719" y="2599781"/>
            <a:ext cx="1757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l-PL" sz="2000" dirty="0"/>
              <a:t>Praktyczny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6179392" y="2597335"/>
            <a:ext cx="1757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l-PL" sz="2000" dirty="0"/>
              <a:t>Praktyczny</a:t>
            </a:r>
          </a:p>
        </p:txBody>
      </p:sp>
    </p:spTree>
    <p:extLst>
      <p:ext uri="{BB962C8B-B14F-4D97-AF65-F5344CB8AC3E}">
        <p14:creationId xmlns:p14="http://schemas.microsoft.com/office/powerpoint/2010/main" val="278630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4" grpId="0" animBg="1"/>
      <p:bldP spid="13" grpId="0" animBg="1"/>
      <p:bldP spid="15" grpId="0" animBg="1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endParaRPr lang="pl-PL" sz="2400" dirty="0">
              <a:latin typeface="Calibri" pitchFamily="34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180000" y="1533600"/>
            <a:ext cx="5788764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dirty="0"/>
              <a:t>Dzisiaj zajmiemy się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/>
              <a:t>Fizyczny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400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400" dirty="0" err="1"/>
              <a:t>Temporal</a:t>
            </a:r>
            <a:r>
              <a:rPr lang="pl-PL" sz="2400" dirty="0"/>
              <a:t> </a:t>
            </a:r>
            <a:r>
              <a:rPr lang="pl-PL" sz="2400" dirty="0" err="1"/>
              <a:t>Coupling</a:t>
            </a:r>
            <a:r>
              <a:rPr lang="pl-PL" sz="2400" dirty="0"/>
              <a:t> (Runtime) - czas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l-PL" sz="2400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400" dirty="0" err="1"/>
              <a:t>Reliability</a:t>
            </a:r>
            <a:endParaRPr lang="pl-PL" sz="2400" dirty="0"/>
          </a:p>
          <a:p>
            <a:endParaRPr lang="pl-PL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Logiczny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l-PL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sz="24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28805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endParaRPr lang="pl-PL" sz="2400" dirty="0">
              <a:latin typeface="Calibri" pitchFamily="34"/>
            </a:endParaRPr>
          </a:p>
        </p:txBody>
      </p:sp>
      <p:grpSp>
        <p:nvGrpSpPr>
          <p:cNvPr id="10" name="Grupa 9"/>
          <p:cNvGrpSpPr/>
          <p:nvPr/>
        </p:nvGrpSpPr>
        <p:grpSpPr>
          <a:xfrm>
            <a:off x="3988739" y="1672856"/>
            <a:ext cx="7771412" cy="3775884"/>
            <a:chOff x="1433596" y="1992084"/>
            <a:chExt cx="8648337" cy="4201954"/>
          </a:xfrm>
        </p:grpSpPr>
        <p:cxnSp>
          <p:nvCxnSpPr>
            <p:cNvPr id="29" name="Łącznik prosty ze strzałką 28"/>
            <p:cNvCxnSpPr>
              <a:endCxn id="23" idx="1"/>
            </p:cNvCxnSpPr>
            <p:nvPr/>
          </p:nvCxnSpPr>
          <p:spPr>
            <a:xfrm>
              <a:off x="5770238" y="4304769"/>
              <a:ext cx="3231695" cy="1349269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Łącznik prosty ze strzałką 26"/>
            <p:cNvCxnSpPr>
              <a:endCxn id="21" idx="1"/>
            </p:cNvCxnSpPr>
            <p:nvPr/>
          </p:nvCxnSpPr>
          <p:spPr>
            <a:xfrm flipV="1">
              <a:off x="5770238" y="2532084"/>
              <a:ext cx="3231695" cy="1420134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Prostokąt 20"/>
            <p:cNvSpPr/>
            <p:nvPr/>
          </p:nvSpPr>
          <p:spPr>
            <a:xfrm>
              <a:off x="9001933" y="1992084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22" name="Prostokąt 21"/>
            <p:cNvSpPr/>
            <p:nvPr/>
          </p:nvSpPr>
          <p:spPr>
            <a:xfrm>
              <a:off x="9001933" y="3553061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23" name="Prostokąt 22"/>
            <p:cNvSpPr/>
            <p:nvPr/>
          </p:nvSpPr>
          <p:spPr>
            <a:xfrm>
              <a:off x="9001933" y="5114038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24" name="Prostokąt 23"/>
            <p:cNvSpPr/>
            <p:nvPr/>
          </p:nvSpPr>
          <p:spPr>
            <a:xfrm>
              <a:off x="4679415" y="3565979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25" name="Prostokąt 24"/>
            <p:cNvSpPr/>
            <p:nvPr/>
          </p:nvSpPr>
          <p:spPr>
            <a:xfrm>
              <a:off x="1433596" y="3578897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26" name="Łącznik prosty ze strzałką 25"/>
            <p:cNvCxnSpPr>
              <a:stCxn id="25" idx="3"/>
              <a:endCxn id="24" idx="1"/>
            </p:cNvCxnSpPr>
            <p:nvPr/>
          </p:nvCxnSpPr>
          <p:spPr>
            <a:xfrm flipV="1">
              <a:off x="2513596" y="4105979"/>
              <a:ext cx="2165819" cy="12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ze strzałką 27"/>
            <p:cNvCxnSpPr>
              <a:stCxn id="24" idx="3"/>
            </p:cNvCxnSpPr>
            <p:nvPr/>
          </p:nvCxnSpPr>
          <p:spPr>
            <a:xfrm flipV="1">
              <a:off x="5759415" y="4093061"/>
              <a:ext cx="3242518" cy="1291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460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endParaRPr lang="pl-PL" sz="2400" dirty="0">
              <a:latin typeface="Calibri" pitchFamily="34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80000" y="15336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Logiczny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B, C, D</a:t>
            </a:r>
          </a:p>
        </p:txBody>
      </p:sp>
      <p:grpSp>
        <p:nvGrpSpPr>
          <p:cNvPr id="14" name="Grupa 13"/>
          <p:cNvGrpSpPr/>
          <p:nvPr/>
        </p:nvGrpSpPr>
        <p:grpSpPr>
          <a:xfrm>
            <a:off x="3988739" y="1672856"/>
            <a:ext cx="7771412" cy="3775884"/>
            <a:chOff x="1433596" y="1992084"/>
            <a:chExt cx="8648337" cy="4201954"/>
          </a:xfrm>
        </p:grpSpPr>
        <p:cxnSp>
          <p:nvCxnSpPr>
            <p:cNvPr id="15" name="Łącznik prosty ze strzałką 14"/>
            <p:cNvCxnSpPr>
              <a:endCxn id="19" idx="1"/>
            </p:cNvCxnSpPr>
            <p:nvPr/>
          </p:nvCxnSpPr>
          <p:spPr>
            <a:xfrm>
              <a:off x="5770238" y="4304769"/>
              <a:ext cx="3231695" cy="1349269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ze strzałką 15"/>
            <p:cNvCxnSpPr>
              <a:endCxn id="17" idx="1"/>
            </p:cNvCxnSpPr>
            <p:nvPr/>
          </p:nvCxnSpPr>
          <p:spPr>
            <a:xfrm flipV="1">
              <a:off x="5770238" y="2532084"/>
              <a:ext cx="3231695" cy="1420134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Prostokąt 16"/>
            <p:cNvSpPr/>
            <p:nvPr/>
          </p:nvSpPr>
          <p:spPr>
            <a:xfrm>
              <a:off x="9001933" y="1992084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18" name="Prostokąt 17"/>
            <p:cNvSpPr/>
            <p:nvPr/>
          </p:nvSpPr>
          <p:spPr>
            <a:xfrm>
              <a:off x="9001933" y="3553061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19" name="Prostokąt 18"/>
            <p:cNvSpPr/>
            <p:nvPr/>
          </p:nvSpPr>
          <p:spPr>
            <a:xfrm>
              <a:off x="9001933" y="5114038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20" name="Prostokąt 19"/>
            <p:cNvSpPr/>
            <p:nvPr/>
          </p:nvSpPr>
          <p:spPr>
            <a:xfrm>
              <a:off x="4679415" y="3565979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30" name="Prostokąt 29"/>
            <p:cNvSpPr/>
            <p:nvPr/>
          </p:nvSpPr>
          <p:spPr>
            <a:xfrm>
              <a:off x="1433596" y="3578897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31" name="Łącznik prosty ze strzałką 30"/>
            <p:cNvCxnSpPr>
              <a:stCxn id="30" idx="3"/>
              <a:endCxn id="20" idx="1"/>
            </p:cNvCxnSpPr>
            <p:nvPr/>
          </p:nvCxnSpPr>
          <p:spPr>
            <a:xfrm flipV="1">
              <a:off x="2513596" y="4105979"/>
              <a:ext cx="2165819" cy="12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Łącznik prosty ze strzałką 31"/>
            <p:cNvCxnSpPr>
              <a:stCxn id="20" idx="3"/>
            </p:cNvCxnSpPr>
            <p:nvPr/>
          </p:nvCxnSpPr>
          <p:spPr>
            <a:xfrm flipV="1">
              <a:off x="5759415" y="4093061"/>
              <a:ext cx="3242518" cy="1291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21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endParaRPr lang="pl-PL" sz="2400" dirty="0">
              <a:latin typeface="Calibri" pitchFamily="34"/>
            </a:endParaRPr>
          </a:p>
        </p:txBody>
      </p:sp>
      <p:sp>
        <p:nvSpPr>
          <p:cNvPr id="39" name="pole tekstowe 38"/>
          <p:cNvSpPr txBox="1"/>
          <p:nvPr/>
        </p:nvSpPr>
        <p:spPr>
          <a:xfrm>
            <a:off x="180000" y="3574800"/>
            <a:ext cx="334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Deploy</a:t>
            </a:r>
            <a:r>
              <a:rPr lang="pl-PL" dirty="0"/>
              <a:t> – De-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Client, A, B, C, D – niezależne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180000" y="15336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Logiczny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B, C, D</a:t>
            </a:r>
          </a:p>
        </p:txBody>
      </p:sp>
      <p:grpSp>
        <p:nvGrpSpPr>
          <p:cNvPr id="3" name="Grupa 2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30" name="pole tekstowe 29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31" name="pole tekstowe 30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32" name="pole tekstowe 31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33" name="pole tekstowe 32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35" name="pole tekstowe 34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cxnSp>
          <p:nvCxnSpPr>
            <p:cNvPr id="42" name="Łącznik prosty ze strzałką 41"/>
            <p:cNvCxnSpPr>
              <a:endCxn id="46" idx="1"/>
            </p:cNvCxnSpPr>
            <p:nvPr/>
          </p:nvCxnSpPr>
          <p:spPr>
            <a:xfrm>
              <a:off x="7885654" y="3751039"/>
              <a:ext cx="2904007" cy="1212456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Łącznik prosty ze strzałką 42"/>
            <p:cNvCxnSpPr>
              <a:endCxn id="44" idx="1"/>
            </p:cNvCxnSpPr>
            <p:nvPr/>
          </p:nvCxnSpPr>
          <p:spPr>
            <a:xfrm flipV="1">
              <a:off x="7885654" y="2158101"/>
              <a:ext cx="2904007" cy="127613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rostokąt 43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45" name="Prostokąt 44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46" name="Prostokąt 45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47" name="Prostokąt 46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48" name="Prostokąt 47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51" name="Łącznik prosty ze strzałką 50"/>
            <p:cNvCxnSpPr>
              <a:stCxn id="48" idx="3"/>
              <a:endCxn id="47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 prosty ze strzałką 51"/>
            <p:cNvCxnSpPr>
              <a:stCxn id="47" idx="3"/>
            </p:cNvCxnSpPr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08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endParaRPr lang="pl-PL" sz="2400" dirty="0">
              <a:latin typeface="Calibri" pitchFamily="34"/>
            </a:endParaRPr>
          </a:p>
        </p:txBody>
      </p:sp>
      <p:sp>
        <p:nvSpPr>
          <p:cNvPr id="39" name="pole tekstowe 38"/>
          <p:cNvSpPr txBox="1"/>
          <p:nvPr/>
        </p:nvSpPr>
        <p:spPr>
          <a:xfrm>
            <a:off x="180000" y="3574800"/>
            <a:ext cx="334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Deploy</a:t>
            </a:r>
            <a:r>
              <a:rPr lang="pl-PL" dirty="0"/>
              <a:t> – De-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Client, A, B, C, D – niezależne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180000" y="15336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Logiczny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B, C, D</a:t>
            </a:r>
          </a:p>
        </p:txBody>
      </p:sp>
      <p:grpSp>
        <p:nvGrpSpPr>
          <p:cNvPr id="3" name="Grupa 2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42" name="pole tekstowe 41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43" name="pole tekstowe 42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45" name="pole tekstowe 44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46" name="pole tekstowe 45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cxnSp>
          <p:nvCxnSpPr>
            <p:cNvPr id="47" name="Łącznik prosty ze strzałką 46"/>
            <p:cNvCxnSpPr>
              <a:endCxn id="53" idx="1"/>
            </p:cNvCxnSpPr>
            <p:nvPr/>
          </p:nvCxnSpPr>
          <p:spPr>
            <a:xfrm>
              <a:off x="7885654" y="3751039"/>
              <a:ext cx="2904007" cy="1212456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Łącznik prosty ze strzałką 47"/>
            <p:cNvCxnSpPr>
              <a:endCxn id="51" idx="1"/>
            </p:cNvCxnSpPr>
            <p:nvPr/>
          </p:nvCxnSpPr>
          <p:spPr>
            <a:xfrm flipV="1">
              <a:off x="7885654" y="2158101"/>
              <a:ext cx="2904007" cy="127613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rostokąt 50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52" name="Prostokąt 51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53" name="Prostokąt 52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54" name="Prostokąt 53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55" name="Prostokąt 54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56" name="Łącznik prosty ze strzałką 55"/>
            <p:cNvCxnSpPr>
              <a:stCxn id="55" idx="3"/>
              <a:endCxn id="54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Łącznik prosty ze strzałką 56"/>
            <p:cNvCxnSpPr>
              <a:stCxn id="54" idx="3"/>
            </p:cNvCxnSpPr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pole tekstowe 57"/>
            <p:cNvSpPr txBox="1"/>
            <p:nvPr/>
          </p:nvSpPr>
          <p:spPr>
            <a:xfrm>
              <a:off x="4964636" y="3340439"/>
              <a:ext cx="3911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/>
                <a:t>API</a:t>
              </a:r>
            </a:p>
          </p:txBody>
        </p:sp>
        <p:sp>
          <p:nvSpPr>
            <p:cNvPr id="59" name="pole tekstowe 58"/>
            <p:cNvSpPr txBox="1"/>
            <p:nvPr/>
          </p:nvSpPr>
          <p:spPr>
            <a:xfrm>
              <a:off x="8172412" y="3340439"/>
              <a:ext cx="3911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/>
                <a:t>API</a:t>
              </a:r>
            </a:p>
          </p:txBody>
        </p:sp>
        <p:sp>
          <p:nvSpPr>
            <p:cNvPr id="60" name="pole tekstowe 59"/>
            <p:cNvSpPr txBox="1"/>
            <p:nvPr/>
          </p:nvSpPr>
          <p:spPr>
            <a:xfrm rot="20082941">
              <a:off x="8125479" y="2992167"/>
              <a:ext cx="3911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/>
                <a:t>API</a:t>
              </a:r>
            </a:p>
          </p:txBody>
        </p:sp>
        <p:sp>
          <p:nvSpPr>
            <p:cNvPr id="61" name="pole tekstowe 60"/>
            <p:cNvSpPr txBox="1"/>
            <p:nvPr/>
          </p:nvSpPr>
          <p:spPr>
            <a:xfrm rot="1384397">
              <a:off x="8172412" y="3706172"/>
              <a:ext cx="3911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/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33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endParaRPr lang="pl-PL" sz="2400" dirty="0">
              <a:latin typeface="Calibri" pitchFamily="34"/>
            </a:endParaRPr>
          </a:p>
        </p:txBody>
      </p:sp>
      <p:sp>
        <p:nvSpPr>
          <p:cNvPr id="39" name="pole tekstowe 38"/>
          <p:cNvSpPr txBox="1"/>
          <p:nvPr/>
        </p:nvSpPr>
        <p:spPr>
          <a:xfrm>
            <a:off x="180000" y="3574800"/>
            <a:ext cx="334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Deploy</a:t>
            </a:r>
            <a:r>
              <a:rPr lang="pl-PL" dirty="0"/>
              <a:t> – De-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Client, A, B, C, D – niezależne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180000" y="15336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Logiczny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B, C, D</a:t>
            </a:r>
          </a:p>
        </p:txBody>
      </p:sp>
      <p:grpSp>
        <p:nvGrpSpPr>
          <p:cNvPr id="3" name="Grupa 2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41" name="pole tekstowe 40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42" name="pole tekstowe 41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43" name="pole tekstowe 42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45" name="pole tekstowe 44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cxnSp>
          <p:nvCxnSpPr>
            <p:cNvPr id="46" name="Łącznik prosty ze strzałką 45"/>
            <p:cNvCxnSpPr>
              <a:endCxn id="52" idx="1"/>
            </p:cNvCxnSpPr>
            <p:nvPr/>
          </p:nvCxnSpPr>
          <p:spPr>
            <a:xfrm>
              <a:off x="7885654" y="3751039"/>
              <a:ext cx="2904007" cy="1212456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Łącznik prosty ze strzałką 46"/>
            <p:cNvCxnSpPr>
              <a:endCxn id="48" idx="1"/>
            </p:cNvCxnSpPr>
            <p:nvPr/>
          </p:nvCxnSpPr>
          <p:spPr>
            <a:xfrm flipV="1">
              <a:off x="7885654" y="2158101"/>
              <a:ext cx="2904007" cy="127613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rostokąt 47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51" name="Prostokąt 50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52" name="Prostokąt 51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53" name="Prostokąt 52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54" name="Prostokąt 53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55" name="Łącznik prosty ze strzałką 54"/>
            <p:cNvCxnSpPr>
              <a:stCxn id="54" idx="3"/>
              <a:endCxn id="53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Łącznik prosty ze strzałką 55"/>
            <p:cNvCxnSpPr>
              <a:stCxn id="53" idx="3"/>
            </p:cNvCxnSpPr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pole tekstowe 56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/>
                <a:t>API – HTTP(S)</a:t>
              </a:r>
            </a:p>
          </p:txBody>
        </p:sp>
        <p:sp>
          <p:nvSpPr>
            <p:cNvPr id="58" name="pole tekstowe 57"/>
            <p:cNvSpPr txBox="1"/>
            <p:nvPr/>
          </p:nvSpPr>
          <p:spPr>
            <a:xfrm>
              <a:off x="8172412" y="3340439"/>
              <a:ext cx="1001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/>
                <a:t>API – HTTP(S)</a:t>
              </a:r>
            </a:p>
          </p:txBody>
        </p:sp>
        <p:sp>
          <p:nvSpPr>
            <p:cNvPr id="59" name="pole tekstowe 58"/>
            <p:cNvSpPr txBox="1"/>
            <p:nvPr/>
          </p:nvSpPr>
          <p:spPr>
            <a:xfrm rot="20082941">
              <a:off x="8096683" y="2863788"/>
              <a:ext cx="99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/>
                <a:t>API – HTTP(S)</a:t>
              </a:r>
            </a:p>
          </p:txBody>
        </p:sp>
        <p:sp>
          <p:nvSpPr>
            <p:cNvPr id="60" name="pole tekstowe 59"/>
            <p:cNvSpPr txBox="1"/>
            <p:nvPr/>
          </p:nvSpPr>
          <p:spPr>
            <a:xfrm rot="1384397">
              <a:off x="8149734" y="3817271"/>
              <a:ext cx="95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/>
                <a:t>API – HTTP(S)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425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RPC</a:t>
            </a:r>
          </a:p>
        </p:txBody>
      </p:sp>
      <p:sp>
        <p:nvSpPr>
          <p:cNvPr id="39" name="pole tekstowe 38"/>
          <p:cNvSpPr txBox="1"/>
          <p:nvPr/>
        </p:nvSpPr>
        <p:spPr>
          <a:xfrm>
            <a:off x="180000" y="3574800"/>
            <a:ext cx="334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Deploy</a:t>
            </a:r>
            <a:r>
              <a:rPr lang="pl-PL" dirty="0"/>
              <a:t> – De-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Client, A, B, C, D – niezależne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180000" y="15336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Logiczny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B, C, D</a:t>
            </a:r>
          </a:p>
        </p:txBody>
      </p:sp>
      <p:grpSp>
        <p:nvGrpSpPr>
          <p:cNvPr id="3" name="Grupa 2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41" name="pole tekstowe 40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42" name="pole tekstowe 41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43" name="pole tekstowe 42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45" name="pole tekstowe 44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cxnSp>
          <p:nvCxnSpPr>
            <p:cNvPr id="46" name="Łącznik prosty ze strzałką 45"/>
            <p:cNvCxnSpPr>
              <a:endCxn id="52" idx="1"/>
            </p:cNvCxnSpPr>
            <p:nvPr/>
          </p:nvCxnSpPr>
          <p:spPr>
            <a:xfrm>
              <a:off x="7885654" y="3751039"/>
              <a:ext cx="2904007" cy="1212456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Łącznik prosty ze strzałką 46"/>
            <p:cNvCxnSpPr>
              <a:endCxn id="48" idx="1"/>
            </p:cNvCxnSpPr>
            <p:nvPr/>
          </p:nvCxnSpPr>
          <p:spPr>
            <a:xfrm flipV="1">
              <a:off x="7885654" y="2158101"/>
              <a:ext cx="2904007" cy="127613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rostokąt 47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51" name="Prostokąt 50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52" name="Prostokąt 51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53" name="Prostokąt 52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54" name="Prostokąt 53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55" name="Łącznik prosty ze strzałką 54"/>
            <p:cNvCxnSpPr>
              <a:stCxn id="54" idx="3"/>
              <a:endCxn id="53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Łącznik prosty ze strzałką 55"/>
            <p:cNvCxnSpPr>
              <a:stCxn id="53" idx="3"/>
            </p:cNvCxnSpPr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pole tekstowe 56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/>
                <a:t>API – HTTP(S)</a:t>
              </a:r>
            </a:p>
          </p:txBody>
        </p:sp>
        <p:sp>
          <p:nvSpPr>
            <p:cNvPr id="58" name="pole tekstowe 57"/>
            <p:cNvSpPr txBox="1"/>
            <p:nvPr/>
          </p:nvSpPr>
          <p:spPr>
            <a:xfrm>
              <a:off x="8172412" y="3340439"/>
              <a:ext cx="1001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/>
                <a:t>API – HTTP(S)</a:t>
              </a:r>
            </a:p>
          </p:txBody>
        </p:sp>
        <p:sp>
          <p:nvSpPr>
            <p:cNvPr id="59" name="pole tekstowe 58"/>
            <p:cNvSpPr txBox="1"/>
            <p:nvPr/>
          </p:nvSpPr>
          <p:spPr>
            <a:xfrm rot="20082941">
              <a:off x="8096683" y="2863788"/>
              <a:ext cx="99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/>
                <a:t>API – HTTP(S)</a:t>
              </a:r>
            </a:p>
          </p:txBody>
        </p:sp>
        <p:sp>
          <p:nvSpPr>
            <p:cNvPr id="60" name="pole tekstowe 59"/>
            <p:cNvSpPr txBox="1"/>
            <p:nvPr/>
          </p:nvSpPr>
          <p:spPr>
            <a:xfrm rot="1384397">
              <a:off x="8149734" y="3817271"/>
              <a:ext cx="95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/>
                <a:t>API – HTTP(S)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315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RPC</a:t>
            </a:r>
          </a:p>
        </p:txBody>
      </p:sp>
      <p:sp>
        <p:nvSpPr>
          <p:cNvPr id="38" name="pole tekstowe 37"/>
          <p:cNvSpPr txBox="1"/>
          <p:nvPr/>
        </p:nvSpPr>
        <p:spPr>
          <a:xfrm>
            <a:off x="180000" y="47412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Temporal</a:t>
            </a:r>
            <a:r>
              <a:rPr lang="pl-PL" dirty="0"/>
              <a:t> 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B, C, D</a:t>
            </a:r>
          </a:p>
        </p:txBody>
      </p:sp>
      <p:sp>
        <p:nvSpPr>
          <p:cNvPr id="39" name="pole tekstowe 38"/>
          <p:cNvSpPr txBox="1"/>
          <p:nvPr/>
        </p:nvSpPr>
        <p:spPr>
          <a:xfrm>
            <a:off x="180000" y="3574800"/>
            <a:ext cx="334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Deploy</a:t>
            </a:r>
            <a:r>
              <a:rPr lang="pl-PL" dirty="0"/>
              <a:t> – De-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Client, A, B, C, D – niezależne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180000" y="15336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Logiczny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B, C, D</a:t>
            </a:r>
          </a:p>
        </p:txBody>
      </p:sp>
      <p:grpSp>
        <p:nvGrpSpPr>
          <p:cNvPr id="41" name="Grupa 40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42" name="pole tekstowe 41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43" name="pole tekstowe 42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45" name="pole tekstowe 44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46" name="pole tekstowe 45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cxnSp>
          <p:nvCxnSpPr>
            <p:cNvPr id="47" name="Łącznik prosty ze strzałką 46"/>
            <p:cNvCxnSpPr>
              <a:endCxn id="53" idx="1"/>
            </p:cNvCxnSpPr>
            <p:nvPr/>
          </p:nvCxnSpPr>
          <p:spPr>
            <a:xfrm>
              <a:off x="7885654" y="3751039"/>
              <a:ext cx="2904007" cy="1212456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Łącznik prosty ze strzałką 47"/>
            <p:cNvCxnSpPr>
              <a:endCxn id="51" idx="1"/>
            </p:cNvCxnSpPr>
            <p:nvPr/>
          </p:nvCxnSpPr>
          <p:spPr>
            <a:xfrm flipV="1">
              <a:off x="7885654" y="2158101"/>
              <a:ext cx="2904007" cy="127613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rostokąt 50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52" name="Prostokąt 51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53" name="Prostokąt 52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54" name="Prostokąt 53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55" name="Prostokąt 54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56" name="Łącznik prosty ze strzałką 55"/>
            <p:cNvCxnSpPr>
              <a:stCxn id="55" idx="3"/>
              <a:endCxn id="54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Łącznik prosty ze strzałką 56"/>
            <p:cNvCxnSpPr>
              <a:stCxn id="54" idx="3"/>
            </p:cNvCxnSpPr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pole tekstowe 57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api.DoA</a:t>
              </a:r>
              <a:r>
                <a:rPr lang="pl-PL" sz="1000" dirty="0"/>
                <a:t>(…)</a:t>
              </a:r>
            </a:p>
          </p:txBody>
        </p:sp>
        <p:sp>
          <p:nvSpPr>
            <p:cNvPr id="59" name="pole tekstowe 58"/>
            <p:cNvSpPr txBox="1"/>
            <p:nvPr/>
          </p:nvSpPr>
          <p:spPr>
            <a:xfrm>
              <a:off x="8172412" y="3340439"/>
              <a:ext cx="1001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api.DoC</a:t>
              </a:r>
              <a:r>
                <a:rPr lang="pl-PL" sz="1000" dirty="0"/>
                <a:t>(…)</a:t>
              </a:r>
            </a:p>
          </p:txBody>
        </p:sp>
        <p:sp>
          <p:nvSpPr>
            <p:cNvPr id="60" name="pole tekstowe 59"/>
            <p:cNvSpPr txBox="1"/>
            <p:nvPr/>
          </p:nvSpPr>
          <p:spPr>
            <a:xfrm rot="20082941">
              <a:off x="8096683" y="2863788"/>
              <a:ext cx="99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api.DoB</a:t>
              </a:r>
              <a:r>
                <a:rPr lang="pl-PL" sz="1000" dirty="0"/>
                <a:t>(…)</a:t>
              </a:r>
            </a:p>
          </p:txBody>
        </p:sp>
        <p:sp>
          <p:nvSpPr>
            <p:cNvPr id="61" name="pole tekstowe 60"/>
            <p:cNvSpPr txBox="1"/>
            <p:nvPr/>
          </p:nvSpPr>
          <p:spPr>
            <a:xfrm rot="1384397">
              <a:off x="8149734" y="3817271"/>
              <a:ext cx="95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api.DoD</a:t>
              </a:r>
              <a:r>
                <a:rPr lang="pl-PL" sz="1000" dirty="0"/>
                <a:t>(…)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25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623781" y="366222"/>
            <a:ext cx="69144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>
                <a:latin typeface="Calibri" pitchFamily="34"/>
              </a:rPr>
              <a:t>Chcemy pisać Software który jest…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80000" y="1533600"/>
            <a:ext cx="8856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dirty="0"/>
              <a:t>Używany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sz="2400" dirty="0"/>
              <a:t>Łatwy w rozwoju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sz="2400" dirty="0"/>
              <a:t>Dobrej jakości</a:t>
            </a:r>
          </a:p>
        </p:txBody>
      </p:sp>
    </p:spTree>
    <p:extLst>
      <p:ext uri="{BB962C8B-B14F-4D97-AF65-F5344CB8AC3E}">
        <p14:creationId xmlns:p14="http://schemas.microsoft.com/office/powerpoint/2010/main" val="401711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RPC</a:t>
            </a:r>
          </a:p>
        </p:txBody>
      </p:sp>
      <p:sp>
        <p:nvSpPr>
          <p:cNvPr id="38" name="pole tekstowe 37"/>
          <p:cNvSpPr txBox="1"/>
          <p:nvPr/>
        </p:nvSpPr>
        <p:spPr>
          <a:xfrm>
            <a:off x="180000" y="47412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Temporal</a:t>
            </a:r>
            <a:r>
              <a:rPr lang="pl-PL" dirty="0"/>
              <a:t> 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B, C, D</a:t>
            </a:r>
          </a:p>
        </p:txBody>
      </p:sp>
      <p:sp>
        <p:nvSpPr>
          <p:cNvPr id="39" name="pole tekstowe 38"/>
          <p:cNvSpPr txBox="1"/>
          <p:nvPr/>
        </p:nvSpPr>
        <p:spPr>
          <a:xfrm>
            <a:off x="180000" y="3574800"/>
            <a:ext cx="334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Deploy</a:t>
            </a:r>
            <a:r>
              <a:rPr lang="pl-PL" dirty="0"/>
              <a:t> – De-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Client, A, B, C, D – niezależne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180000" y="15336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Logiczny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B, C, D</a:t>
            </a:r>
          </a:p>
        </p:txBody>
      </p:sp>
      <p:grpSp>
        <p:nvGrpSpPr>
          <p:cNvPr id="41" name="Grupa 40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42" name="pole tekstowe 41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43" name="pole tekstowe 42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45" name="pole tekstowe 44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46" name="pole tekstowe 45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cxnSp>
          <p:nvCxnSpPr>
            <p:cNvPr id="47" name="Łącznik prosty ze strzałką 46"/>
            <p:cNvCxnSpPr>
              <a:endCxn id="53" idx="1"/>
            </p:cNvCxnSpPr>
            <p:nvPr/>
          </p:nvCxnSpPr>
          <p:spPr>
            <a:xfrm>
              <a:off x="7885654" y="3751039"/>
              <a:ext cx="2904007" cy="1212456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Łącznik prosty ze strzałką 47"/>
            <p:cNvCxnSpPr>
              <a:endCxn id="51" idx="1"/>
            </p:cNvCxnSpPr>
            <p:nvPr/>
          </p:nvCxnSpPr>
          <p:spPr>
            <a:xfrm flipV="1">
              <a:off x="7885654" y="2158101"/>
              <a:ext cx="2904007" cy="127613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rostokąt 50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52" name="Prostokąt 51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53" name="Prostokąt 52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54" name="Prostokąt 53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55" name="Prostokąt 54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56" name="Łącznik prosty ze strzałką 55"/>
            <p:cNvCxnSpPr>
              <a:stCxn id="55" idx="3"/>
              <a:endCxn id="54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Łącznik prosty ze strzałką 56"/>
            <p:cNvCxnSpPr>
              <a:stCxn id="54" idx="3"/>
            </p:cNvCxnSpPr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pole tekstowe 57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api.DoA</a:t>
              </a:r>
              <a:r>
                <a:rPr lang="pl-PL" sz="1000" dirty="0"/>
                <a:t>(…)</a:t>
              </a:r>
            </a:p>
          </p:txBody>
        </p:sp>
        <p:sp>
          <p:nvSpPr>
            <p:cNvPr id="59" name="pole tekstowe 58"/>
            <p:cNvSpPr txBox="1"/>
            <p:nvPr/>
          </p:nvSpPr>
          <p:spPr>
            <a:xfrm>
              <a:off x="8172412" y="3340439"/>
              <a:ext cx="1001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api.DoC</a:t>
              </a:r>
              <a:r>
                <a:rPr lang="pl-PL" sz="1000" dirty="0"/>
                <a:t>(…)</a:t>
              </a:r>
            </a:p>
          </p:txBody>
        </p:sp>
        <p:sp>
          <p:nvSpPr>
            <p:cNvPr id="60" name="pole tekstowe 59"/>
            <p:cNvSpPr txBox="1"/>
            <p:nvPr/>
          </p:nvSpPr>
          <p:spPr>
            <a:xfrm rot="20082941">
              <a:off x="8096683" y="2863788"/>
              <a:ext cx="99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api.DoB</a:t>
              </a:r>
              <a:r>
                <a:rPr lang="pl-PL" sz="1000" dirty="0"/>
                <a:t>(…)</a:t>
              </a:r>
            </a:p>
          </p:txBody>
        </p:sp>
        <p:sp>
          <p:nvSpPr>
            <p:cNvPr id="61" name="pole tekstowe 60"/>
            <p:cNvSpPr txBox="1"/>
            <p:nvPr/>
          </p:nvSpPr>
          <p:spPr>
            <a:xfrm rot="1384397">
              <a:off x="8149734" y="3817271"/>
              <a:ext cx="95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api.DoD</a:t>
              </a:r>
              <a:r>
                <a:rPr lang="pl-PL" sz="1000" dirty="0"/>
                <a:t>(…)</a:t>
              </a:r>
            </a:p>
          </p:txBody>
        </p:sp>
      </p:grpSp>
      <p:sp>
        <p:nvSpPr>
          <p:cNvPr id="62" name="pole tekstowe 61"/>
          <p:cNvSpPr txBox="1"/>
          <p:nvPr/>
        </p:nvSpPr>
        <p:spPr>
          <a:xfrm>
            <a:off x="7017547" y="4711924"/>
            <a:ext cx="1376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api.DoB</a:t>
            </a:r>
            <a:r>
              <a:rPr lang="pl-PL" sz="1400" dirty="0"/>
              <a:t>(…)</a:t>
            </a:r>
          </a:p>
          <a:p>
            <a:r>
              <a:rPr lang="pl-PL" sz="1400" dirty="0" err="1"/>
              <a:t>api.DoC</a:t>
            </a:r>
            <a:r>
              <a:rPr lang="pl-PL" sz="1400" dirty="0"/>
              <a:t>(…)</a:t>
            </a:r>
          </a:p>
          <a:p>
            <a:r>
              <a:rPr lang="pl-PL" sz="1400" dirty="0" err="1"/>
              <a:t>api.DoD</a:t>
            </a:r>
            <a:r>
              <a:rPr lang="pl-PL" sz="1400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4173356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RPC</a:t>
            </a:r>
          </a:p>
        </p:txBody>
      </p:sp>
      <p:sp>
        <p:nvSpPr>
          <p:cNvPr id="38" name="pole tekstowe 37"/>
          <p:cNvSpPr txBox="1"/>
          <p:nvPr/>
        </p:nvSpPr>
        <p:spPr>
          <a:xfrm>
            <a:off x="180000" y="47412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Temporal</a:t>
            </a:r>
            <a:r>
              <a:rPr lang="pl-PL" dirty="0"/>
              <a:t> 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B, C, D</a:t>
            </a:r>
          </a:p>
        </p:txBody>
      </p:sp>
      <p:sp>
        <p:nvSpPr>
          <p:cNvPr id="39" name="pole tekstowe 38"/>
          <p:cNvSpPr txBox="1"/>
          <p:nvPr/>
        </p:nvSpPr>
        <p:spPr>
          <a:xfrm>
            <a:off x="180000" y="3574800"/>
            <a:ext cx="334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Deploy</a:t>
            </a:r>
            <a:r>
              <a:rPr lang="pl-PL" dirty="0"/>
              <a:t> – De-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Client, A, B, C, D – niezależne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180000" y="15336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Logiczny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B, C, D</a:t>
            </a:r>
          </a:p>
        </p:txBody>
      </p:sp>
      <p:grpSp>
        <p:nvGrpSpPr>
          <p:cNvPr id="41" name="Grupa 40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42" name="pole tekstowe 41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43" name="pole tekstowe 42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45" name="pole tekstowe 44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46" name="pole tekstowe 45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cxnSp>
          <p:nvCxnSpPr>
            <p:cNvPr id="47" name="Łącznik prosty ze strzałką 46"/>
            <p:cNvCxnSpPr>
              <a:endCxn id="53" idx="1"/>
            </p:cNvCxnSpPr>
            <p:nvPr/>
          </p:nvCxnSpPr>
          <p:spPr>
            <a:xfrm>
              <a:off x="7885654" y="3751039"/>
              <a:ext cx="2904007" cy="1212456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Łącznik prosty ze strzałką 47"/>
            <p:cNvCxnSpPr>
              <a:endCxn id="51" idx="1"/>
            </p:cNvCxnSpPr>
            <p:nvPr/>
          </p:nvCxnSpPr>
          <p:spPr>
            <a:xfrm flipV="1">
              <a:off x="7885654" y="2158101"/>
              <a:ext cx="2904007" cy="127613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rostokąt 50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52" name="Prostokąt 51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53" name="Prostokąt 52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54" name="Prostokąt 53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55" name="Prostokąt 54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56" name="Łącznik prosty ze strzałką 55"/>
            <p:cNvCxnSpPr>
              <a:stCxn id="55" idx="3"/>
              <a:endCxn id="54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Łącznik prosty ze strzałką 56"/>
            <p:cNvCxnSpPr>
              <a:stCxn id="54" idx="3"/>
            </p:cNvCxnSpPr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pole tekstowe 57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api.DoA</a:t>
              </a:r>
              <a:r>
                <a:rPr lang="pl-PL" sz="1000" dirty="0"/>
                <a:t>(…)</a:t>
              </a:r>
            </a:p>
          </p:txBody>
        </p:sp>
        <p:sp>
          <p:nvSpPr>
            <p:cNvPr id="59" name="pole tekstowe 58"/>
            <p:cNvSpPr txBox="1"/>
            <p:nvPr/>
          </p:nvSpPr>
          <p:spPr>
            <a:xfrm>
              <a:off x="8172412" y="3340439"/>
              <a:ext cx="1001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api.DoC</a:t>
              </a:r>
              <a:r>
                <a:rPr lang="pl-PL" sz="1000" dirty="0"/>
                <a:t>(…)</a:t>
              </a:r>
            </a:p>
          </p:txBody>
        </p:sp>
        <p:sp>
          <p:nvSpPr>
            <p:cNvPr id="60" name="pole tekstowe 59"/>
            <p:cNvSpPr txBox="1"/>
            <p:nvPr/>
          </p:nvSpPr>
          <p:spPr>
            <a:xfrm rot="20082941">
              <a:off x="8096683" y="2863788"/>
              <a:ext cx="99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api.DoB</a:t>
              </a:r>
              <a:r>
                <a:rPr lang="pl-PL" sz="1000" dirty="0"/>
                <a:t>(…)</a:t>
              </a:r>
            </a:p>
          </p:txBody>
        </p:sp>
        <p:sp>
          <p:nvSpPr>
            <p:cNvPr id="61" name="pole tekstowe 60"/>
            <p:cNvSpPr txBox="1"/>
            <p:nvPr/>
          </p:nvSpPr>
          <p:spPr>
            <a:xfrm rot="1384397">
              <a:off x="8149734" y="3817271"/>
              <a:ext cx="95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api.DoD</a:t>
              </a:r>
              <a:r>
                <a:rPr lang="pl-PL" sz="1000" dirty="0"/>
                <a:t>(…)</a:t>
              </a:r>
            </a:p>
          </p:txBody>
        </p:sp>
      </p:grpSp>
      <p:sp>
        <p:nvSpPr>
          <p:cNvPr id="26" name="pole tekstowe 25"/>
          <p:cNvSpPr txBox="1"/>
          <p:nvPr/>
        </p:nvSpPr>
        <p:spPr>
          <a:xfrm>
            <a:off x="6711898" y="4670650"/>
            <a:ext cx="1761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Parallel.ForEach</a:t>
            </a:r>
            <a:endParaRPr lang="pl-PL" sz="1400" dirty="0"/>
          </a:p>
          <a:p>
            <a:pPr lvl="1"/>
            <a:r>
              <a:rPr lang="pl-PL" sz="1400" dirty="0" err="1"/>
              <a:t>api.DoB</a:t>
            </a:r>
            <a:r>
              <a:rPr lang="pl-PL" sz="1400" dirty="0"/>
              <a:t>(…)</a:t>
            </a:r>
          </a:p>
          <a:p>
            <a:pPr lvl="1"/>
            <a:r>
              <a:rPr lang="pl-PL" sz="1400" dirty="0" err="1"/>
              <a:t>api.DoC</a:t>
            </a:r>
            <a:r>
              <a:rPr lang="pl-PL" sz="1400" dirty="0"/>
              <a:t>(…)</a:t>
            </a:r>
          </a:p>
          <a:p>
            <a:pPr lvl="1"/>
            <a:r>
              <a:rPr lang="pl-PL" sz="1400" dirty="0" err="1"/>
              <a:t>api.DoD</a:t>
            </a:r>
            <a:r>
              <a:rPr lang="pl-PL" sz="1400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703512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</a:t>
            </a:r>
            <a:r>
              <a:rPr lang="pl-PL" sz="2400" dirty="0" err="1">
                <a:latin typeface="Calibri" pitchFamily="34"/>
              </a:rPr>
              <a:t>Reliability</a:t>
            </a:r>
            <a:r>
              <a:rPr lang="pl-PL" sz="2400" dirty="0">
                <a:latin typeface="Calibri" pitchFamily="34"/>
              </a:rPr>
              <a:t> &amp; RPC</a:t>
            </a:r>
          </a:p>
        </p:txBody>
      </p:sp>
      <p:sp>
        <p:nvSpPr>
          <p:cNvPr id="38" name="pole tekstowe 37"/>
          <p:cNvSpPr txBox="1"/>
          <p:nvPr/>
        </p:nvSpPr>
        <p:spPr>
          <a:xfrm>
            <a:off x="180000" y="47412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Temporal</a:t>
            </a:r>
            <a:r>
              <a:rPr lang="pl-PL" dirty="0"/>
              <a:t> 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B, C, D</a:t>
            </a:r>
          </a:p>
        </p:txBody>
      </p:sp>
      <p:sp>
        <p:nvSpPr>
          <p:cNvPr id="39" name="pole tekstowe 38"/>
          <p:cNvSpPr txBox="1"/>
          <p:nvPr/>
        </p:nvSpPr>
        <p:spPr>
          <a:xfrm>
            <a:off x="180000" y="3574800"/>
            <a:ext cx="334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Deploy</a:t>
            </a:r>
            <a:r>
              <a:rPr lang="pl-PL" dirty="0"/>
              <a:t> – De-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Client, A, B, C, D – niezależne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180000" y="15336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Logiczny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B, C, D</a:t>
            </a:r>
          </a:p>
        </p:txBody>
      </p:sp>
      <p:grpSp>
        <p:nvGrpSpPr>
          <p:cNvPr id="42" name="Grupa 41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43" name="pole tekstowe 42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45" name="pole tekstowe 44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46" name="pole tekstowe 45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47" name="pole tekstowe 46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cxnSp>
          <p:nvCxnSpPr>
            <p:cNvPr id="48" name="Łącznik prosty ze strzałką 47"/>
            <p:cNvCxnSpPr>
              <a:endCxn id="54" idx="1"/>
            </p:cNvCxnSpPr>
            <p:nvPr/>
          </p:nvCxnSpPr>
          <p:spPr>
            <a:xfrm>
              <a:off x="7885654" y="3751039"/>
              <a:ext cx="2904007" cy="1212456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Łącznik prosty ze strzałką 50"/>
            <p:cNvCxnSpPr>
              <a:endCxn id="52" idx="1"/>
            </p:cNvCxnSpPr>
            <p:nvPr/>
          </p:nvCxnSpPr>
          <p:spPr>
            <a:xfrm flipV="1">
              <a:off x="7885654" y="2158101"/>
              <a:ext cx="2904007" cy="127613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Prostokąt 51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53" name="Prostokąt 52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54" name="Prostokąt 53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55" name="Prostokąt 54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56" name="Prostokąt 55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57" name="Łącznik prosty ze strzałką 56"/>
            <p:cNvCxnSpPr>
              <a:stCxn id="56" idx="3"/>
              <a:endCxn id="55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 prosty ze strzałką 57"/>
            <p:cNvCxnSpPr>
              <a:stCxn id="55" idx="3"/>
            </p:cNvCxnSpPr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ole tekstowe 58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api.DoA</a:t>
              </a:r>
              <a:r>
                <a:rPr lang="pl-PL" sz="1000" dirty="0"/>
                <a:t>(…)</a:t>
              </a:r>
            </a:p>
          </p:txBody>
        </p:sp>
        <p:sp>
          <p:nvSpPr>
            <p:cNvPr id="60" name="pole tekstowe 59"/>
            <p:cNvSpPr txBox="1"/>
            <p:nvPr/>
          </p:nvSpPr>
          <p:spPr>
            <a:xfrm>
              <a:off x="8172412" y="3340439"/>
              <a:ext cx="1001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api.DoC</a:t>
              </a:r>
              <a:r>
                <a:rPr lang="pl-PL" sz="1000" dirty="0"/>
                <a:t>(…)</a:t>
              </a:r>
            </a:p>
          </p:txBody>
        </p:sp>
        <p:sp>
          <p:nvSpPr>
            <p:cNvPr id="61" name="pole tekstowe 60"/>
            <p:cNvSpPr txBox="1"/>
            <p:nvPr/>
          </p:nvSpPr>
          <p:spPr>
            <a:xfrm rot="20082941">
              <a:off x="8096683" y="2863788"/>
              <a:ext cx="99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api.DoB</a:t>
              </a:r>
              <a:r>
                <a:rPr lang="pl-PL" sz="1000" dirty="0"/>
                <a:t>(…)</a:t>
              </a:r>
            </a:p>
          </p:txBody>
        </p:sp>
        <p:sp>
          <p:nvSpPr>
            <p:cNvPr id="62" name="pole tekstowe 61"/>
            <p:cNvSpPr txBox="1"/>
            <p:nvPr/>
          </p:nvSpPr>
          <p:spPr>
            <a:xfrm rot="1384397">
              <a:off x="8149734" y="3817271"/>
              <a:ext cx="95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api.DoD</a:t>
              </a:r>
              <a:r>
                <a:rPr lang="pl-PL" sz="1000" dirty="0"/>
                <a:t>(…)</a:t>
              </a:r>
            </a:p>
          </p:txBody>
        </p:sp>
      </p:grpSp>
      <p:sp>
        <p:nvSpPr>
          <p:cNvPr id="26" name="pole tekstowe 25"/>
          <p:cNvSpPr txBox="1"/>
          <p:nvPr/>
        </p:nvSpPr>
        <p:spPr>
          <a:xfrm>
            <a:off x="7017547" y="4711924"/>
            <a:ext cx="1376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api.DoB</a:t>
            </a:r>
            <a:r>
              <a:rPr lang="pl-PL" sz="1400" dirty="0"/>
              <a:t>(…)</a:t>
            </a:r>
          </a:p>
          <a:p>
            <a:r>
              <a:rPr lang="pl-PL" sz="1400" dirty="0" err="1"/>
              <a:t>api.DoC</a:t>
            </a:r>
            <a:r>
              <a:rPr lang="pl-PL" sz="1400" dirty="0"/>
              <a:t>(…)</a:t>
            </a:r>
          </a:p>
          <a:p>
            <a:r>
              <a:rPr lang="pl-PL" sz="1400" dirty="0" err="1"/>
              <a:t>api.DoD</a:t>
            </a:r>
            <a:r>
              <a:rPr lang="pl-PL" sz="1400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072358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</a:t>
            </a:r>
            <a:r>
              <a:rPr lang="pl-PL" sz="2400" dirty="0" err="1">
                <a:latin typeface="Calibri" pitchFamily="34"/>
              </a:rPr>
              <a:t>Reliability</a:t>
            </a:r>
            <a:r>
              <a:rPr lang="pl-PL" sz="2400" dirty="0">
                <a:latin typeface="Calibri" pitchFamily="34"/>
              </a:rPr>
              <a:t> &amp; RPC</a:t>
            </a:r>
          </a:p>
        </p:txBody>
      </p:sp>
      <p:sp>
        <p:nvSpPr>
          <p:cNvPr id="38" name="pole tekstowe 37"/>
          <p:cNvSpPr txBox="1"/>
          <p:nvPr/>
        </p:nvSpPr>
        <p:spPr>
          <a:xfrm>
            <a:off x="180000" y="47412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Temporal</a:t>
            </a:r>
            <a:r>
              <a:rPr lang="pl-PL" dirty="0"/>
              <a:t> 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B, C, D</a:t>
            </a:r>
          </a:p>
        </p:txBody>
      </p:sp>
      <p:sp>
        <p:nvSpPr>
          <p:cNvPr id="39" name="pole tekstowe 38"/>
          <p:cNvSpPr txBox="1"/>
          <p:nvPr/>
        </p:nvSpPr>
        <p:spPr>
          <a:xfrm>
            <a:off x="180000" y="3574800"/>
            <a:ext cx="334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Deploy</a:t>
            </a:r>
            <a:r>
              <a:rPr lang="pl-PL" dirty="0"/>
              <a:t> – De-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Client, A, B, C, D – niezależne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180000" y="15336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Logiczny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B, C, D</a:t>
            </a:r>
          </a:p>
        </p:txBody>
      </p:sp>
      <p:sp>
        <p:nvSpPr>
          <p:cNvPr id="41" name="pole tekstowe 40"/>
          <p:cNvSpPr txBox="1"/>
          <p:nvPr/>
        </p:nvSpPr>
        <p:spPr>
          <a:xfrm>
            <a:off x="6524251" y="4711924"/>
            <a:ext cx="2206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try</a:t>
            </a:r>
            <a:r>
              <a:rPr lang="pl-PL" sz="1400" dirty="0"/>
              <a:t> { </a:t>
            </a:r>
            <a:r>
              <a:rPr lang="pl-PL" sz="1400" dirty="0" err="1"/>
              <a:t>api.DoB</a:t>
            </a:r>
            <a:r>
              <a:rPr lang="pl-PL" sz="1400" dirty="0"/>
              <a:t>(…) } </a:t>
            </a:r>
            <a:r>
              <a:rPr lang="pl-PL" sz="1400" dirty="0" err="1"/>
              <a:t>catch</a:t>
            </a:r>
            <a:r>
              <a:rPr lang="pl-PL" sz="1400" dirty="0"/>
              <a:t> { … }</a:t>
            </a:r>
          </a:p>
          <a:p>
            <a:r>
              <a:rPr lang="pl-PL" sz="1400" dirty="0" err="1"/>
              <a:t>try</a:t>
            </a:r>
            <a:r>
              <a:rPr lang="pl-PL" sz="1400" dirty="0"/>
              <a:t> { </a:t>
            </a:r>
            <a:r>
              <a:rPr lang="pl-PL" sz="1400" dirty="0" err="1"/>
              <a:t>api.DoC</a:t>
            </a:r>
            <a:r>
              <a:rPr lang="pl-PL" sz="1400" dirty="0"/>
              <a:t>(…) } </a:t>
            </a:r>
            <a:r>
              <a:rPr lang="pl-PL" sz="1400" dirty="0" err="1"/>
              <a:t>catch</a:t>
            </a:r>
            <a:r>
              <a:rPr lang="pl-PL" sz="1400" dirty="0"/>
              <a:t> { … }</a:t>
            </a:r>
          </a:p>
          <a:p>
            <a:r>
              <a:rPr lang="pl-PL" sz="1400" dirty="0" err="1"/>
              <a:t>try</a:t>
            </a:r>
            <a:r>
              <a:rPr lang="pl-PL" sz="1400" dirty="0"/>
              <a:t> { </a:t>
            </a:r>
            <a:r>
              <a:rPr lang="pl-PL" sz="1400" dirty="0" err="1"/>
              <a:t>api.DoD</a:t>
            </a:r>
            <a:r>
              <a:rPr lang="pl-PL" sz="1400" dirty="0"/>
              <a:t>(…) } </a:t>
            </a:r>
            <a:r>
              <a:rPr lang="pl-PL" sz="1400" dirty="0" err="1"/>
              <a:t>catch</a:t>
            </a:r>
            <a:r>
              <a:rPr lang="pl-PL" sz="1400" dirty="0"/>
              <a:t> { … }</a:t>
            </a:r>
          </a:p>
        </p:txBody>
      </p:sp>
      <p:grpSp>
        <p:nvGrpSpPr>
          <p:cNvPr id="34" name="Grupa 33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42" name="pole tekstowe 41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43" name="pole tekstowe 42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45" name="pole tekstowe 44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46" name="pole tekstowe 45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cxnSp>
          <p:nvCxnSpPr>
            <p:cNvPr id="47" name="Łącznik prosty ze strzałką 46"/>
            <p:cNvCxnSpPr>
              <a:endCxn id="53" idx="1"/>
            </p:cNvCxnSpPr>
            <p:nvPr/>
          </p:nvCxnSpPr>
          <p:spPr>
            <a:xfrm>
              <a:off x="7885654" y="3751039"/>
              <a:ext cx="2904007" cy="1212456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Łącznik prosty ze strzałką 47"/>
            <p:cNvCxnSpPr>
              <a:endCxn id="51" idx="1"/>
            </p:cNvCxnSpPr>
            <p:nvPr/>
          </p:nvCxnSpPr>
          <p:spPr>
            <a:xfrm flipV="1">
              <a:off x="7885654" y="2158101"/>
              <a:ext cx="2904007" cy="127613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rostokąt 50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52" name="Prostokąt 51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53" name="Prostokąt 52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54" name="Prostokąt 53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55" name="Prostokąt 54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56" name="Łącznik prosty ze strzałką 55"/>
            <p:cNvCxnSpPr>
              <a:stCxn id="55" idx="3"/>
              <a:endCxn id="54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Łącznik prosty ze strzałką 56"/>
            <p:cNvCxnSpPr>
              <a:stCxn id="54" idx="3"/>
            </p:cNvCxnSpPr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pole tekstowe 57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api.DoA</a:t>
              </a:r>
              <a:r>
                <a:rPr lang="pl-PL" sz="1000" dirty="0"/>
                <a:t>(…)</a:t>
              </a:r>
            </a:p>
          </p:txBody>
        </p:sp>
        <p:sp>
          <p:nvSpPr>
            <p:cNvPr id="59" name="pole tekstowe 58"/>
            <p:cNvSpPr txBox="1"/>
            <p:nvPr/>
          </p:nvSpPr>
          <p:spPr>
            <a:xfrm>
              <a:off x="8172412" y="3340439"/>
              <a:ext cx="1001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api.DoC</a:t>
              </a:r>
              <a:r>
                <a:rPr lang="pl-PL" sz="1000" dirty="0"/>
                <a:t>(…)</a:t>
              </a:r>
            </a:p>
          </p:txBody>
        </p:sp>
        <p:sp>
          <p:nvSpPr>
            <p:cNvPr id="60" name="pole tekstowe 59"/>
            <p:cNvSpPr txBox="1"/>
            <p:nvPr/>
          </p:nvSpPr>
          <p:spPr>
            <a:xfrm rot="20082941">
              <a:off x="8096683" y="2863788"/>
              <a:ext cx="99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api.DoB</a:t>
              </a:r>
              <a:r>
                <a:rPr lang="pl-PL" sz="1000" dirty="0"/>
                <a:t>(…)</a:t>
              </a:r>
            </a:p>
          </p:txBody>
        </p:sp>
        <p:sp>
          <p:nvSpPr>
            <p:cNvPr id="61" name="pole tekstowe 60"/>
            <p:cNvSpPr txBox="1"/>
            <p:nvPr/>
          </p:nvSpPr>
          <p:spPr>
            <a:xfrm rot="1384397">
              <a:off x="8149734" y="3817271"/>
              <a:ext cx="95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api.DoD</a:t>
              </a:r>
              <a:r>
                <a:rPr lang="pl-PL" sz="1000" dirty="0"/>
                <a:t>(…)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822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</a:t>
            </a:r>
            <a:r>
              <a:rPr lang="pl-PL" sz="2400" dirty="0" err="1">
                <a:latin typeface="Calibri" pitchFamily="34"/>
              </a:rPr>
              <a:t>Reliability</a:t>
            </a:r>
            <a:r>
              <a:rPr lang="pl-PL" sz="2400" dirty="0">
                <a:latin typeface="Calibri" pitchFamily="34"/>
              </a:rPr>
              <a:t> &amp; RPC</a:t>
            </a:r>
          </a:p>
        </p:txBody>
      </p:sp>
      <p:sp>
        <p:nvSpPr>
          <p:cNvPr id="38" name="pole tekstowe 37"/>
          <p:cNvSpPr txBox="1"/>
          <p:nvPr/>
        </p:nvSpPr>
        <p:spPr>
          <a:xfrm>
            <a:off x="180000" y="47412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Temporal</a:t>
            </a:r>
            <a:r>
              <a:rPr lang="pl-PL" dirty="0"/>
              <a:t> 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B, C, D</a:t>
            </a:r>
          </a:p>
        </p:txBody>
      </p:sp>
      <p:sp>
        <p:nvSpPr>
          <p:cNvPr id="39" name="pole tekstowe 38"/>
          <p:cNvSpPr txBox="1"/>
          <p:nvPr/>
        </p:nvSpPr>
        <p:spPr>
          <a:xfrm>
            <a:off x="180000" y="3574800"/>
            <a:ext cx="334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Deploy</a:t>
            </a:r>
            <a:r>
              <a:rPr lang="pl-PL" dirty="0"/>
              <a:t> – De-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Client, A, B, C, D – niezależne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180000" y="15336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Logiczny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B, C, D</a:t>
            </a:r>
          </a:p>
        </p:txBody>
      </p:sp>
      <p:sp>
        <p:nvSpPr>
          <p:cNvPr id="34" name="pole tekstowe 33"/>
          <p:cNvSpPr txBox="1"/>
          <p:nvPr/>
        </p:nvSpPr>
        <p:spPr>
          <a:xfrm>
            <a:off x="5887178" y="3582156"/>
            <a:ext cx="100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/>
              <a:t>Response</a:t>
            </a:r>
            <a:r>
              <a:rPr lang="pl-PL" sz="1200" dirty="0"/>
              <a:t>?</a:t>
            </a:r>
          </a:p>
          <a:p>
            <a:r>
              <a:rPr lang="pl-PL" sz="1200" dirty="0"/>
              <a:t>Co z danymi?</a:t>
            </a:r>
          </a:p>
        </p:txBody>
      </p:sp>
      <p:sp>
        <p:nvSpPr>
          <p:cNvPr id="41" name="pole tekstowe 40"/>
          <p:cNvSpPr txBox="1"/>
          <p:nvPr/>
        </p:nvSpPr>
        <p:spPr>
          <a:xfrm>
            <a:off x="6524251" y="4711924"/>
            <a:ext cx="2206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try</a:t>
            </a:r>
            <a:r>
              <a:rPr lang="pl-PL" sz="1400" dirty="0"/>
              <a:t> { </a:t>
            </a:r>
            <a:r>
              <a:rPr lang="pl-PL" sz="1400" dirty="0" err="1"/>
              <a:t>api.DoB</a:t>
            </a:r>
            <a:r>
              <a:rPr lang="pl-PL" sz="1400" dirty="0"/>
              <a:t>(…) } </a:t>
            </a:r>
            <a:r>
              <a:rPr lang="pl-PL" sz="1400" dirty="0" err="1"/>
              <a:t>catch</a:t>
            </a:r>
            <a:r>
              <a:rPr lang="pl-PL" sz="1400" dirty="0"/>
              <a:t> { … }</a:t>
            </a:r>
          </a:p>
          <a:p>
            <a:r>
              <a:rPr lang="pl-PL" sz="1400" dirty="0" err="1"/>
              <a:t>try</a:t>
            </a:r>
            <a:r>
              <a:rPr lang="pl-PL" sz="1400" dirty="0"/>
              <a:t> { </a:t>
            </a:r>
            <a:r>
              <a:rPr lang="pl-PL" sz="1400" dirty="0" err="1"/>
              <a:t>api.DoC</a:t>
            </a:r>
            <a:r>
              <a:rPr lang="pl-PL" sz="1400" dirty="0"/>
              <a:t>(…) } </a:t>
            </a:r>
            <a:r>
              <a:rPr lang="pl-PL" sz="1400" dirty="0" err="1"/>
              <a:t>catch</a:t>
            </a:r>
            <a:r>
              <a:rPr lang="pl-PL" sz="1400" dirty="0"/>
              <a:t> { … }</a:t>
            </a:r>
          </a:p>
          <a:p>
            <a:r>
              <a:rPr lang="pl-PL" sz="1400" dirty="0" err="1"/>
              <a:t>try</a:t>
            </a:r>
            <a:r>
              <a:rPr lang="pl-PL" sz="1400" dirty="0"/>
              <a:t> { </a:t>
            </a:r>
            <a:r>
              <a:rPr lang="pl-PL" sz="1400" dirty="0" err="1"/>
              <a:t>api.DoD</a:t>
            </a:r>
            <a:r>
              <a:rPr lang="pl-PL" sz="1400" dirty="0"/>
              <a:t>(…) } </a:t>
            </a:r>
            <a:r>
              <a:rPr lang="pl-PL" sz="1400" dirty="0" err="1"/>
              <a:t>catch</a:t>
            </a:r>
            <a:r>
              <a:rPr lang="pl-PL" sz="1400" dirty="0"/>
              <a:t> { … }</a:t>
            </a:r>
          </a:p>
        </p:txBody>
      </p:sp>
      <p:grpSp>
        <p:nvGrpSpPr>
          <p:cNvPr id="42" name="Grupa 41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43" name="pole tekstowe 42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45" name="pole tekstowe 44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46" name="pole tekstowe 45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47" name="pole tekstowe 46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cxnSp>
          <p:nvCxnSpPr>
            <p:cNvPr id="48" name="Łącznik prosty ze strzałką 47"/>
            <p:cNvCxnSpPr>
              <a:endCxn id="54" idx="1"/>
            </p:cNvCxnSpPr>
            <p:nvPr/>
          </p:nvCxnSpPr>
          <p:spPr>
            <a:xfrm>
              <a:off x="7885654" y="3751039"/>
              <a:ext cx="2904007" cy="1212456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Łącznik prosty ze strzałką 50"/>
            <p:cNvCxnSpPr>
              <a:endCxn id="52" idx="1"/>
            </p:cNvCxnSpPr>
            <p:nvPr/>
          </p:nvCxnSpPr>
          <p:spPr>
            <a:xfrm flipV="1">
              <a:off x="7885654" y="2158101"/>
              <a:ext cx="2904007" cy="127613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Prostokąt 51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53" name="Prostokąt 52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54" name="Prostokąt 53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55" name="Prostokąt 54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56" name="Prostokąt 55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57" name="Łącznik prosty ze strzałką 56"/>
            <p:cNvCxnSpPr>
              <a:stCxn id="56" idx="3"/>
              <a:endCxn id="55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 prosty ze strzałką 57"/>
            <p:cNvCxnSpPr>
              <a:stCxn id="55" idx="3"/>
            </p:cNvCxnSpPr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ole tekstowe 58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api.DoA</a:t>
              </a:r>
              <a:r>
                <a:rPr lang="pl-PL" sz="1000" dirty="0"/>
                <a:t>(…)</a:t>
              </a:r>
            </a:p>
          </p:txBody>
        </p:sp>
        <p:sp>
          <p:nvSpPr>
            <p:cNvPr id="60" name="pole tekstowe 59"/>
            <p:cNvSpPr txBox="1"/>
            <p:nvPr/>
          </p:nvSpPr>
          <p:spPr>
            <a:xfrm>
              <a:off x="8172412" y="3340439"/>
              <a:ext cx="1001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api.DoC</a:t>
              </a:r>
              <a:r>
                <a:rPr lang="pl-PL" sz="1000" dirty="0"/>
                <a:t>(…)</a:t>
              </a:r>
            </a:p>
          </p:txBody>
        </p:sp>
        <p:sp>
          <p:nvSpPr>
            <p:cNvPr id="61" name="pole tekstowe 60"/>
            <p:cNvSpPr txBox="1"/>
            <p:nvPr/>
          </p:nvSpPr>
          <p:spPr>
            <a:xfrm rot="20082941">
              <a:off x="8096683" y="2863788"/>
              <a:ext cx="99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api.DoB</a:t>
              </a:r>
              <a:r>
                <a:rPr lang="pl-PL" sz="1000" dirty="0"/>
                <a:t>(…)</a:t>
              </a:r>
            </a:p>
          </p:txBody>
        </p:sp>
        <p:sp>
          <p:nvSpPr>
            <p:cNvPr id="62" name="pole tekstowe 61"/>
            <p:cNvSpPr txBox="1"/>
            <p:nvPr/>
          </p:nvSpPr>
          <p:spPr>
            <a:xfrm rot="1384397">
              <a:off x="8149734" y="3817271"/>
              <a:ext cx="95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api.DoD</a:t>
              </a:r>
              <a:r>
                <a:rPr lang="pl-PL" sz="1000" dirty="0"/>
                <a:t>(…)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023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4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Reliability</a:t>
            </a:r>
            <a:endParaRPr lang="pl-PL" sz="2400" dirty="0">
              <a:latin typeface="Calibri" pitchFamily="34"/>
            </a:endParaRPr>
          </a:p>
        </p:txBody>
      </p:sp>
      <p:sp>
        <p:nvSpPr>
          <p:cNvPr id="3" name="Sześcian 2"/>
          <p:cNvSpPr/>
          <p:nvPr/>
        </p:nvSpPr>
        <p:spPr>
          <a:xfrm>
            <a:off x="2219883" y="3789040"/>
            <a:ext cx="1080120" cy="19442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r>
              <a:rPr lang="pl-PL" dirty="0" err="1"/>
              <a:t>App</a:t>
            </a:r>
            <a:r>
              <a:rPr lang="pl-PL" dirty="0"/>
              <a:t> Server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79512" y="1950235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000" dirty="0" err="1"/>
              <a:t>Request</a:t>
            </a:r>
            <a:r>
              <a:rPr lang="pl-PL" sz="2000" dirty="0"/>
              <a:t>\</a:t>
            </a:r>
            <a:r>
              <a:rPr lang="pl-PL" sz="2000" dirty="0" err="1"/>
              <a:t>Response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78994" y="2502745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Coś poszło nie tak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640977" y="4509120"/>
            <a:ext cx="15789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640977" y="4249699"/>
            <a:ext cx="142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HTTP </a:t>
            </a:r>
            <a:r>
              <a:rPr lang="pl-PL" sz="1200" dirty="0" err="1"/>
              <a:t>Req</a:t>
            </a:r>
            <a:r>
              <a:rPr lang="pl-PL" sz="1200" dirty="0"/>
              <a:t> with Data</a:t>
            </a:r>
          </a:p>
        </p:txBody>
      </p:sp>
      <p:sp>
        <p:nvSpPr>
          <p:cNvPr id="8" name="Sześcian 7"/>
          <p:cNvSpPr/>
          <p:nvPr/>
        </p:nvSpPr>
        <p:spPr>
          <a:xfrm>
            <a:off x="4878909" y="3789040"/>
            <a:ext cx="1080120" cy="19442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r>
              <a:rPr lang="pl-PL" dirty="0"/>
              <a:t>Db Server</a:t>
            </a:r>
          </a:p>
        </p:txBody>
      </p:sp>
      <p:cxnSp>
        <p:nvCxnSpPr>
          <p:cNvPr id="9" name="Łącznik prosty ze strzałką 8"/>
          <p:cNvCxnSpPr/>
          <p:nvPr/>
        </p:nvCxnSpPr>
        <p:spPr>
          <a:xfrm>
            <a:off x="3300003" y="4465691"/>
            <a:ext cx="15789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rostokąt 9"/>
          <p:cNvSpPr/>
          <p:nvPr/>
        </p:nvSpPr>
        <p:spPr>
          <a:xfrm>
            <a:off x="2219883" y="4290852"/>
            <a:ext cx="1080120" cy="718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lang="pl-PL" sz="1200" dirty="0">
                <a:solidFill>
                  <a:schemeClr val="tx1"/>
                </a:solidFill>
              </a:rPr>
              <a:t>Tran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556169" y="4177659"/>
            <a:ext cx="1066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/>
              <a:t>Operation</a:t>
            </a:r>
            <a:r>
              <a:rPr lang="pl-PL" sz="1200" dirty="0"/>
              <a:t> 1\3</a:t>
            </a:r>
          </a:p>
        </p:txBody>
      </p:sp>
      <p:cxnSp>
        <p:nvCxnSpPr>
          <p:cNvPr id="12" name="Łącznik prosty ze strzałką 11"/>
          <p:cNvCxnSpPr/>
          <p:nvPr/>
        </p:nvCxnSpPr>
        <p:spPr>
          <a:xfrm>
            <a:off x="3300003" y="4796263"/>
            <a:ext cx="15789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3556169" y="4510880"/>
            <a:ext cx="1066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/>
              <a:t>Operation</a:t>
            </a:r>
            <a:r>
              <a:rPr lang="pl-PL" sz="1200" dirty="0"/>
              <a:t> 2\3</a:t>
            </a:r>
          </a:p>
        </p:txBody>
      </p:sp>
      <p:sp>
        <p:nvSpPr>
          <p:cNvPr id="14" name="Błyskawica 13"/>
          <p:cNvSpPr/>
          <p:nvPr/>
        </p:nvSpPr>
        <p:spPr>
          <a:xfrm>
            <a:off x="1407330" y="3068960"/>
            <a:ext cx="720080" cy="576064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2024668" y="3172326"/>
            <a:ext cx="468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Down \ Restart \ </a:t>
            </a:r>
            <a:r>
              <a:rPr lang="pl-PL" b="1" dirty="0" err="1">
                <a:solidFill>
                  <a:srgbClr val="FF0000"/>
                </a:solidFill>
              </a:rPr>
              <a:t>Timeout</a:t>
            </a:r>
            <a:r>
              <a:rPr lang="pl-PL" b="1" dirty="0">
                <a:solidFill>
                  <a:srgbClr val="FF0000"/>
                </a:solidFill>
              </a:rPr>
              <a:t> \ </a:t>
            </a:r>
            <a:r>
              <a:rPr lang="pl-PL" b="1" dirty="0" err="1">
                <a:solidFill>
                  <a:srgbClr val="FF0000"/>
                </a:solidFill>
              </a:rPr>
              <a:t>Deadlock</a:t>
            </a:r>
            <a:r>
              <a:rPr lang="pl-PL" b="1" dirty="0">
                <a:solidFill>
                  <a:srgbClr val="FF0000"/>
                </a:solidFill>
              </a:rPr>
              <a:t> \ Bug \ ...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5051573" y="4585918"/>
            <a:ext cx="864096" cy="4232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>
                <a:solidFill>
                  <a:schemeClr val="tx1"/>
                </a:solidFill>
              </a:rPr>
              <a:t>Rollback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17" name="Łącznik prosty ze strzałką 16"/>
          <p:cNvCxnSpPr/>
          <p:nvPr/>
        </p:nvCxnSpPr>
        <p:spPr>
          <a:xfrm>
            <a:off x="2844738" y="5445224"/>
            <a:ext cx="0" cy="531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1715827" y="6033992"/>
            <a:ext cx="2731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catch</a:t>
            </a:r>
            <a:r>
              <a:rPr lang="pl-PL" sz="1200" dirty="0"/>
              <a:t>(</a:t>
            </a:r>
            <a:r>
              <a:rPr lang="pl-PL" sz="1200" dirty="0" err="1"/>
              <a:t>Exception</a:t>
            </a:r>
            <a:r>
              <a:rPr lang="pl-PL" sz="1200" dirty="0"/>
              <a:t> ex)</a:t>
            </a:r>
          </a:p>
          <a:p>
            <a:r>
              <a:rPr lang="pl-PL" sz="1200" dirty="0"/>
              <a:t>{</a:t>
            </a:r>
          </a:p>
          <a:p>
            <a:r>
              <a:rPr lang="pl-PL" sz="1200" dirty="0"/>
              <a:t>     </a:t>
            </a:r>
            <a:r>
              <a:rPr lang="pl-PL" sz="1200" dirty="0" err="1"/>
              <a:t>this.Logger</a:t>
            </a:r>
            <a:r>
              <a:rPr lang="pl-PL" sz="1200" dirty="0"/>
              <a:t>(„</a:t>
            </a:r>
            <a:r>
              <a:rPr lang="pl-PL" sz="1200" dirty="0" err="1"/>
              <a:t>There</a:t>
            </a:r>
            <a:r>
              <a:rPr lang="pl-PL" sz="1200" dirty="0"/>
              <a:t> was </a:t>
            </a:r>
            <a:r>
              <a:rPr lang="pl-PL" sz="1200" dirty="0" err="1"/>
              <a:t>an</a:t>
            </a:r>
            <a:r>
              <a:rPr lang="pl-PL" sz="1200" dirty="0"/>
              <a:t> error…, ex);</a:t>
            </a:r>
          </a:p>
          <a:p>
            <a:r>
              <a:rPr lang="pl-PL" sz="1200" dirty="0"/>
              <a:t>}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251520" y="5364861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Gdzie są dane ?</a:t>
            </a:r>
          </a:p>
        </p:txBody>
      </p:sp>
      <p:sp>
        <p:nvSpPr>
          <p:cNvPr id="20" name="Błyskawica 19"/>
          <p:cNvSpPr/>
          <p:nvPr/>
        </p:nvSpPr>
        <p:spPr>
          <a:xfrm>
            <a:off x="6444208" y="3068960"/>
            <a:ext cx="720080" cy="576064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444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8" grpId="0" animBg="1"/>
      <p:bldP spid="10" grpId="0" animBg="1"/>
      <p:bldP spid="11" grpId="0"/>
      <p:bldP spid="13" grpId="0"/>
      <p:bldP spid="14" grpId="0" animBg="1"/>
      <p:bldP spid="15" grpId="0"/>
      <p:bldP spid="16" grpId="0" animBg="1"/>
      <p:bldP spid="18" grpId="0"/>
      <p:bldP spid="19" grpId="0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eścian 1"/>
          <p:cNvSpPr/>
          <p:nvPr/>
        </p:nvSpPr>
        <p:spPr>
          <a:xfrm>
            <a:off x="2219883" y="3789040"/>
            <a:ext cx="1080120" cy="19442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sz="1200" dirty="0"/>
          </a:p>
          <a:p>
            <a:pPr algn="ctr"/>
            <a:r>
              <a:rPr lang="pl-PL" sz="1200" dirty="0" err="1"/>
              <a:t>App</a:t>
            </a:r>
            <a:r>
              <a:rPr lang="pl-PL" sz="1200" dirty="0"/>
              <a:t> Server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79512" y="1950235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Messaging &amp; </a:t>
            </a:r>
            <a:r>
              <a:rPr lang="pl-PL" sz="2000" dirty="0" err="1"/>
              <a:t>Queueing</a:t>
            </a:r>
            <a:endParaRPr lang="pl-PL" sz="2000" dirty="0"/>
          </a:p>
          <a:p>
            <a:pPr marL="285750" indent="-285750">
              <a:buFont typeface="Arial" pitchFamily="34" charset="0"/>
              <a:buChar char="•"/>
            </a:pPr>
            <a:endParaRPr lang="pl-PL" sz="2000" dirty="0"/>
          </a:p>
        </p:txBody>
      </p:sp>
      <p:cxnSp>
        <p:nvCxnSpPr>
          <p:cNvPr id="4" name="Łącznik prosty ze strzałką 3"/>
          <p:cNvCxnSpPr/>
          <p:nvPr/>
        </p:nvCxnSpPr>
        <p:spPr>
          <a:xfrm>
            <a:off x="640977" y="4234220"/>
            <a:ext cx="15789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/>
          <p:cNvSpPr txBox="1"/>
          <p:nvPr/>
        </p:nvSpPr>
        <p:spPr>
          <a:xfrm>
            <a:off x="640977" y="3974799"/>
            <a:ext cx="47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Data</a:t>
            </a:r>
          </a:p>
        </p:txBody>
      </p:sp>
      <p:sp>
        <p:nvSpPr>
          <p:cNvPr id="6" name="Sześcian 5"/>
          <p:cNvSpPr/>
          <p:nvPr/>
        </p:nvSpPr>
        <p:spPr>
          <a:xfrm>
            <a:off x="4878909" y="3789040"/>
            <a:ext cx="1080120" cy="19442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Db </a:t>
            </a:r>
          </a:p>
          <a:p>
            <a:pPr algn="ctr"/>
            <a:r>
              <a:rPr lang="pl-PL" sz="1200" dirty="0"/>
              <a:t>Server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251520" y="5364861"/>
            <a:ext cx="192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Dane są w kolejce!</a:t>
            </a:r>
          </a:p>
        </p:txBody>
      </p:sp>
      <p:sp>
        <p:nvSpPr>
          <p:cNvPr id="8" name="Schemat blokowy: dokument 7"/>
          <p:cNvSpPr/>
          <p:nvPr/>
        </p:nvSpPr>
        <p:spPr>
          <a:xfrm>
            <a:off x="2219883" y="4113298"/>
            <a:ext cx="450925" cy="288032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9" name="Prostokąt 8"/>
          <p:cNvSpPr/>
          <p:nvPr/>
        </p:nvSpPr>
        <p:spPr>
          <a:xfrm>
            <a:off x="2219883" y="4593877"/>
            <a:ext cx="1080120" cy="5615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lang="pl-PL" sz="1200" dirty="0">
                <a:solidFill>
                  <a:schemeClr val="tx1"/>
                </a:solidFill>
              </a:rPr>
              <a:t>Tran</a:t>
            </a:r>
          </a:p>
        </p:txBody>
      </p:sp>
      <p:cxnSp>
        <p:nvCxnSpPr>
          <p:cNvPr id="10" name="Łącznik prosty ze strzałką 9"/>
          <p:cNvCxnSpPr/>
          <p:nvPr/>
        </p:nvCxnSpPr>
        <p:spPr>
          <a:xfrm>
            <a:off x="3300003" y="4730478"/>
            <a:ext cx="15789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3556169" y="4442446"/>
            <a:ext cx="1066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/>
              <a:t>Operation</a:t>
            </a:r>
            <a:r>
              <a:rPr lang="pl-PL" sz="1200" dirty="0"/>
              <a:t> 1\3</a:t>
            </a:r>
          </a:p>
        </p:txBody>
      </p:sp>
      <p:cxnSp>
        <p:nvCxnSpPr>
          <p:cNvPr id="12" name="Łącznik prosty ze strzałką 11"/>
          <p:cNvCxnSpPr/>
          <p:nvPr/>
        </p:nvCxnSpPr>
        <p:spPr>
          <a:xfrm>
            <a:off x="3300003" y="5061050"/>
            <a:ext cx="15789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3556169" y="4775667"/>
            <a:ext cx="1066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/>
              <a:t>Operation</a:t>
            </a:r>
            <a:r>
              <a:rPr lang="pl-PL" sz="1200" dirty="0"/>
              <a:t> 2\3</a:t>
            </a:r>
          </a:p>
        </p:txBody>
      </p:sp>
      <p:cxnSp>
        <p:nvCxnSpPr>
          <p:cNvPr id="14" name="Łącznik prosty ze strzałką 13"/>
          <p:cNvCxnSpPr>
            <a:stCxn id="9" idx="0"/>
            <a:endCxn id="8" idx="2"/>
          </p:cNvCxnSpPr>
          <p:nvPr/>
        </p:nvCxnSpPr>
        <p:spPr>
          <a:xfrm flipH="1" flipV="1">
            <a:off x="2445346" y="4382288"/>
            <a:ext cx="314597" cy="2115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2583452" y="4350114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/>
              <a:t>Get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2602644" y="3937956"/>
            <a:ext cx="692673" cy="2866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>
                <a:solidFill>
                  <a:schemeClr val="tx1"/>
                </a:solidFill>
              </a:rPr>
              <a:t>Rollback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5051573" y="4714256"/>
            <a:ext cx="864096" cy="4232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>
                <a:solidFill>
                  <a:schemeClr val="tx1"/>
                </a:solidFill>
              </a:rPr>
              <a:t>Rollback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8" name="Błyskawica 17"/>
          <p:cNvSpPr/>
          <p:nvPr/>
        </p:nvSpPr>
        <p:spPr>
          <a:xfrm>
            <a:off x="1407330" y="3068960"/>
            <a:ext cx="720080" cy="576064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/>
        </p:nvSpPr>
        <p:spPr>
          <a:xfrm>
            <a:off x="2024668" y="3172326"/>
            <a:ext cx="468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Down \ Restart \ </a:t>
            </a:r>
            <a:r>
              <a:rPr lang="pl-PL" b="1" dirty="0" err="1">
                <a:solidFill>
                  <a:srgbClr val="FF0000"/>
                </a:solidFill>
              </a:rPr>
              <a:t>Timeout</a:t>
            </a:r>
            <a:r>
              <a:rPr lang="pl-PL" b="1" dirty="0">
                <a:solidFill>
                  <a:srgbClr val="FF0000"/>
                </a:solidFill>
              </a:rPr>
              <a:t> \ </a:t>
            </a:r>
            <a:r>
              <a:rPr lang="pl-PL" b="1" dirty="0" err="1">
                <a:solidFill>
                  <a:srgbClr val="FF0000"/>
                </a:solidFill>
              </a:rPr>
              <a:t>Deadlock</a:t>
            </a:r>
            <a:r>
              <a:rPr lang="pl-PL" b="1" dirty="0">
                <a:solidFill>
                  <a:srgbClr val="FF0000"/>
                </a:solidFill>
              </a:rPr>
              <a:t> \ Bug \ ...</a:t>
            </a:r>
          </a:p>
        </p:txBody>
      </p:sp>
      <p:sp>
        <p:nvSpPr>
          <p:cNvPr id="20" name="Błyskawica 19"/>
          <p:cNvSpPr/>
          <p:nvPr/>
        </p:nvSpPr>
        <p:spPr>
          <a:xfrm>
            <a:off x="6444208" y="3068960"/>
            <a:ext cx="720080" cy="576064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/>
          <p:cNvSpPr txBox="1"/>
          <p:nvPr/>
        </p:nvSpPr>
        <p:spPr>
          <a:xfrm>
            <a:off x="178994" y="2502745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Coś poszło nie tak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2737594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Reliability</a:t>
            </a:r>
            <a:endParaRPr lang="pl-PL" sz="2400" dirty="0">
              <a:latin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5908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1" grpId="0"/>
      <p:bldP spid="13" grpId="0"/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</a:t>
            </a:r>
            <a:r>
              <a:rPr lang="pl-PL" sz="2400" dirty="0" err="1">
                <a:latin typeface="Calibri" pitchFamily="34"/>
              </a:rPr>
              <a:t>Reliability</a:t>
            </a:r>
            <a:r>
              <a:rPr lang="pl-PL" sz="2400" dirty="0">
                <a:latin typeface="Calibri" pitchFamily="34"/>
              </a:rPr>
              <a:t> &amp; RPC</a:t>
            </a:r>
          </a:p>
        </p:txBody>
      </p:sp>
      <p:sp>
        <p:nvSpPr>
          <p:cNvPr id="38" name="pole tekstowe 37"/>
          <p:cNvSpPr txBox="1"/>
          <p:nvPr/>
        </p:nvSpPr>
        <p:spPr>
          <a:xfrm>
            <a:off x="180000" y="47412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Temporal</a:t>
            </a:r>
            <a:r>
              <a:rPr lang="pl-PL" dirty="0"/>
              <a:t> De-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B, C, D</a:t>
            </a:r>
          </a:p>
        </p:txBody>
      </p:sp>
      <p:sp>
        <p:nvSpPr>
          <p:cNvPr id="39" name="pole tekstowe 38"/>
          <p:cNvSpPr txBox="1"/>
          <p:nvPr/>
        </p:nvSpPr>
        <p:spPr>
          <a:xfrm>
            <a:off x="180000" y="3574800"/>
            <a:ext cx="334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Deploy</a:t>
            </a:r>
            <a:r>
              <a:rPr lang="pl-PL" dirty="0"/>
              <a:t> – De-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Client, A, B, C, D – niezależne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180000" y="15336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Logiczny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B, C, D</a:t>
            </a:r>
          </a:p>
        </p:txBody>
      </p:sp>
      <p:grpSp>
        <p:nvGrpSpPr>
          <p:cNvPr id="42" name="Grupa 41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43" name="pole tekstowe 42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51" name="pole tekstowe 50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52" name="pole tekstowe 51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53" name="pole tekstowe 52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cxnSp>
          <p:nvCxnSpPr>
            <p:cNvPr id="54" name="Łącznik prosty ze strzałką 53"/>
            <p:cNvCxnSpPr>
              <a:endCxn id="58" idx="1"/>
            </p:cNvCxnSpPr>
            <p:nvPr/>
          </p:nvCxnSpPr>
          <p:spPr>
            <a:xfrm>
              <a:off x="7885654" y="3751039"/>
              <a:ext cx="2904007" cy="1212456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 prosty ze strzałką 54"/>
            <p:cNvCxnSpPr>
              <a:endCxn id="56" idx="1"/>
            </p:cNvCxnSpPr>
            <p:nvPr/>
          </p:nvCxnSpPr>
          <p:spPr>
            <a:xfrm flipV="1">
              <a:off x="7885654" y="2158101"/>
              <a:ext cx="2904007" cy="127613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Prostokąt 55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57" name="Prostokąt 56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58" name="Prostokąt 57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59" name="Prostokąt 58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60" name="Prostokąt 59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61" name="Łącznik prosty ze strzałką 60"/>
            <p:cNvCxnSpPr>
              <a:stCxn id="60" idx="3"/>
              <a:endCxn id="59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Łącznik prosty ze strzałką 61"/>
            <p:cNvCxnSpPr>
              <a:stCxn id="59" idx="3"/>
            </p:cNvCxnSpPr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pole tekstowe 62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api.DoA</a:t>
              </a:r>
              <a:r>
                <a:rPr lang="pl-PL" sz="1000" dirty="0"/>
                <a:t>(…)</a:t>
              </a:r>
            </a:p>
          </p:txBody>
        </p:sp>
        <p:sp>
          <p:nvSpPr>
            <p:cNvPr id="64" name="pole tekstowe 63"/>
            <p:cNvSpPr txBox="1"/>
            <p:nvPr/>
          </p:nvSpPr>
          <p:spPr>
            <a:xfrm>
              <a:off x="8172412" y="3340439"/>
              <a:ext cx="1001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api.DoC</a:t>
              </a:r>
              <a:r>
                <a:rPr lang="pl-PL" sz="1000" dirty="0"/>
                <a:t>(…)</a:t>
              </a:r>
            </a:p>
          </p:txBody>
        </p:sp>
        <p:sp>
          <p:nvSpPr>
            <p:cNvPr id="65" name="pole tekstowe 64"/>
            <p:cNvSpPr txBox="1"/>
            <p:nvPr/>
          </p:nvSpPr>
          <p:spPr>
            <a:xfrm rot="20082941">
              <a:off x="8096683" y="2863788"/>
              <a:ext cx="99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api.DoB</a:t>
              </a:r>
              <a:r>
                <a:rPr lang="pl-PL" sz="1000" dirty="0"/>
                <a:t>(…)</a:t>
              </a:r>
            </a:p>
          </p:txBody>
        </p:sp>
        <p:sp>
          <p:nvSpPr>
            <p:cNvPr id="66" name="pole tekstowe 65"/>
            <p:cNvSpPr txBox="1"/>
            <p:nvPr/>
          </p:nvSpPr>
          <p:spPr>
            <a:xfrm rot="1384397">
              <a:off x="8149734" y="3817271"/>
              <a:ext cx="95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api.DoD</a:t>
              </a:r>
              <a:r>
                <a:rPr lang="pl-PL" sz="1000" dirty="0"/>
                <a:t>(…)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885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</a:t>
            </a:r>
            <a:r>
              <a:rPr lang="pl-PL" sz="2400" dirty="0" err="1">
                <a:latin typeface="Calibri" pitchFamily="34"/>
              </a:rPr>
              <a:t>Reliability</a:t>
            </a:r>
            <a:r>
              <a:rPr lang="pl-PL" sz="2400" dirty="0">
                <a:latin typeface="Calibri" pitchFamily="34"/>
              </a:rPr>
              <a:t> &amp; MQ</a:t>
            </a:r>
          </a:p>
        </p:txBody>
      </p:sp>
      <p:sp>
        <p:nvSpPr>
          <p:cNvPr id="38" name="pole tekstowe 37"/>
          <p:cNvSpPr txBox="1"/>
          <p:nvPr/>
        </p:nvSpPr>
        <p:spPr>
          <a:xfrm>
            <a:off x="180000" y="47412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Temporal</a:t>
            </a:r>
            <a:r>
              <a:rPr lang="pl-PL" dirty="0"/>
              <a:t> De-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/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B, C, D</a:t>
            </a:r>
          </a:p>
        </p:txBody>
      </p:sp>
      <p:sp>
        <p:nvSpPr>
          <p:cNvPr id="39" name="pole tekstowe 38"/>
          <p:cNvSpPr txBox="1"/>
          <p:nvPr/>
        </p:nvSpPr>
        <p:spPr>
          <a:xfrm>
            <a:off x="180000" y="3574800"/>
            <a:ext cx="334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Deploy</a:t>
            </a:r>
            <a:r>
              <a:rPr lang="pl-PL" dirty="0"/>
              <a:t> – De-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Client, A, B, C, D – niezależne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180000" y="15336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Logiczny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B, C, D</a:t>
            </a:r>
          </a:p>
        </p:txBody>
      </p:sp>
      <p:sp>
        <p:nvSpPr>
          <p:cNvPr id="41" name="pole tekstowe 40"/>
          <p:cNvSpPr txBox="1"/>
          <p:nvPr/>
        </p:nvSpPr>
        <p:spPr>
          <a:xfrm>
            <a:off x="3692468" y="47412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Fizyczny – </a:t>
            </a:r>
            <a:r>
              <a:rPr lang="pl-PL" dirty="0" err="1">
                <a:solidFill>
                  <a:schemeClr val="bg1">
                    <a:lumMod val="65000"/>
                  </a:schemeClr>
                </a:solidFill>
              </a:rPr>
              <a:t>Temporal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l-PL" dirty="0" err="1">
                <a:solidFill>
                  <a:schemeClr val="bg1">
                    <a:lumMod val="65000"/>
                  </a:schemeClr>
                </a:solidFill>
              </a:rPr>
              <a:t>Coupling</a:t>
            </a:r>
            <a:endParaRPr lang="pl-PL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A -&gt; B, C, D</a:t>
            </a:r>
          </a:p>
          <a:p>
            <a:endParaRPr lang="pl-PL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Client -&gt; B, C, D</a:t>
            </a:r>
          </a:p>
        </p:txBody>
      </p:sp>
      <p:grpSp>
        <p:nvGrpSpPr>
          <p:cNvPr id="3" name="Grupa 2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43" name="pole tekstowe 42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51" name="pole tekstowe 50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52" name="pole tekstowe 51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53" name="pole tekstowe 52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cxnSp>
          <p:nvCxnSpPr>
            <p:cNvPr id="54" name="Łącznik prosty ze strzałką 53"/>
            <p:cNvCxnSpPr>
              <a:endCxn id="58" idx="1"/>
            </p:cNvCxnSpPr>
            <p:nvPr/>
          </p:nvCxnSpPr>
          <p:spPr>
            <a:xfrm>
              <a:off x="7885654" y="3751039"/>
              <a:ext cx="2904007" cy="1212456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 prosty ze strzałką 54"/>
            <p:cNvCxnSpPr>
              <a:endCxn id="56" idx="1"/>
            </p:cNvCxnSpPr>
            <p:nvPr/>
          </p:nvCxnSpPr>
          <p:spPr>
            <a:xfrm flipV="1">
              <a:off x="7885654" y="2158101"/>
              <a:ext cx="2904007" cy="127613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Prostokąt 55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57" name="Prostokąt 56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58" name="Prostokąt 57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59" name="Prostokąt 58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60" name="Prostokąt 59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61" name="Łącznik prosty ze strzałką 60"/>
            <p:cNvCxnSpPr>
              <a:stCxn id="60" idx="3"/>
              <a:endCxn id="59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Łącznik prosty ze strzałką 61"/>
            <p:cNvCxnSpPr>
              <a:stCxn id="59" idx="3"/>
            </p:cNvCxnSpPr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pole tekstowe 62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DoA</a:t>
              </a:r>
              <a:r>
                <a:rPr lang="pl-PL" sz="1000" dirty="0"/>
                <a:t>)</a:t>
              </a:r>
            </a:p>
          </p:txBody>
        </p:sp>
        <p:sp>
          <p:nvSpPr>
            <p:cNvPr id="64" name="pole tekstowe 63"/>
            <p:cNvSpPr txBox="1"/>
            <p:nvPr/>
          </p:nvSpPr>
          <p:spPr>
            <a:xfrm>
              <a:off x="8172412" y="3340439"/>
              <a:ext cx="1001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DoC</a:t>
              </a:r>
              <a:r>
                <a:rPr lang="pl-PL" sz="1000" dirty="0"/>
                <a:t>)</a:t>
              </a:r>
            </a:p>
          </p:txBody>
        </p:sp>
        <p:sp>
          <p:nvSpPr>
            <p:cNvPr id="65" name="pole tekstowe 64"/>
            <p:cNvSpPr txBox="1"/>
            <p:nvPr/>
          </p:nvSpPr>
          <p:spPr>
            <a:xfrm rot="20082941">
              <a:off x="8096683" y="2863788"/>
              <a:ext cx="99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DoB</a:t>
              </a:r>
              <a:r>
                <a:rPr lang="pl-PL" sz="1000" dirty="0"/>
                <a:t>)</a:t>
              </a:r>
            </a:p>
          </p:txBody>
        </p:sp>
        <p:sp>
          <p:nvSpPr>
            <p:cNvPr id="66" name="pole tekstowe 65"/>
            <p:cNvSpPr txBox="1"/>
            <p:nvPr/>
          </p:nvSpPr>
          <p:spPr>
            <a:xfrm rot="1384397">
              <a:off x="8149734" y="3817271"/>
              <a:ext cx="95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DoD</a:t>
              </a:r>
              <a:r>
                <a:rPr lang="pl-PL" sz="1000" dirty="0"/>
                <a:t>)</a:t>
              </a:r>
            </a:p>
          </p:txBody>
        </p:sp>
        <p:sp>
          <p:nvSpPr>
            <p:cNvPr id="67" name="Schemat blokowy: dokument 66"/>
            <p:cNvSpPr/>
            <p:nvPr/>
          </p:nvSpPr>
          <p:spPr>
            <a:xfrm>
              <a:off x="6906954" y="3873442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68" name="Schemat blokowy: dokument 67"/>
            <p:cNvSpPr/>
            <p:nvPr/>
          </p:nvSpPr>
          <p:spPr>
            <a:xfrm>
              <a:off x="10790003" y="3863106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69" name="Schemat blokowy: dokument 68"/>
            <p:cNvSpPr/>
            <p:nvPr/>
          </p:nvSpPr>
          <p:spPr>
            <a:xfrm>
              <a:off x="10792512" y="5269739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70" name="Schemat blokowy: dokument 69"/>
            <p:cNvSpPr/>
            <p:nvPr/>
          </p:nvSpPr>
          <p:spPr>
            <a:xfrm>
              <a:off x="10794071" y="2462425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6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05214" y="366222"/>
            <a:ext cx="67515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/>
              <a:t>Coupling</a:t>
            </a:r>
            <a:r>
              <a:rPr lang="pl-PL" sz="2400" dirty="0"/>
              <a:t> &amp; </a:t>
            </a:r>
            <a:r>
              <a:rPr lang="pl-PL" sz="2400" dirty="0" err="1">
                <a:latin typeface="Calibri" pitchFamily="34"/>
              </a:rPr>
              <a:t>Reliability</a:t>
            </a:r>
            <a:r>
              <a:rPr lang="pl-PL" sz="2400" dirty="0">
                <a:latin typeface="Calibri" pitchFamily="34"/>
              </a:rPr>
              <a:t> </a:t>
            </a:r>
            <a:r>
              <a:rPr lang="pl-PL" sz="2400" dirty="0"/>
              <a:t>&amp; MQ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80000" y="15336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pl-PL" sz="2400" dirty="0" err="1"/>
              <a:t>NServiceBus</a:t>
            </a:r>
            <a:r>
              <a:rPr lang="pl-PL" sz="2400" dirty="0"/>
              <a:t> DEMO</a:t>
            </a:r>
            <a:endParaRPr lang="pl-PL" sz="2400" dirty="0">
              <a:hlinkClick r:id="rId2"/>
            </a:endParaRPr>
          </a:p>
        </p:txBody>
      </p:sp>
      <p:grpSp>
        <p:nvGrpSpPr>
          <p:cNvPr id="7" name="Grupa 6"/>
          <p:cNvGrpSpPr/>
          <p:nvPr/>
        </p:nvGrpSpPr>
        <p:grpSpPr>
          <a:xfrm>
            <a:off x="1427111" y="2146980"/>
            <a:ext cx="7609873" cy="3955365"/>
            <a:chOff x="1427111" y="2146980"/>
            <a:chExt cx="7609873" cy="3955365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111" y="2146980"/>
              <a:ext cx="7609873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pole tekstowe 4"/>
            <p:cNvSpPr txBox="1"/>
            <p:nvPr/>
          </p:nvSpPr>
          <p:spPr>
            <a:xfrm>
              <a:off x="1427111" y="5179015"/>
              <a:ext cx="76098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pl-PL" dirty="0">
                  <a:hlinkClick r:id="rId2"/>
                </a:rPr>
                <a:t>www.udidahan.com</a:t>
              </a:r>
              <a:endParaRPr lang="pl-PL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dirty="0" err="1"/>
                <a:t>NServiceBus</a:t>
              </a:r>
              <a:r>
                <a:rPr lang="pl-PL" dirty="0"/>
                <a:t>  -&gt; udostępniony w 2007 r.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dirty="0">
                  <a:hlinkClick r:id="rId4"/>
                </a:rPr>
                <a:t>http://www.particular.net/</a:t>
              </a:r>
              <a:r>
                <a:rPr lang="pl-PL" dirty="0"/>
                <a:t> -&gt; Service Platform for 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83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623781" y="366222"/>
            <a:ext cx="69144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>
                <a:latin typeface="Calibri" pitchFamily="34"/>
              </a:rPr>
              <a:t>Chcemy pisać Software który jest…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79512" y="1532955"/>
            <a:ext cx="885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dirty="0"/>
              <a:t>Używany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/>
              <a:t>Zgodny z oczekiwaniami użytkownika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/>
              <a:t>Łatwy w rozwoju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/>
              <a:t>Dobrej jakości</a:t>
            </a:r>
          </a:p>
        </p:txBody>
      </p:sp>
    </p:spTree>
    <p:extLst>
      <p:ext uri="{BB962C8B-B14F-4D97-AF65-F5344CB8AC3E}">
        <p14:creationId xmlns:p14="http://schemas.microsoft.com/office/powerpoint/2010/main" val="4274631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</a:t>
            </a:r>
            <a:r>
              <a:rPr lang="pl-PL" sz="2400" dirty="0" err="1">
                <a:latin typeface="Calibri" pitchFamily="34"/>
              </a:rPr>
              <a:t>Reliability</a:t>
            </a:r>
            <a:r>
              <a:rPr lang="pl-PL" sz="2400" dirty="0">
                <a:latin typeface="Calibri" pitchFamily="34"/>
              </a:rPr>
              <a:t> &amp; MQ</a:t>
            </a:r>
          </a:p>
        </p:txBody>
      </p:sp>
      <p:sp>
        <p:nvSpPr>
          <p:cNvPr id="38" name="pole tekstowe 37"/>
          <p:cNvSpPr txBox="1"/>
          <p:nvPr/>
        </p:nvSpPr>
        <p:spPr>
          <a:xfrm>
            <a:off x="180000" y="47412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Temporal</a:t>
            </a:r>
            <a:r>
              <a:rPr lang="pl-PL" dirty="0"/>
              <a:t> De-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/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B, C, D</a:t>
            </a:r>
          </a:p>
        </p:txBody>
      </p:sp>
      <p:sp>
        <p:nvSpPr>
          <p:cNvPr id="39" name="pole tekstowe 38"/>
          <p:cNvSpPr txBox="1"/>
          <p:nvPr/>
        </p:nvSpPr>
        <p:spPr>
          <a:xfrm>
            <a:off x="180000" y="3574800"/>
            <a:ext cx="334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Deploy</a:t>
            </a:r>
            <a:r>
              <a:rPr lang="pl-PL" dirty="0"/>
              <a:t> – De-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Client, A, B, C, D – niezależne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180000" y="15336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Logiczny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B, C, D</a:t>
            </a:r>
          </a:p>
        </p:txBody>
      </p:sp>
      <p:grpSp>
        <p:nvGrpSpPr>
          <p:cNvPr id="41" name="Grupa 40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42" name="pole tekstowe 41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43" name="pole tekstowe 42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51" name="pole tekstowe 50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52" name="pole tekstowe 51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cxnSp>
          <p:nvCxnSpPr>
            <p:cNvPr id="53" name="Łącznik prosty ze strzałką 52"/>
            <p:cNvCxnSpPr>
              <a:endCxn id="57" idx="1"/>
            </p:cNvCxnSpPr>
            <p:nvPr/>
          </p:nvCxnSpPr>
          <p:spPr>
            <a:xfrm>
              <a:off x="7885654" y="3751039"/>
              <a:ext cx="2904007" cy="1212456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ze strzałką 53"/>
            <p:cNvCxnSpPr>
              <a:endCxn id="55" idx="1"/>
            </p:cNvCxnSpPr>
            <p:nvPr/>
          </p:nvCxnSpPr>
          <p:spPr>
            <a:xfrm flipV="1">
              <a:off x="7885654" y="2158101"/>
              <a:ext cx="2904007" cy="127613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rostokąt 54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56" name="Prostokąt 55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57" name="Prostokąt 56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58" name="Prostokąt 57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59" name="Prostokąt 58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60" name="Łącznik prosty ze strzałką 59"/>
            <p:cNvCxnSpPr>
              <a:stCxn id="59" idx="3"/>
              <a:endCxn id="58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 prosty ze strzałką 60"/>
            <p:cNvCxnSpPr>
              <a:stCxn id="58" idx="3"/>
            </p:cNvCxnSpPr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pole tekstowe 61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DoA</a:t>
              </a:r>
              <a:r>
                <a:rPr lang="pl-PL" sz="1000" dirty="0"/>
                <a:t>)</a:t>
              </a:r>
            </a:p>
          </p:txBody>
        </p:sp>
        <p:sp>
          <p:nvSpPr>
            <p:cNvPr id="63" name="pole tekstowe 62"/>
            <p:cNvSpPr txBox="1"/>
            <p:nvPr/>
          </p:nvSpPr>
          <p:spPr>
            <a:xfrm>
              <a:off x="8172412" y="3340439"/>
              <a:ext cx="1001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DoC</a:t>
              </a:r>
              <a:r>
                <a:rPr lang="pl-PL" sz="1000" dirty="0"/>
                <a:t>)</a:t>
              </a:r>
            </a:p>
          </p:txBody>
        </p:sp>
        <p:sp>
          <p:nvSpPr>
            <p:cNvPr id="64" name="pole tekstowe 63"/>
            <p:cNvSpPr txBox="1"/>
            <p:nvPr/>
          </p:nvSpPr>
          <p:spPr>
            <a:xfrm rot="20082941">
              <a:off x="8096683" y="2863788"/>
              <a:ext cx="99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DoB</a:t>
              </a:r>
              <a:r>
                <a:rPr lang="pl-PL" sz="1000" dirty="0"/>
                <a:t>)</a:t>
              </a:r>
            </a:p>
          </p:txBody>
        </p:sp>
        <p:sp>
          <p:nvSpPr>
            <p:cNvPr id="65" name="pole tekstowe 64"/>
            <p:cNvSpPr txBox="1"/>
            <p:nvPr/>
          </p:nvSpPr>
          <p:spPr>
            <a:xfrm rot="1384397">
              <a:off x="8149734" y="3817271"/>
              <a:ext cx="95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DoD</a:t>
              </a:r>
              <a:r>
                <a:rPr lang="pl-PL" sz="1000" dirty="0"/>
                <a:t>)</a:t>
              </a:r>
            </a:p>
          </p:txBody>
        </p:sp>
        <p:sp>
          <p:nvSpPr>
            <p:cNvPr id="66" name="Schemat blokowy: dokument 65"/>
            <p:cNvSpPr/>
            <p:nvPr/>
          </p:nvSpPr>
          <p:spPr>
            <a:xfrm>
              <a:off x="6906954" y="3873442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67" name="Schemat blokowy: dokument 66"/>
            <p:cNvSpPr/>
            <p:nvPr/>
          </p:nvSpPr>
          <p:spPr>
            <a:xfrm>
              <a:off x="10790003" y="3863106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68" name="Schemat blokowy: dokument 67"/>
            <p:cNvSpPr/>
            <p:nvPr/>
          </p:nvSpPr>
          <p:spPr>
            <a:xfrm>
              <a:off x="10792512" y="5269739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69" name="Schemat blokowy: dokument 68"/>
            <p:cNvSpPr/>
            <p:nvPr/>
          </p:nvSpPr>
          <p:spPr>
            <a:xfrm>
              <a:off x="10794071" y="2462425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619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</a:t>
            </a:r>
            <a:r>
              <a:rPr lang="pl-PL" sz="2400" dirty="0" err="1">
                <a:latin typeface="Calibri" pitchFamily="34"/>
              </a:rPr>
              <a:t>Reliability</a:t>
            </a:r>
            <a:r>
              <a:rPr lang="pl-PL" sz="2400" dirty="0">
                <a:latin typeface="Calibri" pitchFamily="34"/>
              </a:rPr>
              <a:t> &amp; MQ</a:t>
            </a:r>
          </a:p>
        </p:txBody>
      </p:sp>
      <p:sp>
        <p:nvSpPr>
          <p:cNvPr id="38" name="pole tekstowe 37"/>
          <p:cNvSpPr txBox="1"/>
          <p:nvPr/>
        </p:nvSpPr>
        <p:spPr>
          <a:xfrm>
            <a:off x="180000" y="47412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Temporal</a:t>
            </a:r>
            <a:r>
              <a:rPr lang="pl-PL" dirty="0"/>
              <a:t> De-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/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B, C, D</a:t>
            </a:r>
          </a:p>
        </p:txBody>
      </p:sp>
      <p:sp>
        <p:nvSpPr>
          <p:cNvPr id="39" name="pole tekstowe 38"/>
          <p:cNvSpPr txBox="1"/>
          <p:nvPr/>
        </p:nvSpPr>
        <p:spPr>
          <a:xfrm>
            <a:off x="180000" y="3574800"/>
            <a:ext cx="334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Fizyczny – </a:t>
            </a:r>
            <a:r>
              <a:rPr lang="pl-PL" dirty="0" err="1"/>
              <a:t>Deploy</a:t>
            </a:r>
            <a:r>
              <a:rPr lang="pl-PL" dirty="0"/>
              <a:t> – De-</a:t>
            </a:r>
            <a:r>
              <a:rPr lang="pl-PL" dirty="0" err="1"/>
              <a:t>Coupling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Client, A, B, C, D – niezależne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180000" y="1533600"/>
            <a:ext cx="33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Logiczny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-&gt;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-&gt;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B, C, D – niezależne od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Client / B, C, D</a:t>
            </a:r>
          </a:p>
        </p:txBody>
      </p:sp>
      <p:grpSp>
        <p:nvGrpSpPr>
          <p:cNvPr id="34" name="Grupa 33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41" name="pole tekstowe 40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42" name="pole tekstowe 41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43" name="pole tekstowe 42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51" name="pole tekstowe 50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cxnSp>
          <p:nvCxnSpPr>
            <p:cNvPr id="52" name="Łącznik prosty ze strzałką 51"/>
            <p:cNvCxnSpPr>
              <a:endCxn id="56" idx="1"/>
            </p:cNvCxnSpPr>
            <p:nvPr/>
          </p:nvCxnSpPr>
          <p:spPr>
            <a:xfrm>
              <a:off x="7885654" y="3751039"/>
              <a:ext cx="2904007" cy="1212456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Łącznik prosty ze strzałką 52"/>
            <p:cNvCxnSpPr>
              <a:endCxn id="54" idx="1"/>
            </p:cNvCxnSpPr>
            <p:nvPr/>
          </p:nvCxnSpPr>
          <p:spPr>
            <a:xfrm flipV="1">
              <a:off x="7885654" y="2158101"/>
              <a:ext cx="2904007" cy="127613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Prostokąt 53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55" name="Prostokąt 54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56" name="Prostokąt 55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57" name="Prostokąt 56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58" name="Prostokąt 57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59" name="Łącznik prosty ze strzałką 58"/>
            <p:cNvCxnSpPr>
              <a:stCxn id="58" idx="3"/>
              <a:endCxn id="57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Łącznik prosty ze strzałką 59"/>
            <p:cNvCxnSpPr>
              <a:stCxn id="57" idx="3"/>
            </p:cNvCxnSpPr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pole tekstowe 60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DoA</a:t>
              </a:r>
              <a:r>
                <a:rPr lang="pl-PL" sz="1000" dirty="0"/>
                <a:t>)</a:t>
              </a:r>
            </a:p>
          </p:txBody>
        </p:sp>
        <p:sp>
          <p:nvSpPr>
            <p:cNvPr id="62" name="pole tekstowe 61"/>
            <p:cNvSpPr txBox="1"/>
            <p:nvPr/>
          </p:nvSpPr>
          <p:spPr>
            <a:xfrm>
              <a:off x="8172412" y="3340439"/>
              <a:ext cx="1001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DoC</a:t>
              </a:r>
              <a:r>
                <a:rPr lang="pl-PL" sz="1000" dirty="0"/>
                <a:t>)</a:t>
              </a:r>
            </a:p>
          </p:txBody>
        </p:sp>
        <p:sp>
          <p:nvSpPr>
            <p:cNvPr id="63" name="pole tekstowe 62"/>
            <p:cNvSpPr txBox="1"/>
            <p:nvPr/>
          </p:nvSpPr>
          <p:spPr>
            <a:xfrm rot="20082941">
              <a:off x="8096683" y="2863788"/>
              <a:ext cx="99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DoB</a:t>
              </a:r>
              <a:r>
                <a:rPr lang="pl-PL" sz="1000" dirty="0"/>
                <a:t>)</a:t>
              </a:r>
            </a:p>
          </p:txBody>
        </p:sp>
        <p:sp>
          <p:nvSpPr>
            <p:cNvPr id="64" name="pole tekstowe 63"/>
            <p:cNvSpPr txBox="1"/>
            <p:nvPr/>
          </p:nvSpPr>
          <p:spPr>
            <a:xfrm rot="1384397">
              <a:off x="8149734" y="3817271"/>
              <a:ext cx="95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DoD</a:t>
              </a:r>
              <a:r>
                <a:rPr lang="pl-PL" sz="1000" dirty="0"/>
                <a:t>)</a:t>
              </a:r>
            </a:p>
          </p:txBody>
        </p:sp>
        <p:sp>
          <p:nvSpPr>
            <p:cNvPr id="65" name="Schemat blokowy: dokument 64"/>
            <p:cNvSpPr/>
            <p:nvPr/>
          </p:nvSpPr>
          <p:spPr>
            <a:xfrm>
              <a:off x="6906954" y="3873442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66" name="Schemat blokowy: dokument 65"/>
            <p:cNvSpPr/>
            <p:nvPr/>
          </p:nvSpPr>
          <p:spPr>
            <a:xfrm>
              <a:off x="10790003" y="3863106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67" name="Schemat blokowy: dokument 66"/>
            <p:cNvSpPr/>
            <p:nvPr/>
          </p:nvSpPr>
          <p:spPr>
            <a:xfrm>
              <a:off x="10792512" y="5269739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68" name="Schemat blokowy: dokument 67"/>
            <p:cNvSpPr/>
            <p:nvPr/>
          </p:nvSpPr>
          <p:spPr>
            <a:xfrm>
              <a:off x="10794071" y="2462425"/>
              <a:ext cx="284340" cy="181625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846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ole tekstowe 39"/>
          <p:cNvSpPr txBox="1"/>
          <p:nvPr/>
        </p:nvSpPr>
        <p:spPr>
          <a:xfrm>
            <a:off x="180000" y="1533600"/>
            <a:ext cx="9084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Mamy tylko jedno miejsce krytyczne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Kolejka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Minimalizujemy ryzyko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Nie udało się wstawić wiadomości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/>
              <a:t>Używamy systemów kolejkowych -&gt; nie piszemy ich sami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/>
              <a:t>Używamy </a:t>
            </a:r>
            <a:r>
              <a:rPr lang="pl-PL" dirty="0" err="1"/>
              <a:t>frameworków</a:t>
            </a:r>
            <a:r>
              <a:rPr lang="pl-PL" dirty="0"/>
              <a:t> bazujących na MQ -&gt; Enterprise Integration </a:t>
            </a:r>
            <a:r>
              <a:rPr lang="pl-PL" dirty="0" err="1"/>
              <a:t>Patterns</a:t>
            </a:r>
            <a:r>
              <a:rPr lang="pl-PL" dirty="0"/>
              <a:t> (EIP)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Wiadomości znikają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/>
              <a:t>Wybieramy systemy kolejkowe, które zapisują dane na dysk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Nie wystarczająca ilość zasobów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/>
              <a:t>Monitoring</a:t>
            </a:r>
          </a:p>
        </p:txBody>
      </p:sp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</a:t>
            </a:r>
            <a:r>
              <a:rPr lang="pl-PL" sz="2400" dirty="0" err="1">
                <a:latin typeface="Calibri" pitchFamily="34"/>
              </a:rPr>
              <a:t>Reliability</a:t>
            </a:r>
            <a:r>
              <a:rPr lang="pl-PL" sz="2400" dirty="0">
                <a:latin typeface="Calibri" pitchFamily="34"/>
              </a:rPr>
              <a:t> &amp; MQ</a:t>
            </a:r>
          </a:p>
        </p:txBody>
      </p:sp>
      <p:grpSp>
        <p:nvGrpSpPr>
          <p:cNvPr id="6" name="Grupa 5"/>
          <p:cNvGrpSpPr/>
          <p:nvPr/>
        </p:nvGrpSpPr>
        <p:grpSpPr>
          <a:xfrm>
            <a:off x="8194995" y="4154803"/>
            <a:ext cx="3662223" cy="2013284"/>
            <a:chOff x="1433595" y="1992083"/>
            <a:chExt cx="5111583" cy="2832579"/>
          </a:xfrm>
        </p:grpSpPr>
        <p:sp>
          <p:nvSpPr>
            <p:cNvPr id="21" name="Prostokąt 20"/>
            <p:cNvSpPr/>
            <p:nvPr/>
          </p:nvSpPr>
          <p:spPr>
            <a:xfrm>
              <a:off x="5906846" y="1992083"/>
              <a:ext cx="638332" cy="728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/>
                <a:t>B</a:t>
              </a:r>
            </a:p>
          </p:txBody>
        </p:sp>
        <p:sp>
          <p:nvSpPr>
            <p:cNvPr id="22" name="Prostokąt 21"/>
            <p:cNvSpPr/>
            <p:nvPr/>
          </p:nvSpPr>
          <p:spPr>
            <a:xfrm>
              <a:off x="5906846" y="3044353"/>
              <a:ext cx="638332" cy="728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/>
                <a:t>C</a:t>
              </a:r>
            </a:p>
          </p:txBody>
        </p:sp>
        <p:sp>
          <p:nvSpPr>
            <p:cNvPr id="23" name="Prostokąt 22"/>
            <p:cNvSpPr/>
            <p:nvPr/>
          </p:nvSpPr>
          <p:spPr>
            <a:xfrm>
              <a:off x="5906846" y="4096623"/>
              <a:ext cx="638332" cy="728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/>
                <a:t>D</a:t>
              </a:r>
            </a:p>
          </p:txBody>
        </p:sp>
        <p:sp>
          <p:nvSpPr>
            <p:cNvPr id="24" name="Prostokąt 23"/>
            <p:cNvSpPr/>
            <p:nvPr/>
          </p:nvSpPr>
          <p:spPr>
            <a:xfrm>
              <a:off x="3770982" y="3053061"/>
              <a:ext cx="638332" cy="728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/>
                <a:t>A</a:t>
              </a:r>
            </a:p>
          </p:txBody>
        </p:sp>
        <p:sp>
          <p:nvSpPr>
            <p:cNvPr id="25" name="Prostokąt 24"/>
            <p:cNvSpPr/>
            <p:nvPr/>
          </p:nvSpPr>
          <p:spPr>
            <a:xfrm>
              <a:off x="1433595" y="3061769"/>
              <a:ext cx="638332" cy="728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/>
                <a:t>CLT</a:t>
              </a:r>
            </a:p>
          </p:txBody>
        </p:sp>
        <p:cxnSp>
          <p:nvCxnSpPr>
            <p:cNvPr id="26" name="Łącznik prosty ze strzałką 25"/>
            <p:cNvCxnSpPr>
              <a:stCxn id="25" idx="3"/>
              <a:endCxn id="24" idx="1"/>
            </p:cNvCxnSpPr>
            <p:nvPr/>
          </p:nvCxnSpPr>
          <p:spPr>
            <a:xfrm flipV="1">
              <a:off x="2071927" y="3417081"/>
              <a:ext cx="1699055" cy="8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Łącznik prosty ze strzałką 26"/>
            <p:cNvCxnSpPr>
              <a:endCxn id="21" idx="1"/>
            </p:cNvCxnSpPr>
            <p:nvPr/>
          </p:nvCxnSpPr>
          <p:spPr>
            <a:xfrm flipV="1">
              <a:off x="4409314" y="2356102"/>
              <a:ext cx="1497532" cy="861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ze strzałką 27"/>
            <p:cNvCxnSpPr>
              <a:stCxn id="24" idx="3"/>
              <a:endCxn id="22" idx="1"/>
            </p:cNvCxnSpPr>
            <p:nvPr/>
          </p:nvCxnSpPr>
          <p:spPr>
            <a:xfrm flipV="1">
              <a:off x="4409314" y="3408373"/>
              <a:ext cx="1497532" cy="8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Łącznik prosty ze strzałką 28"/>
            <p:cNvCxnSpPr>
              <a:endCxn id="23" idx="1"/>
            </p:cNvCxnSpPr>
            <p:nvPr/>
          </p:nvCxnSpPr>
          <p:spPr>
            <a:xfrm>
              <a:off x="4397607" y="3581919"/>
              <a:ext cx="1509239" cy="87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Schemat blokowy: dokument 44"/>
            <p:cNvSpPr/>
            <p:nvPr/>
          </p:nvSpPr>
          <p:spPr>
            <a:xfrm>
              <a:off x="3776130" y="3646898"/>
              <a:ext cx="187022" cy="136250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46" name="Schemat blokowy: dokument 45"/>
            <p:cNvSpPr/>
            <p:nvPr/>
          </p:nvSpPr>
          <p:spPr>
            <a:xfrm>
              <a:off x="5913244" y="2584399"/>
              <a:ext cx="187022" cy="13625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47" name="Schemat blokowy: dokument 46"/>
            <p:cNvSpPr/>
            <p:nvPr/>
          </p:nvSpPr>
          <p:spPr>
            <a:xfrm>
              <a:off x="5907071" y="3635157"/>
              <a:ext cx="187022" cy="136250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48" name="Schemat blokowy: dokument 47"/>
            <p:cNvSpPr/>
            <p:nvPr/>
          </p:nvSpPr>
          <p:spPr>
            <a:xfrm>
              <a:off x="5912218" y="4686392"/>
              <a:ext cx="187022" cy="136250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00" dirty="0">
                  <a:solidFill>
                    <a:schemeClr val="tx1"/>
                  </a:solidFill>
                </a:rPr>
                <a:t>Q</a:t>
              </a:r>
            </a:p>
          </p:txBody>
        </p:sp>
      </p:grpSp>
      <p:grpSp>
        <p:nvGrpSpPr>
          <p:cNvPr id="11" name="Grupa 10"/>
          <p:cNvGrpSpPr/>
          <p:nvPr/>
        </p:nvGrpSpPr>
        <p:grpSpPr>
          <a:xfrm>
            <a:off x="6222063" y="2115441"/>
            <a:ext cx="5396347" cy="813414"/>
            <a:chOff x="617503" y="2492830"/>
            <a:chExt cx="9404894" cy="1417642"/>
          </a:xfrm>
        </p:grpSpPr>
        <p:sp>
          <p:nvSpPr>
            <p:cNvPr id="63" name="Prostokąt 62"/>
            <p:cNvSpPr/>
            <p:nvPr/>
          </p:nvSpPr>
          <p:spPr>
            <a:xfrm>
              <a:off x="617503" y="3427712"/>
              <a:ext cx="3060058" cy="4827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pl-PL" sz="1200" dirty="0"/>
                <a:t>Maximum </a:t>
              </a:r>
              <a:r>
                <a:rPr lang="pl-PL" sz="1200" dirty="0" err="1"/>
                <a:t>loosely</a:t>
              </a:r>
              <a:endParaRPr lang="pl-PL" sz="1200" dirty="0"/>
            </a:p>
          </p:txBody>
        </p:sp>
        <p:sp>
          <p:nvSpPr>
            <p:cNvPr id="64" name="Prostokąt 63"/>
            <p:cNvSpPr/>
            <p:nvPr/>
          </p:nvSpPr>
          <p:spPr>
            <a:xfrm>
              <a:off x="7045819" y="3427710"/>
              <a:ext cx="2976578" cy="4827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pl-PL" sz="1200" dirty="0"/>
                <a:t>Maximum </a:t>
              </a:r>
              <a:r>
                <a:rPr lang="pl-PL" sz="1200" dirty="0" err="1"/>
                <a:t>tightly</a:t>
              </a:r>
              <a:endParaRPr lang="pl-PL" sz="1200" dirty="0"/>
            </a:p>
          </p:txBody>
        </p:sp>
        <p:sp>
          <p:nvSpPr>
            <p:cNvPr id="65" name="Prostokąt 64"/>
            <p:cNvSpPr/>
            <p:nvPr/>
          </p:nvSpPr>
          <p:spPr>
            <a:xfrm>
              <a:off x="4181931" y="2495103"/>
              <a:ext cx="2284622" cy="482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pl-PL" sz="1200" dirty="0"/>
                <a:t>Praktyczny</a:t>
              </a:r>
            </a:p>
          </p:txBody>
        </p:sp>
        <p:sp>
          <p:nvSpPr>
            <p:cNvPr id="66" name="Nawias klamrowy zamykający 65"/>
            <p:cNvSpPr/>
            <p:nvPr/>
          </p:nvSpPr>
          <p:spPr>
            <a:xfrm rot="16200000">
              <a:off x="5485431" y="561851"/>
              <a:ext cx="476791" cy="53525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Nawias klamrowy zamykający 66"/>
            <p:cNvSpPr/>
            <p:nvPr/>
          </p:nvSpPr>
          <p:spPr>
            <a:xfrm rot="16200000">
              <a:off x="5494527" y="562781"/>
              <a:ext cx="476791" cy="5352524"/>
            </a:xfrm>
            <a:prstGeom prst="rightBrace">
              <a:avLst>
                <a:gd name="adj1" fmla="val 8333"/>
                <a:gd name="adj2" fmla="val 732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Nawias klamrowy zamykający 67"/>
            <p:cNvSpPr/>
            <p:nvPr/>
          </p:nvSpPr>
          <p:spPr>
            <a:xfrm rot="16200000">
              <a:off x="5487703" y="564123"/>
              <a:ext cx="476791" cy="5352524"/>
            </a:xfrm>
            <a:prstGeom prst="rightBrace">
              <a:avLst>
                <a:gd name="adj1" fmla="val 8333"/>
                <a:gd name="adj2" fmla="val 1328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Prostokąt 68"/>
            <p:cNvSpPr/>
            <p:nvPr/>
          </p:nvSpPr>
          <p:spPr>
            <a:xfrm>
              <a:off x="1989207" y="2495276"/>
              <a:ext cx="2284622" cy="482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pl-PL" sz="1200" dirty="0"/>
                <a:t>Praktyczny</a:t>
              </a:r>
            </a:p>
          </p:txBody>
        </p:sp>
        <p:sp>
          <p:nvSpPr>
            <p:cNvPr id="70" name="Prostokąt 69"/>
            <p:cNvSpPr/>
            <p:nvPr/>
          </p:nvSpPr>
          <p:spPr>
            <a:xfrm>
              <a:off x="5693709" y="2492830"/>
              <a:ext cx="2284622" cy="482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pl-PL" sz="1200" dirty="0"/>
                <a:t>Praktyczny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12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MQ</a:t>
            </a:r>
          </a:p>
        </p:txBody>
      </p:sp>
      <p:grpSp>
        <p:nvGrpSpPr>
          <p:cNvPr id="34" name="Grupa 33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41" name="pole tekstowe 40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42" name="pole tekstowe 41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43" name="pole tekstowe 42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51" name="pole tekstowe 50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cxnSp>
          <p:nvCxnSpPr>
            <p:cNvPr id="52" name="Łącznik prosty ze strzałką 51"/>
            <p:cNvCxnSpPr>
              <a:endCxn id="56" idx="1"/>
            </p:cNvCxnSpPr>
            <p:nvPr/>
          </p:nvCxnSpPr>
          <p:spPr>
            <a:xfrm>
              <a:off x="7885654" y="3751039"/>
              <a:ext cx="2904007" cy="1212456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Łącznik prosty ze strzałką 52"/>
            <p:cNvCxnSpPr>
              <a:endCxn id="54" idx="1"/>
            </p:cNvCxnSpPr>
            <p:nvPr/>
          </p:nvCxnSpPr>
          <p:spPr>
            <a:xfrm flipV="1">
              <a:off x="7885654" y="2158101"/>
              <a:ext cx="2904007" cy="127613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Prostokąt 53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55" name="Prostokąt 54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56" name="Prostokąt 55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57" name="Prostokąt 56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58" name="Prostokąt 57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59" name="Łącznik prosty ze strzałką 58"/>
            <p:cNvCxnSpPr>
              <a:stCxn id="58" idx="3"/>
              <a:endCxn id="57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Łącznik prosty ze strzałką 59"/>
            <p:cNvCxnSpPr>
              <a:stCxn id="57" idx="3"/>
            </p:cNvCxnSpPr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pole tekstowe 60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DoA</a:t>
              </a:r>
              <a:r>
                <a:rPr lang="pl-PL" sz="1000" dirty="0"/>
                <a:t>)</a:t>
              </a:r>
            </a:p>
          </p:txBody>
        </p:sp>
        <p:sp>
          <p:nvSpPr>
            <p:cNvPr id="62" name="pole tekstowe 61"/>
            <p:cNvSpPr txBox="1"/>
            <p:nvPr/>
          </p:nvSpPr>
          <p:spPr>
            <a:xfrm>
              <a:off x="8172412" y="3340439"/>
              <a:ext cx="1001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DoC</a:t>
              </a:r>
              <a:r>
                <a:rPr lang="pl-PL" sz="1000" dirty="0"/>
                <a:t>)</a:t>
              </a:r>
            </a:p>
          </p:txBody>
        </p:sp>
        <p:sp>
          <p:nvSpPr>
            <p:cNvPr id="63" name="pole tekstowe 62"/>
            <p:cNvSpPr txBox="1"/>
            <p:nvPr/>
          </p:nvSpPr>
          <p:spPr>
            <a:xfrm rot="20082941">
              <a:off x="8096683" y="2863788"/>
              <a:ext cx="99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DoB</a:t>
              </a:r>
              <a:r>
                <a:rPr lang="pl-PL" sz="1000" dirty="0"/>
                <a:t>)</a:t>
              </a:r>
            </a:p>
          </p:txBody>
        </p:sp>
        <p:sp>
          <p:nvSpPr>
            <p:cNvPr id="64" name="pole tekstowe 63"/>
            <p:cNvSpPr txBox="1"/>
            <p:nvPr/>
          </p:nvSpPr>
          <p:spPr>
            <a:xfrm rot="1384397">
              <a:off x="8149734" y="3817271"/>
              <a:ext cx="95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DoD</a:t>
              </a:r>
              <a:r>
                <a:rPr lang="pl-PL" sz="1000" dirty="0"/>
                <a:t>)</a:t>
              </a:r>
            </a:p>
          </p:txBody>
        </p:sp>
        <p:sp>
          <p:nvSpPr>
            <p:cNvPr id="65" name="Schemat blokowy: dokument 64"/>
            <p:cNvSpPr/>
            <p:nvPr/>
          </p:nvSpPr>
          <p:spPr>
            <a:xfrm>
              <a:off x="6906954" y="3873442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66" name="Schemat blokowy: dokument 65"/>
            <p:cNvSpPr/>
            <p:nvPr/>
          </p:nvSpPr>
          <p:spPr>
            <a:xfrm>
              <a:off x="10790003" y="3863106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67" name="Schemat blokowy: dokument 66"/>
            <p:cNvSpPr/>
            <p:nvPr/>
          </p:nvSpPr>
          <p:spPr>
            <a:xfrm>
              <a:off x="10792512" y="5269739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68" name="Schemat blokowy: dokument 67"/>
            <p:cNvSpPr/>
            <p:nvPr/>
          </p:nvSpPr>
          <p:spPr>
            <a:xfrm>
              <a:off x="10794071" y="2462425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</p:grpSp>
      <p:grpSp>
        <p:nvGrpSpPr>
          <p:cNvPr id="69" name="Grupa 68"/>
          <p:cNvGrpSpPr/>
          <p:nvPr/>
        </p:nvGrpSpPr>
        <p:grpSpPr>
          <a:xfrm>
            <a:off x="180000" y="1533600"/>
            <a:ext cx="3361890" cy="4685444"/>
            <a:chOff x="180000" y="1533600"/>
            <a:chExt cx="3361890" cy="4685444"/>
          </a:xfrm>
        </p:grpSpPr>
        <p:sp>
          <p:nvSpPr>
            <p:cNvPr id="70" name="pole tekstowe 69"/>
            <p:cNvSpPr txBox="1"/>
            <p:nvPr/>
          </p:nvSpPr>
          <p:spPr>
            <a:xfrm>
              <a:off x="180000" y="4741716"/>
              <a:ext cx="33618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Fizyczny – </a:t>
              </a:r>
              <a:r>
                <a:rPr lang="pl-PL" dirty="0" err="1"/>
                <a:t>Temporal</a:t>
              </a:r>
              <a:r>
                <a:rPr lang="pl-PL" dirty="0"/>
                <a:t> De-</a:t>
              </a:r>
              <a:r>
                <a:rPr lang="pl-PL" dirty="0" err="1"/>
                <a:t>Coupling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A / B, C, 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B, C, D – niezależne od siebie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B, C, D</a:t>
              </a:r>
            </a:p>
          </p:txBody>
        </p:sp>
        <p:sp>
          <p:nvSpPr>
            <p:cNvPr id="71" name="pole tekstowe 70"/>
            <p:cNvSpPr txBox="1"/>
            <p:nvPr/>
          </p:nvSpPr>
          <p:spPr>
            <a:xfrm>
              <a:off x="180000" y="3572885"/>
              <a:ext cx="3345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Fizyczny – </a:t>
              </a:r>
              <a:r>
                <a:rPr lang="pl-PL" dirty="0" err="1"/>
                <a:t>Deploy</a:t>
              </a:r>
              <a:r>
                <a:rPr lang="pl-PL" dirty="0"/>
                <a:t> – De-</a:t>
              </a:r>
              <a:r>
                <a:rPr lang="pl-PL" dirty="0" err="1"/>
                <a:t>Coupling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Client, A, B, C, D – niezależne</a:t>
              </a:r>
            </a:p>
          </p:txBody>
        </p:sp>
        <p:sp>
          <p:nvSpPr>
            <p:cNvPr id="72" name="pole tekstowe 71"/>
            <p:cNvSpPr txBox="1"/>
            <p:nvPr/>
          </p:nvSpPr>
          <p:spPr>
            <a:xfrm>
              <a:off x="180000" y="1533600"/>
              <a:ext cx="33618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Logiczny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-&gt; 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A -&gt; B, C, 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B, C, D – niezależne od siebie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B, C,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6933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MQ</a:t>
            </a:r>
          </a:p>
        </p:txBody>
      </p:sp>
      <p:grpSp>
        <p:nvGrpSpPr>
          <p:cNvPr id="29" name="Grupa 28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34" name="pole tekstowe 33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41" name="pole tekstowe 40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42" name="pole tekstowe 41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43" name="pole tekstowe 42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cxnSp>
          <p:nvCxnSpPr>
            <p:cNvPr id="52" name="Łącznik prosty ze strzałką 51"/>
            <p:cNvCxnSpPr>
              <a:endCxn id="53" idx="1"/>
            </p:cNvCxnSpPr>
            <p:nvPr/>
          </p:nvCxnSpPr>
          <p:spPr>
            <a:xfrm flipV="1">
              <a:off x="7885654" y="2158101"/>
              <a:ext cx="2904007" cy="127613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Prostokąt 52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54" name="Prostokąt 53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55" name="Prostokąt 54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56" name="Prostokąt 55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57" name="Prostokąt 56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58" name="Łącznik prosty ze strzałką 57"/>
            <p:cNvCxnSpPr>
              <a:stCxn id="57" idx="3"/>
              <a:endCxn id="56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Łącznik prosty ze strzałką 58"/>
            <p:cNvCxnSpPr>
              <a:stCxn id="56" idx="3"/>
            </p:cNvCxnSpPr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pole tekstowe 59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DoA</a:t>
              </a:r>
              <a:r>
                <a:rPr lang="pl-PL" sz="1000" dirty="0"/>
                <a:t>)</a:t>
              </a:r>
            </a:p>
          </p:txBody>
        </p:sp>
        <p:sp>
          <p:nvSpPr>
            <p:cNvPr id="61" name="pole tekstowe 60"/>
            <p:cNvSpPr txBox="1"/>
            <p:nvPr/>
          </p:nvSpPr>
          <p:spPr>
            <a:xfrm>
              <a:off x="8172412" y="3340439"/>
              <a:ext cx="1001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DoC</a:t>
              </a:r>
              <a:r>
                <a:rPr lang="pl-PL" sz="1000" dirty="0"/>
                <a:t>)</a:t>
              </a:r>
            </a:p>
          </p:txBody>
        </p:sp>
        <p:sp>
          <p:nvSpPr>
            <p:cNvPr id="62" name="pole tekstowe 61"/>
            <p:cNvSpPr txBox="1"/>
            <p:nvPr/>
          </p:nvSpPr>
          <p:spPr>
            <a:xfrm rot="20082941">
              <a:off x="8096683" y="2863788"/>
              <a:ext cx="99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DoB</a:t>
              </a:r>
              <a:r>
                <a:rPr lang="pl-PL" sz="1000" dirty="0"/>
                <a:t>)</a:t>
              </a:r>
            </a:p>
          </p:txBody>
        </p:sp>
        <p:sp>
          <p:nvSpPr>
            <p:cNvPr id="64" name="Schemat blokowy: dokument 63"/>
            <p:cNvSpPr/>
            <p:nvPr/>
          </p:nvSpPr>
          <p:spPr>
            <a:xfrm>
              <a:off x="6906954" y="3873442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65" name="Schemat blokowy: dokument 64"/>
            <p:cNvSpPr/>
            <p:nvPr/>
          </p:nvSpPr>
          <p:spPr>
            <a:xfrm>
              <a:off x="10790003" y="3863106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66" name="Schemat blokowy: dokument 65"/>
            <p:cNvSpPr/>
            <p:nvPr/>
          </p:nvSpPr>
          <p:spPr>
            <a:xfrm>
              <a:off x="10792512" y="5269739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67" name="Schemat blokowy: dokument 66"/>
            <p:cNvSpPr/>
            <p:nvPr/>
          </p:nvSpPr>
          <p:spPr>
            <a:xfrm>
              <a:off x="10794071" y="2462425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</p:grpSp>
      <p:grpSp>
        <p:nvGrpSpPr>
          <p:cNvPr id="68" name="Grupa 67"/>
          <p:cNvGrpSpPr/>
          <p:nvPr/>
        </p:nvGrpSpPr>
        <p:grpSpPr>
          <a:xfrm>
            <a:off x="180000" y="1533600"/>
            <a:ext cx="3361890" cy="4685444"/>
            <a:chOff x="180000" y="1533600"/>
            <a:chExt cx="3361890" cy="4685444"/>
          </a:xfrm>
        </p:grpSpPr>
        <p:sp>
          <p:nvSpPr>
            <p:cNvPr id="69" name="pole tekstowe 68"/>
            <p:cNvSpPr txBox="1"/>
            <p:nvPr/>
          </p:nvSpPr>
          <p:spPr>
            <a:xfrm>
              <a:off x="180000" y="4741716"/>
              <a:ext cx="33618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Fizyczny – </a:t>
              </a:r>
              <a:r>
                <a:rPr lang="pl-PL" dirty="0" err="1"/>
                <a:t>Temporal</a:t>
              </a:r>
              <a:r>
                <a:rPr lang="pl-PL" dirty="0"/>
                <a:t> De-</a:t>
              </a:r>
              <a:r>
                <a:rPr lang="pl-PL" dirty="0" err="1"/>
                <a:t>Coupling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A / B, C, 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B, C, D – niezależne od siebie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B, C, D</a:t>
              </a:r>
            </a:p>
          </p:txBody>
        </p:sp>
        <p:sp>
          <p:nvSpPr>
            <p:cNvPr id="70" name="pole tekstowe 69"/>
            <p:cNvSpPr txBox="1"/>
            <p:nvPr/>
          </p:nvSpPr>
          <p:spPr>
            <a:xfrm>
              <a:off x="180000" y="3572885"/>
              <a:ext cx="3345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Fizyczny – </a:t>
              </a:r>
              <a:r>
                <a:rPr lang="pl-PL" dirty="0" err="1"/>
                <a:t>Deploy</a:t>
              </a:r>
              <a:r>
                <a:rPr lang="pl-PL" dirty="0"/>
                <a:t> – De-</a:t>
              </a:r>
              <a:r>
                <a:rPr lang="pl-PL" dirty="0" err="1"/>
                <a:t>Coupling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Client, A, B, C, D – niezależne</a:t>
              </a:r>
            </a:p>
          </p:txBody>
        </p:sp>
        <p:sp>
          <p:nvSpPr>
            <p:cNvPr id="71" name="pole tekstowe 70"/>
            <p:cNvSpPr txBox="1"/>
            <p:nvPr/>
          </p:nvSpPr>
          <p:spPr>
            <a:xfrm>
              <a:off x="180000" y="1533600"/>
              <a:ext cx="33618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Logiczny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-&gt; 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A -&gt; B, C, 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B, C, D – niezależne od siebie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B, C,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044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MQ</a:t>
            </a:r>
          </a:p>
        </p:txBody>
      </p:sp>
      <p:grpSp>
        <p:nvGrpSpPr>
          <p:cNvPr id="69" name="Grupa 68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70" name="pole tekstowe 69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71" name="pole tekstowe 70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72" name="pole tekstowe 71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73" name="pole tekstowe 72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74" name="pole tekstowe 73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cxnSp>
          <p:nvCxnSpPr>
            <p:cNvPr id="75" name="Łącznik prosty ze strzałką 74"/>
            <p:cNvCxnSpPr>
              <a:endCxn id="79" idx="1"/>
            </p:cNvCxnSpPr>
            <p:nvPr/>
          </p:nvCxnSpPr>
          <p:spPr>
            <a:xfrm>
              <a:off x="7885654" y="3751039"/>
              <a:ext cx="2904007" cy="1212456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Łącznik prosty ze strzałką 75"/>
            <p:cNvCxnSpPr>
              <a:endCxn id="77" idx="1"/>
            </p:cNvCxnSpPr>
            <p:nvPr/>
          </p:nvCxnSpPr>
          <p:spPr>
            <a:xfrm flipV="1">
              <a:off x="7885654" y="2158101"/>
              <a:ext cx="2904007" cy="127613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Prostokąt 76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78" name="Prostokąt 77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79" name="Prostokąt 78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80" name="Prostokąt 79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81" name="Prostokąt 80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82" name="Łącznik prosty ze strzałką 81"/>
            <p:cNvCxnSpPr>
              <a:stCxn id="81" idx="3"/>
              <a:endCxn id="80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ze strzałką 82"/>
            <p:cNvCxnSpPr>
              <a:stCxn id="80" idx="3"/>
            </p:cNvCxnSpPr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ole tekstowe 83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DoA</a:t>
              </a:r>
              <a:r>
                <a:rPr lang="pl-PL" sz="1000" dirty="0"/>
                <a:t>)</a:t>
              </a:r>
            </a:p>
          </p:txBody>
        </p:sp>
        <p:sp>
          <p:nvSpPr>
            <p:cNvPr id="85" name="pole tekstowe 84"/>
            <p:cNvSpPr txBox="1"/>
            <p:nvPr/>
          </p:nvSpPr>
          <p:spPr>
            <a:xfrm>
              <a:off x="8172412" y="3340439"/>
              <a:ext cx="1001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DoC</a:t>
              </a:r>
              <a:r>
                <a:rPr lang="pl-PL" sz="1000" dirty="0"/>
                <a:t>)</a:t>
              </a:r>
            </a:p>
          </p:txBody>
        </p:sp>
        <p:sp>
          <p:nvSpPr>
            <p:cNvPr id="86" name="pole tekstowe 85"/>
            <p:cNvSpPr txBox="1"/>
            <p:nvPr/>
          </p:nvSpPr>
          <p:spPr>
            <a:xfrm rot="20082941">
              <a:off x="8096683" y="2863788"/>
              <a:ext cx="992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DoB</a:t>
              </a:r>
              <a:r>
                <a:rPr lang="pl-PL" sz="1000" dirty="0"/>
                <a:t>)</a:t>
              </a:r>
            </a:p>
          </p:txBody>
        </p:sp>
        <p:sp>
          <p:nvSpPr>
            <p:cNvPr id="87" name="pole tekstowe 86"/>
            <p:cNvSpPr txBox="1"/>
            <p:nvPr/>
          </p:nvSpPr>
          <p:spPr>
            <a:xfrm rot="1384397">
              <a:off x="8149734" y="3817271"/>
              <a:ext cx="95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DoD</a:t>
              </a:r>
              <a:r>
                <a:rPr lang="pl-PL" sz="1000" dirty="0"/>
                <a:t>)</a:t>
              </a:r>
            </a:p>
          </p:txBody>
        </p:sp>
        <p:sp>
          <p:nvSpPr>
            <p:cNvPr id="88" name="Schemat blokowy: dokument 87"/>
            <p:cNvSpPr/>
            <p:nvPr/>
          </p:nvSpPr>
          <p:spPr>
            <a:xfrm>
              <a:off x="6906954" y="3873442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89" name="Schemat blokowy: dokument 88"/>
            <p:cNvSpPr/>
            <p:nvPr/>
          </p:nvSpPr>
          <p:spPr>
            <a:xfrm>
              <a:off x="10790003" y="3863106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90" name="Schemat blokowy: dokument 89"/>
            <p:cNvSpPr/>
            <p:nvPr/>
          </p:nvSpPr>
          <p:spPr>
            <a:xfrm>
              <a:off x="10792512" y="5269739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91" name="Schemat blokowy: dokument 90"/>
            <p:cNvSpPr/>
            <p:nvPr/>
          </p:nvSpPr>
          <p:spPr>
            <a:xfrm>
              <a:off x="10794071" y="2462425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</p:grpSp>
      <p:grpSp>
        <p:nvGrpSpPr>
          <p:cNvPr id="92" name="Grupa 91"/>
          <p:cNvGrpSpPr/>
          <p:nvPr/>
        </p:nvGrpSpPr>
        <p:grpSpPr>
          <a:xfrm>
            <a:off x="180000" y="1533600"/>
            <a:ext cx="3361890" cy="4685444"/>
            <a:chOff x="180000" y="1533600"/>
            <a:chExt cx="3361890" cy="4685444"/>
          </a:xfrm>
        </p:grpSpPr>
        <p:sp>
          <p:nvSpPr>
            <p:cNvPr id="93" name="pole tekstowe 92"/>
            <p:cNvSpPr txBox="1"/>
            <p:nvPr/>
          </p:nvSpPr>
          <p:spPr>
            <a:xfrm>
              <a:off x="180000" y="4741716"/>
              <a:ext cx="33618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Fizyczny – </a:t>
              </a:r>
              <a:r>
                <a:rPr lang="pl-PL" dirty="0" err="1"/>
                <a:t>Temporal</a:t>
              </a:r>
              <a:r>
                <a:rPr lang="pl-PL" dirty="0"/>
                <a:t> De-</a:t>
              </a:r>
              <a:r>
                <a:rPr lang="pl-PL" dirty="0" err="1"/>
                <a:t>Coupling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A / B, C, 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B, C, D – niezależne od siebie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B, C, D</a:t>
              </a:r>
            </a:p>
          </p:txBody>
        </p:sp>
        <p:sp>
          <p:nvSpPr>
            <p:cNvPr id="94" name="pole tekstowe 93"/>
            <p:cNvSpPr txBox="1"/>
            <p:nvPr/>
          </p:nvSpPr>
          <p:spPr>
            <a:xfrm>
              <a:off x="180000" y="3572885"/>
              <a:ext cx="3345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Fizyczny – </a:t>
              </a:r>
              <a:r>
                <a:rPr lang="pl-PL" dirty="0" err="1"/>
                <a:t>Deploy</a:t>
              </a:r>
              <a:r>
                <a:rPr lang="pl-PL" dirty="0"/>
                <a:t> – De-</a:t>
              </a:r>
              <a:r>
                <a:rPr lang="pl-PL" dirty="0" err="1"/>
                <a:t>Coupling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Client, A, B, C, D – niezależne</a:t>
              </a:r>
            </a:p>
          </p:txBody>
        </p:sp>
        <p:sp>
          <p:nvSpPr>
            <p:cNvPr id="95" name="pole tekstowe 94"/>
            <p:cNvSpPr txBox="1"/>
            <p:nvPr/>
          </p:nvSpPr>
          <p:spPr>
            <a:xfrm>
              <a:off x="180000" y="1533600"/>
              <a:ext cx="33618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Logiczny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-&gt; 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A -&gt; B, C, 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B, C, D – niezależne od siebie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B, C,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031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MQ &amp; Pub/</a:t>
            </a:r>
            <a:r>
              <a:rPr lang="pl-PL" sz="2400" dirty="0" err="1">
                <a:latin typeface="Calibri" pitchFamily="34"/>
              </a:rPr>
              <a:t>Sub</a:t>
            </a:r>
            <a:endParaRPr lang="pl-PL" sz="2400" dirty="0">
              <a:latin typeface="Calibri" pitchFamily="34"/>
            </a:endParaRPr>
          </a:p>
        </p:txBody>
      </p:sp>
      <p:grpSp>
        <p:nvGrpSpPr>
          <p:cNvPr id="6" name="Grupa 5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68" name="pole tekstowe 67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69" name="pole tekstowe 68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70" name="pole tekstowe 69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71" name="pole tekstowe 70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72" name="pole tekstowe 71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sp>
          <p:nvSpPr>
            <p:cNvPr id="75" name="Prostokąt 74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76" name="Prostokąt 75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77" name="Prostokąt 76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78" name="Prostokąt 77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79" name="Prostokąt 78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80" name="Łącznik prosty ze strzałką 79"/>
            <p:cNvCxnSpPr>
              <a:stCxn id="79" idx="3"/>
              <a:endCxn id="78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pole tekstowe 81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DoA</a:t>
              </a:r>
              <a:r>
                <a:rPr lang="pl-PL" sz="1000" dirty="0"/>
                <a:t>)</a:t>
              </a:r>
            </a:p>
          </p:txBody>
        </p:sp>
        <p:sp>
          <p:nvSpPr>
            <p:cNvPr id="86" name="Schemat blokowy: dokument 85"/>
            <p:cNvSpPr/>
            <p:nvPr/>
          </p:nvSpPr>
          <p:spPr>
            <a:xfrm>
              <a:off x="6906954" y="3873442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87" name="Schemat blokowy: dokument 86"/>
            <p:cNvSpPr/>
            <p:nvPr/>
          </p:nvSpPr>
          <p:spPr>
            <a:xfrm>
              <a:off x="10790003" y="3863106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88" name="Schemat blokowy: dokument 87"/>
            <p:cNvSpPr/>
            <p:nvPr/>
          </p:nvSpPr>
          <p:spPr>
            <a:xfrm>
              <a:off x="10792512" y="5269739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89" name="Schemat blokowy: dokument 88"/>
            <p:cNvSpPr/>
            <p:nvPr/>
          </p:nvSpPr>
          <p:spPr>
            <a:xfrm>
              <a:off x="10794071" y="2462425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90" name="Łącznik prosty ze strzałką 89"/>
            <p:cNvCxnSpPr>
              <a:endCxn id="77" idx="1"/>
            </p:cNvCxnSpPr>
            <p:nvPr/>
          </p:nvCxnSpPr>
          <p:spPr>
            <a:xfrm>
              <a:off x="9458565" y="3578210"/>
              <a:ext cx="1331096" cy="138528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Łącznik prosty ze strzałką 90"/>
            <p:cNvCxnSpPr>
              <a:endCxn id="75" idx="1"/>
            </p:cNvCxnSpPr>
            <p:nvPr/>
          </p:nvCxnSpPr>
          <p:spPr>
            <a:xfrm flipV="1">
              <a:off x="9458565" y="2158101"/>
              <a:ext cx="1331096" cy="140269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Łącznik prosty ze strzałką 91"/>
            <p:cNvCxnSpPr/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pole tekstowe 92"/>
            <p:cNvSpPr txBox="1"/>
            <p:nvPr/>
          </p:nvSpPr>
          <p:spPr>
            <a:xfrm>
              <a:off x="7863716" y="3339182"/>
              <a:ext cx="15948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api.Publish</a:t>
              </a:r>
              <a:r>
                <a:rPr lang="pl-PL" sz="1000" dirty="0"/>
                <a:t>(</a:t>
              </a:r>
              <a:r>
                <a:rPr lang="pl-PL" sz="1000" dirty="0" err="1"/>
                <a:t>ACompleted</a:t>
              </a:r>
              <a:r>
                <a:rPr lang="pl-PL" sz="1000" dirty="0"/>
                <a:t>)</a:t>
              </a:r>
            </a:p>
          </p:txBody>
        </p:sp>
      </p:grpSp>
      <p:grpSp>
        <p:nvGrpSpPr>
          <p:cNvPr id="95" name="Grupa 94"/>
          <p:cNvGrpSpPr/>
          <p:nvPr/>
        </p:nvGrpSpPr>
        <p:grpSpPr>
          <a:xfrm>
            <a:off x="180000" y="1533600"/>
            <a:ext cx="3361890" cy="4685444"/>
            <a:chOff x="180000" y="1533600"/>
            <a:chExt cx="3361890" cy="4685444"/>
          </a:xfrm>
        </p:grpSpPr>
        <p:sp>
          <p:nvSpPr>
            <p:cNvPr id="96" name="pole tekstowe 95"/>
            <p:cNvSpPr txBox="1"/>
            <p:nvPr/>
          </p:nvSpPr>
          <p:spPr>
            <a:xfrm>
              <a:off x="180000" y="4741716"/>
              <a:ext cx="33618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Fizyczny – </a:t>
              </a:r>
              <a:r>
                <a:rPr lang="pl-PL" dirty="0" err="1"/>
                <a:t>Temporal</a:t>
              </a:r>
              <a:r>
                <a:rPr lang="pl-PL" dirty="0"/>
                <a:t> De-</a:t>
              </a:r>
              <a:r>
                <a:rPr lang="pl-PL" dirty="0" err="1"/>
                <a:t>Coupling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A / B, C, 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B, C, D – niezależne od siebie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B, C, D</a:t>
              </a:r>
            </a:p>
          </p:txBody>
        </p:sp>
        <p:sp>
          <p:nvSpPr>
            <p:cNvPr id="97" name="pole tekstowe 96"/>
            <p:cNvSpPr txBox="1"/>
            <p:nvPr/>
          </p:nvSpPr>
          <p:spPr>
            <a:xfrm>
              <a:off x="180000" y="3572885"/>
              <a:ext cx="3345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Fizyczny – </a:t>
              </a:r>
              <a:r>
                <a:rPr lang="pl-PL" dirty="0" err="1"/>
                <a:t>Deploy</a:t>
              </a:r>
              <a:r>
                <a:rPr lang="pl-PL" dirty="0"/>
                <a:t> – De-</a:t>
              </a:r>
              <a:r>
                <a:rPr lang="pl-PL" dirty="0" err="1"/>
                <a:t>Coupling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Client, A, B, C, D – niezależne</a:t>
              </a:r>
            </a:p>
          </p:txBody>
        </p:sp>
        <p:sp>
          <p:nvSpPr>
            <p:cNvPr id="98" name="pole tekstowe 97"/>
            <p:cNvSpPr txBox="1"/>
            <p:nvPr/>
          </p:nvSpPr>
          <p:spPr>
            <a:xfrm>
              <a:off x="180000" y="1533600"/>
              <a:ext cx="33618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Logiczny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-&gt; 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A -&gt; B, C, 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B, C, D – niezależne od siebie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B, C,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9449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MQ &amp; Pub/</a:t>
            </a:r>
            <a:r>
              <a:rPr lang="pl-PL" sz="2400" dirty="0" err="1">
                <a:latin typeface="Calibri" pitchFamily="34"/>
              </a:rPr>
              <a:t>Sub</a:t>
            </a:r>
            <a:endParaRPr lang="pl-PL" sz="2400" dirty="0">
              <a:latin typeface="Calibri" pitchFamily="34"/>
            </a:endParaRPr>
          </a:p>
        </p:txBody>
      </p:sp>
      <p:grpSp>
        <p:nvGrpSpPr>
          <p:cNvPr id="34" name="Grupa 33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41" name="pole tekstowe 40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42" name="pole tekstowe 41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43" name="pole tekstowe 42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49" name="pole tekstowe 48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sp>
          <p:nvSpPr>
            <p:cNvPr id="50" name="Prostokąt 49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51" name="Prostokąt 50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52" name="Prostokąt 51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53" name="Prostokąt 52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54" name="Prostokąt 53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55" name="Łącznik prosty ze strzałką 54"/>
            <p:cNvCxnSpPr>
              <a:stCxn id="54" idx="3"/>
              <a:endCxn id="53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pole tekstowe 55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DoA</a:t>
              </a:r>
              <a:r>
                <a:rPr lang="pl-PL" sz="1000" dirty="0"/>
                <a:t>)</a:t>
              </a:r>
            </a:p>
          </p:txBody>
        </p:sp>
        <p:sp>
          <p:nvSpPr>
            <p:cNvPr id="57" name="Schemat blokowy: dokument 56"/>
            <p:cNvSpPr/>
            <p:nvPr/>
          </p:nvSpPr>
          <p:spPr>
            <a:xfrm>
              <a:off x="6906954" y="3873442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58" name="Schemat blokowy: dokument 57"/>
            <p:cNvSpPr/>
            <p:nvPr/>
          </p:nvSpPr>
          <p:spPr>
            <a:xfrm>
              <a:off x="10790003" y="3863106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59" name="Schemat blokowy: dokument 58"/>
            <p:cNvSpPr/>
            <p:nvPr/>
          </p:nvSpPr>
          <p:spPr>
            <a:xfrm>
              <a:off x="10792512" y="5269739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60" name="Schemat blokowy: dokument 59"/>
            <p:cNvSpPr/>
            <p:nvPr/>
          </p:nvSpPr>
          <p:spPr>
            <a:xfrm>
              <a:off x="10794071" y="2462425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61" name="Łącznik prosty ze strzałką 60"/>
            <p:cNvCxnSpPr>
              <a:endCxn id="52" idx="1"/>
            </p:cNvCxnSpPr>
            <p:nvPr/>
          </p:nvCxnSpPr>
          <p:spPr>
            <a:xfrm>
              <a:off x="9458565" y="3578210"/>
              <a:ext cx="1331096" cy="138528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Łącznik prosty ze strzałką 61"/>
            <p:cNvCxnSpPr>
              <a:endCxn id="50" idx="1"/>
            </p:cNvCxnSpPr>
            <p:nvPr/>
          </p:nvCxnSpPr>
          <p:spPr>
            <a:xfrm flipV="1">
              <a:off x="9458565" y="2158101"/>
              <a:ext cx="1331096" cy="140269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Łącznik prosty ze strzałką 62"/>
            <p:cNvCxnSpPr/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pole tekstowe 63"/>
            <p:cNvSpPr txBox="1"/>
            <p:nvPr/>
          </p:nvSpPr>
          <p:spPr>
            <a:xfrm>
              <a:off x="7863716" y="3339182"/>
              <a:ext cx="15948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api.Publish</a:t>
              </a:r>
              <a:r>
                <a:rPr lang="pl-PL" sz="1000" dirty="0"/>
                <a:t>(</a:t>
              </a:r>
              <a:r>
                <a:rPr lang="pl-PL" sz="1000" dirty="0" err="1"/>
                <a:t>ACompleted</a:t>
              </a:r>
              <a:r>
                <a:rPr lang="pl-PL" sz="1000" dirty="0"/>
                <a:t>)</a:t>
              </a:r>
            </a:p>
          </p:txBody>
        </p:sp>
      </p:grpSp>
      <p:grpSp>
        <p:nvGrpSpPr>
          <p:cNvPr id="65" name="Grupa 64"/>
          <p:cNvGrpSpPr/>
          <p:nvPr/>
        </p:nvGrpSpPr>
        <p:grpSpPr>
          <a:xfrm>
            <a:off x="180000" y="1533600"/>
            <a:ext cx="3361890" cy="4685444"/>
            <a:chOff x="180000" y="1533600"/>
            <a:chExt cx="3361890" cy="4685444"/>
          </a:xfrm>
        </p:grpSpPr>
        <p:sp>
          <p:nvSpPr>
            <p:cNvPr id="66" name="pole tekstowe 65"/>
            <p:cNvSpPr txBox="1"/>
            <p:nvPr/>
          </p:nvSpPr>
          <p:spPr>
            <a:xfrm>
              <a:off x="180000" y="4741716"/>
              <a:ext cx="33618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Fizyczny – </a:t>
              </a:r>
              <a:r>
                <a:rPr lang="pl-PL" dirty="0" err="1"/>
                <a:t>Temporal</a:t>
              </a:r>
              <a:r>
                <a:rPr lang="pl-PL" dirty="0"/>
                <a:t> De-</a:t>
              </a:r>
              <a:r>
                <a:rPr lang="pl-PL" dirty="0" err="1"/>
                <a:t>Coupling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A / B, C, 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B, C, D – niezależne od siebie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B, C, D</a:t>
              </a:r>
            </a:p>
          </p:txBody>
        </p:sp>
        <p:sp>
          <p:nvSpPr>
            <p:cNvPr id="67" name="pole tekstowe 66"/>
            <p:cNvSpPr txBox="1"/>
            <p:nvPr/>
          </p:nvSpPr>
          <p:spPr>
            <a:xfrm>
              <a:off x="180000" y="3572885"/>
              <a:ext cx="3345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Fizyczny – </a:t>
              </a:r>
              <a:r>
                <a:rPr lang="pl-PL" dirty="0" err="1"/>
                <a:t>Deploy</a:t>
              </a:r>
              <a:r>
                <a:rPr lang="pl-PL" dirty="0"/>
                <a:t> – De-</a:t>
              </a:r>
              <a:r>
                <a:rPr lang="pl-PL" dirty="0" err="1"/>
                <a:t>Coupling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Client, A, B, C, D – niezależne</a:t>
              </a:r>
            </a:p>
          </p:txBody>
        </p:sp>
        <p:sp>
          <p:nvSpPr>
            <p:cNvPr id="68" name="pole tekstowe 67"/>
            <p:cNvSpPr txBox="1"/>
            <p:nvPr/>
          </p:nvSpPr>
          <p:spPr>
            <a:xfrm>
              <a:off x="180000" y="1533600"/>
              <a:ext cx="33618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Logiczny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-&gt; 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A / B, C, D	</a:t>
              </a:r>
              <a:r>
                <a:rPr lang="pl-PL" dirty="0">
                  <a:solidFill>
                    <a:schemeClr val="bg1">
                      <a:lumMod val="65000"/>
                    </a:schemeClr>
                  </a:solidFill>
                </a:rPr>
                <a:t>A -&gt; B, C, 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B, C, D – niezależne od siebie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B, C,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965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MQ &amp; Pub/</a:t>
            </a:r>
            <a:r>
              <a:rPr lang="pl-PL" sz="2400" dirty="0" err="1">
                <a:latin typeface="Calibri" pitchFamily="34"/>
              </a:rPr>
              <a:t>Sub</a:t>
            </a:r>
            <a:endParaRPr lang="pl-PL" sz="2400" dirty="0">
              <a:latin typeface="Calibri" pitchFamily="34"/>
            </a:endParaRPr>
          </a:p>
        </p:txBody>
      </p:sp>
      <p:grpSp>
        <p:nvGrpSpPr>
          <p:cNvPr id="64" name="Grupa 63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65" name="pole tekstowe 64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66" name="pole tekstowe 65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67" name="pole tekstowe 66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68" name="pole tekstowe 67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69" name="pole tekstowe 68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sp>
          <p:nvSpPr>
            <p:cNvPr id="70" name="Prostokąt 69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71" name="Prostokąt 70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72" name="Prostokąt 71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73" name="Prostokąt 72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74" name="Prostokąt 73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75" name="Łącznik prosty ze strzałką 74"/>
            <p:cNvCxnSpPr>
              <a:stCxn id="74" idx="3"/>
              <a:endCxn id="73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pole tekstowe 75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DoA</a:t>
              </a:r>
              <a:r>
                <a:rPr lang="pl-PL" sz="1000" dirty="0"/>
                <a:t>)</a:t>
              </a:r>
            </a:p>
          </p:txBody>
        </p:sp>
        <p:sp>
          <p:nvSpPr>
            <p:cNvPr id="77" name="Schemat blokowy: dokument 76"/>
            <p:cNvSpPr/>
            <p:nvPr/>
          </p:nvSpPr>
          <p:spPr>
            <a:xfrm>
              <a:off x="6906954" y="3873442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78" name="Schemat blokowy: dokument 77"/>
            <p:cNvSpPr/>
            <p:nvPr/>
          </p:nvSpPr>
          <p:spPr>
            <a:xfrm>
              <a:off x="10790003" y="3863106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79" name="Schemat blokowy: dokument 78"/>
            <p:cNvSpPr/>
            <p:nvPr/>
          </p:nvSpPr>
          <p:spPr>
            <a:xfrm>
              <a:off x="10792512" y="5269739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80" name="Schemat blokowy: dokument 79"/>
            <p:cNvSpPr/>
            <p:nvPr/>
          </p:nvSpPr>
          <p:spPr>
            <a:xfrm>
              <a:off x="10794071" y="2462425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82" name="Łącznik prosty ze strzałką 81"/>
            <p:cNvCxnSpPr>
              <a:endCxn id="70" idx="1"/>
            </p:cNvCxnSpPr>
            <p:nvPr/>
          </p:nvCxnSpPr>
          <p:spPr>
            <a:xfrm flipV="1">
              <a:off x="9458565" y="2158101"/>
              <a:ext cx="1331096" cy="140269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ze strzałką 82"/>
            <p:cNvCxnSpPr/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ole tekstowe 83"/>
            <p:cNvSpPr txBox="1"/>
            <p:nvPr/>
          </p:nvSpPr>
          <p:spPr>
            <a:xfrm>
              <a:off x="7863716" y="3339182"/>
              <a:ext cx="15948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api.Publish</a:t>
              </a:r>
              <a:r>
                <a:rPr lang="pl-PL" sz="1000" dirty="0"/>
                <a:t>(</a:t>
              </a:r>
              <a:r>
                <a:rPr lang="pl-PL" sz="1000" dirty="0" err="1"/>
                <a:t>ACompleted</a:t>
              </a:r>
              <a:r>
                <a:rPr lang="pl-PL" sz="1000" dirty="0"/>
                <a:t>)</a:t>
              </a:r>
            </a:p>
          </p:txBody>
        </p:sp>
      </p:grpSp>
      <p:grpSp>
        <p:nvGrpSpPr>
          <p:cNvPr id="90" name="Grupa 89"/>
          <p:cNvGrpSpPr/>
          <p:nvPr/>
        </p:nvGrpSpPr>
        <p:grpSpPr>
          <a:xfrm>
            <a:off x="180000" y="1533600"/>
            <a:ext cx="3361890" cy="4685444"/>
            <a:chOff x="180000" y="1533600"/>
            <a:chExt cx="3361890" cy="4685444"/>
          </a:xfrm>
        </p:grpSpPr>
        <p:sp>
          <p:nvSpPr>
            <p:cNvPr id="91" name="pole tekstowe 90"/>
            <p:cNvSpPr txBox="1"/>
            <p:nvPr/>
          </p:nvSpPr>
          <p:spPr>
            <a:xfrm>
              <a:off x="180000" y="4741716"/>
              <a:ext cx="33618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Fizyczny – </a:t>
              </a:r>
              <a:r>
                <a:rPr lang="pl-PL" dirty="0" err="1"/>
                <a:t>Temporal</a:t>
              </a:r>
              <a:r>
                <a:rPr lang="pl-PL" dirty="0"/>
                <a:t> De-</a:t>
              </a:r>
              <a:r>
                <a:rPr lang="pl-PL" dirty="0" err="1"/>
                <a:t>Coupling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A / B, C, 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B, C, D – niezależne od siebie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B, C, D</a:t>
              </a:r>
            </a:p>
          </p:txBody>
        </p:sp>
        <p:sp>
          <p:nvSpPr>
            <p:cNvPr id="92" name="pole tekstowe 91"/>
            <p:cNvSpPr txBox="1"/>
            <p:nvPr/>
          </p:nvSpPr>
          <p:spPr>
            <a:xfrm>
              <a:off x="180000" y="3572885"/>
              <a:ext cx="3345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Fizyczny – </a:t>
              </a:r>
              <a:r>
                <a:rPr lang="pl-PL" dirty="0" err="1"/>
                <a:t>Deploy</a:t>
              </a:r>
              <a:r>
                <a:rPr lang="pl-PL" dirty="0"/>
                <a:t> – De-</a:t>
              </a:r>
              <a:r>
                <a:rPr lang="pl-PL" dirty="0" err="1"/>
                <a:t>Coupling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Client, A, B, C, D – niezależne</a:t>
              </a:r>
            </a:p>
          </p:txBody>
        </p:sp>
        <p:sp>
          <p:nvSpPr>
            <p:cNvPr id="93" name="pole tekstowe 92"/>
            <p:cNvSpPr txBox="1"/>
            <p:nvPr/>
          </p:nvSpPr>
          <p:spPr>
            <a:xfrm>
              <a:off x="180000" y="1533600"/>
              <a:ext cx="33618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Logiczny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-&gt; 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A / B, C, D	</a:t>
              </a:r>
              <a:r>
                <a:rPr lang="pl-PL" dirty="0">
                  <a:solidFill>
                    <a:schemeClr val="bg1">
                      <a:lumMod val="65000"/>
                    </a:schemeClr>
                  </a:solidFill>
                </a:rPr>
                <a:t>A -&gt; B, C, D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B, C, D – niezależne od siebie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B, C,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543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MQ &amp; Pub/</a:t>
            </a:r>
            <a:r>
              <a:rPr lang="pl-PL" sz="2400" dirty="0" err="1">
                <a:latin typeface="Calibri" pitchFamily="34"/>
              </a:rPr>
              <a:t>Sub</a:t>
            </a:r>
            <a:endParaRPr lang="pl-PL" sz="2400" dirty="0">
              <a:latin typeface="Calibri" pitchFamily="34"/>
            </a:endParaRPr>
          </a:p>
        </p:txBody>
      </p:sp>
      <p:grpSp>
        <p:nvGrpSpPr>
          <p:cNvPr id="3" name="Grupa 2"/>
          <p:cNvGrpSpPr/>
          <p:nvPr/>
        </p:nvGrpSpPr>
        <p:grpSpPr>
          <a:xfrm>
            <a:off x="180000" y="1533600"/>
            <a:ext cx="3361890" cy="4685444"/>
            <a:chOff x="180000" y="1533600"/>
            <a:chExt cx="3361890" cy="4685444"/>
          </a:xfrm>
        </p:grpSpPr>
        <p:sp>
          <p:nvSpPr>
            <p:cNvPr id="38" name="pole tekstowe 37"/>
            <p:cNvSpPr txBox="1"/>
            <p:nvPr/>
          </p:nvSpPr>
          <p:spPr>
            <a:xfrm>
              <a:off x="180000" y="4741716"/>
              <a:ext cx="33618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Fizyczny – </a:t>
              </a:r>
              <a:r>
                <a:rPr lang="pl-PL" dirty="0" err="1"/>
                <a:t>Temporal</a:t>
              </a:r>
              <a:r>
                <a:rPr lang="pl-PL" dirty="0"/>
                <a:t> De-</a:t>
              </a:r>
              <a:r>
                <a:rPr lang="pl-PL" dirty="0" err="1"/>
                <a:t>Coupling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A / B, C, 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B, C, D – niezależne od siebie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B, C, D</a:t>
              </a:r>
            </a:p>
          </p:txBody>
        </p:sp>
        <p:sp>
          <p:nvSpPr>
            <p:cNvPr id="39" name="pole tekstowe 38"/>
            <p:cNvSpPr txBox="1"/>
            <p:nvPr/>
          </p:nvSpPr>
          <p:spPr>
            <a:xfrm>
              <a:off x="180000" y="3572885"/>
              <a:ext cx="3345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Fizyczny – </a:t>
              </a:r>
              <a:r>
                <a:rPr lang="pl-PL" dirty="0" err="1"/>
                <a:t>Deploy</a:t>
              </a:r>
              <a:r>
                <a:rPr lang="pl-PL" dirty="0"/>
                <a:t> – De-</a:t>
              </a:r>
              <a:r>
                <a:rPr lang="pl-PL" dirty="0" err="1"/>
                <a:t>Coupling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Client, A, B, C, D – niezależne</a:t>
              </a:r>
            </a:p>
          </p:txBody>
        </p:sp>
        <p:sp>
          <p:nvSpPr>
            <p:cNvPr id="40" name="pole tekstowe 39"/>
            <p:cNvSpPr txBox="1"/>
            <p:nvPr/>
          </p:nvSpPr>
          <p:spPr>
            <a:xfrm>
              <a:off x="180000" y="1533600"/>
              <a:ext cx="33618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Logiczny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-&gt; 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A / B, C, D	</a:t>
              </a:r>
              <a:r>
                <a:rPr lang="pl-PL" dirty="0">
                  <a:solidFill>
                    <a:schemeClr val="bg1">
                      <a:lumMod val="65000"/>
                    </a:schemeClr>
                  </a:solidFill>
                </a:rPr>
                <a:t>A -&gt; B, C, D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B, C, D – niezależne od siebie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Client / B, C, D</a:t>
              </a:r>
            </a:p>
          </p:txBody>
        </p:sp>
      </p:grpSp>
      <p:grpSp>
        <p:nvGrpSpPr>
          <p:cNvPr id="34" name="Grupa 33"/>
          <p:cNvGrpSpPr/>
          <p:nvPr/>
        </p:nvGrpSpPr>
        <p:grpSpPr>
          <a:xfrm>
            <a:off x="3988739" y="1672856"/>
            <a:ext cx="8036736" cy="4061369"/>
            <a:chOff x="3988739" y="1672856"/>
            <a:chExt cx="8036736" cy="4061369"/>
          </a:xfrm>
        </p:grpSpPr>
        <p:sp>
          <p:nvSpPr>
            <p:cNvPr id="41" name="pole tekstowe 40"/>
            <p:cNvSpPr txBox="1"/>
            <p:nvPr/>
          </p:nvSpPr>
          <p:spPr>
            <a:xfrm>
              <a:off x="4624177" y="4076188"/>
              <a:ext cx="698624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VM_CLT</a:t>
              </a:r>
            </a:p>
          </p:txBody>
        </p:sp>
        <p:sp>
          <p:nvSpPr>
            <p:cNvPr id="42" name="pole tekstowe 41"/>
            <p:cNvSpPr txBox="1"/>
            <p:nvPr/>
          </p:nvSpPr>
          <p:spPr>
            <a:xfrm>
              <a:off x="7550438" y="4064236"/>
              <a:ext cx="570711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VM_A</a:t>
              </a:r>
            </a:p>
          </p:txBody>
        </p:sp>
        <p:sp>
          <p:nvSpPr>
            <p:cNvPr id="43" name="pole tekstowe 42"/>
            <p:cNvSpPr txBox="1"/>
            <p:nvPr/>
          </p:nvSpPr>
          <p:spPr>
            <a:xfrm>
              <a:off x="11443027" y="2646000"/>
              <a:ext cx="56494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VM_B</a:t>
              </a:r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11446060" y="4052928"/>
              <a:ext cx="563509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VM_C</a:t>
              </a:r>
            </a:p>
          </p:txBody>
        </p:sp>
        <p:sp>
          <p:nvSpPr>
            <p:cNvPr id="49" name="pole tekstowe 48"/>
            <p:cNvSpPr txBox="1"/>
            <p:nvPr/>
          </p:nvSpPr>
          <p:spPr>
            <a:xfrm>
              <a:off x="11449002" y="5457656"/>
              <a:ext cx="576473" cy="27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VM_D</a:t>
              </a:r>
            </a:p>
          </p:txBody>
        </p:sp>
        <p:sp>
          <p:nvSpPr>
            <p:cNvPr id="50" name="Prostokąt 49"/>
            <p:cNvSpPr/>
            <p:nvPr/>
          </p:nvSpPr>
          <p:spPr>
            <a:xfrm>
              <a:off x="10789661" y="1672856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</a:t>
              </a:r>
            </a:p>
          </p:txBody>
        </p:sp>
        <p:sp>
          <p:nvSpPr>
            <p:cNvPr id="51" name="Prostokąt 50"/>
            <p:cNvSpPr/>
            <p:nvPr/>
          </p:nvSpPr>
          <p:spPr>
            <a:xfrm>
              <a:off x="10789661" y="3075553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</a:t>
              </a:r>
            </a:p>
          </p:txBody>
        </p:sp>
        <p:sp>
          <p:nvSpPr>
            <p:cNvPr id="52" name="Prostokąt 51"/>
            <p:cNvSpPr/>
            <p:nvPr/>
          </p:nvSpPr>
          <p:spPr>
            <a:xfrm>
              <a:off x="10789661" y="4478250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</a:t>
              </a:r>
            </a:p>
          </p:txBody>
        </p:sp>
        <p:sp>
          <p:nvSpPr>
            <p:cNvPr id="53" name="Prostokąt 52"/>
            <p:cNvSpPr/>
            <p:nvPr/>
          </p:nvSpPr>
          <p:spPr>
            <a:xfrm>
              <a:off x="6905438" y="3087161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</a:t>
              </a:r>
            </a:p>
          </p:txBody>
        </p:sp>
        <p:sp>
          <p:nvSpPr>
            <p:cNvPr id="54" name="Prostokąt 53"/>
            <p:cNvSpPr/>
            <p:nvPr/>
          </p:nvSpPr>
          <p:spPr>
            <a:xfrm>
              <a:off x="3988739" y="3098769"/>
              <a:ext cx="970490" cy="970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Client</a:t>
              </a:r>
            </a:p>
          </p:txBody>
        </p:sp>
        <p:cxnSp>
          <p:nvCxnSpPr>
            <p:cNvPr id="55" name="Łącznik prosty ze strzałką 54"/>
            <p:cNvCxnSpPr>
              <a:stCxn id="54" idx="3"/>
              <a:endCxn id="53" idx="1"/>
            </p:cNvCxnSpPr>
            <p:nvPr/>
          </p:nvCxnSpPr>
          <p:spPr>
            <a:xfrm flipV="1">
              <a:off x="4959229" y="3572406"/>
              <a:ext cx="1946209" cy="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pole tekstowe 55"/>
            <p:cNvSpPr txBox="1"/>
            <p:nvPr/>
          </p:nvSpPr>
          <p:spPr>
            <a:xfrm>
              <a:off x="4964636" y="3340439"/>
              <a:ext cx="981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api.Send</a:t>
              </a:r>
              <a:r>
                <a:rPr lang="pl-PL" sz="1000" dirty="0"/>
                <a:t>(</a:t>
              </a:r>
              <a:r>
                <a:rPr lang="pl-PL" sz="1000" dirty="0" err="1"/>
                <a:t>DoA</a:t>
              </a:r>
              <a:r>
                <a:rPr lang="pl-PL" sz="1000" dirty="0"/>
                <a:t>)</a:t>
              </a:r>
            </a:p>
          </p:txBody>
        </p:sp>
        <p:sp>
          <p:nvSpPr>
            <p:cNvPr id="57" name="Schemat blokowy: dokument 56"/>
            <p:cNvSpPr/>
            <p:nvPr/>
          </p:nvSpPr>
          <p:spPr>
            <a:xfrm>
              <a:off x="6906954" y="3873442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58" name="Schemat blokowy: dokument 57"/>
            <p:cNvSpPr/>
            <p:nvPr/>
          </p:nvSpPr>
          <p:spPr>
            <a:xfrm>
              <a:off x="10790003" y="3863106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59" name="Schemat blokowy: dokument 58"/>
            <p:cNvSpPr/>
            <p:nvPr/>
          </p:nvSpPr>
          <p:spPr>
            <a:xfrm>
              <a:off x="10792512" y="5269739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60" name="Schemat blokowy: dokument 59"/>
            <p:cNvSpPr/>
            <p:nvPr/>
          </p:nvSpPr>
          <p:spPr>
            <a:xfrm>
              <a:off x="10794071" y="2462425"/>
              <a:ext cx="284340" cy="181625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61" name="Łącznik prosty ze strzałką 60"/>
            <p:cNvCxnSpPr>
              <a:endCxn id="52" idx="1"/>
            </p:cNvCxnSpPr>
            <p:nvPr/>
          </p:nvCxnSpPr>
          <p:spPr>
            <a:xfrm>
              <a:off x="9458565" y="3578210"/>
              <a:ext cx="1331096" cy="138528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Łącznik prosty ze strzałką 61"/>
            <p:cNvCxnSpPr>
              <a:endCxn id="50" idx="1"/>
            </p:cNvCxnSpPr>
            <p:nvPr/>
          </p:nvCxnSpPr>
          <p:spPr>
            <a:xfrm flipV="1">
              <a:off x="9458565" y="2158101"/>
              <a:ext cx="1331096" cy="140269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Łącznik prosty ze strzałką 62"/>
            <p:cNvCxnSpPr/>
            <p:nvPr/>
          </p:nvCxnSpPr>
          <p:spPr>
            <a:xfrm flipV="1">
              <a:off x="7875928" y="3560798"/>
              <a:ext cx="2913733" cy="1160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pole tekstowe 63"/>
            <p:cNvSpPr txBox="1"/>
            <p:nvPr/>
          </p:nvSpPr>
          <p:spPr>
            <a:xfrm>
              <a:off x="7863716" y="3339182"/>
              <a:ext cx="15948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/>
                <a:t>api.Publish</a:t>
              </a:r>
              <a:r>
                <a:rPr lang="pl-PL" sz="1000" dirty="0"/>
                <a:t>(</a:t>
              </a:r>
              <a:r>
                <a:rPr lang="pl-PL" sz="1000" dirty="0" err="1"/>
                <a:t>ACompleted</a:t>
              </a:r>
              <a:r>
                <a:rPr lang="pl-PL" sz="10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19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623781" y="366222"/>
            <a:ext cx="69144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>
                <a:latin typeface="Calibri" pitchFamily="34"/>
              </a:rPr>
              <a:t>Chcemy pisać Software który jest…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79512" y="15336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Zgodny z oczekiwaniami użytkownika</a:t>
            </a:r>
          </a:p>
          <a:p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/>
              <a:t>Robi to czego użytkownik się spodziewał</a:t>
            </a:r>
          </a:p>
        </p:txBody>
      </p:sp>
    </p:spTree>
    <p:extLst>
      <p:ext uri="{BB962C8B-B14F-4D97-AF65-F5344CB8AC3E}">
        <p14:creationId xmlns:p14="http://schemas.microsoft.com/office/powerpoint/2010/main" val="2235408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4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r>
              <a:rPr lang="pl-PL" sz="2400" dirty="0">
                <a:latin typeface="Calibri" pitchFamily="34"/>
              </a:rPr>
              <a:t> &amp; MQ &amp; Pub/</a:t>
            </a:r>
            <a:r>
              <a:rPr lang="pl-PL" sz="2400" dirty="0" err="1">
                <a:latin typeface="Calibri" pitchFamily="34"/>
              </a:rPr>
              <a:t>Sub</a:t>
            </a:r>
            <a:endParaRPr lang="pl-PL" sz="2400" dirty="0">
              <a:latin typeface="Calibri" pitchFamily="34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80000" y="15336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pl-PL" sz="2400" dirty="0" err="1"/>
              <a:t>NServiceBus</a:t>
            </a:r>
            <a:r>
              <a:rPr lang="pl-PL" sz="2400" dirty="0"/>
              <a:t> DEMO</a:t>
            </a:r>
            <a:endParaRPr lang="pl-PL" sz="2400" dirty="0">
              <a:hlinkClick r:id="rId2"/>
            </a:endParaRPr>
          </a:p>
        </p:txBody>
      </p:sp>
      <p:grpSp>
        <p:nvGrpSpPr>
          <p:cNvPr id="8" name="Grupa 7"/>
          <p:cNvGrpSpPr/>
          <p:nvPr/>
        </p:nvGrpSpPr>
        <p:grpSpPr>
          <a:xfrm>
            <a:off x="1427111" y="2146980"/>
            <a:ext cx="7609873" cy="3955365"/>
            <a:chOff x="1427111" y="2146980"/>
            <a:chExt cx="7609873" cy="3955365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111" y="2146980"/>
              <a:ext cx="7609873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pole tekstowe 9"/>
            <p:cNvSpPr txBox="1"/>
            <p:nvPr/>
          </p:nvSpPr>
          <p:spPr>
            <a:xfrm>
              <a:off x="1427111" y="5179015"/>
              <a:ext cx="76098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pl-PL" dirty="0">
                  <a:hlinkClick r:id="rId2"/>
                </a:rPr>
                <a:t>www.udidahan.com</a:t>
              </a:r>
              <a:endParaRPr lang="pl-PL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dirty="0" err="1"/>
                <a:t>NServiceBus</a:t>
              </a:r>
              <a:r>
                <a:rPr lang="pl-PL" dirty="0"/>
                <a:t>  -&gt; udostępniony w 2007 r.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dirty="0">
                  <a:hlinkClick r:id="rId4"/>
                </a:rPr>
                <a:t>http://www.particular.net/</a:t>
              </a:r>
              <a:r>
                <a:rPr lang="pl-PL" dirty="0"/>
                <a:t> -&gt; Service Platform for 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125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4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/>
              <a:t>RPC vs MQ &amp; </a:t>
            </a:r>
            <a:r>
              <a:rPr lang="pl-PL" sz="2400" dirty="0" err="1"/>
              <a:t>NServiceBus</a:t>
            </a:r>
            <a:r>
              <a:rPr lang="pl-PL" sz="2400" dirty="0"/>
              <a:t> - Charakterystyka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96122"/>
              </p:ext>
            </p:extLst>
          </p:nvPr>
        </p:nvGraphicFramePr>
        <p:xfrm>
          <a:off x="180000" y="1533600"/>
          <a:ext cx="9111279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093">
                  <a:extLst>
                    <a:ext uri="{9D8B030D-6E8A-4147-A177-3AD203B41FA5}">
                      <a16:colId xmlns:a16="http://schemas.microsoft.com/office/drawing/2014/main" val="634369488"/>
                    </a:ext>
                  </a:extLst>
                </a:gridCol>
                <a:gridCol w="3037093">
                  <a:extLst>
                    <a:ext uri="{9D8B030D-6E8A-4147-A177-3AD203B41FA5}">
                      <a16:colId xmlns:a16="http://schemas.microsoft.com/office/drawing/2014/main" val="1374052413"/>
                    </a:ext>
                  </a:extLst>
                </a:gridCol>
                <a:gridCol w="3037093">
                  <a:extLst>
                    <a:ext uri="{9D8B030D-6E8A-4147-A177-3AD203B41FA5}">
                      <a16:colId xmlns:a16="http://schemas.microsoft.com/office/drawing/2014/main" val="2678180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MQ</a:t>
                      </a:r>
                      <a:r>
                        <a:rPr lang="pl-PL" baseline="0" dirty="0"/>
                        <a:t> &amp; </a:t>
                      </a:r>
                      <a:r>
                        <a:rPr lang="pl-PL" baseline="0" dirty="0" err="1"/>
                        <a:t>NServiceBus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9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Nowe elementy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Service/Controller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Handler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1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Zmiany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Service/Controller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Handler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5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 err="1"/>
                        <a:t>Deploy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 err="1"/>
                        <a:t>WebSite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 err="1"/>
                        <a:t>Endpoint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3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Reliability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Auto</a:t>
                      </a:r>
                      <a:r>
                        <a:rPr lang="pl-PL" baseline="0" dirty="0"/>
                        <a:t> Re-</a:t>
                      </a:r>
                      <a:r>
                        <a:rPr lang="pl-PL" baseline="0" dirty="0" err="1"/>
                        <a:t>try</a:t>
                      </a:r>
                      <a:endParaRPr lang="pl-PL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baseline="0" dirty="0"/>
                        <a:t>Error Queue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baseline="0" dirty="0" err="1"/>
                        <a:t>Consistency</a:t>
                      </a:r>
                      <a:r>
                        <a:rPr lang="pl-PL" baseline="0" dirty="0"/>
                        <a:t>/</a:t>
                      </a:r>
                      <a:r>
                        <a:rPr lang="pl-PL" baseline="0" dirty="0" err="1"/>
                        <a:t>Transactions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3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 err="1"/>
                        <a:t>Temporal</a:t>
                      </a:r>
                      <a:r>
                        <a:rPr lang="pl-PL" baseline="0" dirty="0"/>
                        <a:t> </a:t>
                      </a:r>
                      <a:r>
                        <a:rPr lang="pl-PL" baseline="0" dirty="0" err="1"/>
                        <a:t>Coupling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5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 err="1"/>
                        <a:t>Publish</a:t>
                      </a:r>
                      <a:r>
                        <a:rPr lang="pl-PL" dirty="0"/>
                        <a:t>/</a:t>
                      </a:r>
                      <a:r>
                        <a:rPr lang="pl-PL" dirty="0" err="1"/>
                        <a:t>Subscribe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TAK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99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125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4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/>
              <a:t>RPC vs MQ &amp; </a:t>
            </a:r>
            <a:r>
              <a:rPr lang="pl-PL" sz="2400" dirty="0" err="1"/>
              <a:t>NServiceBus</a:t>
            </a:r>
            <a:r>
              <a:rPr lang="pl-PL" sz="2400" dirty="0"/>
              <a:t> - Wyzwania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2068"/>
              </p:ext>
            </p:extLst>
          </p:nvPr>
        </p:nvGraphicFramePr>
        <p:xfrm>
          <a:off x="180000" y="1533600"/>
          <a:ext cx="8398358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9179">
                  <a:extLst>
                    <a:ext uri="{9D8B030D-6E8A-4147-A177-3AD203B41FA5}">
                      <a16:colId xmlns:a16="http://schemas.microsoft.com/office/drawing/2014/main" val="634369488"/>
                    </a:ext>
                  </a:extLst>
                </a:gridCol>
                <a:gridCol w="4199179">
                  <a:extLst>
                    <a:ext uri="{9D8B030D-6E8A-4147-A177-3AD203B41FA5}">
                      <a16:colId xmlns:a16="http://schemas.microsoft.com/office/drawing/2014/main" val="137405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MQ</a:t>
                      </a:r>
                      <a:r>
                        <a:rPr lang="pl-PL" baseline="0" dirty="0"/>
                        <a:t> &amp; </a:t>
                      </a:r>
                      <a:r>
                        <a:rPr lang="pl-PL" baseline="0" dirty="0" err="1"/>
                        <a:t>NServiceBus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9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Sekwencyjny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Równoległy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1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Synchroniczny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Asynchroniczny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5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Proceduralny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Krok 1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Krok 2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/>
                        <a:t>Krok 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Rozproszony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Dowolna kolejność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Równoległość</a:t>
                      </a:r>
                      <a:r>
                        <a:rPr lang="pl-PL" baseline="0" dirty="0"/>
                        <a:t> przetwarzania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33863"/>
                  </a:ext>
                </a:extLst>
              </a:tr>
            </a:tbl>
          </a:graphicData>
        </a:graphic>
      </p:graphicFrame>
      <p:sp>
        <p:nvSpPr>
          <p:cNvPr id="4" name="Prostokąt 3"/>
          <p:cNvSpPr/>
          <p:nvPr/>
        </p:nvSpPr>
        <p:spPr>
          <a:xfrm>
            <a:off x="180000" y="4110543"/>
            <a:ext cx="115204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Zaprojektowane z myślą o RPC -&gt; nie da się wprost przejść na MQ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System rozproszony -&gt; koordynacja, tam gdzie trzeba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 err="1"/>
              <a:t>Consistency</a:t>
            </a:r>
            <a:r>
              <a:rPr lang="pl-PL" sz="2000" dirty="0"/>
              <a:t>/</a:t>
            </a:r>
            <a:r>
              <a:rPr lang="pl-PL" sz="2000" dirty="0" err="1"/>
              <a:t>Transactions</a:t>
            </a:r>
            <a:r>
              <a:rPr lang="pl-PL" sz="2000" dirty="0"/>
              <a:t> -&gt; Message In - Business </a:t>
            </a:r>
            <a:r>
              <a:rPr lang="pl-PL" sz="2000" dirty="0" err="1"/>
              <a:t>Logic</a:t>
            </a:r>
            <a:r>
              <a:rPr lang="pl-PL" sz="2000" dirty="0"/>
              <a:t> - Message Out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 err="1"/>
              <a:t>Logical</a:t>
            </a:r>
            <a:r>
              <a:rPr lang="pl-PL" sz="2000" dirty="0"/>
              <a:t> </a:t>
            </a:r>
            <a:r>
              <a:rPr lang="pl-PL" sz="2000" dirty="0" err="1"/>
              <a:t>Coupling</a:t>
            </a:r>
            <a:r>
              <a:rPr lang="pl-PL" sz="2000" dirty="0"/>
              <a:t> -&gt; Kiedy </a:t>
            </a:r>
            <a:r>
              <a:rPr lang="pl-PL" sz="2000" dirty="0" err="1"/>
              <a:t>Command</a:t>
            </a:r>
            <a:r>
              <a:rPr lang="pl-PL" sz="2000" dirty="0"/>
              <a:t>, a kiedy Event? Ich ilość, wielkość, … ?</a:t>
            </a:r>
          </a:p>
        </p:txBody>
      </p:sp>
    </p:spTree>
    <p:extLst>
      <p:ext uri="{BB962C8B-B14F-4D97-AF65-F5344CB8AC3E}">
        <p14:creationId xmlns:p14="http://schemas.microsoft.com/office/powerpoint/2010/main" val="1204687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4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/>
              <a:t>Podsumowanie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80000" y="1533600"/>
            <a:ext cx="1170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Cel -&gt; Chcemy pisać Software które jest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000" dirty="0"/>
              <a:t>Używany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000" dirty="0"/>
              <a:t>Łatwy w rozwoju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000" dirty="0"/>
              <a:t>Dobrej jakości</a:t>
            </a:r>
          </a:p>
          <a:p>
            <a:pPr lvl="1"/>
            <a:endParaRPr lang="pl-PL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sz="2000" b="1" dirty="0"/>
              <a:t>3 Elementy </a:t>
            </a:r>
            <a:r>
              <a:rPr lang="pl-PL" sz="2000" dirty="0"/>
              <a:t>pozwalające zbliżyć się do osiągnięcia celu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000" b="1" dirty="0" err="1"/>
              <a:t>Loosely</a:t>
            </a:r>
            <a:r>
              <a:rPr lang="pl-PL" sz="2000" b="1" dirty="0"/>
              <a:t> </a:t>
            </a:r>
            <a:r>
              <a:rPr lang="pl-PL" sz="2000" b="1" dirty="0" err="1"/>
              <a:t>Coupling</a:t>
            </a:r>
            <a:endParaRPr lang="pl-PL" sz="2000" b="1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000" dirty="0"/>
              <a:t>Jako idea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l-PL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000" b="1" dirty="0"/>
              <a:t>Message &amp; </a:t>
            </a:r>
            <a:r>
              <a:rPr lang="pl-PL" sz="2000" b="1" dirty="0" err="1"/>
              <a:t>Queueing</a:t>
            </a:r>
            <a:endParaRPr lang="pl-PL" sz="2000" b="1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000" dirty="0"/>
              <a:t>Jako styl architektoniczny umożlwiający projektowanie </a:t>
            </a:r>
            <a:r>
              <a:rPr lang="pl-PL" sz="2000" dirty="0" err="1"/>
              <a:t>Loosely</a:t>
            </a:r>
            <a:r>
              <a:rPr lang="pl-PL" sz="2000" dirty="0"/>
              <a:t> </a:t>
            </a:r>
            <a:r>
              <a:rPr lang="pl-PL" sz="2000" dirty="0" err="1"/>
              <a:t>Coupled</a:t>
            </a:r>
            <a:r>
              <a:rPr lang="pl-PL" sz="2000" dirty="0"/>
              <a:t> Components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pl-PL" sz="2000" dirty="0"/>
              <a:t>Fizyczny -&gt; </a:t>
            </a:r>
            <a:r>
              <a:rPr lang="pl-PL" sz="2000" dirty="0" err="1"/>
              <a:t>Temporal</a:t>
            </a:r>
            <a:r>
              <a:rPr lang="pl-PL" sz="2000" dirty="0"/>
              <a:t> De-</a:t>
            </a:r>
            <a:r>
              <a:rPr lang="pl-PL" sz="2000" dirty="0" err="1"/>
              <a:t>Coupling</a:t>
            </a:r>
            <a:endParaRPr lang="pl-PL" sz="2000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pl-PL" sz="2000" dirty="0"/>
              <a:t>Logiczny -&gt; </a:t>
            </a:r>
            <a:r>
              <a:rPr lang="pl-PL" sz="2000" dirty="0" err="1"/>
              <a:t>Publish</a:t>
            </a:r>
            <a:r>
              <a:rPr lang="pl-PL" sz="2000" dirty="0"/>
              <a:t>/</a:t>
            </a:r>
            <a:r>
              <a:rPr lang="pl-PL" sz="2000" dirty="0" err="1"/>
              <a:t>Subscribe</a:t>
            </a:r>
            <a:endParaRPr lang="pl-PL" sz="2000" dirty="0"/>
          </a:p>
          <a:p>
            <a:pPr lvl="3"/>
            <a:endParaRPr lang="pl-PL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000" b="1" dirty="0" err="1"/>
              <a:t>NServiceBus</a:t>
            </a:r>
            <a:r>
              <a:rPr lang="pl-PL" sz="2000" b="1" dirty="0"/>
              <a:t> + </a:t>
            </a:r>
            <a:r>
              <a:rPr lang="pl-PL" sz="2000" b="1" dirty="0" err="1"/>
              <a:t>Particular</a:t>
            </a:r>
            <a:r>
              <a:rPr lang="pl-PL" sz="2000" b="1" dirty="0"/>
              <a:t> Service Platform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000" dirty="0"/>
              <a:t>Jako narzędzie do realizacji końcowego produktu</a:t>
            </a:r>
          </a:p>
        </p:txBody>
      </p:sp>
    </p:spTree>
    <p:extLst>
      <p:ext uri="{BB962C8B-B14F-4D97-AF65-F5344CB8AC3E}">
        <p14:creationId xmlns:p14="http://schemas.microsoft.com/office/powerpoint/2010/main" val="394099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2"/>
          <p:cNvSpPr txBox="1">
            <a:spLocks/>
          </p:cNvSpPr>
          <p:nvPr/>
        </p:nvSpPr>
        <p:spPr>
          <a:xfrm>
            <a:off x="1524000" y="2852936"/>
            <a:ext cx="9144000" cy="144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pl-PL" sz="4400" b="0" i="0" u="none" strike="noStrike" kern="1200">
                <a:ln>
                  <a:noFill/>
                </a:ln>
                <a:latin typeface="Arial" pitchFamily="18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SzPct val="100000"/>
              <a:buNone/>
            </a:pPr>
            <a:r>
              <a:rPr lang="pl-PL" dirty="0">
                <a:latin typeface="Calibri" pitchFamily="34"/>
              </a:rPr>
              <a:t>Dziękuję za uwagę</a:t>
            </a:r>
            <a:endParaRPr lang="en-US" dirty="0">
              <a:latin typeface="Calibri" pitchFamily="34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50995" y="5194689"/>
            <a:ext cx="3492088" cy="112404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algn="ctr" hangingPunct="0"/>
            <a:r>
              <a:rPr lang="en-US" sz="2000" dirty="0">
                <a:latin typeface="Calibri" pitchFamily="34"/>
                <a:ea typeface="Lucida Sans Unicode" pitchFamily="2"/>
                <a:cs typeface="Tahoma" pitchFamily="2"/>
              </a:rPr>
              <a:t>Michał Bogdański</a:t>
            </a:r>
          </a:p>
          <a:p>
            <a:pPr algn="ctr" hangingPunct="0"/>
            <a:r>
              <a:rPr lang="pl-PL" sz="1600" dirty="0">
                <a:latin typeface="Calibri" pitchFamily="34"/>
                <a:ea typeface="Lucida Sans Unicode" pitchFamily="2"/>
                <a:cs typeface="Tahoma" pitchFamily="2"/>
              </a:rPr>
              <a:t>Kruk S.A.</a:t>
            </a:r>
          </a:p>
          <a:p>
            <a:pPr algn="ctr" hangingPunct="0"/>
            <a:r>
              <a:rPr lang="pl-PL" sz="1600" dirty="0">
                <a:latin typeface="Calibri" pitchFamily="34"/>
                <a:ea typeface="Lucida Sans Unicode" pitchFamily="2"/>
                <a:cs typeface="Tahoma" pitchFamily="2"/>
              </a:rPr>
              <a:t>ddtd.pl</a:t>
            </a:r>
          </a:p>
          <a:p>
            <a:pPr algn="ctr" hangingPunct="0"/>
            <a:r>
              <a:rPr lang="pl-PL" sz="1400" dirty="0">
                <a:latin typeface="Calibri" pitchFamily="34"/>
                <a:ea typeface="Lucida Sans Unicode" pitchFamily="2"/>
                <a:cs typeface="Tahoma" pitchFamily="2"/>
              </a:rPr>
              <a:t>2020</a:t>
            </a:r>
            <a:endParaRPr lang="en-US" sz="1400" dirty="0">
              <a:latin typeface="Calibri" pitchFamily="34"/>
              <a:ea typeface="Lucida Sans Unicode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4447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623781" y="366222"/>
            <a:ext cx="69144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>
                <a:latin typeface="Calibri" pitchFamily="34"/>
              </a:rPr>
              <a:t>Chcemy pisać Software który jest…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79511" y="1533600"/>
            <a:ext cx="116795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dirty="0"/>
              <a:t>Łatwy w rozwoju</a:t>
            </a:r>
          </a:p>
          <a:p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/>
              <a:t>Nowe elementy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400" dirty="0"/>
              <a:t>Łatwość, szybkość implementowania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/>
              <a:t>Zmiany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400" dirty="0"/>
              <a:t>Minimalne prawdopodobieństwo zepsucia czegoś co już działa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 err="1"/>
              <a:t>Deploy</a:t>
            </a:r>
            <a:r>
              <a:rPr lang="pl-PL" sz="2400" dirty="0"/>
              <a:t> na produkcję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400" dirty="0"/>
              <a:t>Łatwość, szybkość wdrażania</a:t>
            </a:r>
          </a:p>
        </p:txBody>
      </p:sp>
    </p:spTree>
    <p:extLst>
      <p:ext uri="{BB962C8B-B14F-4D97-AF65-F5344CB8AC3E}">
        <p14:creationId xmlns:p14="http://schemas.microsoft.com/office/powerpoint/2010/main" val="395505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623781" y="366222"/>
            <a:ext cx="69144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>
                <a:latin typeface="Calibri" pitchFamily="34"/>
              </a:rPr>
              <a:t>Chcemy pisać Software który jest…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79511" y="1533600"/>
            <a:ext cx="116795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dirty="0"/>
              <a:t>Dobrej jakości</a:t>
            </a:r>
          </a:p>
          <a:p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 err="1"/>
              <a:t>Reliability</a:t>
            </a:r>
            <a:r>
              <a:rPr lang="pl-PL" sz="2400" dirty="0"/>
              <a:t>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400" dirty="0"/>
              <a:t>Jak bardzo odporny na błędy?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 err="1"/>
              <a:t>Availability</a:t>
            </a:r>
            <a:endParaRPr lang="pl-PL" sz="2400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400" dirty="0"/>
              <a:t>Jak bardzo odporny na niedostępność zasobów?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 err="1"/>
              <a:t>Scalability</a:t>
            </a:r>
            <a:endParaRPr lang="pl-PL" sz="2400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400" dirty="0"/>
              <a:t>Działa akceptowalnie szybko wraz ze wzrostem ilości danych</a:t>
            </a:r>
          </a:p>
        </p:txBody>
      </p:sp>
    </p:spTree>
    <p:extLst>
      <p:ext uri="{BB962C8B-B14F-4D97-AF65-F5344CB8AC3E}">
        <p14:creationId xmlns:p14="http://schemas.microsoft.com/office/powerpoint/2010/main" val="1367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623781" y="366222"/>
            <a:ext cx="69144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>
                <a:latin typeface="Calibri" pitchFamily="34"/>
              </a:rPr>
              <a:t>Chcemy pisać Software który jest…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79512" y="1533600"/>
            <a:ext cx="88569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dirty="0"/>
              <a:t>Jeśli jest spełnione</a:t>
            </a:r>
          </a:p>
          <a:p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/>
              <a:t>Zgodny z oczekiwaniami użytkownika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/>
              <a:t>Łatwy w rozwoju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/>
              <a:t>Dobrej jakości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sz="2400" dirty="0"/>
              <a:t>To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/>
              <a:t>Nie ma znaczenia architektura, design, technologia, …</a:t>
            </a:r>
          </a:p>
        </p:txBody>
      </p:sp>
    </p:spTree>
    <p:extLst>
      <p:ext uri="{BB962C8B-B14F-4D97-AF65-F5344CB8AC3E}">
        <p14:creationId xmlns:p14="http://schemas.microsoft.com/office/powerpoint/2010/main" val="251893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623781" y="366222"/>
            <a:ext cx="69144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>
                <a:latin typeface="Calibri" pitchFamily="34"/>
              </a:rPr>
              <a:t>Chcemy pisać Software który jest…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79512" y="1532955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Jeśli </a:t>
            </a:r>
            <a:r>
              <a:rPr lang="pl-PL" sz="2000" b="1" u="sng" dirty="0"/>
              <a:t>nie</a:t>
            </a:r>
            <a:r>
              <a:rPr lang="pl-PL" sz="2000" dirty="0"/>
              <a:t> jest spełnione</a:t>
            </a:r>
          </a:p>
          <a:p>
            <a:endParaRPr lang="pl-PL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000" dirty="0"/>
              <a:t>Zgodny z oczekiwaniami użytkownika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000" dirty="0"/>
              <a:t>Nie robi tego czego użytkownika się spodziewał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000" dirty="0"/>
              <a:t>Łatwy w rozwoju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000" dirty="0"/>
              <a:t>Długi czas realizacji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000" dirty="0"/>
              <a:t>Destabilizacja czegoś co działało </a:t>
            </a:r>
          </a:p>
          <a:p>
            <a:pPr lvl="1"/>
            <a:endParaRPr lang="pl-PL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000" dirty="0"/>
              <a:t>Dobrej jakości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000" dirty="0"/>
              <a:t>Błąd powoduje brak możliwości używania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000" dirty="0"/>
              <a:t>Niedostępność zasobu powoduje brak możliwości używania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000" dirty="0"/>
              <a:t>Działa nieakceptowalnie szybko wraz ze wzrostem ilości danych</a:t>
            </a:r>
          </a:p>
          <a:p>
            <a:pPr lvl="2"/>
            <a:endParaRPr lang="pl-PL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000" dirty="0"/>
              <a:t>Niechęć do korzystania, tracenie zaufania, …</a:t>
            </a:r>
          </a:p>
        </p:txBody>
      </p:sp>
    </p:spTree>
    <p:extLst>
      <p:ext uri="{BB962C8B-B14F-4D97-AF65-F5344CB8AC3E}">
        <p14:creationId xmlns:p14="http://schemas.microsoft.com/office/powerpoint/2010/main" val="190648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737593" y="366222"/>
            <a:ext cx="6686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pl-PL" sz="3600" dirty="0"/>
              <a:t>Wytwarzanie Oprogramowania+++</a:t>
            </a:r>
          </a:p>
          <a:p>
            <a:pPr algn="ctr">
              <a:buNone/>
            </a:pPr>
            <a:r>
              <a:rPr lang="pl-PL" sz="2400" dirty="0" err="1">
                <a:latin typeface="Calibri" pitchFamily="34"/>
              </a:rPr>
              <a:t>Coupling</a:t>
            </a:r>
            <a:endParaRPr lang="pl-PL" sz="2400" dirty="0">
              <a:latin typeface="Calibri" pitchFamily="34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79512" y="1533600"/>
            <a:ext cx="88569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dirty="0"/>
              <a:t>Logiczny</a:t>
            </a:r>
          </a:p>
          <a:p>
            <a:endParaRPr lang="pl-PL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400" dirty="0"/>
              <a:t>Powiązania pomiędzy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400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400" dirty="0"/>
              <a:t>Modułami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l-PL" sz="2400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400" dirty="0"/>
              <a:t>Klasami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400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400" dirty="0"/>
              <a:t>Funkcjami</a:t>
            </a:r>
          </a:p>
          <a:p>
            <a:pPr marL="285750" indent="-285750">
              <a:buFont typeface="Arial" pitchFamily="34" charset="0"/>
              <a:buChar char="•"/>
            </a:pPr>
            <a:endParaRPr lang="pl-PL" sz="2400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400" dirty="0"/>
              <a:t>Bibliotekami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pl-PL" sz="2400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pl-PL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9145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3264</Words>
  <Application>Microsoft Office PowerPoint</Application>
  <PresentationFormat>Panoramiczny</PresentationFormat>
  <Paragraphs>935</Paragraphs>
  <Slides>44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Lucida Sans Unicode</vt:lpstr>
      <vt:lpstr>StarSymbol</vt:lpstr>
      <vt:lpstr>Tahoma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 Bogdański</dc:creator>
  <cp:lastModifiedBy>Michał Bogdański</cp:lastModifiedBy>
  <cp:revision>488</cp:revision>
  <dcterms:created xsi:type="dcterms:W3CDTF">2020-01-07T12:11:26Z</dcterms:created>
  <dcterms:modified xsi:type="dcterms:W3CDTF">2020-01-21T15:10:15Z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c59885-953b-4f69-ba8d-e2d87b8c08ca_Enabled">
    <vt:lpwstr>True</vt:lpwstr>
  </property>
  <property fmtid="{D5CDD505-2E9C-101B-9397-08002B2CF9AE}" pid="3" name="MSIP_Label_77c59885-953b-4f69-ba8d-e2d87b8c08ca_SiteId">
    <vt:lpwstr>964180d6-298a-43d5-b71d-d4cee877d4b4</vt:lpwstr>
  </property>
  <property fmtid="{D5CDD505-2E9C-101B-9397-08002B2CF9AE}" pid="4" name="MSIP_Label_77c59885-953b-4f69-ba8d-e2d87b8c08ca_Owner">
    <vt:lpwstr>mbogdanski@kruk-inkaso.com.pl</vt:lpwstr>
  </property>
  <property fmtid="{D5CDD505-2E9C-101B-9397-08002B2CF9AE}" pid="5" name="MSIP_Label_77c59885-953b-4f69-ba8d-e2d87b8c08ca_SetDate">
    <vt:lpwstr>2020-01-07T12:12:36.9940475Z</vt:lpwstr>
  </property>
  <property fmtid="{D5CDD505-2E9C-101B-9397-08002B2CF9AE}" pid="6" name="MSIP_Label_77c59885-953b-4f69-ba8d-e2d87b8c08ca_Name">
    <vt:lpwstr>Informacje do użytku Wewnętrznego</vt:lpwstr>
  </property>
  <property fmtid="{D5CDD505-2E9C-101B-9397-08002B2CF9AE}" pid="7" name="MSIP_Label_77c59885-953b-4f69-ba8d-e2d87b8c08ca_Application">
    <vt:lpwstr>Microsoft Azure Information Protection</vt:lpwstr>
  </property>
  <property fmtid="{D5CDD505-2E9C-101B-9397-08002B2CF9AE}" pid="8" name="MSIP_Label_77c59885-953b-4f69-ba8d-e2d87b8c08ca_ActionId">
    <vt:lpwstr>3338658b-138a-44a7-bb64-bfd060d98078</vt:lpwstr>
  </property>
  <property fmtid="{D5CDD505-2E9C-101B-9397-08002B2CF9AE}" pid="9" name="MSIP_Label_77c59885-953b-4f69-ba8d-e2d87b8c08ca_Extended_MSFT_Method">
    <vt:lpwstr>Automatic</vt:lpwstr>
  </property>
  <property fmtid="{D5CDD505-2E9C-101B-9397-08002B2CF9AE}" pid="10" name="Sensitivity">
    <vt:lpwstr>Informacje do użytku Wewnętrznego</vt:lpwstr>
  </property>
</Properties>
</file>