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sldIdLst>
    <p:sldId id="256" r:id="rId2"/>
    <p:sldId id="257"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94712"/>
  </p:normalViewPr>
  <p:slideViewPr>
    <p:cSldViewPr snapToGrid="0" snapToObjects="1">
      <p:cViewPr>
        <p:scale>
          <a:sx n="112" d="100"/>
          <a:sy n="112" d="100"/>
        </p:scale>
        <p:origin x="-208" y="2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12/8/19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596360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28980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61438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27755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12/8/19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713396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77645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12/8/19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11421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9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3784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12/8/19</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810370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12/8/19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86653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12/8/19</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95412122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44" r:id="rId6"/>
    <p:sldLayoutId id="2147483739" r:id="rId7"/>
    <p:sldLayoutId id="2147483740" r:id="rId8"/>
    <p:sldLayoutId id="2147483741" r:id="rId9"/>
    <p:sldLayoutId id="2147483742" r:id="rId10"/>
    <p:sldLayoutId id="2147483743" r:id="rId11"/>
  </p:sldLayoutIdLst>
  <p:hf sldNum="0" hdr="0" ftr="0" dt="0"/>
  <p:txStyles>
    <p:titleStyle>
      <a:lvl1pPr algn="l" defTabSz="914400" rtl="0" eaLnBrk="1" latinLnBrk="0" hangingPunct="1">
        <a:lnSpc>
          <a:spcPct val="90000"/>
        </a:lnSpc>
        <a:spcBef>
          <a:spcPct val="0"/>
        </a:spcBef>
        <a:buNone/>
        <a:defRPr lang="en-US" sz="4400" b="1" i="0"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civilrights.uaex.edu/"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7A7CFF-731E-48D0-B9A8-A91BC5C612F0}"/>
              </a:ext>
            </a:extLst>
          </p:cNvPr>
          <p:cNvPicPr>
            <a:picLocks noChangeAspect="1"/>
          </p:cNvPicPr>
          <p:nvPr/>
        </p:nvPicPr>
        <p:blipFill rotWithShape="1">
          <a:blip r:embed="rId2"/>
          <a:srcRect t="12232" b="6541"/>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35EA8D43-27E8-294E-957D-6E0D5C0641A4}"/>
              </a:ext>
            </a:extLst>
          </p:cNvPr>
          <p:cNvSpPr>
            <a:spLocks noGrp="1"/>
          </p:cNvSpPr>
          <p:nvPr>
            <p:ph type="ctrTitle"/>
          </p:nvPr>
        </p:nvSpPr>
        <p:spPr>
          <a:xfrm>
            <a:off x="1276055" y="2350017"/>
            <a:ext cx="4775075" cy="1630906"/>
          </a:xfrm>
        </p:spPr>
        <p:txBody>
          <a:bodyPr>
            <a:normAutofit/>
          </a:bodyPr>
          <a:lstStyle/>
          <a:p>
            <a:r>
              <a:rPr lang="en-US" sz="4400" dirty="0">
                <a:solidFill>
                  <a:schemeClr val="tx1"/>
                </a:solidFill>
              </a:rPr>
              <a:t>Civil Rights Yearly Assessment</a:t>
            </a:r>
          </a:p>
        </p:txBody>
      </p:sp>
      <p:sp>
        <p:nvSpPr>
          <p:cNvPr id="3" name="Subtitle 2">
            <a:extLst>
              <a:ext uri="{FF2B5EF4-FFF2-40B4-BE49-F238E27FC236}">
                <a16:creationId xmlns:a16="http://schemas.microsoft.com/office/drawing/2014/main" id="{7439298B-0236-BC47-99EA-0F42926ED9E1}"/>
              </a:ext>
            </a:extLst>
          </p:cNvPr>
          <p:cNvSpPr>
            <a:spLocks noGrp="1"/>
          </p:cNvSpPr>
          <p:nvPr>
            <p:ph type="subTitle" idx="1"/>
          </p:nvPr>
        </p:nvSpPr>
        <p:spPr>
          <a:xfrm>
            <a:off x="3818236" y="4060996"/>
            <a:ext cx="1847200" cy="393084"/>
          </a:xfrm>
        </p:spPr>
        <p:txBody>
          <a:bodyPr>
            <a:normAutofit fontScale="92500"/>
          </a:bodyPr>
          <a:lstStyle/>
          <a:p>
            <a:pPr>
              <a:spcAft>
                <a:spcPts val="600"/>
              </a:spcAft>
            </a:pPr>
            <a:r>
              <a:rPr lang="en-US" dirty="0">
                <a:solidFill>
                  <a:schemeClr val="tx1"/>
                </a:solidFill>
              </a:rPr>
              <a:t>Michael DiCicco</a:t>
            </a:r>
          </a:p>
        </p:txBody>
      </p:sp>
      <p:pic>
        <p:nvPicPr>
          <p:cNvPr id="7" name="Picture 6" descr="A close up of a logo&#10;&#10;Description automatically generated">
            <a:extLst>
              <a:ext uri="{FF2B5EF4-FFF2-40B4-BE49-F238E27FC236}">
                <a16:creationId xmlns:a16="http://schemas.microsoft.com/office/drawing/2014/main" id="{85CE0916-08AB-394C-B5B8-8E8204DCA876}"/>
              </a:ext>
            </a:extLst>
          </p:cNvPr>
          <p:cNvPicPr>
            <a:picLocks noChangeAspect="1"/>
          </p:cNvPicPr>
          <p:nvPr/>
        </p:nvPicPr>
        <p:blipFill>
          <a:blip r:embed="rId3"/>
          <a:stretch>
            <a:fillRect/>
          </a:stretch>
        </p:blipFill>
        <p:spPr>
          <a:xfrm>
            <a:off x="1976792" y="3860701"/>
            <a:ext cx="1384300" cy="800100"/>
          </a:xfrm>
          <a:prstGeom prst="rect">
            <a:avLst/>
          </a:prstGeom>
        </p:spPr>
      </p:pic>
    </p:spTree>
    <p:extLst>
      <p:ext uri="{BB962C8B-B14F-4D97-AF65-F5344CB8AC3E}">
        <p14:creationId xmlns:p14="http://schemas.microsoft.com/office/powerpoint/2010/main" val="3884650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A75CD-E21E-1248-BF13-85826D705726}"/>
              </a:ext>
            </a:extLst>
          </p:cNvPr>
          <p:cNvSpPr>
            <a:spLocks noGrp="1"/>
          </p:cNvSpPr>
          <p:nvPr>
            <p:ph type="title"/>
          </p:nvPr>
        </p:nvSpPr>
        <p:spPr>
          <a:xfrm>
            <a:off x="1066800" y="642594"/>
            <a:ext cx="10058400" cy="1371600"/>
          </a:xfrm>
        </p:spPr>
        <p:txBody>
          <a:bodyPr/>
          <a:lstStyle/>
          <a:p>
            <a:r>
              <a:rPr lang="en-US" dirty="0"/>
              <a:t>Who we are?</a:t>
            </a:r>
          </a:p>
        </p:txBody>
      </p:sp>
      <p:sp>
        <p:nvSpPr>
          <p:cNvPr id="3" name="Content Placeholder 2">
            <a:extLst>
              <a:ext uri="{FF2B5EF4-FFF2-40B4-BE49-F238E27FC236}">
                <a16:creationId xmlns:a16="http://schemas.microsoft.com/office/drawing/2014/main" id="{3300FBA5-3FE7-484E-A118-E55DDC19D1FF}"/>
              </a:ext>
            </a:extLst>
          </p:cNvPr>
          <p:cNvSpPr>
            <a:spLocks noGrp="1"/>
          </p:cNvSpPr>
          <p:nvPr>
            <p:ph idx="1"/>
          </p:nvPr>
        </p:nvSpPr>
        <p:spPr/>
        <p:txBody>
          <a:bodyPr/>
          <a:lstStyle/>
          <a:p>
            <a:r>
              <a:rPr lang="en-US" dirty="0"/>
              <a:t>Extension agents and specialists have worked to improve the lives of Arkansans since 1905. We are part of the University of Arkansas System Division of Agriculture and are located in all 75 counties. </a:t>
            </a:r>
          </a:p>
          <a:p>
            <a:r>
              <a:rPr lang="en-US" dirty="0"/>
              <a:t>Our mission is to strengthen agriculture, communities, and families by connecting trusted research to the adoption of best practices.</a:t>
            </a:r>
          </a:p>
        </p:txBody>
      </p:sp>
      <p:pic>
        <p:nvPicPr>
          <p:cNvPr id="7" name="Picture 6" descr="A close up of a logo&#10;&#10;Description automatically generated">
            <a:extLst>
              <a:ext uri="{FF2B5EF4-FFF2-40B4-BE49-F238E27FC236}">
                <a16:creationId xmlns:a16="http://schemas.microsoft.com/office/drawing/2014/main" id="{F465C034-78D4-6B4E-9BF7-95E4916C87A3}"/>
              </a:ext>
            </a:extLst>
          </p:cNvPr>
          <p:cNvPicPr>
            <a:picLocks noChangeAspect="1"/>
          </p:cNvPicPr>
          <p:nvPr/>
        </p:nvPicPr>
        <p:blipFill>
          <a:blip r:embed="rId2"/>
          <a:stretch>
            <a:fillRect/>
          </a:stretch>
        </p:blipFill>
        <p:spPr>
          <a:xfrm>
            <a:off x="4737100" y="3867637"/>
            <a:ext cx="2717800" cy="1524000"/>
          </a:xfrm>
          <a:prstGeom prst="rect">
            <a:avLst/>
          </a:prstGeom>
        </p:spPr>
      </p:pic>
    </p:spTree>
    <p:extLst>
      <p:ext uri="{BB962C8B-B14F-4D97-AF65-F5344CB8AC3E}">
        <p14:creationId xmlns:p14="http://schemas.microsoft.com/office/powerpoint/2010/main" val="324262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A75CD-E21E-1248-BF13-85826D705726}"/>
              </a:ext>
            </a:extLst>
          </p:cNvPr>
          <p:cNvSpPr>
            <a:spLocks noGrp="1"/>
          </p:cNvSpPr>
          <p:nvPr>
            <p:ph type="title"/>
          </p:nvPr>
        </p:nvSpPr>
        <p:spPr>
          <a:xfrm>
            <a:off x="1066800" y="642594"/>
            <a:ext cx="10058400" cy="1371600"/>
          </a:xfrm>
        </p:spPr>
        <p:txBody>
          <a:bodyPr/>
          <a:lstStyle/>
          <a:p>
            <a:r>
              <a:rPr lang="en-US" dirty="0"/>
              <a:t>Why a Civil Rights Yearly Assessment?</a:t>
            </a:r>
          </a:p>
        </p:txBody>
      </p:sp>
      <p:sp>
        <p:nvSpPr>
          <p:cNvPr id="3" name="Content Placeholder 2">
            <a:extLst>
              <a:ext uri="{FF2B5EF4-FFF2-40B4-BE49-F238E27FC236}">
                <a16:creationId xmlns:a16="http://schemas.microsoft.com/office/drawing/2014/main" id="{3300FBA5-3FE7-484E-A118-E55DDC19D1FF}"/>
              </a:ext>
            </a:extLst>
          </p:cNvPr>
          <p:cNvSpPr>
            <a:spLocks noGrp="1"/>
          </p:cNvSpPr>
          <p:nvPr>
            <p:ph idx="1"/>
          </p:nvPr>
        </p:nvSpPr>
        <p:spPr/>
        <p:txBody>
          <a:bodyPr/>
          <a:lstStyle/>
          <a:p>
            <a:r>
              <a:rPr lang="en-US" dirty="0"/>
              <a:t>Quantify the gender/racial/ethnic balance of our programs across the entire state</a:t>
            </a:r>
          </a:p>
          <a:p>
            <a:r>
              <a:rPr lang="en-US" dirty="0"/>
              <a:t>Ensure the programs are available to all the eligible residents of the State of Arkansas.</a:t>
            </a:r>
          </a:p>
          <a:p>
            <a:endParaRPr lang="en-US" dirty="0"/>
          </a:p>
        </p:txBody>
      </p:sp>
      <p:pic>
        <p:nvPicPr>
          <p:cNvPr id="7" name="Picture 6" descr="A close up of a logo&#10;&#10;Description automatically generated">
            <a:extLst>
              <a:ext uri="{FF2B5EF4-FFF2-40B4-BE49-F238E27FC236}">
                <a16:creationId xmlns:a16="http://schemas.microsoft.com/office/drawing/2014/main" id="{F465C034-78D4-6B4E-9BF7-95E4916C87A3}"/>
              </a:ext>
            </a:extLst>
          </p:cNvPr>
          <p:cNvPicPr>
            <a:picLocks noChangeAspect="1"/>
          </p:cNvPicPr>
          <p:nvPr/>
        </p:nvPicPr>
        <p:blipFill>
          <a:blip r:embed="rId2"/>
          <a:stretch>
            <a:fillRect/>
          </a:stretch>
        </p:blipFill>
        <p:spPr>
          <a:xfrm>
            <a:off x="4737100" y="3867637"/>
            <a:ext cx="2717800" cy="1524000"/>
          </a:xfrm>
          <a:prstGeom prst="rect">
            <a:avLst/>
          </a:prstGeom>
        </p:spPr>
      </p:pic>
    </p:spTree>
    <p:extLst>
      <p:ext uri="{BB962C8B-B14F-4D97-AF65-F5344CB8AC3E}">
        <p14:creationId xmlns:p14="http://schemas.microsoft.com/office/powerpoint/2010/main" val="2847713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A75CD-E21E-1248-BF13-85826D705726}"/>
              </a:ext>
            </a:extLst>
          </p:cNvPr>
          <p:cNvSpPr>
            <a:spLocks noGrp="1"/>
          </p:cNvSpPr>
          <p:nvPr>
            <p:ph type="title"/>
          </p:nvPr>
        </p:nvSpPr>
        <p:spPr>
          <a:xfrm>
            <a:off x="1066800" y="642594"/>
            <a:ext cx="10058400" cy="1371600"/>
          </a:xfrm>
        </p:spPr>
        <p:txBody>
          <a:bodyPr/>
          <a:lstStyle/>
          <a:p>
            <a:r>
              <a:rPr lang="en-US" dirty="0"/>
              <a:t>Problems with the Current System</a:t>
            </a:r>
          </a:p>
        </p:txBody>
      </p:sp>
      <p:sp>
        <p:nvSpPr>
          <p:cNvPr id="3" name="Content Placeholder 2">
            <a:extLst>
              <a:ext uri="{FF2B5EF4-FFF2-40B4-BE49-F238E27FC236}">
                <a16:creationId xmlns:a16="http://schemas.microsoft.com/office/drawing/2014/main" id="{3300FBA5-3FE7-484E-A118-E55DDC19D1FF}"/>
              </a:ext>
            </a:extLst>
          </p:cNvPr>
          <p:cNvSpPr>
            <a:spLocks noGrp="1"/>
          </p:cNvSpPr>
          <p:nvPr>
            <p:ph idx="1"/>
          </p:nvPr>
        </p:nvSpPr>
        <p:spPr/>
        <p:txBody>
          <a:bodyPr/>
          <a:lstStyle/>
          <a:p>
            <a:r>
              <a:rPr lang="en-US" dirty="0"/>
              <a:t>Written in classic ASP</a:t>
            </a:r>
          </a:p>
          <a:p>
            <a:r>
              <a:rPr lang="en-US" dirty="0"/>
              <a:t>Database not normalized</a:t>
            </a:r>
          </a:p>
          <a:p>
            <a:r>
              <a:rPr lang="en-US" dirty="0"/>
              <a:t>Database Controlled by 3</a:t>
            </a:r>
            <a:r>
              <a:rPr lang="en-US" baseline="30000" dirty="0"/>
              <a:t>rd</a:t>
            </a:r>
            <a:r>
              <a:rPr lang="en-US" dirty="0"/>
              <a:t> Party Under Contract</a:t>
            </a:r>
          </a:p>
          <a:p>
            <a:r>
              <a:rPr lang="en-US" dirty="0"/>
              <a:t>Old data archived manually</a:t>
            </a:r>
          </a:p>
          <a:p>
            <a:r>
              <a:rPr lang="en-US" dirty="0"/>
              <a:t>Reset by hand annually</a:t>
            </a:r>
          </a:p>
          <a:p>
            <a:r>
              <a:rPr lang="en-US" dirty="0"/>
              <a:t>Unreliable Information</a:t>
            </a:r>
          </a:p>
          <a:p>
            <a:endParaRPr lang="en-US" dirty="0"/>
          </a:p>
        </p:txBody>
      </p:sp>
      <p:pic>
        <p:nvPicPr>
          <p:cNvPr id="7" name="Picture 6" descr="A close up of a logo&#10;&#10;Description automatically generated">
            <a:extLst>
              <a:ext uri="{FF2B5EF4-FFF2-40B4-BE49-F238E27FC236}">
                <a16:creationId xmlns:a16="http://schemas.microsoft.com/office/drawing/2014/main" id="{F465C034-78D4-6B4E-9BF7-95E4916C87A3}"/>
              </a:ext>
            </a:extLst>
          </p:cNvPr>
          <p:cNvPicPr>
            <a:picLocks noChangeAspect="1"/>
          </p:cNvPicPr>
          <p:nvPr/>
        </p:nvPicPr>
        <p:blipFill>
          <a:blip r:embed="rId2"/>
          <a:stretch>
            <a:fillRect/>
          </a:stretch>
        </p:blipFill>
        <p:spPr>
          <a:xfrm>
            <a:off x="4737100" y="3867637"/>
            <a:ext cx="2717800" cy="1524000"/>
          </a:xfrm>
          <a:prstGeom prst="rect">
            <a:avLst/>
          </a:prstGeom>
        </p:spPr>
      </p:pic>
    </p:spTree>
    <p:extLst>
      <p:ext uri="{BB962C8B-B14F-4D97-AF65-F5344CB8AC3E}">
        <p14:creationId xmlns:p14="http://schemas.microsoft.com/office/powerpoint/2010/main" val="387758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A75CD-E21E-1248-BF13-85826D705726}"/>
              </a:ext>
            </a:extLst>
          </p:cNvPr>
          <p:cNvSpPr>
            <a:spLocks noGrp="1"/>
          </p:cNvSpPr>
          <p:nvPr>
            <p:ph type="title"/>
          </p:nvPr>
        </p:nvSpPr>
        <p:spPr>
          <a:xfrm>
            <a:off x="1066800" y="642594"/>
            <a:ext cx="10058400" cy="1371600"/>
          </a:xfrm>
        </p:spPr>
        <p:txBody>
          <a:bodyPr/>
          <a:lstStyle/>
          <a:p>
            <a:r>
              <a:rPr lang="en-US" dirty="0"/>
              <a:t>Proposed Solution</a:t>
            </a:r>
          </a:p>
        </p:txBody>
      </p:sp>
      <p:sp>
        <p:nvSpPr>
          <p:cNvPr id="3" name="Content Placeholder 2">
            <a:extLst>
              <a:ext uri="{FF2B5EF4-FFF2-40B4-BE49-F238E27FC236}">
                <a16:creationId xmlns:a16="http://schemas.microsoft.com/office/drawing/2014/main" id="{3300FBA5-3FE7-484E-A118-E55DDC19D1FF}"/>
              </a:ext>
            </a:extLst>
          </p:cNvPr>
          <p:cNvSpPr>
            <a:spLocks noGrp="1"/>
          </p:cNvSpPr>
          <p:nvPr>
            <p:ph idx="1"/>
          </p:nvPr>
        </p:nvSpPr>
        <p:spPr/>
        <p:txBody>
          <a:bodyPr/>
          <a:lstStyle/>
          <a:p>
            <a:pPr marL="0" indent="0">
              <a:buNone/>
            </a:pPr>
            <a:r>
              <a:rPr lang="en-US" dirty="0"/>
              <a:t>Web Application written in Python using the Django Framework</a:t>
            </a:r>
          </a:p>
          <a:p>
            <a:pPr marL="0" indent="0">
              <a:buNone/>
            </a:pPr>
            <a:r>
              <a:rPr lang="en-US" dirty="0"/>
              <a:t>Normalized MS SQL Server Database that we control in house</a:t>
            </a:r>
          </a:p>
          <a:p>
            <a:pPr marL="0" indent="0">
              <a:buNone/>
            </a:pPr>
            <a:r>
              <a:rPr lang="en-US" dirty="0"/>
              <a:t>No more  manual resetting or archiving.</a:t>
            </a:r>
          </a:p>
          <a:p>
            <a:pPr marL="0" indent="0">
              <a:buNone/>
            </a:pPr>
            <a:r>
              <a:rPr lang="en-US" dirty="0"/>
              <a:t>Approval Workflow</a:t>
            </a:r>
          </a:p>
          <a:p>
            <a:pPr marL="0" indent="0">
              <a:buNone/>
            </a:pPr>
            <a:r>
              <a:rPr lang="en-US" dirty="0"/>
              <a:t>SSO using Active Directory </a:t>
            </a:r>
          </a:p>
          <a:p>
            <a:endParaRPr lang="en-US" dirty="0"/>
          </a:p>
        </p:txBody>
      </p:sp>
      <p:pic>
        <p:nvPicPr>
          <p:cNvPr id="7" name="Picture 6" descr="A close up of a logo&#10;&#10;Description automatically generated">
            <a:extLst>
              <a:ext uri="{FF2B5EF4-FFF2-40B4-BE49-F238E27FC236}">
                <a16:creationId xmlns:a16="http://schemas.microsoft.com/office/drawing/2014/main" id="{F465C034-78D4-6B4E-9BF7-95E4916C87A3}"/>
              </a:ext>
            </a:extLst>
          </p:cNvPr>
          <p:cNvPicPr>
            <a:picLocks noChangeAspect="1"/>
          </p:cNvPicPr>
          <p:nvPr/>
        </p:nvPicPr>
        <p:blipFill>
          <a:blip r:embed="rId2"/>
          <a:stretch>
            <a:fillRect/>
          </a:stretch>
        </p:blipFill>
        <p:spPr>
          <a:xfrm>
            <a:off x="4737100" y="3867637"/>
            <a:ext cx="2717800" cy="1524000"/>
          </a:xfrm>
          <a:prstGeom prst="rect">
            <a:avLst/>
          </a:prstGeom>
        </p:spPr>
      </p:pic>
    </p:spTree>
    <p:extLst>
      <p:ext uri="{BB962C8B-B14F-4D97-AF65-F5344CB8AC3E}">
        <p14:creationId xmlns:p14="http://schemas.microsoft.com/office/powerpoint/2010/main" val="167723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AF1A4-DA8F-F549-93FF-4FFCFE3FF47F}"/>
              </a:ext>
            </a:extLst>
          </p:cNvPr>
          <p:cNvSpPr>
            <a:spLocks noGrp="1"/>
          </p:cNvSpPr>
          <p:nvPr>
            <p:ph type="title"/>
          </p:nvPr>
        </p:nvSpPr>
        <p:spPr/>
        <p:txBody>
          <a:bodyPr/>
          <a:lstStyle/>
          <a:p>
            <a:r>
              <a:rPr lang="en-US" dirty="0"/>
              <a:t>Data Models</a:t>
            </a:r>
          </a:p>
        </p:txBody>
      </p:sp>
      <p:pic>
        <p:nvPicPr>
          <p:cNvPr id="5" name="Content Placeholder 4" descr="A screenshot of a cell phone&#10;&#10;Description automatically generated">
            <a:extLst>
              <a:ext uri="{FF2B5EF4-FFF2-40B4-BE49-F238E27FC236}">
                <a16:creationId xmlns:a16="http://schemas.microsoft.com/office/drawing/2014/main" id="{B575AB1C-321D-D14F-B69D-8EAD4BF39959}"/>
              </a:ext>
            </a:extLst>
          </p:cNvPr>
          <p:cNvPicPr>
            <a:picLocks noGrp="1" noChangeAspect="1"/>
          </p:cNvPicPr>
          <p:nvPr>
            <p:ph idx="1"/>
          </p:nvPr>
        </p:nvPicPr>
        <p:blipFill>
          <a:blip r:embed="rId2"/>
          <a:stretch>
            <a:fillRect/>
          </a:stretch>
        </p:blipFill>
        <p:spPr>
          <a:xfrm>
            <a:off x="2734301" y="2103438"/>
            <a:ext cx="6723397" cy="3849687"/>
          </a:xfrm>
        </p:spPr>
      </p:pic>
    </p:spTree>
    <p:extLst>
      <p:ext uri="{BB962C8B-B14F-4D97-AF65-F5344CB8AC3E}">
        <p14:creationId xmlns:p14="http://schemas.microsoft.com/office/powerpoint/2010/main" val="1420488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AF1A4-DA8F-F549-93FF-4FFCFE3FF47F}"/>
              </a:ext>
            </a:extLst>
          </p:cNvPr>
          <p:cNvSpPr>
            <a:spLocks noGrp="1"/>
          </p:cNvSpPr>
          <p:nvPr>
            <p:ph type="title"/>
          </p:nvPr>
        </p:nvSpPr>
        <p:spPr>
          <a:xfrm>
            <a:off x="621030" y="654024"/>
            <a:ext cx="10058400" cy="1371600"/>
          </a:xfrm>
        </p:spPr>
        <p:txBody>
          <a:bodyPr/>
          <a:lstStyle/>
          <a:p>
            <a:r>
              <a:rPr lang="en-US" dirty="0"/>
              <a:t>ER Diagram</a:t>
            </a:r>
          </a:p>
        </p:txBody>
      </p:sp>
      <p:pic>
        <p:nvPicPr>
          <p:cNvPr id="7" name="Content Placeholder 6" descr="A screenshot of a computer&#10;&#10;Description automatically generated">
            <a:extLst>
              <a:ext uri="{FF2B5EF4-FFF2-40B4-BE49-F238E27FC236}">
                <a16:creationId xmlns:a16="http://schemas.microsoft.com/office/drawing/2014/main" id="{DBBC71BF-0750-4D45-9DEB-F781AF4F02A8}"/>
              </a:ext>
            </a:extLst>
          </p:cNvPr>
          <p:cNvPicPr>
            <a:picLocks noGrp="1" noChangeAspect="1"/>
          </p:cNvPicPr>
          <p:nvPr>
            <p:ph idx="1"/>
          </p:nvPr>
        </p:nvPicPr>
        <p:blipFill>
          <a:blip r:embed="rId2"/>
          <a:stretch>
            <a:fillRect/>
          </a:stretch>
        </p:blipFill>
        <p:spPr>
          <a:xfrm>
            <a:off x="5330163" y="1504156"/>
            <a:ext cx="5120694" cy="3849687"/>
          </a:xfrm>
        </p:spPr>
      </p:pic>
    </p:spTree>
    <p:extLst>
      <p:ext uri="{BB962C8B-B14F-4D97-AF65-F5344CB8AC3E}">
        <p14:creationId xmlns:p14="http://schemas.microsoft.com/office/powerpoint/2010/main" val="2046056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A75CD-E21E-1248-BF13-85826D705726}"/>
              </a:ext>
            </a:extLst>
          </p:cNvPr>
          <p:cNvSpPr>
            <a:spLocks noGrp="1"/>
          </p:cNvSpPr>
          <p:nvPr>
            <p:ph type="title"/>
          </p:nvPr>
        </p:nvSpPr>
        <p:spPr>
          <a:xfrm>
            <a:off x="1066800" y="642594"/>
            <a:ext cx="10058400" cy="1371600"/>
          </a:xfrm>
        </p:spPr>
        <p:txBody>
          <a:bodyPr/>
          <a:lstStyle/>
          <a:p>
            <a:r>
              <a:rPr lang="en-US" dirty="0"/>
              <a:t>Live Demo</a:t>
            </a:r>
          </a:p>
        </p:txBody>
      </p:sp>
      <p:sp>
        <p:nvSpPr>
          <p:cNvPr id="3" name="Content Placeholder 2">
            <a:extLst>
              <a:ext uri="{FF2B5EF4-FFF2-40B4-BE49-F238E27FC236}">
                <a16:creationId xmlns:a16="http://schemas.microsoft.com/office/drawing/2014/main" id="{3300FBA5-3FE7-484E-A118-E55DDC19D1FF}"/>
              </a:ext>
            </a:extLst>
          </p:cNvPr>
          <p:cNvSpPr>
            <a:spLocks noGrp="1"/>
          </p:cNvSpPr>
          <p:nvPr>
            <p:ph idx="1"/>
          </p:nvPr>
        </p:nvSpPr>
        <p:spPr/>
        <p:txBody>
          <a:bodyPr/>
          <a:lstStyle/>
          <a:p>
            <a:r>
              <a:rPr lang="en-US" dirty="0">
                <a:hlinkClick r:id="rId2"/>
              </a:rPr>
              <a:t>https://civilrights.uaex.edu</a:t>
            </a:r>
            <a:endParaRPr lang="en-US" dirty="0"/>
          </a:p>
        </p:txBody>
      </p:sp>
      <p:pic>
        <p:nvPicPr>
          <p:cNvPr id="7" name="Picture 6" descr="A close up of a logo&#10;&#10;Description automatically generated">
            <a:extLst>
              <a:ext uri="{FF2B5EF4-FFF2-40B4-BE49-F238E27FC236}">
                <a16:creationId xmlns:a16="http://schemas.microsoft.com/office/drawing/2014/main" id="{F465C034-78D4-6B4E-9BF7-95E4916C87A3}"/>
              </a:ext>
            </a:extLst>
          </p:cNvPr>
          <p:cNvPicPr>
            <a:picLocks noChangeAspect="1"/>
          </p:cNvPicPr>
          <p:nvPr/>
        </p:nvPicPr>
        <p:blipFill>
          <a:blip r:embed="rId3"/>
          <a:stretch>
            <a:fillRect/>
          </a:stretch>
        </p:blipFill>
        <p:spPr>
          <a:xfrm>
            <a:off x="4737100" y="3867637"/>
            <a:ext cx="2717800" cy="1524000"/>
          </a:xfrm>
          <a:prstGeom prst="rect">
            <a:avLst/>
          </a:prstGeom>
        </p:spPr>
      </p:pic>
    </p:spTree>
    <p:extLst>
      <p:ext uri="{BB962C8B-B14F-4D97-AF65-F5344CB8AC3E}">
        <p14:creationId xmlns:p14="http://schemas.microsoft.com/office/powerpoint/2010/main" val="33475014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RegularSeed_2SEEDS">
      <a:dk1>
        <a:srgbClr val="000000"/>
      </a:dk1>
      <a:lt1>
        <a:srgbClr val="FFFFFF"/>
      </a:lt1>
      <a:dk2>
        <a:srgbClr val="412924"/>
      </a:dk2>
      <a:lt2>
        <a:srgbClr val="E8E3E2"/>
      </a:lt2>
      <a:accent1>
        <a:srgbClr val="46B28F"/>
      </a:accent1>
      <a:accent2>
        <a:srgbClr val="3BA7B1"/>
      </a:accent2>
      <a:accent3>
        <a:srgbClr val="4D87C3"/>
      </a:accent3>
      <a:accent4>
        <a:srgbClr val="B13B65"/>
      </a:accent4>
      <a:accent5>
        <a:srgbClr val="C3534D"/>
      </a:accent5>
      <a:accent6>
        <a:srgbClr val="B1733B"/>
      </a:accent6>
      <a:hlink>
        <a:srgbClr val="C3574C"/>
      </a:hlink>
      <a:folHlink>
        <a:srgbClr val="7F7F7F"/>
      </a:folHlink>
    </a:clrScheme>
    <a:fontScheme name="Savon">
      <a:maj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97</TotalTime>
  <Words>181</Words>
  <Application>Microsoft Macintosh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Garamond</vt:lpstr>
      <vt:lpstr>Gill Sans MT</vt:lpstr>
      <vt:lpstr>SavonVTI</vt:lpstr>
      <vt:lpstr>Civil Rights Yearly Assessment</vt:lpstr>
      <vt:lpstr>Who we are?</vt:lpstr>
      <vt:lpstr>Why a Civil Rights Yearly Assessment?</vt:lpstr>
      <vt:lpstr>Problems with the Current System</vt:lpstr>
      <vt:lpstr>Proposed Solution</vt:lpstr>
      <vt:lpstr>Data Models</vt:lpstr>
      <vt:lpstr>ER Diagram</vt:lpstr>
      <vt:lpstr>Live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Civil Rights Yearly Assessment</dc:title>
  <dc:creator>Michael DiCicco</dc:creator>
  <cp:lastModifiedBy>Michael DiCicco</cp:lastModifiedBy>
  <cp:revision>9</cp:revision>
  <dcterms:created xsi:type="dcterms:W3CDTF">2019-12-09T01:34:38Z</dcterms:created>
  <dcterms:modified xsi:type="dcterms:W3CDTF">2019-12-09T03:20:54Z</dcterms:modified>
</cp:coreProperties>
</file>