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85" r:id="rId4"/>
    <p:sldId id="286" r:id="rId5"/>
    <p:sldId id="290" r:id="rId6"/>
    <p:sldId id="287" r:id="rId7"/>
    <p:sldId id="288" r:id="rId8"/>
    <p:sldId id="289" r:id="rId9"/>
    <p:sldId id="291" r:id="rId10"/>
    <p:sldId id="292" r:id="rId11"/>
    <p:sldId id="293" r:id="rId12"/>
    <p:sldId id="294" r:id="rId13"/>
    <p:sldId id="295" r:id="rId14"/>
    <p:sldId id="296" r:id="rId15"/>
    <p:sldId id="297" r:id="rId16"/>
    <p:sldId id="298" r:id="rId17"/>
    <p:sldId id="299" r:id="rId18"/>
    <p:sldId id="300" r:id="rId19"/>
    <p:sldId id="301" r:id="rId20"/>
    <p:sldId id="302" r:id="rId21"/>
    <p:sldId id="303" r:id="rId22"/>
    <p:sldId id="30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120" y="9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D0B1E3-C9EC-460A-B329-39703076583C}" type="datetimeFigureOut">
              <a:rPr lang="en-US" smtClean="0"/>
              <a:t>1/30/2019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C8C7D4-2833-42FA-BF4F-C91132DDED6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1371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D0B1E3-C9EC-460A-B329-39703076583C}" type="datetimeFigureOut">
              <a:rPr lang="en-US" smtClean="0"/>
              <a:t>1/30/2019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C8C7D4-2833-42FA-BF4F-C91132DDED68}" type="slidenum">
              <a:rPr lang="en-US" smtClean="0"/>
              <a:t>‹#›</a:t>
            </a:fld>
            <a:endParaRPr lang="en-US"/>
          </a:p>
        </p:txBody>
      </p:sp>
    </p:spTree>
    <p:extLst>
      <p:ext uri="{BB962C8B-B14F-4D97-AF65-F5344CB8AC3E}">
        <p14:creationId xmlns:p14="http://schemas.microsoft.com/office/powerpoint/2010/main" val="1162729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D0B1E3-C9EC-460A-B329-39703076583C}" type="datetimeFigureOut">
              <a:rPr lang="en-US" smtClean="0"/>
              <a:t>1/30/2019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C8C7D4-2833-42FA-BF4F-C91132DDED68}" type="slidenum">
              <a:rPr lang="en-US" smtClean="0"/>
              <a:t>‹#›</a:t>
            </a:fld>
            <a:endParaRPr lang="en-US"/>
          </a:p>
        </p:txBody>
      </p:sp>
    </p:spTree>
    <p:extLst>
      <p:ext uri="{BB962C8B-B14F-4D97-AF65-F5344CB8AC3E}">
        <p14:creationId xmlns:p14="http://schemas.microsoft.com/office/powerpoint/2010/main" val="1469105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D0B1E3-C9EC-460A-B329-39703076583C}" type="datetimeFigureOut">
              <a:rPr lang="en-US" smtClean="0"/>
              <a:t>1/30/2019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C8C7D4-2833-42FA-BF4F-C91132DDED68}" type="slidenum">
              <a:rPr lang="en-US" smtClean="0"/>
              <a:t>‹#›</a:t>
            </a:fld>
            <a:endParaRPr lang="en-US"/>
          </a:p>
        </p:txBody>
      </p:sp>
    </p:spTree>
    <p:extLst>
      <p:ext uri="{BB962C8B-B14F-4D97-AF65-F5344CB8AC3E}">
        <p14:creationId xmlns:p14="http://schemas.microsoft.com/office/powerpoint/2010/main" val="2016172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D0B1E3-C9EC-460A-B329-39703076583C}" type="datetimeFigureOut">
              <a:rPr lang="en-US" smtClean="0"/>
              <a:t>1/30/2019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C8C7D4-2833-42FA-BF4F-C91132DDED6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2394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D0B1E3-C9EC-460A-B329-39703076583C}" type="datetimeFigureOut">
              <a:rPr lang="en-US" smtClean="0"/>
              <a:t>1/30/2019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C8C7D4-2833-42FA-BF4F-C91132DDED68}" type="slidenum">
              <a:rPr lang="en-US" smtClean="0"/>
              <a:t>‹#›</a:t>
            </a:fld>
            <a:endParaRPr lang="en-US"/>
          </a:p>
        </p:txBody>
      </p:sp>
    </p:spTree>
    <p:extLst>
      <p:ext uri="{BB962C8B-B14F-4D97-AF65-F5344CB8AC3E}">
        <p14:creationId xmlns:p14="http://schemas.microsoft.com/office/powerpoint/2010/main" val="1655385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D0B1E3-C9EC-460A-B329-39703076583C}" type="datetimeFigureOut">
              <a:rPr lang="en-US" smtClean="0"/>
              <a:t>1/30/2019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C8C7D4-2833-42FA-BF4F-C91132DDED68}" type="slidenum">
              <a:rPr lang="en-US" smtClean="0"/>
              <a:t>‹#›</a:t>
            </a:fld>
            <a:endParaRPr lang="en-US"/>
          </a:p>
        </p:txBody>
      </p:sp>
    </p:spTree>
    <p:extLst>
      <p:ext uri="{BB962C8B-B14F-4D97-AF65-F5344CB8AC3E}">
        <p14:creationId xmlns:p14="http://schemas.microsoft.com/office/powerpoint/2010/main" val="279413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D0B1E3-C9EC-460A-B329-39703076583C}" type="datetimeFigureOut">
              <a:rPr lang="en-US" smtClean="0"/>
              <a:t>1/30/2019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C8C7D4-2833-42FA-BF4F-C91132DDED68}" type="slidenum">
              <a:rPr lang="en-US" smtClean="0"/>
              <a:t>‹#›</a:t>
            </a:fld>
            <a:endParaRPr lang="en-US"/>
          </a:p>
        </p:txBody>
      </p:sp>
    </p:spTree>
    <p:extLst>
      <p:ext uri="{BB962C8B-B14F-4D97-AF65-F5344CB8AC3E}">
        <p14:creationId xmlns:p14="http://schemas.microsoft.com/office/powerpoint/2010/main" val="3942605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5D0B1E3-C9EC-460A-B329-39703076583C}" type="datetimeFigureOut">
              <a:rPr lang="en-US" smtClean="0"/>
              <a:t>1/30/2019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DC8C7D4-2833-42FA-BF4F-C91132DDED68}" type="slidenum">
              <a:rPr lang="en-US" smtClean="0"/>
              <a:t>‹#›</a:t>
            </a:fld>
            <a:endParaRPr lang="en-US"/>
          </a:p>
        </p:txBody>
      </p:sp>
    </p:spTree>
    <p:extLst>
      <p:ext uri="{BB962C8B-B14F-4D97-AF65-F5344CB8AC3E}">
        <p14:creationId xmlns:p14="http://schemas.microsoft.com/office/powerpoint/2010/main" val="1417363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5D0B1E3-C9EC-460A-B329-39703076583C}" type="datetimeFigureOut">
              <a:rPr lang="en-US" smtClean="0"/>
              <a:t>1/30/2019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DC8C7D4-2833-42FA-BF4F-C91132DDED68}" type="slidenum">
              <a:rPr lang="en-US" smtClean="0"/>
              <a:t>‹#›</a:t>
            </a:fld>
            <a:endParaRPr lang="en-US"/>
          </a:p>
        </p:txBody>
      </p:sp>
    </p:spTree>
    <p:extLst>
      <p:ext uri="{BB962C8B-B14F-4D97-AF65-F5344CB8AC3E}">
        <p14:creationId xmlns:p14="http://schemas.microsoft.com/office/powerpoint/2010/main" val="3969033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45D0B1E3-C9EC-460A-B329-39703076583C}" type="datetimeFigureOut">
              <a:rPr lang="en-US" smtClean="0"/>
              <a:t>1/30/2019</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DC8C7D4-2833-42FA-BF4F-C91132DDED68}" type="slidenum">
              <a:rPr lang="en-US" smtClean="0"/>
              <a:t>‹#›</a:t>
            </a:fld>
            <a:endParaRPr lang="en-US"/>
          </a:p>
        </p:txBody>
      </p:sp>
    </p:spTree>
    <p:extLst>
      <p:ext uri="{BB962C8B-B14F-4D97-AF65-F5344CB8AC3E}">
        <p14:creationId xmlns:p14="http://schemas.microsoft.com/office/powerpoint/2010/main" val="1669537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5D0B1E3-C9EC-460A-B329-39703076583C}" type="datetimeFigureOut">
              <a:rPr lang="en-US" smtClean="0"/>
              <a:t>1/30/2019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DC8C7D4-2833-42FA-BF4F-C91132DDED6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765009"/>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guides.github.com/activities/hello-worl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5A86B7-F36F-4261-AC73-B9CBFE38B13C}"/>
              </a:ext>
            </a:extLst>
          </p:cNvPr>
          <p:cNvSpPr>
            <a:spLocks noGrp="1"/>
          </p:cNvSpPr>
          <p:nvPr>
            <p:ph type="ctrTitle"/>
          </p:nvPr>
        </p:nvSpPr>
        <p:spPr/>
        <p:txBody>
          <a:bodyPr/>
          <a:lstStyle/>
          <a:p>
            <a:r>
              <a:rPr lang="en-US" dirty="0" err="1" smtClean="0"/>
              <a:t>Github</a:t>
            </a:r>
            <a:endParaRPr lang="en-US" dirty="0"/>
          </a:p>
        </p:txBody>
      </p:sp>
      <p:sp>
        <p:nvSpPr>
          <p:cNvPr id="3" name="Subtitle 2">
            <a:extLst>
              <a:ext uri="{FF2B5EF4-FFF2-40B4-BE49-F238E27FC236}">
                <a16:creationId xmlns="" xmlns:a16="http://schemas.microsoft.com/office/drawing/2014/main" id="{658A708E-8EBD-4DE8-97B0-0BDAFE685B0E}"/>
              </a:ext>
            </a:extLst>
          </p:cNvPr>
          <p:cNvSpPr>
            <a:spLocks noGrp="1"/>
          </p:cNvSpPr>
          <p:nvPr>
            <p:ph type="subTitle" idx="1"/>
          </p:nvPr>
        </p:nvSpPr>
        <p:spPr/>
        <p:txBody>
          <a:bodyPr>
            <a:normAutofit fontScale="85000" lnSpcReduction="20000"/>
          </a:bodyPr>
          <a:lstStyle/>
          <a:p>
            <a:r>
              <a:rPr lang="en-US" dirty="0" smtClean="0"/>
              <a:t>A brief introduction</a:t>
            </a:r>
            <a:endParaRPr lang="en-US" dirty="0"/>
          </a:p>
          <a:p>
            <a:endParaRPr lang="en-US" dirty="0"/>
          </a:p>
          <a:p>
            <a:r>
              <a:rPr lang="en-US" dirty="0"/>
              <a:t>Sources: </a:t>
            </a:r>
            <a:r>
              <a:rPr lang="en-US" dirty="0" err="1"/>
              <a:t>Klint</a:t>
            </a:r>
            <a:r>
              <a:rPr lang="en-US" dirty="0"/>
              <a:t> </a:t>
            </a:r>
            <a:r>
              <a:rPr lang="en-US" dirty="0" smtClean="0"/>
              <a:t>Finley, </a:t>
            </a:r>
            <a:r>
              <a:rPr lang="en-US" dirty="0" err="1" smtClean="0"/>
              <a:t>Git</a:t>
            </a:r>
            <a:r>
              <a:rPr lang="en-US" dirty="0" smtClean="0"/>
              <a:t>, &amp; </a:t>
            </a:r>
            <a:r>
              <a:rPr lang="en-US" dirty="0" err="1" smtClean="0"/>
              <a:t>github</a:t>
            </a:r>
            <a:r>
              <a:rPr lang="en-US" dirty="0" smtClean="0"/>
              <a:t> guides</a:t>
            </a:r>
            <a:endParaRPr lang="en-US" dirty="0"/>
          </a:p>
        </p:txBody>
      </p:sp>
    </p:spTree>
    <p:extLst>
      <p:ext uri="{BB962C8B-B14F-4D97-AF65-F5344CB8AC3E}">
        <p14:creationId xmlns:p14="http://schemas.microsoft.com/office/powerpoint/2010/main" val="25855306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C7A1C15-3AD6-400A-BFC0-9C0A50A68D25}"/>
              </a:ext>
            </a:extLst>
          </p:cNvPr>
          <p:cNvSpPr>
            <a:spLocks noGrp="1"/>
          </p:cNvSpPr>
          <p:nvPr>
            <p:ph type="title"/>
          </p:nvPr>
        </p:nvSpPr>
        <p:spPr/>
        <p:txBody>
          <a:bodyPr/>
          <a:lstStyle/>
          <a:p>
            <a:r>
              <a:rPr lang="en-US" dirty="0" err="1" smtClean="0"/>
              <a:t>Github</a:t>
            </a:r>
            <a:r>
              <a:rPr lang="en-US" dirty="0" smtClean="0"/>
              <a:t> Overview</a:t>
            </a:r>
            <a:endParaRPr lang="en-US" dirty="0"/>
          </a:p>
        </p:txBody>
      </p:sp>
      <p:sp>
        <p:nvSpPr>
          <p:cNvPr id="3" name="Content Placeholder 2">
            <a:extLst>
              <a:ext uri="{FF2B5EF4-FFF2-40B4-BE49-F238E27FC236}">
                <a16:creationId xmlns="" xmlns:a16="http://schemas.microsoft.com/office/drawing/2014/main" id="{0C9593F8-2790-4E9F-B014-BE6F0B71752E}"/>
              </a:ext>
            </a:extLst>
          </p:cNvPr>
          <p:cNvSpPr>
            <a:spLocks noGrp="1"/>
          </p:cNvSpPr>
          <p:nvPr>
            <p:ph idx="1"/>
          </p:nvPr>
        </p:nvSpPr>
        <p:spPr/>
        <p:txBody>
          <a:bodyPr>
            <a:normAutofit/>
          </a:bodyPr>
          <a:lstStyle/>
          <a:p>
            <a:endParaRPr lang="en-US" dirty="0" smtClean="0"/>
          </a:p>
          <a:p>
            <a:r>
              <a:rPr lang="en-US" dirty="0" smtClean="0"/>
              <a:t>Let’s walk through some commonly used terms:</a:t>
            </a:r>
          </a:p>
          <a:p>
            <a:pPr>
              <a:buFont typeface="Courier New" panose="02070309020205020404" pitchFamily="49" charset="0"/>
              <a:buChar char="o"/>
            </a:pPr>
            <a:r>
              <a:rPr lang="en-US" dirty="0" smtClean="0"/>
              <a:t>Master / Branch</a:t>
            </a:r>
          </a:p>
          <a:p>
            <a:pPr lvl="1">
              <a:buFont typeface="Courier New" panose="02070309020205020404" pitchFamily="49" charset="0"/>
              <a:buChar char="o"/>
            </a:pPr>
            <a:r>
              <a:rPr lang="en-US" dirty="0"/>
              <a:t>A branch </a:t>
            </a:r>
            <a:r>
              <a:rPr lang="en-US" dirty="0">
                <a:solidFill>
                  <a:srgbClr val="00B0F0"/>
                </a:solidFill>
              </a:rPr>
              <a:t>is a parallel version of a repository</a:t>
            </a:r>
            <a:r>
              <a:rPr lang="en-US" dirty="0"/>
              <a:t>. </a:t>
            </a:r>
            <a:endParaRPr lang="en-US" dirty="0" smtClean="0"/>
          </a:p>
          <a:p>
            <a:pPr lvl="1">
              <a:buFont typeface="Courier New" panose="02070309020205020404" pitchFamily="49" charset="0"/>
              <a:buChar char="o"/>
            </a:pPr>
            <a:r>
              <a:rPr lang="en-US" dirty="0" smtClean="0"/>
              <a:t>Contained </a:t>
            </a:r>
            <a:r>
              <a:rPr lang="en-US" dirty="0"/>
              <a:t>within the repository, but </a:t>
            </a:r>
            <a:r>
              <a:rPr lang="en-US" dirty="0">
                <a:solidFill>
                  <a:schemeClr val="accent5"/>
                </a:solidFill>
              </a:rPr>
              <a:t>does not affect the primary or master </a:t>
            </a:r>
            <a:r>
              <a:rPr lang="en-US" dirty="0" smtClean="0">
                <a:solidFill>
                  <a:schemeClr val="accent5"/>
                </a:solidFill>
              </a:rPr>
              <a:t>branch</a:t>
            </a:r>
            <a:r>
              <a:rPr lang="en-US" dirty="0" smtClean="0"/>
              <a:t>.</a:t>
            </a:r>
          </a:p>
          <a:p>
            <a:pPr lvl="1">
              <a:buFont typeface="Courier New" panose="02070309020205020404" pitchFamily="49" charset="0"/>
              <a:buChar char="o"/>
            </a:pPr>
            <a:r>
              <a:rPr lang="en-US" dirty="0" smtClean="0"/>
              <a:t>Allows </a:t>
            </a:r>
            <a:r>
              <a:rPr lang="en-US" dirty="0"/>
              <a:t>you to </a:t>
            </a:r>
            <a:r>
              <a:rPr lang="en-US" dirty="0">
                <a:solidFill>
                  <a:srgbClr val="00B0F0"/>
                </a:solidFill>
              </a:rPr>
              <a:t>work freely without disrupting the "live" </a:t>
            </a:r>
            <a:r>
              <a:rPr lang="en-US" dirty="0" smtClean="0">
                <a:solidFill>
                  <a:srgbClr val="00B0F0"/>
                </a:solidFill>
              </a:rPr>
              <a:t>version </a:t>
            </a:r>
            <a:r>
              <a:rPr lang="en-US" dirty="0" smtClean="0"/>
              <a:t>(i.e.-the master branch). </a:t>
            </a:r>
          </a:p>
          <a:p>
            <a:pPr lvl="1">
              <a:buFont typeface="Courier New" panose="02070309020205020404" pitchFamily="49" charset="0"/>
              <a:buChar char="o"/>
            </a:pPr>
            <a:r>
              <a:rPr lang="en-US" dirty="0" smtClean="0"/>
              <a:t>When </a:t>
            </a:r>
            <a:r>
              <a:rPr lang="en-US" dirty="0"/>
              <a:t>you've made the changes you want to make, you </a:t>
            </a:r>
            <a:r>
              <a:rPr lang="en-US" dirty="0">
                <a:solidFill>
                  <a:schemeClr val="accent5"/>
                </a:solidFill>
              </a:rPr>
              <a:t>can merge your branch back into the master </a:t>
            </a:r>
            <a:r>
              <a:rPr lang="en-US" dirty="0"/>
              <a:t>branch to publish your changes.</a:t>
            </a:r>
          </a:p>
          <a:p>
            <a:pPr marL="201168" lvl="1" indent="0">
              <a:buNone/>
            </a:pPr>
            <a:endParaRPr lang="en-US" dirty="0"/>
          </a:p>
        </p:txBody>
      </p:sp>
    </p:spTree>
    <p:extLst>
      <p:ext uri="{BB962C8B-B14F-4D97-AF65-F5344CB8AC3E}">
        <p14:creationId xmlns:p14="http://schemas.microsoft.com/office/powerpoint/2010/main" val="1647660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C7A1C15-3AD6-400A-BFC0-9C0A50A68D25}"/>
              </a:ext>
            </a:extLst>
          </p:cNvPr>
          <p:cNvSpPr>
            <a:spLocks noGrp="1"/>
          </p:cNvSpPr>
          <p:nvPr>
            <p:ph type="title"/>
          </p:nvPr>
        </p:nvSpPr>
        <p:spPr/>
        <p:txBody>
          <a:bodyPr/>
          <a:lstStyle/>
          <a:p>
            <a:r>
              <a:rPr lang="en-US" dirty="0" err="1" smtClean="0"/>
              <a:t>Github</a:t>
            </a:r>
            <a:r>
              <a:rPr lang="en-US" dirty="0" smtClean="0"/>
              <a:t> Overview</a:t>
            </a:r>
            <a:endParaRPr lang="en-US" dirty="0"/>
          </a:p>
        </p:txBody>
      </p:sp>
      <p:sp>
        <p:nvSpPr>
          <p:cNvPr id="3" name="Content Placeholder 2">
            <a:extLst>
              <a:ext uri="{FF2B5EF4-FFF2-40B4-BE49-F238E27FC236}">
                <a16:creationId xmlns="" xmlns:a16="http://schemas.microsoft.com/office/drawing/2014/main" id="{0C9593F8-2790-4E9F-B014-BE6F0B71752E}"/>
              </a:ext>
            </a:extLst>
          </p:cNvPr>
          <p:cNvSpPr>
            <a:spLocks noGrp="1"/>
          </p:cNvSpPr>
          <p:nvPr>
            <p:ph idx="1"/>
          </p:nvPr>
        </p:nvSpPr>
        <p:spPr/>
        <p:txBody>
          <a:bodyPr>
            <a:normAutofit/>
          </a:bodyPr>
          <a:lstStyle/>
          <a:p>
            <a:endParaRPr lang="en-US" dirty="0" smtClean="0"/>
          </a:p>
          <a:p>
            <a:r>
              <a:rPr lang="en-US" dirty="0" smtClean="0"/>
              <a:t>Let’s walk through some commonly used terms:</a:t>
            </a:r>
          </a:p>
          <a:p>
            <a:pPr>
              <a:buFont typeface="Courier New" panose="02070309020205020404" pitchFamily="49" charset="0"/>
              <a:buChar char="o"/>
            </a:pPr>
            <a:r>
              <a:rPr lang="en-US" dirty="0" smtClean="0"/>
              <a:t>Commit</a:t>
            </a:r>
          </a:p>
          <a:p>
            <a:pPr lvl="1">
              <a:buFont typeface="Courier New" panose="02070309020205020404" pitchFamily="49" charset="0"/>
              <a:buChar char="o"/>
            </a:pPr>
            <a:r>
              <a:rPr lang="en-US" dirty="0"/>
              <a:t>A commit, or "revision", is </a:t>
            </a:r>
            <a:r>
              <a:rPr lang="en-US" dirty="0">
                <a:solidFill>
                  <a:schemeClr val="accent5"/>
                </a:solidFill>
              </a:rPr>
              <a:t>an individual change to a file (or set of files</a:t>
            </a:r>
            <a:r>
              <a:rPr lang="en-US" dirty="0" smtClean="0"/>
              <a:t>).</a:t>
            </a:r>
          </a:p>
          <a:p>
            <a:pPr lvl="1">
              <a:buFont typeface="Courier New" panose="02070309020205020404" pitchFamily="49" charset="0"/>
              <a:buChar char="o"/>
            </a:pPr>
            <a:r>
              <a:rPr lang="en-US" dirty="0" smtClean="0"/>
              <a:t> </a:t>
            </a:r>
            <a:r>
              <a:rPr lang="en-US" dirty="0">
                <a:solidFill>
                  <a:srgbClr val="00B0F0"/>
                </a:solidFill>
              </a:rPr>
              <a:t>It's like when you save a file, except with </a:t>
            </a:r>
            <a:r>
              <a:rPr lang="en-US" dirty="0" err="1">
                <a:solidFill>
                  <a:srgbClr val="00B0F0"/>
                </a:solidFill>
              </a:rPr>
              <a:t>Git</a:t>
            </a:r>
            <a:r>
              <a:rPr lang="en-US" dirty="0">
                <a:solidFill>
                  <a:srgbClr val="00B0F0"/>
                </a:solidFill>
              </a:rPr>
              <a:t>, every time you save it creates a unique ID </a:t>
            </a:r>
            <a:r>
              <a:rPr lang="en-US" dirty="0"/>
              <a:t>(a.k.a. the "SHA" or "hash</a:t>
            </a:r>
            <a:r>
              <a:rPr lang="en-US" dirty="0" smtClean="0"/>
              <a:t>")</a:t>
            </a:r>
          </a:p>
          <a:p>
            <a:pPr lvl="1">
              <a:buFont typeface="Courier New" panose="02070309020205020404" pitchFamily="49" charset="0"/>
              <a:buChar char="o"/>
            </a:pPr>
            <a:r>
              <a:rPr lang="en-US" dirty="0" smtClean="0">
                <a:solidFill>
                  <a:schemeClr val="accent5"/>
                </a:solidFill>
              </a:rPr>
              <a:t>Allows you to keep record of what changes were made when and by who</a:t>
            </a:r>
            <a:r>
              <a:rPr lang="en-US" dirty="0" smtClean="0"/>
              <a:t>. </a:t>
            </a:r>
          </a:p>
          <a:p>
            <a:pPr lvl="1">
              <a:buFont typeface="Courier New" panose="02070309020205020404" pitchFamily="49" charset="0"/>
              <a:buChar char="o"/>
            </a:pPr>
            <a:r>
              <a:rPr lang="en-US" dirty="0" smtClean="0"/>
              <a:t>Usually </a:t>
            </a:r>
            <a:r>
              <a:rPr lang="en-US" dirty="0"/>
              <a:t>contain a commit </a:t>
            </a:r>
            <a:r>
              <a:rPr lang="en-US" dirty="0" smtClean="0"/>
              <a:t>message </a:t>
            </a:r>
            <a:r>
              <a:rPr lang="en-US" dirty="0"/>
              <a:t>which is a </a:t>
            </a:r>
            <a:r>
              <a:rPr lang="en-US" dirty="0">
                <a:solidFill>
                  <a:srgbClr val="00B0F0"/>
                </a:solidFill>
              </a:rPr>
              <a:t>brief description of what changes were made</a:t>
            </a:r>
            <a:r>
              <a:rPr lang="en-US" dirty="0"/>
              <a:t>.</a:t>
            </a:r>
          </a:p>
        </p:txBody>
      </p:sp>
    </p:spTree>
    <p:extLst>
      <p:ext uri="{BB962C8B-B14F-4D97-AF65-F5344CB8AC3E}">
        <p14:creationId xmlns:p14="http://schemas.microsoft.com/office/powerpoint/2010/main" val="3763174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C7A1C15-3AD6-400A-BFC0-9C0A50A68D25}"/>
              </a:ext>
            </a:extLst>
          </p:cNvPr>
          <p:cNvSpPr>
            <a:spLocks noGrp="1"/>
          </p:cNvSpPr>
          <p:nvPr>
            <p:ph type="title"/>
          </p:nvPr>
        </p:nvSpPr>
        <p:spPr/>
        <p:txBody>
          <a:bodyPr/>
          <a:lstStyle/>
          <a:p>
            <a:r>
              <a:rPr lang="en-US" dirty="0" err="1" smtClean="0"/>
              <a:t>Github</a:t>
            </a:r>
            <a:r>
              <a:rPr lang="en-US" dirty="0" smtClean="0"/>
              <a:t> Overview</a:t>
            </a:r>
            <a:endParaRPr lang="en-US" dirty="0"/>
          </a:p>
        </p:txBody>
      </p:sp>
      <p:sp>
        <p:nvSpPr>
          <p:cNvPr id="3" name="Content Placeholder 2">
            <a:extLst>
              <a:ext uri="{FF2B5EF4-FFF2-40B4-BE49-F238E27FC236}">
                <a16:creationId xmlns="" xmlns:a16="http://schemas.microsoft.com/office/drawing/2014/main" id="{0C9593F8-2790-4E9F-B014-BE6F0B71752E}"/>
              </a:ext>
            </a:extLst>
          </p:cNvPr>
          <p:cNvSpPr>
            <a:spLocks noGrp="1"/>
          </p:cNvSpPr>
          <p:nvPr>
            <p:ph idx="1"/>
          </p:nvPr>
        </p:nvSpPr>
        <p:spPr/>
        <p:txBody>
          <a:bodyPr>
            <a:normAutofit/>
          </a:bodyPr>
          <a:lstStyle/>
          <a:p>
            <a:endParaRPr lang="en-US" dirty="0" smtClean="0"/>
          </a:p>
          <a:p>
            <a:r>
              <a:rPr lang="en-US" dirty="0" smtClean="0"/>
              <a:t>Let’s walk through some commonly used terms:</a:t>
            </a:r>
          </a:p>
          <a:p>
            <a:pPr>
              <a:buFont typeface="Courier New" panose="02070309020205020404" pitchFamily="49" charset="0"/>
              <a:buChar char="o"/>
            </a:pPr>
            <a:r>
              <a:rPr lang="en-US" dirty="0" smtClean="0"/>
              <a:t>Pull/Push</a:t>
            </a:r>
            <a:endParaRPr lang="en-US" dirty="0"/>
          </a:p>
          <a:p>
            <a:pPr lvl="1">
              <a:buFont typeface="Courier New" panose="02070309020205020404" pitchFamily="49" charset="0"/>
              <a:buChar char="o"/>
            </a:pPr>
            <a:r>
              <a:rPr lang="en-US" dirty="0"/>
              <a:t>Pull refers to when you are </a:t>
            </a:r>
            <a:r>
              <a:rPr lang="en-US" dirty="0">
                <a:solidFill>
                  <a:schemeClr val="accent5"/>
                </a:solidFill>
              </a:rPr>
              <a:t>fetching </a:t>
            </a:r>
            <a:r>
              <a:rPr lang="en-US" i="1" dirty="0">
                <a:solidFill>
                  <a:schemeClr val="accent5"/>
                </a:solidFill>
              </a:rPr>
              <a:t>in</a:t>
            </a:r>
            <a:r>
              <a:rPr lang="en-US" dirty="0">
                <a:solidFill>
                  <a:schemeClr val="accent5"/>
                </a:solidFill>
              </a:rPr>
              <a:t> changes </a:t>
            </a:r>
            <a:r>
              <a:rPr lang="en-US" i="1" dirty="0">
                <a:solidFill>
                  <a:schemeClr val="accent5"/>
                </a:solidFill>
              </a:rPr>
              <a:t>and</a:t>
            </a:r>
            <a:r>
              <a:rPr lang="en-US" dirty="0">
                <a:solidFill>
                  <a:schemeClr val="accent5"/>
                </a:solidFill>
              </a:rPr>
              <a:t> merging them</a:t>
            </a:r>
            <a:r>
              <a:rPr lang="en-US" dirty="0"/>
              <a:t>. For instance, if someone has edited the remote file you're both working on, you'll want to </a:t>
            </a:r>
            <a:r>
              <a:rPr lang="en-US" i="1" dirty="0"/>
              <a:t>pull</a:t>
            </a:r>
            <a:r>
              <a:rPr lang="en-US" dirty="0"/>
              <a:t> in those changes to your local copy so that it's up to date</a:t>
            </a:r>
            <a:r>
              <a:rPr lang="en-US" dirty="0" smtClean="0"/>
              <a:t>.</a:t>
            </a:r>
          </a:p>
          <a:p>
            <a:pPr lvl="1">
              <a:buFont typeface="Courier New" panose="02070309020205020404" pitchFamily="49" charset="0"/>
              <a:buChar char="o"/>
            </a:pPr>
            <a:r>
              <a:rPr lang="en-US" dirty="0"/>
              <a:t>Pushing refers </a:t>
            </a:r>
            <a:r>
              <a:rPr lang="en-US" dirty="0">
                <a:solidFill>
                  <a:srgbClr val="00B0F0"/>
                </a:solidFill>
              </a:rPr>
              <a:t>to sending your committed changes to a remote repository, such as a repository hosted on GitHub</a:t>
            </a:r>
            <a:r>
              <a:rPr lang="en-US" dirty="0"/>
              <a:t>. For instance, if you change something locally, you'd want to then push those changes so that others may access them.</a:t>
            </a:r>
          </a:p>
        </p:txBody>
      </p:sp>
    </p:spTree>
    <p:extLst>
      <p:ext uri="{BB962C8B-B14F-4D97-AF65-F5344CB8AC3E}">
        <p14:creationId xmlns:p14="http://schemas.microsoft.com/office/powerpoint/2010/main" val="3778174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C7A1C15-3AD6-400A-BFC0-9C0A50A68D25}"/>
              </a:ext>
            </a:extLst>
          </p:cNvPr>
          <p:cNvSpPr>
            <a:spLocks noGrp="1"/>
          </p:cNvSpPr>
          <p:nvPr>
            <p:ph type="title"/>
          </p:nvPr>
        </p:nvSpPr>
        <p:spPr/>
        <p:txBody>
          <a:bodyPr/>
          <a:lstStyle/>
          <a:p>
            <a:r>
              <a:rPr lang="en-US" dirty="0" err="1" smtClean="0"/>
              <a:t>Github</a:t>
            </a:r>
            <a:r>
              <a:rPr lang="en-US" dirty="0" smtClean="0"/>
              <a:t> Overview</a:t>
            </a:r>
            <a:endParaRPr lang="en-US" dirty="0"/>
          </a:p>
        </p:txBody>
      </p:sp>
      <p:sp>
        <p:nvSpPr>
          <p:cNvPr id="3" name="Content Placeholder 2">
            <a:extLst>
              <a:ext uri="{FF2B5EF4-FFF2-40B4-BE49-F238E27FC236}">
                <a16:creationId xmlns="" xmlns:a16="http://schemas.microsoft.com/office/drawing/2014/main" id="{0C9593F8-2790-4E9F-B014-BE6F0B71752E}"/>
              </a:ext>
            </a:extLst>
          </p:cNvPr>
          <p:cNvSpPr>
            <a:spLocks noGrp="1"/>
          </p:cNvSpPr>
          <p:nvPr>
            <p:ph idx="1"/>
          </p:nvPr>
        </p:nvSpPr>
        <p:spPr/>
        <p:txBody>
          <a:bodyPr>
            <a:normAutofit/>
          </a:bodyPr>
          <a:lstStyle/>
          <a:p>
            <a:endParaRPr lang="en-US" dirty="0" smtClean="0"/>
          </a:p>
          <a:p>
            <a:r>
              <a:rPr lang="en-US" dirty="0" smtClean="0"/>
              <a:t>Let’s walk through some commonly used terms:</a:t>
            </a:r>
          </a:p>
          <a:p>
            <a:pPr>
              <a:buFont typeface="Courier New" panose="02070309020205020404" pitchFamily="49" charset="0"/>
              <a:buChar char="o"/>
            </a:pPr>
            <a:r>
              <a:rPr lang="en-US" dirty="0" smtClean="0"/>
              <a:t>Pull Request</a:t>
            </a:r>
          </a:p>
          <a:p>
            <a:pPr lvl="1">
              <a:buFont typeface="Courier New" panose="02070309020205020404" pitchFamily="49" charset="0"/>
              <a:buChar char="o"/>
            </a:pPr>
            <a:r>
              <a:rPr lang="en-US" dirty="0"/>
              <a:t>Pull requests are </a:t>
            </a:r>
            <a:r>
              <a:rPr lang="en-US" dirty="0">
                <a:solidFill>
                  <a:schemeClr val="accent5"/>
                </a:solidFill>
              </a:rPr>
              <a:t>proposed changes to a repository submitted by a user and accepted or rejected by a repository's collaborators</a:t>
            </a:r>
            <a:r>
              <a:rPr lang="en-US" dirty="0"/>
              <a:t>. </a:t>
            </a:r>
            <a:endParaRPr lang="en-US" dirty="0" smtClean="0"/>
          </a:p>
          <a:p>
            <a:pPr lvl="1">
              <a:buFont typeface="Courier New" panose="02070309020205020404" pitchFamily="49" charset="0"/>
              <a:buChar char="o"/>
            </a:pPr>
            <a:endParaRPr lang="en-US" dirty="0" smtClean="0"/>
          </a:p>
          <a:p>
            <a:pPr lvl="1">
              <a:buFont typeface="Courier New" panose="02070309020205020404" pitchFamily="49" charset="0"/>
              <a:buChar char="o"/>
            </a:pPr>
            <a:r>
              <a:rPr lang="en-US" dirty="0" smtClean="0"/>
              <a:t>Like </a:t>
            </a:r>
            <a:r>
              <a:rPr lang="en-US" dirty="0"/>
              <a:t>issues, pull requests </a:t>
            </a:r>
            <a:r>
              <a:rPr lang="en-US" dirty="0">
                <a:solidFill>
                  <a:srgbClr val="00B0F0"/>
                </a:solidFill>
              </a:rPr>
              <a:t>each have their own discussion forum</a:t>
            </a:r>
            <a:r>
              <a:rPr lang="en-US" dirty="0"/>
              <a:t>.</a:t>
            </a:r>
          </a:p>
        </p:txBody>
      </p:sp>
    </p:spTree>
    <p:extLst>
      <p:ext uri="{BB962C8B-B14F-4D97-AF65-F5344CB8AC3E}">
        <p14:creationId xmlns:p14="http://schemas.microsoft.com/office/powerpoint/2010/main" val="2150478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C7A1C15-3AD6-400A-BFC0-9C0A50A68D25}"/>
              </a:ext>
            </a:extLst>
          </p:cNvPr>
          <p:cNvSpPr>
            <a:spLocks noGrp="1"/>
          </p:cNvSpPr>
          <p:nvPr>
            <p:ph type="title"/>
          </p:nvPr>
        </p:nvSpPr>
        <p:spPr/>
        <p:txBody>
          <a:bodyPr/>
          <a:lstStyle/>
          <a:p>
            <a:r>
              <a:rPr lang="en-US" dirty="0" err="1" smtClean="0"/>
              <a:t>Github</a:t>
            </a:r>
            <a:r>
              <a:rPr lang="en-US" dirty="0" smtClean="0"/>
              <a:t> Overview</a:t>
            </a:r>
            <a:endParaRPr lang="en-US" dirty="0"/>
          </a:p>
        </p:txBody>
      </p:sp>
      <p:sp>
        <p:nvSpPr>
          <p:cNvPr id="3" name="Content Placeholder 2">
            <a:extLst>
              <a:ext uri="{FF2B5EF4-FFF2-40B4-BE49-F238E27FC236}">
                <a16:creationId xmlns="" xmlns:a16="http://schemas.microsoft.com/office/drawing/2014/main" id="{0C9593F8-2790-4E9F-B014-BE6F0B71752E}"/>
              </a:ext>
            </a:extLst>
          </p:cNvPr>
          <p:cNvSpPr>
            <a:spLocks noGrp="1"/>
          </p:cNvSpPr>
          <p:nvPr>
            <p:ph idx="1"/>
          </p:nvPr>
        </p:nvSpPr>
        <p:spPr/>
        <p:txBody>
          <a:bodyPr>
            <a:normAutofit/>
          </a:bodyPr>
          <a:lstStyle/>
          <a:p>
            <a:endParaRPr lang="en-US" dirty="0" smtClean="0"/>
          </a:p>
          <a:p>
            <a:r>
              <a:rPr lang="en-US" dirty="0" smtClean="0"/>
              <a:t>Let’s walk through some commonly used terms:</a:t>
            </a:r>
          </a:p>
          <a:p>
            <a:pPr>
              <a:buFont typeface="Courier New" panose="02070309020205020404" pitchFamily="49" charset="0"/>
              <a:buChar char="o"/>
            </a:pPr>
            <a:r>
              <a:rPr lang="en-US" dirty="0" smtClean="0"/>
              <a:t>Merge</a:t>
            </a:r>
          </a:p>
          <a:p>
            <a:pPr lvl="1">
              <a:buFont typeface="Courier New" panose="02070309020205020404" pitchFamily="49" charset="0"/>
              <a:buChar char="o"/>
            </a:pPr>
            <a:r>
              <a:rPr lang="en-US" dirty="0">
                <a:solidFill>
                  <a:schemeClr val="accent5"/>
                </a:solidFill>
              </a:rPr>
              <a:t>Merging takes the changes from one branch (in the same repository or from a fork), and applies them into another. </a:t>
            </a:r>
            <a:endParaRPr lang="en-US" dirty="0" smtClean="0">
              <a:solidFill>
                <a:schemeClr val="accent5"/>
              </a:solidFill>
            </a:endParaRPr>
          </a:p>
          <a:p>
            <a:pPr lvl="1">
              <a:buFont typeface="Courier New" panose="02070309020205020404" pitchFamily="49" charset="0"/>
              <a:buChar char="o"/>
            </a:pPr>
            <a:r>
              <a:rPr lang="en-US" dirty="0" smtClean="0">
                <a:solidFill>
                  <a:srgbClr val="00B0F0"/>
                </a:solidFill>
              </a:rPr>
              <a:t>Often </a:t>
            </a:r>
            <a:r>
              <a:rPr lang="en-US" dirty="0">
                <a:solidFill>
                  <a:srgbClr val="00B0F0"/>
                </a:solidFill>
              </a:rPr>
              <a:t>happens as a pull request </a:t>
            </a:r>
            <a:r>
              <a:rPr lang="en-US" dirty="0"/>
              <a:t>(which can be thought of as a request to merge</a:t>
            </a:r>
            <a:r>
              <a:rPr lang="en-US" dirty="0" smtClean="0"/>
              <a:t>).</a:t>
            </a:r>
          </a:p>
          <a:p>
            <a:pPr lvl="1">
              <a:buFont typeface="Courier New" panose="02070309020205020404" pitchFamily="49" charset="0"/>
              <a:buChar char="o"/>
            </a:pPr>
            <a:r>
              <a:rPr lang="en-US" dirty="0" smtClean="0"/>
              <a:t>Can </a:t>
            </a:r>
            <a:r>
              <a:rPr lang="en-US" dirty="0"/>
              <a:t>be done automatically via a pull request via the GitHub web interface if there are no conflicting changes, </a:t>
            </a:r>
            <a:endParaRPr lang="en-US" dirty="0" smtClean="0"/>
          </a:p>
          <a:p>
            <a:pPr lvl="1">
              <a:buFont typeface="Courier New" panose="02070309020205020404" pitchFamily="49" charset="0"/>
              <a:buChar char="o"/>
            </a:pPr>
            <a:r>
              <a:rPr lang="en-US" dirty="0" smtClean="0"/>
              <a:t>Or </a:t>
            </a:r>
            <a:r>
              <a:rPr lang="en-US" dirty="0"/>
              <a:t>can </a:t>
            </a:r>
            <a:r>
              <a:rPr lang="en-US" dirty="0" smtClean="0"/>
              <a:t>be </a:t>
            </a:r>
            <a:r>
              <a:rPr lang="en-US" dirty="0"/>
              <a:t>done via the command line. </a:t>
            </a:r>
          </a:p>
        </p:txBody>
      </p:sp>
    </p:spTree>
    <p:extLst>
      <p:ext uri="{BB962C8B-B14F-4D97-AF65-F5344CB8AC3E}">
        <p14:creationId xmlns:p14="http://schemas.microsoft.com/office/powerpoint/2010/main" val="2742801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C7A1C15-3AD6-400A-BFC0-9C0A50A68D25}"/>
              </a:ext>
            </a:extLst>
          </p:cNvPr>
          <p:cNvSpPr>
            <a:spLocks noGrp="1"/>
          </p:cNvSpPr>
          <p:nvPr>
            <p:ph type="title"/>
          </p:nvPr>
        </p:nvSpPr>
        <p:spPr/>
        <p:txBody>
          <a:bodyPr/>
          <a:lstStyle/>
          <a:p>
            <a:r>
              <a:rPr lang="en-US" dirty="0" err="1" smtClean="0"/>
              <a:t>Github</a:t>
            </a:r>
            <a:r>
              <a:rPr lang="en-US" dirty="0" smtClean="0"/>
              <a:t> Overview</a:t>
            </a:r>
            <a:endParaRPr lang="en-US" dirty="0"/>
          </a:p>
        </p:txBody>
      </p:sp>
      <p:sp>
        <p:nvSpPr>
          <p:cNvPr id="3" name="Content Placeholder 2">
            <a:extLst>
              <a:ext uri="{FF2B5EF4-FFF2-40B4-BE49-F238E27FC236}">
                <a16:creationId xmlns="" xmlns:a16="http://schemas.microsoft.com/office/drawing/2014/main" id="{0C9593F8-2790-4E9F-B014-BE6F0B71752E}"/>
              </a:ext>
            </a:extLst>
          </p:cNvPr>
          <p:cNvSpPr>
            <a:spLocks noGrp="1"/>
          </p:cNvSpPr>
          <p:nvPr>
            <p:ph idx="1"/>
          </p:nvPr>
        </p:nvSpPr>
        <p:spPr/>
        <p:txBody>
          <a:bodyPr>
            <a:normAutofit/>
          </a:bodyPr>
          <a:lstStyle/>
          <a:p>
            <a:endParaRPr lang="en-US" dirty="0" smtClean="0"/>
          </a:p>
          <a:p>
            <a:r>
              <a:rPr lang="en-US" dirty="0" smtClean="0"/>
              <a:t>Let’s walk through some commonly used terms:</a:t>
            </a:r>
          </a:p>
          <a:p>
            <a:pPr>
              <a:buFont typeface="Courier New" panose="02070309020205020404" pitchFamily="49" charset="0"/>
              <a:buChar char="o"/>
            </a:pPr>
            <a:r>
              <a:rPr lang="en-US" dirty="0" smtClean="0"/>
              <a:t>Fork</a:t>
            </a:r>
          </a:p>
          <a:p>
            <a:pPr lvl="1">
              <a:buFont typeface="Courier New" panose="02070309020205020404" pitchFamily="49" charset="0"/>
              <a:buChar char="o"/>
            </a:pPr>
            <a:r>
              <a:rPr lang="en-US" dirty="0">
                <a:solidFill>
                  <a:schemeClr val="tx1"/>
                </a:solidFill>
              </a:rPr>
              <a:t>A fork is </a:t>
            </a:r>
            <a:r>
              <a:rPr lang="en-US" dirty="0">
                <a:solidFill>
                  <a:srgbClr val="00B0F0"/>
                </a:solidFill>
              </a:rPr>
              <a:t>a personal copy of another user's repository that lives on your account</a:t>
            </a:r>
            <a:r>
              <a:rPr lang="en-US" dirty="0">
                <a:solidFill>
                  <a:schemeClr val="tx1"/>
                </a:solidFill>
              </a:rPr>
              <a:t>. </a:t>
            </a:r>
            <a:endParaRPr lang="en-US" dirty="0" smtClean="0">
              <a:solidFill>
                <a:schemeClr val="tx1"/>
              </a:solidFill>
            </a:endParaRPr>
          </a:p>
          <a:p>
            <a:pPr lvl="1">
              <a:buFont typeface="Courier New" panose="02070309020205020404" pitchFamily="49" charset="0"/>
              <a:buChar char="o"/>
            </a:pPr>
            <a:r>
              <a:rPr lang="en-US" dirty="0">
                <a:solidFill>
                  <a:schemeClr val="accent5"/>
                </a:solidFill>
              </a:rPr>
              <a:t>A</a:t>
            </a:r>
            <a:r>
              <a:rPr lang="en-US" dirty="0" smtClean="0">
                <a:solidFill>
                  <a:schemeClr val="accent5"/>
                </a:solidFill>
              </a:rPr>
              <a:t>llow </a:t>
            </a:r>
            <a:r>
              <a:rPr lang="en-US" dirty="0">
                <a:solidFill>
                  <a:schemeClr val="accent5"/>
                </a:solidFill>
              </a:rPr>
              <a:t>you to freely make changes </a:t>
            </a:r>
            <a:r>
              <a:rPr lang="en-US" dirty="0">
                <a:solidFill>
                  <a:schemeClr val="tx1"/>
                </a:solidFill>
              </a:rPr>
              <a:t>to a project without affecting the original. </a:t>
            </a:r>
            <a:endParaRPr lang="en-US" dirty="0" smtClean="0">
              <a:solidFill>
                <a:schemeClr val="tx1"/>
              </a:solidFill>
            </a:endParaRPr>
          </a:p>
          <a:p>
            <a:pPr lvl="1">
              <a:buFont typeface="Courier New" panose="02070309020205020404" pitchFamily="49" charset="0"/>
              <a:buChar char="o"/>
            </a:pPr>
            <a:r>
              <a:rPr lang="en-US" dirty="0" smtClean="0">
                <a:solidFill>
                  <a:srgbClr val="00B0F0"/>
                </a:solidFill>
              </a:rPr>
              <a:t>Forks </a:t>
            </a:r>
            <a:r>
              <a:rPr lang="en-US" dirty="0">
                <a:solidFill>
                  <a:srgbClr val="00B0F0"/>
                </a:solidFill>
              </a:rPr>
              <a:t>remain attached to the original, allowing you to submit a pull request to the original's author to update with your changes. </a:t>
            </a:r>
            <a:endParaRPr lang="en-US" dirty="0" smtClean="0">
              <a:solidFill>
                <a:srgbClr val="00B0F0"/>
              </a:solidFill>
            </a:endParaRPr>
          </a:p>
          <a:p>
            <a:pPr lvl="1">
              <a:buFont typeface="Courier New" panose="02070309020205020404" pitchFamily="49" charset="0"/>
              <a:buChar char="o"/>
            </a:pPr>
            <a:r>
              <a:rPr lang="en-US" dirty="0" smtClean="0">
                <a:solidFill>
                  <a:schemeClr val="tx1"/>
                </a:solidFill>
              </a:rPr>
              <a:t>You </a:t>
            </a:r>
            <a:r>
              <a:rPr lang="en-US" dirty="0">
                <a:solidFill>
                  <a:schemeClr val="accent5"/>
                </a:solidFill>
              </a:rPr>
              <a:t>can also keep your fork up to date by pulling in updates from the original</a:t>
            </a:r>
            <a:r>
              <a:rPr lang="en-US" dirty="0">
                <a:solidFill>
                  <a:schemeClr val="tx1"/>
                </a:solidFill>
              </a:rPr>
              <a:t>.</a:t>
            </a:r>
          </a:p>
        </p:txBody>
      </p:sp>
    </p:spTree>
    <p:extLst>
      <p:ext uri="{BB962C8B-B14F-4D97-AF65-F5344CB8AC3E}">
        <p14:creationId xmlns:p14="http://schemas.microsoft.com/office/powerpoint/2010/main" val="3183925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C7A1C15-3AD6-400A-BFC0-9C0A50A68D25}"/>
              </a:ext>
            </a:extLst>
          </p:cNvPr>
          <p:cNvSpPr>
            <a:spLocks noGrp="1"/>
          </p:cNvSpPr>
          <p:nvPr>
            <p:ph type="title"/>
          </p:nvPr>
        </p:nvSpPr>
        <p:spPr/>
        <p:txBody>
          <a:bodyPr/>
          <a:lstStyle/>
          <a:p>
            <a:r>
              <a:rPr lang="en-US" dirty="0" err="1" smtClean="0"/>
              <a:t>Github</a:t>
            </a:r>
            <a:r>
              <a:rPr lang="en-US" dirty="0" smtClean="0"/>
              <a:t> Workflow</a:t>
            </a:r>
            <a:endParaRPr lang="en-US" dirty="0"/>
          </a:p>
        </p:txBody>
      </p:sp>
      <p:sp>
        <p:nvSpPr>
          <p:cNvPr id="3" name="Content Placeholder 2">
            <a:extLst>
              <a:ext uri="{FF2B5EF4-FFF2-40B4-BE49-F238E27FC236}">
                <a16:creationId xmlns="" xmlns:a16="http://schemas.microsoft.com/office/drawing/2014/main" id="{0C9593F8-2790-4E9F-B014-BE6F0B71752E}"/>
              </a:ext>
            </a:extLst>
          </p:cNvPr>
          <p:cNvSpPr>
            <a:spLocks noGrp="1"/>
          </p:cNvSpPr>
          <p:nvPr>
            <p:ph idx="1"/>
          </p:nvPr>
        </p:nvSpPr>
        <p:spPr/>
        <p:txBody>
          <a:bodyPr>
            <a:normAutofit/>
          </a:bodyPr>
          <a:lstStyle/>
          <a:p>
            <a:pPr marL="0" indent="0">
              <a:buNone/>
            </a:pPr>
            <a:r>
              <a:rPr lang="en-US" dirty="0" smtClean="0"/>
              <a:t>Create Branch &gt; Make updates &gt; Merge back into Master Branch</a:t>
            </a:r>
          </a:p>
        </p:txBody>
      </p:sp>
      <p:pic>
        <p:nvPicPr>
          <p:cNvPr id="4" name="Picture 3"/>
          <p:cNvPicPr>
            <a:picLocks noChangeAspect="1"/>
          </p:cNvPicPr>
          <p:nvPr/>
        </p:nvPicPr>
        <p:blipFill rotWithShape="1">
          <a:blip r:embed="rId2"/>
          <a:srcRect t="40934" r="10140" b="23276"/>
          <a:stretch/>
        </p:blipFill>
        <p:spPr>
          <a:xfrm>
            <a:off x="327258" y="2341434"/>
            <a:ext cx="11071487" cy="3527660"/>
          </a:xfrm>
          <a:prstGeom prst="rect">
            <a:avLst/>
          </a:prstGeom>
        </p:spPr>
      </p:pic>
    </p:spTree>
    <p:extLst>
      <p:ext uri="{BB962C8B-B14F-4D97-AF65-F5344CB8AC3E}">
        <p14:creationId xmlns:p14="http://schemas.microsoft.com/office/powerpoint/2010/main" val="33305696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C7A1C15-3AD6-400A-BFC0-9C0A50A68D25}"/>
              </a:ext>
            </a:extLst>
          </p:cNvPr>
          <p:cNvSpPr>
            <a:spLocks noGrp="1"/>
          </p:cNvSpPr>
          <p:nvPr>
            <p:ph type="title"/>
          </p:nvPr>
        </p:nvSpPr>
        <p:spPr/>
        <p:txBody>
          <a:bodyPr/>
          <a:lstStyle/>
          <a:p>
            <a:r>
              <a:rPr lang="en-US" dirty="0" err="1" smtClean="0"/>
              <a:t>Github</a:t>
            </a:r>
            <a:r>
              <a:rPr lang="en-US" dirty="0" smtClean="0"/>
              <a:t> Workflow</a:t>
            </a:r>
            <a:endParaRPr lang="en-US" dirty="0"/>
          </a:p>
        </p:txBody>
      </p:sp>
      <p:sp>
        <p:nvSpPr>
          <p:cNvPr id="3" name="Content Placeholder 2">
            <a:extLst>
              <a:ext uri="{FF2B5EF4-FFF2-40B4-BE49-F238E27FC236}">
                <a16:creationId xmlns="" xmlns:a16="http://schemas.microsoft.com/office/drawing/2014/main" id="{0C9593F8-2790-4E9F-B014-BE6F0B71752E}"/>
              </a:ext>
            </a:extLst>
          </p:cNvPr>
          <p:cNvSpPr>
            <a:spLocks noGrp="1"/>
          </p:cNvSpPr>
          <p:nvPr>
            <p:ph idx="1"/>
          </p:nvPr>
        </p:nvSpPr>
        <p:spPr/>
        <p:txBody>
          <a:bodyPr>
            <a:normAutofit/>
          </a:bodyPr>
          <a:lstStyle/>
          <a:p>
            <a:pPr marL="457200" indent="-457200">
              <a:buAutoNum type="arabicPeriod"/>
            </a:pPr>
            <a:r>
              <a:rPr lang="en-US" dirty="0" smtClean="0"/>
              <a:t>Create Branch from Master</a:t>
            </a:r>
          </a:p>
          <a:p>
            <a:pPr marL="749808" lvl="1" indent="-457200">
              <a:buFont typeface="Calibri" panose="020F0502020204030204" pitchFamily="34" charset="0"/>
              <a:buAutoNum type="romanUcPeriod"/>
            </a:pPr>
            <a:endParaRPr lang="en-US" dirty="0" smtClean="0"/>
          </a:p>
          <a:p>
            <a:pPr marL="749808" lvl="1" indent="-457200"/>
            <a:r>
              <a:rPr lang="en-US" dirty="0"/>
              <a:t>When you create a branch in your project, you're creating an environment where you can try out new ideas. </a:t>
            </a:r>
            <a:endParaRPr lang="en-US" dirty="0" smtClean="0"/>
          </a:p>
          <a:p>
            <a:pPr marL="749808" lvl="1" indent="-457200"/>
            <a:r>
              <a:rPr lang="en-US" dirty="0" smtClean="0"/>
              <a:t>Changes </a:t>
            </a:r>
            <a:r>
              <a:rPr lang="en-US" dirty="0"/>
              <a:t>you make on a branch don't affect the master branch, so you're free to experiment and commit </a:t>
            </a:r>
            <a:r>
              <a:rPr lang="en-US" dirty="0" smtClean="0"/>
              <a:t>changes</a:t>
            </a:r>
          </a:p>
          <a:p>
            <a:pPr marL="749808" lvl="1" indent="-457200"/>
            <a:r>
              <a:rPr lang="en-US" dirty="0" smtClean="0"/>
              <a:t>Your </a:t>
            </a:r>
            <a:r>
              <a:rPr lang="en-US" dirty="0"/>
              <a:t>branch won't be merged until it's ready to be reviewed by someone you're collaborating with.</a:t>
            </a:r>
          </a:p>
          <a:p>
            <a:endParaRPr lang="en-US" dirty="0" smtClean="0"/>
          </a:p>
        </p:txBody>
      </p:sp>
      <p:pic>
        <p:nvPicPr>
          <p:cNvPr id="4" name="Picture 3"/>
          <p:cNvPicPr>
            <a:picLocks noChangeAspect="1"/>
          </p:cNvPicPr>
          <p:nvPr/>
        </p:nvPicPr>
        <p:blipFill rotWithShape="1">
          <a:blip r:embed="rId2"/>
          <a:srcRect t="40934" r="10140" b="23276"/>
          <a:stretch/>
        </p:blipFill>
        <p:spPr>
          <a:xfrm>
            <a:off x="1706878" y="4135495"/>
            <a:ext cx="8415690" cy="2681455"/>
          </a:xfrm>
          <a:prstGeom prst="rect">
            <a:avLst/>
          </a:prstGeom>
        </p:spPr>
      </p:pic>
    </p:spTree>
    <p:extLst>
      <p:ext uri="{BB962C8B-B14F-4D97-AF65-F5344CB8AC3E}">
        <p14:creationId xmlns:p14="http://schemas.microsoft.com/office/powerpoint/2010/main" val="3147392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C7A1C15-3AD6-400A-BFC0-9C0A50A68D25}"/>
              </a:ext>
            </a:extLst>
          </p:cNvPr>
          <p:cNvSpPr>
            <a:spLocks noGrp="1"/>
          </p:cNvSpPr>
          <p:nvPr>
            <p:ph type="title"/>
          </p:nvPr>
        </p:nvSpPr>
        <p:spPr/>
        <p:txBody>
          <a:bodyPr/>
          <a:lstStyle/>
          <a:p>
            <a:r>
              <a:rPr lang="en-US" dirty="0" err="1" smtClean="0"/>
              <a:t>Github</a:t>
            </a:r>
            <a:r>
              <a:rPr lang="en-US" dirty="0" smtClean="0"/>
              <a:t> Workflow</a:t>
            </a:r>
            <a:endParaRPr lang="en-US" dirty="0"/>
          </a:p>
        </p:txBody>
      </p:sp>
      <p:sp>
        <p:nvSpPr>
          <p:cNvPr id="3" name="Content Placeholder 2">
            <a:extLst>
              <a:ext uri="{FF2B5EF4-FFF2-40B4-BE49-F238E27FC236}">
                <a16:creationId xmlns="" xmlns:a16="http://schemas.microsoft.com/office/drawing/2014/main" id="{0C9593F8-2790-4E9F-B014-BE6F0B71752E}"/>
              </a:ext>
            </a:extLst>
          </p:cNvPr>
          <p:cNvSpPr>
            <a:spLocks noGrp="1"/>
          </p:cNvSpPr>
          <p:nvPr>
            <p:ph idx="1"/>
          </p:nvPr>
        </p:nvSpPr>
        <p:spPr>
          <a:xfrm>
            <a:off x="1097280" y="1737360"/>
            <a:ext cx="10058400" cy="4023360"/>
          </a:xfrm>
        </p:spPr>
        <p:txBody>
          <a:bodyPr>
            <a:normAutofit/>
          </a:bodyPr>
          <a:lstStyle/>
          <a:p>
            <a:pPr marL="457200" indent="-457200">
              <a:buAutoNum type="arabicPeriod"/>
            </a:pPr>
            <a:r>
              <a:rPr lang="en-US" dirty="0"/>
              <a:t>Add commits</a:t>
            </a:r>
            <a:endParaRPr lang="en-US" dirty="0" smtClean="0"/>
          </a:p>
          <a:p>
            <a:pPr marL="749808" lvl="1" indent="-457200"/>
            <a:r>
              <a:rPr lang="en-US" dirty="0"/>
              <a:t>Whenever you add, edit, or delete a file, you're making a commit, and adding them to your branch</a:t>
            </a:r>
            <a:r>
              <a:rPr lang="en-US" dirty="0" smtClean="0"/>
              <a:t>.</a:t>
            </a:r>
          </a:p>
          <a:p>
            <a:pPr marL="749808" lvl="1" indent="-457200"/>
            <a:r>
              <a:rPr lang="en-US" dirty="0" smtClean="0"/>
              <a:t>This </a:t>
            </a:r>
            <a:r>
              <a:rPr lang="en-US" dirty="0"/>
              <a:t>process of adding commits </a:t>
            </a:r>
            <a:r>
              <a:rPr lang="en-US" dirty="0">
                <a:solidFill>
                  <a:srgbClr val="00B0F0"/>
                </a:solidFill>
              </a:rPr>
              <a:t>keeps track of your progress as you work on a feature branch</a:t>
            </a:r>
            <a:r>
              <a:rPr lang="en-US" dirty="0"/>
              <a:t>.</a:t>
            </a:r>
          </a:p>
          <a:p>
            <a:pPr marL="749808" lvl="1" indent="-457200"/>
            <a:r>
              <a:rPr lang="en-US" dirty="0" smtClean="0"/>
              <a:t>Commits </a:t>
            </a:r>
            <a:r>
              <a:rPr lang="en-US" dirty="0"/>
              <a:t>also create a transparent history of your work that others can follow to understand what you've done and why. </a:t>
            </a:r>
            <a:endParaRPr lang="en-US" dirty="0" smtClean="0"/>
          </a:p>
          <a:p>
            <a:pPr marL="749808" lvl="1" indent="-457200"/>
            <a:r>
              <a:rPr lang="en-US" dirty="0" smtClean="0"/>
              <a:t>Lets </a:t>
            </a:r>
            <a:r>
              <a:rPr lang="en-US" dirty="0"/>
              <a:t>you roll back changes if a bug is found, or if you decide to head in a different direction.</a:t>
            </a:r>
            <a:endParaRPr lang="en-US" dirty="0" smtClean="0"/>
          </a:p>
        </p:txBody>
      </p:sp>
      <p:pic>
        <p:nvPicPr>
          <p:cNvPr id="5" name="Picture 4"/>
          <p:cNvPicPr>
            <a:picLocks noChangeAspect="1"/>
          </p:cNvPicPr>
          <p:nvPr/>
        </p:nvPicPr>
        <p:blipFill rotWithShape="1">
          <a:blip r:embed="rId2"/>
          <a:srcRect l="9579" t="40702" r="12760" b="23743"/>
          <a:stretch/>
        </p:blipFill>
        <p:spPr>
          <a:xfrm>
            <a:off x="1812262" y="3697706"/>
            <a:ext cx="8628436" cy="3160294"/>
          </a:xfrm>
          <a:prstGeom prst="rect">
            <a:avLst/>
          </a:prstGeom>
        </p:spPr>
      </p:pic>
    </p:spTree>
    <p:extLst>
      <p:ext uri="{BB962C8B-B14F-4D97-AF65-F5344CB8AC3E}">
        <p14:creationId xmlns:p14="http://schemas.microsoft.com/office/powerpoint/2010/main" val="3924697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C7A1C15-3AD6-400A-BFC0-9C0A50A68D25}"/>
              </a:ext>
            </a:extLst>
          </p:cNvPr>
          <p:cNvSpPr>
            <a:spLocks noGrp="1"/>
          </p:cNvSpPr>
          <p:nvPr>
            <p:ph type="title"/>
          </p:nvPr>
        </p:nvSpPr>
        <p:spPr/>
        <p:txBody>
          <a:bodyPr/>
          <a:lstStyle/>
          <a:p>
            <a:r>
              <a:rPr lang="en-US" dirty="0" err="1" smtClean="0"/>
              <a:t>Github</a:t>
            </a:r>
            <a:r>
              <a:rPr lang="en-US" dirty="0" smtClean="0"/>
              <a:t> Workflow</a:t>
            </a:r>
            <a:endParaRPr lang="en-US" dirty="0"/>
          </a:p>
        </p:txBody>
      </p:sp>
      <p:sp>
        <p:nvSpPr>
          <p:cNvPr id="3" name="Content Placeholder 2">
            <a:extLst>
              <a:ext uri="{FF2B5EF4-FFF2-40B4-BE49-F238E27FC236}">
                <a16:creationId xmlns="" xmlns:a16="http://schemas.microsoft.com/office/drawing/2014/main" id="{0C9593F8-2790-4E9F-B014-BE6F0B71752E}"/>
              </a:ext>
            </a:extLst>
          </p:cNvPr>
          <p:cNvSpPr>
            <a:spLocks noGrp="1"/>
          </p:cNvSpPr>
          <p:nvPr>
            <p:ph idx="1"/>
          </p:nvPr>
        </p:nvSpPr>
        <p:spPr>
          <a:xfrm>
            <a:off x="1097280" y="1737360"/>
            <a:ext cx="10058400" cy="4023360"/>
          </a:xfrm>
        </p:spPr>
        <p:txBody>
          <a:bodyPr>
            <a:normAutofit/>
          </a:bodyPr>
          <a:lstStyle/>
          <a:p>
            <a:pPr marL="457200" indent="-457200">
              <a:buAutoNum type="arabicPeriod"/>
            </a:pPr>
            <a:r>
              <a:rPr lang="en-US" dirty="0"/>
              <a:t>Open a Pull Request</a:t>
            </a:r>
          </a:p>
          <a:p>
            <a:pPr marL="749808" lvl="1" indent="-457200"/>
            <a:r>
              <a:rPr lang="en-US" dirty="0"/>
              <a:t>Pull Requests initiate discussion about your commits. </a:t>
            </a:r>
            <a:r>
              <a:rPr lang="en-US" dirty="0" smtClean="0"/>
              <a:t>Anyone </a:t>
            </a:r>
            <a:r>
              <a:rPr lang="en-US" dirty="0"/>
              <a:t>can see exactly what changes would be merged if they accept your request.</a:t>
            </a:r>
          </a:p>
          <a:p>
            <a:pPr marL="749808" lvl="1" indent="-457200"/>
            <a:r>
              <a:rPr lang="en-US" dirty="0" smtClean="0"/>
              <a:t>You </a:t>
            </a:r>
            <a:r>
              <a:rPr lang="en-US" dirty="0">
                <a:solidFill>
                  <a:srgbClr val="00B0F0"/>
                </a:solidFill>
              </a:rPr>
              <a:t>can open a Pull Request at any point during the development process</a:t>
            </a:r>
            <a:r>
              <a:rPr lang="en-US" dirty="0"/>
              <a:t>: when you have little or no code but want to share some screenshots or general ideas, when you're stuck and need help or advice, or when you're ready for someone to review your work. </a:t>
            </a:r>
            <a:endParaRPr lang="en-US" dirty="0" smtClean="0"/>
          </a:p>
        </p:txBody>
      </p:sp>
      <p:pic>
        <p:nvPicPr>
          <p:cNvPr id="4" name="Picture 3"/>
          <p:cNvPicPr>
            <a:picLocks noChangeAspect="1"/>
          </p:cNvPicPr>
          <p:nvPr/>
        </p:nvPicPr>
        <p:blipFill rotWithShape="1">
          <a:blip r:embed="rId2"/>
          <a:srcRect l="10140" t="42105" r="14070" b="23743"/>
          <a:stretch/>
        </p:blipFill>
        <p:spPr>
          <a:xfrm>
            <a:off x="2005263" y="3749040"/>
            <a:ext cx="8502316" cy="3065032"/>
          </a:xfrm>
          <a:prstGeom prst="rect">
            <a:avLst/>
          </a:prstGeom>
        </p:spPr>
      </p:pic>
    </p:spTree>
    <p:extLst>
      <p:ext uri="{BB962C8B-B14F-4D97-AF65-F5344CB8AC3E}">
        <p14:creationId xmlns:p14="http://schemas.microsoft.com/office/powerpoint/2010/main" val="895987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C7A1C15-3AD6-400A-BFC0-9C0A50A68D25}"/>
              </a:ext>
            </a:extLst>
          </p:cNvPr>
          <p:cNvSpPr>
            <a:spLocks noGrp="1"/>
          </p:cNvSpPr>
          <p:nvPr>
            <p:ph type="title"/>
          </p:nvPr>
        </p:nvSpPr>
        <p:spPr/>
        <p:txBody>
          <a:bodyPr/>
          <a:lstStyle/>
          <a:p>
            <a:r>
              <a:rPr lang="en-US" dirty="0"/>
              <a:t>What is it?</a:t>
            </a:r>
          </a:p>
        </p:txBody>
      </p:sp>
      <p:sp>
        <p:nvSpPr>
          <p:cNvPr id="3" name="Content Placeholder 2">
            <a:extLst>
              <a:ext uri="{FF2B5EF4-FFF2-40B4-BE49-F238E27FC236}">
                <a16:creationId xmlns="" xmlns:a16="http://schemas.microsoft.com/office/drawing/2014/main" id="{0C9593F8-2790-4E9F-B014-BE6F0B71752E}"/>
              </a:ext>
            </a:extLst>
          </p:cNvPr>
          <p:cNvSpPr>
            <a:spLocks noGrp="1"/>
          </p:cNvSpPr>
          <p:nvPr>
            <p:ph idx="1"/>
          </p:nvPr>
        </p:nvSpPr>
        <p:spPr/>
        <p:txBody>
          <a:bodyPr>
            <a:normAutofit/>
          </a:bodyPr>
          <a:lstStyle/>
          <a:p>
            <a:endParaRPr lang="en-US" dirty="0"/>
          </a:p>
          <a:p>
            <a:r>
              <a:rPr lang="en-US" dirty="0" smtClean="0"/>
              <a:t>In GitHub’s words, </a:t>
            </a:r>
          </a:p>
          <a:p>
            <a:r>
              <a:rPr lang="en-US" dirty="0"/>
              <a:t>“GitHub is the best </a:t>
            </a:r>
            <a:r>
              <a:rPr lang="en-US" dirty="0">
                <a:solidFill>
                  <a:srgbClr val="FFC000"/>
                </a:solidFill>
              </a:rPr>
              <a:t>place to build software together</a:t>
            </a:r>
            <a:r>
              <a:rPr lang="en-US" dirty="0"/>
              <a:t>. Over 12 million </a:t>
            </a:r>
            <a:r>
              <a:rPr lang="en-US" dirty="0">
                <a:solidFill>
                  <a:srgbClr val="FFC000"/>
                </a:solidFill>
              </a:rPr>
              <a:t>people use GitHub to share code and build amazing things with friends, co-workers, classmates, and complete strangers</a:t>
            </a:r>
            <a:r>
              <a:rPr lang="en-US" dirty="0"/>
              <a:t>. With the collaborative features of GitHub.com, our desktop and mobile apps, and GitHub Enterprise, it has never been easier for individuals and teams to write better code, faster. Originally founded by Tom Preston-Werner, Chris </a:t>
            </a:r>
            <a:r>
              <a:rPr lang="en-US" dirty="0" err="1"/>
              <a:t>Wanstrath</a:t>
            </a:r>
            <a:r>
              <a:rPr lang="en-US" dirty="0"/>
              <a:t>, and PJ </a:t>
            </a:r>
            <a:r>
              <a:rPr lang="en-US" dirty="0" err="1"/>
              <a:t>Hyett</a:t>
            </a:r>
            <a:r>
              <a:rPr lang="en-US" dirty="0"/>
              <a:t> to simplify sharing code, GitHub has grown into the largest code host in the world</a:t>
            </a:r>
            <a:r>
              <a:rPr lang="en-US" dirty="0" smtClean="0"/>
              <a:t>.”</a:t>
            </a:r>
            <a:endParaRPr lang="en-US" dirty="0"/>
          </a:p>
        </p:txBody>
      </p:sp>
    </p:spTree>
    <p:extLst>
      <p:ext uri="{BB962C8B-B14F-4D97-AF65-F5344CB8AC3E}">
        <p14:creationId xmlns:p14="http://schemas.microsoft.com/office/powerpoint/2010/main" val="10351302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C7A1C15-3AD6-400A-BFC0-9C0A50A68D25}"/>
              </a:ext>
            </a:extLst>
          </p:cNvPr>
          <p:cNvSpPr>
            <a:spLocks noGrp="1"/>
          </p:cNvSpPr>
          <p:nvPr>
            <p:ph type="title"/>
          </p:nvPr>
        </p:nvSpPr>
        <p:spPr/>
        <p:txBody>
          <a:bodyPr/>
          <a:lstStyle/>
          <a:p>
            <a:r>
              <a:rPr lang="en-US" dirty="0" err="1" smtClean="0"/>
              <a:t>Github</a:t>
            </a:r>
            <a:r>
              <a:rPr lang="en-US" dirty="0" smtClean="0"/>
              <a:t> Workflow</a:t>
            </a:r>
            <a:endParaRPr lang="en-US" dirty="0"/>
          </a:p>
        </p:txBody>
      </p:sp>
      <p:sp>
        <p:nvSpPr>
          <p:cNvPr id="3" name="Content Placeholder 2">
            <a:extLst>
              <a:ext uri="{FF2B5EF4-FFF2-40B4-BE49-F238E27FC236}">
                <a16:creationId xmlns="" xmlns:a16="http://schemas.microsoft.com/office/drawing/2014/main" id="{0C9593F8-2790-4E9F-B014-BE6F0B71752E}"/>
              </a:ext>
            </a:extLst>
          </p:cNvPr>
          <p:cNvSpPr>
            <a:spLocks noGrp="1"/>
          </p:cNvSpPr>
          <p:nvPr>
            <p:ph idx="1"/>
          </p:nvPr>
        </p:nvSpPr>
        <p:spPr>
          <a:xfrm>
            <a:off x="1097280" y="1737360"/>
            <a:ext cx="10058400" cy="4023360"/>
          </a:xfrm>
        </p:spPr>
        <p:txBody>
          <a:bodyPr>
            <a:normAutofit/>
          </a:bodyPr>
          <a:lstStyle/>
          <a:p>
            <a:pPr marL="457200" indent="-457200">
              <a:buAutoNum type="arabicPeriod"/>
            </a:pPr>
            <a:r>
              <a:rPr lang="en-US" dirty="0" smtClean="0"/>
              <a:t>Discuss and review code</a:t>
            </a:r>
            <a:endParaRPr lang="en-US" dirty="0"/>
          </a:p>
          <a:p>
            <a:pPr marL="749808" lvl="1" indent="-457200"/>
            <a:r>
              <a:rPr lang="en-US" dirty="0"/>
              <a:t>Once a Pull Request has been opened, the person or team reviewing your changes may have questions or comments. </a:t>
            </a:r>
            <a:endParaRPr lang="en-US" dirty="0" smtClean="0"/>
          </a:p>
          <a:p>
            <a:pPr marL="749808" lvl="1" indent="-457200"/>
            <a:r>
              <a:rPr lang="en-US" dirty="0" smtClean="0"/>
              <a:t>Perhaps </a:t>
            </a:r>
            <a:r>
              <a:rPr lang="en-US" dirty="0"/>
              <a:t>the coding style doesn't match project guidelines, the change is missing unit tests, or maybe everything looks great and props are in order. </a:t>
            </a:r>
            <a:endParaRPr lang="en-US" dirty="0" smtClean="0"/>
          </a:p>
          <a:p>
            <a:pPr marL="749808" lvl="1" indent="-457200"/>
            <a:r>
              <a:rPr lang="en-US" dirty="0" smtClean="0"/>
              <a:t>Designed to </a:t>
            </a:r>
            <a:r>
              <a:rPr lang="en-US" dirty="0"/>
              <a:t>encourage and capture this type of conversation.</a:t>
            </a:r>
            <a:endParaRPr lang="en-US" dirty="0" smtClean="0"/>
          </a:p>
        </p:txBody>
      </p:sp>
      <p:pic>
        <p:nvPicPr>
          <p:cNvPr id="5" name="Picture 4"/>
          <p:cNvPicPr>
            <a:picLocks noChangeAspect="1"/>
          </p:cNvPicPr>
          <p:nvPr/>
        </p:nvPicPr>
        <p:blipFill rotWithShape="1">
          <a:blip r:embed="rId2"/>
          <a:srcRect l="8831" t="42105" r="11450" b="24444"/>
          <a:stretch/>
        </p:blipFill>
        <p:spPr>
          <a:xfrm>
            <a:off x="1588167" y="3882190"/>
            <a:ext cx="8865001" cy="2975810"/>
          </a:xfrm>
          <a:prstGeom prst="rect">
            <a:avLst/>
          </a:prstGeom>
        </p:spPr>
      </p:pic>
    </p:spTree>
    <p:extLst>
      <p:ext uri="{BB962C8B-B14F-4D97-AF65-F5344CB8AC3E}">
        <p14:creationId xmlns:p14="http://schemas.microsoft.com/office/powerpoint/2010/main" val="35196542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C7A1C15-3AD6-400A-BFC0-9C0A50A68D25}"/>
              </a:ext>
            </a:extLst>
          </p:cNvPr>
          <p:cNvSpPr>
            <a:spLocks noGrp="1"/>
          </p:cNvSpPr>
          <p:nvPr>
            <p:ph type="title"/>
          </p:nvPr>
        </p:nvSpPr>
        <p:spPr/>
        <p:txBody>
          <a:bodyPr/>
          <a:lstStyle/>
          <a:p>
            <a:r>
              <a:rPr lang="en-US" dirty="0" err="1" smtClean="0"/>
              <a:t>Github</a:t>
            </a:r>
            <a:r>
              <a:rPr lang="en-US" dirty="0" smtClean="0"/>
              <a:t> Workflow</a:t>
            </a:r>
            <a:endParaRPr lang="en-US" dirty="0"/>
          </a:p>
        </p:txBody>
      </p:sp>
      <p:sp>
        <p:nvSpPr>
          <p:cNvPr id="3" name="Content Placeholder 2">
            <a:extLst>
              <a:ext uri="{FF2B5EF4-FFF2-40B4-BE49-F238E27FC236}">
                <a16:creationId xmlns="" xmlns:a16="http://schemas.microsoft.com/office/drawing/2014/main" id="{0C9593F8-2790-4E9F-B014-BE6F0B71752E}"/>
              </a:ext>
            </a:extLst>
          </p:cNvPr>
          <p:cNvSpPr>
            <a:spLocks noGrp="1"/>
          </p:cNvSpPr>
          <p:nvPr>
            <p:ph idx="1"/>
          </p:nvPr>
        </p:nvSpPr>
        <p:spPr>
          <a:xfrm>
            <a:off x="1097280" y="1737360"/>
            <a:ext cx="10058400" cy="4023360"/>
          </a:xfrm>
        </p:spPr>
        <p:txBody>
          <a:bodyPr>
            <a:normAutofit/>
          </a:bodyPr>
          <a:lstStyle/>
          <a:p>
            <a:pPr marL="457200" indent="-457200">
              <a:buAutoNum type="arabicPeriod"/>
            </a:pPr>
            <a:r>
              <a:rPr lang="en-US" dirty="0" smtClean="0"/>
              <a:t>Merge</a:t>
            </a:r>
            <a:endParaRPr lang="en-US" dirty="0"/>
          </a:p>
          <a:p>
            <a:pPr marL="749808" lvl="1" indent="-457200"/>
            <a:r>
              <a:rPr lang="en-US" dirty="0"/>
              <a:t>Now that your changes have been verified in production, it is time to </a:t>
            </a:r>
            <a:r>
              <a:rPr lang="en-US" dirty="0">
                <a:solidFill>
                  <a:schemeClr val="accent5"/>
                </a:solidFill>
              </a:rPr>
              <a:t>merge your code into the master branch.</a:t>
            </a:r>
          </a:p>
          <a:p>
            <a:pPr marL="749808" lvl="1" indent="-457200"/>
            <a:r>
              <a:rPr lang="en-US" dirty="0" smtClean="0"/>
              <a:t>Once </a:t>
            </a:r>
            <a:r>
              <a:rPr lang="en-US" dirty="0"/>
              <a:t>merged, Pull Requests preserve a record of the historical changes to your code. Because they're searchable, they </a:t>
            </a:r>
            <a:r>
              <a:rPr lang="en-US" dirty="0">
                <a:solidFill>
                  <a:srgbClr val="00B0F0"/>
                </a:solidFill>
              </a:rPr>
              <a:t>let anyone go back in time to understand why and how a decision was made.</a:t>
            </a:r>
            <a:endParaRPr lang="en-US" dirty="0" smtClean="0">
              <a:solidFill>
                <a:srgbClr val="00B0F0"/>
              </a:solidFill>
            </a:endParaRPr>
          </a:p>
        </p:txBody>
      </p:sp>
      <p:pic>
        <p:nvPicPr>
          <p:cNvPr id="4" name="Picture 3"/>
          <p:cNvPicPr>
            <a:picLocks noChangeAspect="1"/>
          </p:cNvPicPr>
          <p:nvPr/>
        </p:nvPicPr>
        <p:blipFill rotWithShape="1">
          <a:blip r:embed="rId2"/>
          <a:srcRect l="9393" t="19415" r="13883" b="43626"/>
          <a:stretch/>
        </p:blipFill>
        <p:spPr>
          <a:xfrm>
            <a:off x="1941093" y="3649579"/>
            <a:ext cx="8325649" cy="3208421"/>
          </a:xfrm>
          <a:prstGeom prst="rect">
            <a:avLst/>
          </a:prstGeom>
        </p:spPr>
      </p:pic>
    </p:spTree>
    <p:extLst>
      <p:ext uri="{BB962C8B-B14F-4D97-AF65-F5344CB8AC3E}">
        <p14:creationId xmlns:p14="http://schemas.microsoft.com/office/powerpoint/2010/main" val="21262984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GitHub – Hello World Example</a:t>
            </a:r>
            <a:endParaRPr lang="en-US" dirty="0"/>
          </a:p>
        </p:txBody>
      </p:sp>
      <p:sp>
        <p:nvSpPr>
          <p:cNvPr id="3" name="Content Placeholder 2"/>
          <p:cNvSpPr>
            <a:spLocks noGrp="1"/>
          </p:cNvSpPr>
          <p:nvPr>
            <p:ph idx="1"/>
          </p:nvPr>
        </p:nvSpPr>
        <p:spPr/>
        <p:txBody>
          <a:bodyPr/>
          <a:lstStyle/>
          <a:p>
            <a:endParaRPr lang="en-US" dirty="0" smtClean="0"/>
          </a:p>
          <a:p>
            <a:r>
              <a:rPr lang="en-US" dirty="0" smtClean="0"/>
              <a:t>Work through the following “Hello World” example on your own:</a:t>
            </a:r>
          </a:p>
          <a:p>
            <a:r>
              <a:rPr lang="en-US" dirty="0">
                <a:hlinkClick r:id="rId2"/>
              </a:rPr>
              <a:t>https://guides.github.com/activities/hello-world</a:t>
            </a:r>
            <a:r>
              <a:rPr lang="en-US" dirty="0" smtClean="0">
                <a:hlinkClick r:id="rId2"/>
              </a:rPr>
              <a:t>/</a:t>
            </a:r>
            <a:endParaRPr lang="en-US" dirty="0" smtClean="0"/>
          </a:p>
          <a:p>
            <a:endParaRPr lang="en-US" dirty="0"/>
          </a:p>
          <a:p>
            <a:r>
              <a:rPr lang="en-US" dirty="0" smtClean="0"/>
              <a:t>Goals:</a:t>
            </a:r>
          </a:p>
          <a:p>
            <a:r>
              <a:rPr lang="en-US" dirty="0" smtClean="0"/>
              <a:t>Create </a:t>
            </a:r>
            <a:r>
              <a:rPr lang="en-US" dirty="0"/>
              <a:t>an open source repository</a:t>
            </a:r>
          </a:p>
          <a:p>
            <a:r>
              <a:rPr lang="en-US" dirty="0" smtClean="0"/>
              <a:t>Start </a:t>
            </a:r>
            <a:r>
              <a:rPr lang="en-US" dirty="0"/>
              <a:t>and </a:t>
            </a:r>
            <a:r>
              <a:rPr lang="en-US" dirty="0" smtClean="0"/>
              <a:t>manage </a:t>
            </a:r>
            <a:r>
              <a:rPr lang="en-US" dirty="0"/>
              <a:t>a new branch</a:t>
            </a:r>
          </a:p>
          <a:p>
            <a:r>
              <a:rPr lang="en-US" dirty="0" smtClean="0"/>
              <a:t>Change </a:t>
            </a:r>
            <a:r>
              <a:rPr lang="en-US" dirty="0"/>
              <a:t>a file and </a:t>
            </a:r>
            <a:r>
              <a:rPr lang="en-US" dirty="0" smtClean="0"/>
              <a:t>commit </a:t>
            </a:r>
            <a:r>
              <a:rPr lang="en-US" dirty="0"/>
              <a:t>those changes to GitHub</a:t>
            </a:r>
          </a:p>
          <a:p>
            <a:r>
              <a:rPr lang="en-US" dirty="0" smtClean="0"/>
              <a:t>Open </a:t>
            </a:r>
            <a:r>
              <a:rPr lang="en-US" dirty="0"/>
              <a:t>and </a:t>
            </a:r>
            <a:r>
              <a:rPr lang="en-US" dirty="0" smtClean="0"/>
              <a:t>merge </a:t>
            </a:r>
            <a:r>
              <a:rPr lang="en-US" dirty="0"/>
              <a:t>a Pull Request</a:t>
            </a:r>
          </a:p>
          <a:p>
            <a:endParaRPr lang="en-US" dirty="0"/>
          </a:p>
        </p:txBody>
      </p:sp>
    </p:spTree>
    <p:extLst>
      <p:ext uri="{BB962C8B-B14F-4D97-AF65-F5344CB8AC3E}">
        <p14:creationId xmlns:p14="http://schemas.microsoft.com/office/powerpoint/2010/main" val="3948786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C7A1C15-3AD6-400A-BFC0-9C0A50A68D25}"/>
              </a:ext>
            </a:extLst>
          </p:cNvPr>
          <p:cNvSpPr>
            <a:spLocks noGrp="1"/>
          </p:cNvSpPr>
          <p:nvPr>
            <p:ph type="title"/>
          </p:nvPr>
        </p:nvSpPr>
        <p:spPr/>
        <p:txBody>
          <a:bodyPr/>
          <a:lstStyle/>
          <a:p>
            <a:r>
              <a:rPr lang="en-US" dirty="0"/>
              <a:t>What is it?</a:t>
            </a:r>
          </a:p>
        </p:txBody>
      </p:sp>
      <p:sp>
        <p:nvSpPr>
          <p:cNvPr id="3" name="Content Placeholder 2">
            <a:extLst>
              <a:ext uri="{FF2B5EF4-FFF2-40B4-BE49-F238E27FC236}">
                <a16:creationId xmlns="" xmlns:a16="http://schemas.microsoft.com/office/drawing/2014/main" id="{0C9593F8-2790-4E9F-B014-BE6F0B71752E}"/>
              </a:ext>
            </a:extLst>
          </p:cNvPr>
          <p:cNvSpPr>
            <a:spLocks noGrp="1"/>
          </p:cNvSpPr>
          <p:nvPr>
            <p:ph idx="1"/>
          </p:nvPr>
        </p:nvSpPr>
        <p:spPr/>
        <p:txBody>
          <a:bodyPr>
            <a:normAutofit/>
          </a:bodyPr>
          <a:lstStyle/>
          <a:p>
            <a:endParaRPr lang="en-US" dirty="0"/>
          </a:p>
          <a:p>
            <a:r>
              <a:rPr lang="en-US" dirty="0" smtClean="0"/>
              <a:t>Built over </a:t>
            </a:r>
            <a:r>
              <a:rPr lang="en-US" dirty="0" err="1" smtClean="0"/>
              <a:t>Git</a:t>
            </a:r>
            <a:r>
              <a:rPr lang="en-US" dirty="0" smtClean="0"/>
              <a:t>.  What is </a:t>
            </a:r>
            <a:r>
              <a:rPr lang="en-US" dirty="0" err="1" smtClean="0"/>
              <a:t>Git</a:t>
            </a:r>
            <a:r>
              <a:rPr lang="en-US" dirty="0" smtClean="0"/>
              <a:t>?</a:t>
            </a:r>
          </a:p>
          <a:p>
            <a:pPr lvl="1">
              <a:lnSpc>
                <a:spcPct val="150000"/>
              </a:lnSpc>
            </a:pPr>
            <a:r>
              <a:rPr lang="en-US" dirty="0" smtClean="0"/>
              <a:t>An </a:t>
            </a:r>
            <a:r>
              <a:rPr lang="en-US" dirty="0"/>
              <a:t>open source program for tracking changes in text files. </a:t>
            </a:r>
            <a:endParaRPr lang="en-US" dirty="0" smtClean="0"/>
          </a:p>
          <a:p>
            <a:pPr lvl="1">
              <a:lnSpc>
                <a:spcPct val="150000"/>
              </a:lnSpc>
            </a:pPr>
            <a:r>
              <a:rPr lang="en-US" dirty="0" smtClean="0"/>
              <a:t>Written </a:t>
            </a:r>
            <a:r>
              <a:rPr lang="en-US" dirty="0"/>
              <a:t>by the author of the Linux operating system, and is the core technology that GitHub, the social and user interface, is built on top of</a:t>
            </a:r>
            <a:r>
              <a:rPr lang="en-US" dirty="0" smtClean="0"/>
              <a:t>.</a:t>
            </a:r>
          </a:p>
          <a:p>
            <a:pPr lvl="1">
              <a:lnSpc>
                <a:spcPct val="150000"/>
              </a:lnSpc>
            </a:pPr>
            <a:r>
              <a:rPr lang="en-US" dirty="0" smtClean="0"/>
              <a:t>Written to help build the Linux OS.</a:t>
            </a:r>
            <a:endParaRPr lang="en-US" dirty="0"/>
          </a:p>
        </p:txBody>
      </p:sp>
    </p:spTree>
    <p:extLst>
      <p:ext uri="{BB962C8B-B14F-4D97-AF65-F5344CB8AC3E}">
        <p14:creationId xmlns:p14="http://schemas.microsoft.com/office/powerpoint/2010/main" val="3296212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C7A1C15-3AD6-400A-BFC0-9C0A50A68D25}"/>
              </a:ext>
            </a:extLst>
          </p:cNvPr>
          <p:cNvSpPr>
            <a:spLocks noGrp="1"/>
          </p:cNvSpPr>
          <p:nvPr>
            <p:ph type="title"/>
          </p:nvPr>
        </p:nvSpPr>
        <p:spPr/>
        <p:txBody>
          <a:bodyPr/>
          <a:lstStyle/>
          <a:p>
            <a:r>
              <a:rPr lang="en-US" dirty="0"/>
              <a:t>What is it?</a:t>
            </a:r>
          </a:p>
        </p:txBody>
      </p:sp>
      <p:sp>
        <p:nvSpPr>
          <p:cNvPr id="3" name="Content Placeholder 2">
            <a:extLst>
              <a:ext uri="{FF2B5EF4-FFF2-40B4-BE49-F238E27FC236}">
                <a16:creationId xmlns="" xmlns:a16="http://schemas.microsoft.com/office/drawing/2014/main" id="{0C9593F8-2790-4E9F-B014-BE6F0B71752E}"/>
              </a:ext>
            </a:extLst>
          </p:cNvPr>
          <p:cNvSpPr>
            <a:spLocks noGrp="1"/>
          </p:cNvSpPr>
          <p:nvPr>
            <p:ph idx="1"/>
          </p:nvPr>
        </p:nvSpPr>
        <p:spPr/>
        <p:txBody>
          <a:bodyPr>
            <a:normAutofit/>
          </a:bodyPr>
          <a:lstStyle/>
          <a:p>
            <a:endParaRPr lang="en-US" dirty="0"/>
          </a:p>
          <a:p>
            <a:r>
              <a:rPr lang="en-US" dirty="0" err="1" smtClean="0"/>
              <a:t>Git</a:t>
            </a:r>
            <a:r>
              <a:rPr lang="en-US" dirty="0" smtClean="0"/>
              <a:t> has a shell / command line coding platform.  </a:t>
            </a:r>
          </a:p>
          <a:p>
            <a:r>
              <a:rPr lang="en-US" dirty="0" err="1" smtClean="0"/>
              <a:t>Github</a:t>
            </a:r>
            <a:r>
              <a:rPr lang="en-US" dirty="0" smtClean="0"/>
              <a:t> uses a graphical user interface = Easy to get up and running fast.</a:t>
            </a:r>
          </a:p>
          <a:p>
            <a:endParaRPr lang="en-US" dirty="0"/>
          </a:p>
          <a:p>
            <a:r>
              <a:rPr lang="en-US" dirty="0" err="1" smtClean="0"/>
              <a:t>Git</a:t>
            </a:r>
            <a:r>
              <a:rPr lang="en-US" dirty="0" smtClean="0"/>
              <a:t> = local machine</a:t>
            </a:r>
          </a:p>
          <a:p>
            <a:r>
              <a:rPr lang="en-US" dirty="0" err="1" smtClean="0"/>
              <a:t>Github</a:t>
            </a:r>
            <a:r>
              <a:rPr lang="en-US" dirty="0" smtClean="0"/>
              <a:t> = Web platform</a:t>
            </a:r>
            <a:endParaRPr lang="en-US" dirty="0"/>
          </a:p>
        </p:txBody>
      </p:sp>
    </p:spTree>
    <p:extLst>
      <p:ext uri="{BB962C8B-B14F-4D97-AF65-F5344CB8AC3E}">
        <p14:creationId xmlns:p14="http://schemas.microsoft.com/office/powerpoint/2010/main" val="2853710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C7A1C15-3AD6-400A-BFC0-9C0A50A68D25}"/>
              </a:ext>
            </a:extLst>
          </p:cNvPr>
          <p:cNvSpPr>
            <a:spLocks noGrp="1"/>
          </p:cNvSpPr>
          <p:nvPr>
            <p:ph type="title"/>
          </p:nvPr>
        </p:nvSpPr>
        <p:spPr/>
        <p:txBody>
          <a:bodyPr/>
          <a:lstStyle/>
          <a:p>
            <a:r>
              <a:rPr lang="en-US" dirty="0"/>
              <a:t>What is it?</a:t>
            </a:r>
          </a:p>
        </p:txBody>
      </p:sp>
      <p:sp>
        <p:nvSpPr>
          <p:cNvPr id="3" name="Content Placeholder 2">
            <a:extLst>
              <a:ext uri="{FF2B5EF4-FFF2-40B4-BE49-F238E27FC236}">
                <a16:creationId xmlns="" xmlns:a16="http://schemas.microsoft.com/office/drawing/2014/main" id="{0C9593F8-2790-4E9F-B014-BE6F0B71752E}"/>
              </a:ext>
            </a:extLst>
          </p:cNvPr>
          <p:cNvSpPr>
            <a:spLocks noGrp="1"/>
          </p:cNvSpPr>
          <p:nvPr>
            <p:ph idx="1"/>
          </p:nvPr>
        </p:nvSpPr>
        <p:spPr/>
        <p:txBody>
          <a:bodyPr>
            <a:normAutofit/>
          </a:bodyPr>
          <a:lstStyle/>
          <a:p>
            <a:endParaRPr lang="en-US" dirty="0"/>
          </a:p>
          <a:p>
            <a:r>
              <a:rPr lang="en-US" dirty="0" smtClean="0"/>
              <a:t>Benefits of </a:t>
            </a:r>
            <a:r>
              <a:rPr lang="en-US" dirty="0" err="1" smtClean="0"/>
              <a:t>Github</a:t>
            </a:r>
            <a:r>
              <a:rPr lang="en-US" dirty="0" smtClean="0"/>
              <a:t> as a collaboration/ project management tool:</a:t>
            </a:r>
          </a:p>
          <a:p>
            <a:pPr marL="0" indent="0">
              <a:buNone/>
            </a:pPr>
            <a:r>
              <a:rPr lang="en-US" dirty="0" smtClean="0"/>
              <a:t>“Before </a:t>
            </a:r>
            <a:r>
              <a:rPr lang="en-US" dirty="0"/>
              <a:t>GitHub, if you wanted to contribute to an open source project </a:t>
            </a:r>
            <a:r>
              <a:rPr lang="en-US" dirty="0">
                <a:solidFill>
                  <a:srgbClr val="FFC000"/>
                </a:solidFill>
              </a:rPr>
              <a:t>you had to manually download the project’s source code, make your changes locally, create a list of changes called a “patch” and then e-mail the patch</a:t>
            </a:r>
            <a:r>
              <a:rPr lang="en-US" dirty="0"/>
              <a:t> to the project’s maintainer. </a:t>
            </a:r>
            <a:endParaRPr lang="en-US" dirty="0" smtClean="0"/>
          </a:p>
          <a:p>
            <a:pPr marL="0" indent="0">
              <a:buNone/>
            </a:pPr>
            <a:r>
              <a:rPr lang="en-US" dirty="0" smtClean="0"/>
              <a:t>The </a:t>
            </a:r>
            <a:r>
              <a:rPr lang="en-US" dirty="0">
                <a:solidFill>
                  <a:srgbClr val="00B0F0"/>
                </a:solidFill>
              </a:rPr>
              <a:t>maintainer would then have to evaluate this patch, possibly sent by a total stranger, and decide whether to merge the changes</a:t>
            </a:r>
            <a:r>
              <a:rPr lang="en-US" dirty="0" smtClean="0"/>
              <a:t>.”</a:t>
            </a:r>
          </a:p>
          <a:p>
            <a:pPr marL="0" indent="0">
              <a:buNone/>
            </a:pPr>
            <a:r>
              <a:rPr lang="en-US" dirty="0"/>
              <a:t> </a:t>
            </a:r>
            <a:r>
              <a:rPr lang="en-US" dirty="0" smtClean="0"/>
              <a:t> 		-TechCrunch on </a:t>
            </a:r>
            <a:r>
              <a:rPr lang="en-US" dirty="0" err="1" smtClean="0"/>
              <a:t>Github</a:t>
            </a:r>
            <a:endParaRPr lang="en-US" dirty="0" smtClean="0"/>
          </a:p>
        </p:txBody>
      </p:sp>
    </p:spTree>
    <p:extLst>
      <p:ext uri="{BB962C8B-B14F-4D97-AF65-F5344CB8AC3E}">
        <p14:creationId xmlns:p14="http://schemas.microsoft.com/office/powerpoint/2010/main" val="3188155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C7A1C15-3AD6-400A-BFC0-9C0A50A68D25}"/>
              </a:ext>
            </a:extLst>
          </p:cNvPr>
          <p:cNvSpPr>
            <a:spLocks noGrp="1"/>
          </p:cNvSpPr>
          <p:nvPr>
            <p:ph type="title"/>
          </p:nvPr>
        </p:nvSpPr>
        <p:spPr/>
        <p:txBody>
          <a:bodyPr/>
          <a:lstStyle/>
          <a:p>
            <a:r>
              <a:rPr lang="en-US" dirty="0" smtClean="0"/>
              <a:t>Goals</a:t>
            </a:r>
            <a:endParaRPr lang="en-US" dirty="0"/>
          </a:p>
        </p:txBody>
      </p:sp>
      <p:sp>
        <p:nvSpPr>
          <p:cNvPr id="3" name="Content Placeholder 2">
            <a:extLst>
              <a:ext uri="{FF2B5EF4-FFF2-40B4-BE49-F238E27FC236}">
                <a16:creationId xmlns="" xmlns:a16="http://schemas.microsoft.com/office/drawing/2014/main" id="{0C9593F8-2790-4E9F-B014-BE6F0B71752E}"/>
              </a:ext>
            </a:extLst>
          </p:cNvPr>
          <p:cNvSpPr>
            <a:spLocks noGrp="1"/>
          </p:cNvSpPr>
          <p:nvPr>
            <p:ph idx="1"/>
          </p:nvPr>
        </p:nvSpPr>
        <p:spPr/>
        <p:txBody>
          <a:bodyPr>
            <a:normAutofit/>
          </a:bodyPr>
          <a:lstStyle/>
          <a:p>
            <a:endParaRPr lang="en-US" dirty="0"/>
          </a:p>
          <a:p>
            <a:r>
              <a:rPr lang="en-US" dirty="0" smtClean="0"/>
              <a:t>1. Get a basic understanding of key terms used by </a:t>
            </a:r>
            <a:r>
              <a:rPr lang="en-US" dirty="0" err="1" smtClean="0"/>
              <a:t>Github</a:t>
            </a:r>
            <a:r>
              <a:rPr lang="en-US" dirty="0" smtClean="0"/>
              <a:t> users</a:t>
            </a:r>
          </a:p>
          <a:p>
            <a:r>
              <a:rPr lang="en-US" dirty="0" smtClean="0"/>
              <a:t>2.  Start a </a:t>
            </a:r>
            <a:r>
              <a:rPr lang="en-US" dirty="0" err="1" smtClean="0"/>
              <a:t>Github</a:t>
            </a:r>
            <a:r>
              <a:rPr lang="en-US" dirty="0" smtClean="0"/>
              <a:t> account</a:t>
            </a:r>
          </a:p>
          <a:p>
            <a:r>
              <a:rPr lang="en-US" dirty="0" smtClean="0"/>
              <a:t>3. Run through “Hello World” example</a:t>
            </a:r>
          </a:p>
          <a:p>
            <a:r>
              <a:rPr lang="en-US" dirty="0" smtClean="0"/>
              <a:t>4. Learn the basics of how to contribute to a </a:t>
            </a:r>
            <a:r>
              <a:rPr lang="en-US" dirty="0" err="1" smtClean="0"/>
              <a:t>Github</a:t>
            </a:r>
            <a:r>
              <a:rPr lang="en-US" dirty="0" smtClean="0"/>
              <a:t> project</a:t>
            </a:r>
            <a:endParaRPr lang="en-US" dirty="0"/>
          </a:p>
        </p:txBody>
      </p:sp>
    </p:spTree>
    <p:extLst>
      <p:ext uri="{BB962C8B-B14F-4D97-AF65-F5344CB8AC3E}">
        <p14:creationId xmlns:p14="http://schemas.microsoft.com/office/powerpoint/2010/main" val="3457875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C7A1C15-3AD6-400A-BFC0-9C0A50A68D25}"/>
              </a:ext>
            </a:extLst>
          </p:cNvPr>
          <p:cNvSpPr>
            <a:spLocks noGrp="1"/>
          </p:cNvSpPr>
          <p:nvPr>
            <p:ph type="title"/>
          </p:nvPr>
        </p:nvSpPr>
        <p:spPr/>
        <p:txBody>
          <a:bodyPr/>
          <a:lstStyle/>
          <a:p>
            <a:r>
              <a:rPr lang="en-US" dirty="0" err="1" smtClean="0"/>
              <a:t>Github</a:t>
            </a:r>
            <a:r>
              <a:rPr lang="en-US" dirty="0" smtClean="0"/>
              <a:t> Overview</a:t>
            </a:r>
            <a:endParaRPr lang="en-US" dirty="0"/>
          </a:p>
        </p:txBody>
      </p:sp>
      <p:sp>
        <p:nvSpPr>
          <p:cNvPr id="3" name="Content Placeholder 2">
            <a:extLst>
              <a:ext uri="{FF2B5EF4-FFF2-40B4-BE49-F238E27FC236}">
                <a16:creationId xmlns="" xmlns:a16="http://schemas.microsoft.com/office/drawing/2014/main" id="{0C9593F8-2790-4E9F-B014-BE6F0B71752E}"/>
              </a:ext>
            </a:extLst>
          </p:cNvPr>
          <p:cNvSpPr>
            <a:spLocks noGrp="1"/>
          </p:cNvSpPr>
          <p:nvPr>
            <p:ph idx="1"/>
          </p:nvPr>
        </p:nvSpPr>
        <p:spPr/>
        <p:txBody>
          <a:bodyPr>
            <a:normAutofit fontScale="92500" lnSpcReduction="10000"/>
          </a:bodyPr>
          <a:lstStyle/>
          <a:p>
            <a:endParaRPr lang="en-US" dirty="0" smtClean="0"/>
          </a:p>
          <a:p>
            <a:r>
              <a:rPr lang="en-US" dirty="0" smtClean="0"/>
              <a:t>Let’s walk through some commonly used terms:</a:t>
            </a:r>
          </a:p>
          <a:p>
            <a:pPr>
              <a:buFont typeface="Courier New" panose="02070309020205020404" pitchFamily="49" charset="0"/>
              <a:buChar char="o"/>
            </a:pPr>
            <a:r>
              <a:rPr lang="en-US" dirty="0" smtClean="0"/>
              <a:t>Repository</a:t>
            </a:r>
          </a:p>
          <a:p>
            <a:pPr>
              <a:buFont typeface="Courier New" panose="02070309020205020404" pitchFamily="49" charset="0"/>
              <a:buChar char="o"/>
            </a:pPr>
            <a:r>
              <a:rPr lang="en-US" dirty="0" smtClean="0"/>
              <a:t>Issue</a:t>
            </a:r>
          </a:p>
          <a:p>
            <a:pPr>
              <a:buFont typeface="Courier New" panose="02070309020205020404" pitchFamily="49" charset="0"/>
              <a:buChar char="o"/>
            </a:pPr>
            <a:r>
              <a:rPr lang="en-US" dirty="0"/>
              <a:t>Master</a:t>
            </a:r>
          </a:p>
          <a:p>
            <a:pPr>
              <a:buFont typeface="Courier New" panose="02070309020205020404" pitchFamily="49" charset="0"/>
              <a:buChar char="o"/>
            </a:pPr>
            <a:r>
              <a:rPr lang="en-US" dirty="0"/>
              <a:t>Branch</a:t>
            </a:r>
          </a:p>
          <a:p>
            <a:pPr>
              <a:buFont typeface="Courier New" panose="02070309020205020404" pitchFamily="49" charset="0"/>
              <a:buChar char="o"/>
            </a:pPr>
            <a:r>
              <a:rPr lang="en-US" dirty="0"/>
              <a:t>Commit</a:t>
            </a:r>
          </a:p>
          <a:p>
            <a:pPr>
              <a:buFont typeface="Courier New" panose="02070309020205020404" pitchFamily="49" charset="0"/>
              <a:buChar char="o"/>
            </a:pPr>
            <a:r>
              <a:rPr lang="en-US" dirty="0" smtClean="0"/>
              <a:t>Pull/Pull Request</a:t>
            </a:r>
          </a:p>
          <a:p>
            <a:pPr>
              <a:buFont typeface="Courier New" panose="02070309020205020404" pitchFamily="49" charset="0"/>
              <a:buChar char="o"/>
            </a:pPr>
            <a:r>
              <a:rPr lang="en-US" dirty="0" smtClean="0"/>
              <a:t>Merge</a:t>
            </a:r>
          </a:p>
          <a:p>
            <a:pPr>
              <a:buFont typeface="Courier New" panose="02070309020205020404" pitchFamily="49" charset="0"/>
              <a:buChar char="o"/>
            </a:pPr>
            <a:r>
              <a:rPr lang="en-US" dirty="0" smtClean="0"/>
              <a:t>Fork</a:t>
            </a:r>
            <a:endParaRPr lang="en-US" dirty="0"/>
          </a:p>
        </p:txBody>
      </p:sp>
    </p:spTree>
    <p:extLst>
      <p:ext uri="{BB962C8B-B14F-4D97-AF65-F5344CB8AC3E}">
        <p14:creationId xmlns:p14="http://schemas.microsoft.com/office/powerpoint/2010/main" val="1530923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C7A1C15-3AD6-400A-BFC0-9C0A50A68D25}"/>
              </a:ext>
            </a:extLst>
          </p:cNvPr>
          <p:cNvSpPr>
            <a:spLocks noGrp="1"/>
          </p:cNvSpPr>
          <p:nvPr>
            <p:ph type="title"/>
          </p:nvPr>
        </p:nvSpPr>
        <p:spPr/>
        <p:txBody>
          <a:bodyPr/>
          <a:lstStyle/>
          <a:p>
            <a:r>
              <a:rPr lang="en-US" dirty="0" err="1" smtClean="0"/>
              <a:t>Github</a:t>
            </a:r>
            <a:r>
              <a:rPr lang="en-US" dirty="0" smtClean="0"/>
              <a:t> Overview</a:t>
            </a:r>
            <a:endParaRPr lang="en-US" dirty="0"/>
          </a:p>
        </p:txBody>
      </p:sp>
      <p:sp>
        <p:nvSpPr>
          <p:cNvPr id="3" name="Content Placeholder 2">
            <a:extLst>
              <a:ext uri="{FF2B5EF4-FFF2-40B4-BE49-F238E27FC236}">
                <a16:creationId xmlns="" xmlns:a16="http://schemas.microsoft.com/office/drawing/2014/main" id="{0C9593F8-2790-4E9F-B014-BE6F0B71752E}"/>
              </a:ext>
            </a:extLst>
          </p:cNvPr>
          <p:cNvSpPr>
            <a:spLocks noGrp="1"/>
          </p:cNvSpPr>
          <p:nvPr>
            <p:ph idx="1"/>
          </p:nvPr>
        </p:nvSpPr>
        <p:spPr/>
        <p:txBody>
          <a:bodyPr>
            <a:normAutofit/>
          </a:bodyPr>
          <a:lstStyle/>
          <a:p>
            <a:endParaRPr lang="en-US" dirty="0" smtClean="0"/>
          </a:p>
          <a:p>
            <a:r>
              <a:rPr lang="en-US" dirty="0" smtClean="0"/>
              <a:t>Let’s walk through some commonly used terms:</a:t>
            </a:r>
          </a:p>
          <a:p>
            <a:pPr>
              <a:buFont typeface="Courier New" panose="02070309020205020404" pitchFamily="49" charset="0"/>
              <a:buChar char="o"/>
            </a:pPr>
            <a:r>
              <a:rPr lang="en-US" dirty="0" smtClean="0"/>
              <a:t>Repository:</a:t>
            </a:r>
          </a:p>
          <a:p>
            <a:pPr lvl="1">
              <a:buFont typeface="Courier New" panose="02070309020205020404" pitchFamily="49" charset="0"/>
              <a:buChar char="o"/>
            </a:pPr>
            <a:r>
              <a:rPr lang="en-US" dirty="0"/>
              <a:t>A repository is the </a:t>
            </a:r>
            <a:r>
              <a:rPr lang="en-US" dirty="0">
                <a:solidFill>
                  <a:schemeClr val="accent5"/>
                </a:solidFill>
              </a:rPr>
              <a:t>most basic element of GitHub</a:t>
            </a:r>
            <a:r>
              <a:rPr lang="en-US" dirty="0"/>
              <a:t>. </a:t>
            </a:r>
            <a:endParaRPr lang="en-US" dirty="0" smtClean="0"/>
          </a:p>
          <a:p>
            <a:pPr lvl="1">
              <a:buFont typeface="Courier New" panose="02070309020205020404" pitchFamily="49" charset="0"/>
              <a:buChar char="o"/>
            </a:pPr>
            <a:r>
              <a:rPr lang="en-US" dirty="0" smtClean="0"/>
              <a:t>They're </a:t>
            </a:r>
            <a:r>
              <a:rPr lang="en-US" dirty="0"/>
              <a:t>easiest to imagine as </a:t>
            </a:r>
            <a:r>
              <a:rPr lang="en-US" dirty="0">
                <a:solidFill>
                  <a:srgbClr val="00B0F0"/>
                </a:solidFill>
              </a:rPr>
              <a:t>a project's folder</a:t>
            </a:r>
            <a:r>
              <a:rPr lang="en-US" dirty="0"/>
              <a:t>. </a:t>
            </a:r>
            <a:endParaRPr lang="en-US" dirty="0" smtClean="0"/>
          </a:p>
          <a:p>
            <a:pPr lvl="1">
              <a:buFont typeface="Courier New" panose="02070309020205020404" pitchFamily="49" charset="0"/>
              <a:buChar char="o"/>
            </a:pPr>
            <a:r>
              <a:rPr lang="en-US" dirty="0" smtClean="0"/>
              <a:t>A </a:t>
            </a:r>
            <a:r>
              <a:rPr lang="en-US" dirty="0"/>
              <a:t>repository </a:t>
            </a:r>
            <a:r>
              <a:rPr lang="en-US" dirty="0">
                <a:solidFill>
                  <a:schemeClr val="accent5"/>
                </a:solidFill>
              </a:rPr>
              <a:t>contains all of the project files </a:t>
            </a:r>
            <a:r>
              <a:rPr lang="en-US" dirty="0"/>
              <a:t>(including documentation</a:t>
            </a:r>
            <a:r>
              <a:rPr lang="en-US" dirty="0" smtClean="0"/>
              <a:t>),</a:t>
            </a:r>
          </a:p>
          <a:p>
            <a:pPr lvl="1">
              <a:buFont typeface="Courier New" panose="02070309020205020404" pitchFamily="49" charset="0"/>
              <a:buChar char="o"/>
            </a:pPr>
            <a:r>
              <a:rPr lang="en-US" dirty="0" smtClean="0">
                <a:solidFill>
                  <a:srgbClr val="00B0F0"/>
                </a:solidFill>
              </a:rPr>
              <a:t>Stores </a:t>
            </a:r>
            <a:r>
              <a:rPr lang="en-US" dirty="0">
                <a:solidFill>
                  <a:srgbClr val="00B0F0"/>
                </a:solidFill>
              </a:rPr>
              <a:t>each file's revision history</a:t>
            </a:r>
            <a:r>
              <a:rPr lang="en-US" dirty="0"/>
              <a:t>. </a:t>
            </a:r>
            <a:endParaRPr lang="en-US" dirty="0" smtClean="0"/>
          </a:p>
          <a:p>
            <a:pPr lvl="1">
              <a:buFont typeface="Courier New" panose="02070309020205020404" pitchFamily="49" charset="0"/>
              <a:buChar char="o"/>
            </a:pPr>
            <a:r>
              <a:rPr lang="en-US" dirty="0" smtClean="0"/>
              <a:t>Repositories </a:t>
            </a:r>
            <a:r>
              <a:rPr lang="en-US" dirty="0">
                <a:solidFill>
                  <a:schemeClr val="accent5"/>
                </a:solidFill>
              </a:rPr>
              <a:t>can have multiple collaborators and can be either public or private</a:t>
            </a:r>
            <a:r>
              <a:rPr lang="en-US" dirty="0"/>
              <a:t>.</a:t>
            </a:r>
            <a:endParaRPr lang="en-US" dirty="0" smtClean="0"/>
          </a:p>
        </p:txBody>
      </p:sp>
    </p:spTree>
    <p:extLst>
      <p:ext uri="{BB962C8B-B14F-4D97-AF65-F5344CB8AC3E}">
        <p14:creationId xmlns:p14="http://schemas.microsoft.com/office/powerpoint/2010/main" val="2333538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C7A1C15-3AD6-400A-BFC0-9C0A50A68D25}"/>
              </a:ext>
            </a:extLst>
          </p:cNvPr>
          <p:cNvSpPr>
            <a:spLocks noGrp="1"/>
          </p:cNvSpPr>
          <p:nvPr>
            <p:ph type="title"/>
          </p:nvPr>
        </p:nvSpPr>
        <p:spPr/>
        <p:txBody>
          <a:bodyPr/>
          <a:lstStyle/>
          <a:p>
            <a:r>
              <a:rPr lang="en-US" dirty="0" err="1" smtClean="0"/>
              <a:t>Github</a:t>
            </a:r>
            <a:r>
              <a:rPr lang="en-US" dirty="0" smtClean="0"/>
              <a:t> Overview</a:t>
            </a:r>
            <a:endParaRPr lang="en-US" dirty="0"/>
          </a:p>
        </p:txBody>
      </p:sp>
      <p:sp>
        <p:nvSpPr>
          <p:cNvPr id="3" name="Content Placeholder 2">
            <a:extLst>
              <a:ext uri="{FF2B5EF4-FFF2-40B4-BE49-F238E27FC236}">
                <a16:creationId xmlns="" xmlns:a16="http://schemas.microsoft.com/office/drawing/2014/main" id="{0C9593F8-2790-4E9F-B014-BE6F0B71752E}"/>
              </a:ext>
            </a:extLst>
          </p:cNvPr>
          <p:cNvSpPr>
            <a:spLocks noGrp="1"/>
          </p:cNvSpPr>
          <p:nvPr>
            <p:ph idx="1"/>
          </p:nvPr>
        </p:nvSpPr>
        <p:spPr/>
        <p:txBody>
          <a:bodyPr>
            <a:normAutofit/>
          </a:bodyPr>
          <a:lstStyle/>
          <a:p>
            <a:endParaRPr lang="en-US" dirty="0" smtClean="0"/>
          </a:p>
          <a:p>
            <a:r>
              <a:rPr lang="en-US" dirty="0" smtClean="0"/>
              <a:t>Let’s walk through some commonly used terms:</a:t>
            </a:r>
          </a:p>
          <a:p>
            <a:pPr>
              <a:buFont typeface="Courier New" panose="02070309020205020404" pitchFamily="49" charset="0"/>
              <a:buChar char="o"/>
            </a:pPr>
            <a:r>
              <a:rPr lang="en-US" dirty="0" smtClean="0"/>
              <a:t>Issue</a:t>
            </a:r>
          </a:p>
          <a:p>
            <a:pPr lvl="1">
              <a:buFont typeface="Courier New" panose="02070309020205020404" pitchFamily="49" charset="0"/>
              <a:buChar char="o"/>
            </a:pPr>
            <a:r>
              <a:rPr lang="en-US" dirty="0" smtClean="0">
                <a:solidFill>
                  <a:schemeClr val="accent5"/>
                </a:solidFill>
              </a:rPr>
              <a:t>Suggested </a:t>
            </a:r>
            <a:r>
              <a:rPr lang="en-US" dirty="0">
                <a:solidFill>
                  <a:schemeClr val="accent5"/>
                </a:solidFill>
              </a:rPr>
              <a:t>improvements, tasks or questions </a:t>
            </a:r>
            <a:r>
              <a:rPr lang="en-US" dirty="0"/>
              <a:t>related to the repository. </a:t>
            </a:r>
            <a:endParaRPr lang="en-US" dirty="0" smtClean="0"/>
          </a:p>
          <a:p>
            <a:pPr lvl="1">
              <a:buFont typeface="Courier New" panose="02070309020205020404" pitchFamily="49" charset="0"/>
              <a:buChar char="o"/>
            </a:pPr>
            <a:r>
              <a:rPr lang="en-US" dirty="0" smtClean="0"/>
              <a:t>Issues </a:t>
            </a:r>
            <a:r>
              <a:rPr lang="en-US" dirty="0"/>
              <a:t>can be </a:t>
            </a:r>
            <a:r>
              <a:rPr lang="en-US" dirty="0">
                <a:solidFill>
                  <a:srgbClr val="00B0F0"/>
                </a:solidFill>
              </a:rPr>
              <a:t>created by anyone </a:t>
            </a:r>
            <a:r>
              <a:rPr lang="en-US" dirty="0"/>
              <a:t>(for public repositories</a:t>
            </a:r>
            <a:r>
              <a:rPr lang="en-US" dirty="0" smtClean="0"/>
              <a:t>),</a:t>
            </a:r>
          </a:p>
          <a:p>
            <a:pPr lvl="1">
              <a:buFont typeface="Courier New" panose="02070309020205020404" pitchFamily="49" charset="0"/>
              <a:buChar char="o"/>
            </a:pPr>
            <a:r>
              <a:rPr lang="en-US" dirty="0" smtClean="0">
                <a:solidFill>
                  <a:schemeClr val="accent5"/>
                </a:solidFill>
              </a:rPr>
              <a:t>Moderated </a:t>
            </a:r>
            <a:r>
              <a:rPr lang="en-US" dirty="0">
                <a:solidFill>
                  <a:schemeClr val="accent5"/>
                </a:solidFill>
              </a:rPr>
              <a:t>by repository collaborators</a:t>
            </a:r>
            <a:r>
              <a:rPr lang="en-US" dirty="0"/>
              <a:t>. </a:t>
            </a:r>
            <a:endParaRPr lang="en-US" dirty="0" smtClean="0"/>
          </a:p>
          <a:p>
            <a:pPr lvl="1">
              <a:buFont typeface="Courier New" panose="02070309020205020404" pitchFamily="49" charset="0"/>
              <a:buChar char="o"/>
            </a:pPr>
            <a:r>
              <a:rPr lang="en-US" dirty="0" smtClean="0"/>
              <a:t>Each </a:t>
            </a:r>
            <a:r>
              <a:rPr lang="en-US" dirty="0"/>
              <a:t>issue contains its </a:t>
            </a:r>
            <a:r>
              <a:rPr lang="en-US" dirty="0">
                <a:solidFill>
                  <a:srgbClr val="00B0F0"/>
                </a:solidFill>
              </a:rPr>
              <a:t>own discussion forum</a:t>
            </a:r>
            <a:r>
              <a:rPr lang="en-US" dirty="0"/>
              <a:t>, can be labeled and assigned to a user.</a:t>
            </a:r>
            <a:endParaRPr lang="en-US" dirty="0" smtClean="0"/>
          </a:p>
        </p:txBody>
      </p:sp>
    </p:spTree>
    <p:extLst>
      <p:ext uri="{BB962C8B-B14F-4D97-AF65-F5344CB8AC3E}">
        <p14:creationId xmlns:p14="http://schemas.microsoft.com/office/powerpoint/2010/main" val="2716001891"/>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docProps/app.xml><?xml version="1.0" encoding="utf-8"?>
<Properties xmlns="http://schemas.openxmlformats.org/officeDocument/2006/extended-properties" xmlns:vt="http://schemas.openxmlformats.org/officeDocument/2006/docPropsVTypes">
  <Template>Retrospect</Template>
  <TotalTime>369</TotalTime>
  <Words>1309</Words>
  <Application>Microsoft Office PowerPoint</Application>
  <PresentationFormat>Widescreen</PresentationFormat>
  <Paragraphs>143</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Calibri</vt:lpstr>
      <vt:lpstr>Calibri Light</vt:lpstr>
      <vt:lpstr>Courier New</vt:lpstr>
      <vt:lpstr>Retrospect</vt:lpstr>
      <vt:lpstr>Github</vt:lpstr>
      <vt:lpstr>What is it?</vt:lpstr>
      <vt:lpstr>What is it?</vt:lpstr>
      <vt:lpstr>What is it?</vt:lpstr>
      <vt:lpstr>What is it?</vt:lpstr>
      <vt:lpstr>Goals</vt:lpstr>
      <vt:lpstr>Github Overview</vt:lpstr>
      <vt:lpstr>Github Overview</vt:lpstr>
      <vt:lpstr>Github Overview</vt:lpstr>
      <vt:lpstr>Github Overview</vt:lpstr>
      <vt:lpstr>Github Overview</vt:lpstr>
      <vt:lpstr>Github Overview</vt:lpstr>
      <vt:lpstr>Github Overview</vt:lpstr>
      <vt:lpstr>Github Overview</vt:lpstr>
      <vt:lpstr>Github Overview</vt:lpstr>
      <vt:lpstr>Github Workflow</vt:lpstr>
      <vt:lpstr>Github Workflow</vt:lpstr>
      <vt:lpstr>Github Workflow</vt:lpstr>
      <vt:lpstr>Github Workflow</vt:lpstr>
      <vt:lpstr>Github Workflow</vt:lpstr>
      <vt:lpstr>Github Workflow</vt:lpstr>
      <vt:lpstr>GitHub – Hello World Example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Rmarkdown</dc:title>
  <dc:creator>Michael Parrott</dc:creator>
  <cp:lastModifiedBy>Michael Parrott</cp:lastModifiedBy>
  <cp:revision>34</cp:revision>
  <dcterms:created xsi:type="dcterms:W3CDTF">2018-01-23T16:19:46Z</dcterms:created>
  <dcterms:modified xsi:type="dcterms:W3CDTF">2019-01-30T16:34:28Z</dcterms:modified>
</cp:coreProperties>
</file>