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934E-8620-43BC-B2BC-C8848EA63F28}" v="122" dt="2023-08-04T19:05:34.849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A353-121A-65ED-E7BE-DC4BC52D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EE25A-5F93-325B-1B57-B1CC21C5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911E-F42D-085E-41BB-8897DC9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7961-F982-AF1C-0755-13FE42D0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CD94-71AB-16C7-50D3-C99048A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76B2-9143-4558-ABE9-2B4664BA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6E7B-09E8-B494-FB24-FE6D670E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0DAB-77A7-A24A-44D8-834079D8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9D2B-477E-CBD2-1FFF-FF946F4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9594-A934-D289-2983-D75485B1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68580-42F4-9BDD-CDC0-45BA06E6B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0FE97-43CF-022C-9504-933B17F5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9310-9A32-7111-F07C-1C9E9D29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2260-343E-CC55-1B47-57881BFC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5517-E2D1-0410-80A3-A4363EAF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201E-4BDE-D0E3-934A-6F15452F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8BE3-BBA5-5096-638B-D41B7C04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7601-3DBA-15F3-3E71-0CC0DD47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8F47-F0F2-31FC-558D-C2385BFE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2CC9-D59C-FCF4-76CB-FE0DF1AA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29EF-9E08-F5F3-BB3C-01AE678E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7752-D3D0-3B13-F7CF-C97697A7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6424-4D82-2D39-A1F4-23FBE9A6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BD39-4488-0D7E-ABDF-346535E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DE87-0574-289F-E5A6-E913752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39F2-FE8B-49E9-2037-8BE777F3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D827-958B-4AD6-7E6A-D3588C18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1F56B-5861-40CF-BD58-1AD0B831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CA85-5D36-17B2-1FA8-A358DB7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E5579-3E96-14FA-F043-4EB75629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F140-EAA8-D4BD-205E-EF05920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754-D2C8-EEDB-B66F-CE9176D4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AE8E-9877-737E-B390-542C1011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4D35-E71D-CCC3-C34D-3E0E709C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3F6F3-98E4-1F26-D4A1-568E809B7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ACB7-F5E6-49B2-1760-EE6AC86FA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57E52-5EF2-9079-6B51-88F5977C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D153E-ECD1-7613-E7A3-82602C72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E4329-4525-8732-8E45-5E46CBF1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59FC-8A8B-7A67-6BF9-2C0CF834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495BB-1C96-D0E7-B70E-E16DBD8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73F73-6549-D55C-0F05-9071884C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768C-820F-0FF5-697D-2AB21CCD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5C215-2617-C2F9-81B7-217FC10B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FDB6E-0A25-E686-ED9E-A893B14F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55C5-28B5-D821-3A04-1C8B6BAD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D1C2-6FAD-9718-5EB5-E492B3BE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E4AB-F0E5-8C0C-ECD3-E005F474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74C0-F0DE-F26B-EACB-75C9E34B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2BFE-6B17-58A5-7134-CE1AEF69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A067C-B7EA-8184-69E3-B18C2B94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0F1A-D1C3-9405-4388-B4EED4E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F8E8-8937-D113-2272-BC7B3745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EDEA6-F288-0FCB-F133-6F33D188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58CC-CE99-0489-3EA7-76101CB8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42FE-EECF-C12B-C7B0-2C90BE0D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2F44-165B-F40E-B522-820C82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3861-FE79-B6A6-3CE1-8116F4DF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8B3F7-A633-840F-4588-E58AB89B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6A0B-7558-8A2C-6925-B47C6674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B6A0-7BCF-CBA3-153D-6AE3FC277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26D1-6E43-4FD7-A136-F227884C017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720E-9B5D-2BC8-21DF-124EB930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4779-B2FA-700F-EDCD-D09B89D7B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8C20-F423-4B3A-8395-E97165B7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business/2018/02/03/super-bowl-spo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amblingsites.com/sports/nfl/super-bowl/odd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-football-reference.com/super-bow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hub.io/core/employment-us/datapackage.json" TargetMode="External"/><Relationship Id="rId4" Type="http://schemas.openxmlformats.org/officeDocument/2006/relationships/hyperlink" Target="https://www.kaggle.com/datasets/prondeau/superbowla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silver trophy&#10;&#10;Description automatically generated">
            <a:extLst>
              <a:ext uri="{FF2B5EF4-FFF2-40B4-BE49-F238E27FC236}">
                <a16:creationId xmlns:a16="http://schemas.microsoft.com/office/drawing/2014/main" id="{2B9CAA79-65C2-2F90-62E4-13A01859D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72C33-0CAC-AC42-7797-2C4E3C51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Super Bowl 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37846-B813-72E0-03FC-4F63620DD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Stock performance </a:t>
            </a:r>
          </a:p>
          <a:p>
            <a:r>
              <a:rPr lang="en-US" sz="2000">
                <a:solidFill>
                  <a:schemeClr val="bg1"/>
                </a:solidFill>
              </a:rPr>
              <a:t>vs</a:t>
            </a:r>
          </a:p>
          <a:p>
            <a:r>
              <a:rPr lang="en-US" sz="2000">
                <a:solidFill>
                  <a:schemeClr val="bg1"/>
                </a:solidFill>
              </a:rPr>
              <a:t>S&amp;P500</a:t>
            </a:r>
          </a:p>
        </p:txBody>
      </p:sp>
      <p:sp>
        <p:nvSpPr>
          <p:cNvPr id="5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F0AE9-5586-C4FA-3E4E-10089A6733A5}"/>
              </a:ext>
            </a:extLst>
          </p:cNvPr>
          <p:cNvSpPr txBox="1"/>
          <p:nvPr/>
        </p:nvSpPr>
        <p:spPr>
          <a:xfrm>
            <a:off x="9729623" y="6657945"/>
            <a:ext cx="2459327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ired.it/economia/business/2018/02/03/super-bowl-spo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5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DC97-80E6-B382-C35F-BC52FBAE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Can Super Bowl advertiser’s stock performance  vs S &amp; P 500 be predicted ?</a:t>
            </a:r>
            <a:br>
              <a:rPr lang="en-US" sz="2100" dirty="0">
                <a:solidFill>
                  <a:schemeClr val="bg1"/>
                </a:solidFill>
              </a:rPr>
            </a:br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oup of people celebrating">
            <a:extLst>
              <a:ext uri="{FF2B5EF4-FFF2-40B4-BE49-F238E27FC236}">
                <a16:creationId xmlns:a16="http://schemas.microsoft.com/office/drawing/2014/main" id="{5F086C67-F0E6-3120-04FA-BFB692C9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80" r="28300"/>
          <a:stretch/>
        </p:blipFill>
        <p:spPr>
          <a:xfrm>
            <a:off x="0" y="561118"/>
            <a:ext cx="5753102" cy="5735764"/>
          </a:xfrm>
          <a:prstGeom prst="rect">
            <a:avLst/>
          </a:prstGeom>
        </p:spPr>
      </p:pic>
      <p:cxnSp>
        <p:nvCxnSpPr>
          <p:cNvPr id="54" name="Straight Connector 57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3EE47133-AA0B-8883-C82A-29B4A3F6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Past research focused on short term performance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Previous studies used only a couple of years of data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Advertisers were more likely to beat the index than not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D8921-4A8B-C0E2-746E-10959B2A9DFF}"/>
              </a:ext>
            </a:extLst>
          </p:cNvPr>
          <p:cNvSpPr txBox="1"/>
          <p:nvPr/>
        </p:nvSpPr>
        <p:spPr>
          <a:xfrm>
            <a:off x="3426824" y="6096827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usgamblingsites.com/sports/nfl/super-bowl/od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4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des on papers">
            <a:extLst>
              <a:ext uri="{FF2B5EF4-FFF2-40B4-BE49-F238E27FC236}">
                <a16:creationId xmlns:a16="http://schemas.microsoft.com/office/drawing/2014/main" id="{DFB01868-FB16-6773-60DD-2640718C4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C1546-080F-E34C-1237-21A575CE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30C1-FEF9-AC47-B9BF-4B6D4F11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accent4">
                    <a:lumMod val="40000"/>
                    <a:lumOff val="60000"/>
                  </a:schemeClr>
                </a:solidFill>
              </a:rPr>
              <a:t>The data was merged from several data sets.</a:t>
            </a:r>
          </a:p>
          <a:p>
            <a:r>
              <a:rPr lang="en-US" sz="2600">
                <a:solidFill>
                  <a:srgbClr val="FFFFFF"/>
                </a:solidFill>
              </a:rPr>
              <a:t>Text file scraped from </a:t>
            </a:r>
            <a:r>
              <a:rPr lang="en-US" sz="26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https://www.pro-football-reference.com/super-bowl/</a:t>
            </a:r>
            <a:r>
              <a:rPr lang="en-US" sz="2600">
                <a:solidFill>
                  <a:schemeClr val="accent2"/>
                </a:solidFill>
              </a:rPr>
              <a:t> </a:t>
            </a:r>
            <a:r>
              <a:rPr lang="en-US" sz="2600">
                <a:solidFill>
                  <a:srgbClr val="FFFFFF"/>
                </a:solidFill>
              </a:rPr>
              <a:t>  (mostly for dates)</a:t>
            </a:r>
          </a:p>
          <a:p>
            <a:r>
              <a:rPr lang="en-US" sz="2600">
                <a:solidFill>
                  <a:srgbClr val="FFFFFF"/>
                </a:solidFill>
              </a:rPr>
              <a:t>From Kaggle </a:t>
            </a:r>
            <a:r>
              <a:rPr lang="en-US" sz="260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https://www.kaggle.com/datasets/prondeau/superbowlads</a:t>
            </a:r>
            <a:r>
              <a:rPr lang="en-US" sz="2600">
                <a:solidFill>
                  <a:schemeClr val="accent2"/>
                </a:solidFill>
              </a:rPr>
              <a:t> </a:t>
            </a: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(main data set </a:t>
            </a:r>
            <a:r>
              <a:rPr lang="en-US" sz="26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563 Superbowl commercials with the year, product type, product/commercial title, and sometimes a plot)</a:t>
            </a:r>
            <a:endParaRPr lang="en-US" sz="2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>
                <a:solidFill>
                  <a:srgbClr val="FFFFFF"/>
                </a:solidFill>
              </a:rPr>
              <a:t> </a:t>
            </a:r>
            <a:r>
              <a:rPr lang="en-US" sz="260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https://datahub.io/core/employment-us/datapackage.json</a:t>
            </a:r>
            <a:r>
              <a:rPr lang="en-US" sz="2600">
                <a:solidFill>
                  <a:schemeClr val="accent2"/>
                </a:solidFill>
              </a:rPr>
              <a:t> </a:t>
            </a:r>
            <a:r>
              <a:rPr lang="en-US" sz="2600">
                <a:solidFill>
                  <a:srgbClr val="FFFFFF"/>
                </a:solidFill>
              </a:rPr>
              <a:t>(general economic information)</a:t>
            </a:r>
          </a:p>
          <a:p>
            <a:r>
              <a:rPr lang="en-US" sz="2600">
                <a:solidFill>
                  <a:srgbClr val="FFFFFF"/>
                </a:solidFill>
              </a:rPr>
              <a:t>Additionally, ChatGPT was used to generate the stock tickers.</a:t>
            </a:r>
          </a:p>
          <a:p>
            <a:endParaRPr lang="en-US" sz="2600">
              <a:solidFill>
                <a:srgbClr val="FFFFFF"/>
              </a:solidFill>
            </a:endParaRPr>
          </a:p>
          <a:p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4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E5339-EC57-2F79-45BD-879EE287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006557"/>
          </a:xfrm>
        </p:spPr>
        <p:txBody>
          <a:bodyPr anchor="t"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Interesting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AB55-5D31-B57D-F27E-B72F918D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2769079"/>
            <a:ext cx="4391025" cy="2831621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4">
                    <a:alpha val="80000"/>
                  </a:schemeClr>
                </a:solidFill>
              </a:rPr>
              <a:t>Surprisingly, the previous research did appear to have looked at some particularly lucky years, 2009 and 2010</a:t>
            </a:r>
          </a:p>
          <a:p>
            <a:pPr marL="0" indent="0">
              <a:buNone/>
            </a:pPr>
            <a:endParaRPr lang="en-US" sz="2400" dirty="0">
              <a:solidFill>
                <a:schemeClr val="accent4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alpha val="80000"/>
                  </a:schemeClr>
                </a:solidFill>
              </a:rPr>
              <a:t>Both years had a 62.5% chance of overperformance while the average of all years was only 43.5%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53C7BD7-F34F-4035-D3D8-101BC8C5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1182255"/>
            <a:ext cx="6428508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5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D5147-6611-4DF4-0299-48701391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Product types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9FE71E7A-CA42-A6EF-BC68-8EA160FC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Note that ads are dominated by a few categories</a:t>
            </a:r>
          </a:p>
          <a:p>
            <a:r>
              <a:rPr lang="en-US" sz="2000">
                <a:solidFill>
                  <a:schemeClr val="bg1"/>
                </a:solidFill>
              </a:rPr>
              <a:t>Film, car , alcohol and food are about than 3 of every 5 ads</a:t>
            </a:r>
          </a:p>
          <a:p>
            <a:r>
              <a:rPr lang="en-US" sz="2000">
                <a:solidFill>
                  <a:schemeClr val="bg1"/>
                </a:solidFill>
              </a:rPr>
              <a:t>Add the similar categories TV and Soft Drink and it is closer to 3 in 4 ads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E05931-94BE-D531-23BE-6B6A33BA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467" y="1199617"/>
            <a:ext cx="5037433" cy="438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48226-35C6-8C39-F847-99939084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069676"/>
            <a:ext cx="4391024" cy="156138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Overperformance by Product Type</a:t>
            </a:r>
          </a:p>
        </p:txBody>
      </p:sp>
      <p:pic>
        <p:nvPicPr>
          <p:cNvPr id="2052" name="Picture 4" descr="A graph of a product type&#10;&#10;Description automatically generated">
            <a:extLst>
              <a:ext uri="{FF2B5EF4-FFF2-40B4-BE49-F238E27FC236}">
                <a16:creationId xmlns:a16="http://schemas.microsoft.com/office/drawing/2014/main" id="{A8AB788A-F600-D739-4220-EBD2F409D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" b="-1"/>
          <a:stretch/>
        </p:blipFill>
        <p:spPr bwMode="auto">
          <a:xfrm>
            <a:off x="889914" y="1429488"/>
            <a:ext cx="5151196" cy="45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Content Placeholder 2055">
            <a:extLst>
              <a:ext uri="{FF2B5EF4-FFF2-40B4-BE49-F238E27FC236}">
                <a16:creationId xmlns:a16="http://schemas.microsoft.com/office/drawing/2014/main" id="{8A62F611-7E93-1A03-AB59-A3329F9E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811" y="2631056"/>
            <a:ext cx="5348377" cy="33776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Gaming is a very small sample of ads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There seem to be definite divisions by product type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Food, Soft drink and Alcohol are all above average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Film (but oddly not TV ) and Cars are generally below average</a:t>
            </a:r>
          </a:p>
        </p:txBody>
      </p:sp>
    </p:spTree>
    <p:extLst>
      <p:ext uri="{BB962C8B-B14F-4D97-AF65-F5344CB8AC3E}">
        <p14:creationId xmlns:p14="http://schemas.microsoft.com/office/powerpoint/2010/main" val="342423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Confetti raining on goal post">
            <a:extLst>
              <a:ext uri="{FF2B5EF4-FFF2-40B4-BE49-F238E27FC236}">
                <a16:creationId xmlns:a16="http://schemas.microsoft.com/office/drawing/2014/main" id="{F002F597-28C6-58E5-EC91-07F9F12A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r="79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4B883-B971-07AE-0C4D-FD3E711C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2" y="826853"/>
            <a:ext cx="6963952" cy="296024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Model plan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Try out several models to predict the target ‘overperform’: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KNN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SVM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Random Forest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Gradient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FB77B-C9A0-3858-866B-FD7AC6725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76220"/>
            <a:ext cx="5497902" cy="238355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Numeric features </a:t>
            </a:r>
          </a:p>
          <a:p>
            <a:pPr lvl="1" algn="l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Year	 market cap		shares outstanding	 </a:t>
            </a:r>
          </a:p>
          <a:p>
            <a:pPr lvl="1" algn="l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year incorporated	Previous Superbowl Ad </a:t>
            </a:r>
          </a:p>
          <a:p>
            <a:pPr lvl="1" algn="l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Yearly Ad Count 	 New Advertiser 	Ave inflation  rate</a:t>
            </a:r>
          </a:p>
          <a:p>
            <a:pPr lvl="1" algn="l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CPI	USD per euro	Annual change in GDP	VIX</a:t>
            </a:r>
          </a:p>
          <a:p>
            <a:pPr lvl="1" algn="l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 in businesses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Categorical features</a:t>
            </a:r>
          </a:p>
          <a:p>
            <a:pPr lvl="1" algn="l"/>
            <a:r>
              <a:rPr lang="en-US" sz="1600" dirty="0">
                <a:solidFill>
                  <a:srgbClr val="92D050"/>
                </a:solidFill>
              </a:rPr>
              <a:t>	Product type </a:t>
            </a:r>
          </a:p>
          <a:p>
            <a:pPr lvl="1" algn="l"/>
            <a:r>
              <a:rPr lang="en-US" sz="1600" dirty="0">
                <a:solidFill>
                  <a:srgbClr val="92D050"/>
                </a:solidFill>
              </a:rPr>
              <a:t>	Ticker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5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E569-B987-7F99-556A-E2145B57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85F00A-8926-4737-8D6C-1C99488E65A7}"/>
              </a:ext>
            </a:extLst>
          </p:cNvPr>
          <p:cNvSpPr txBox="1"/>
          <p:nvPr/>
        </p:nvSpPr>
        <p:spPr>
          <a:xfrm>
            <a:off x="897769" y="2311884"/>
            <a:ext cx="4586513" cy="3245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best test score is with KNN but that is the most variable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Random Forest and Gradient Boosting seem to be the most consistent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 may be overfitting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E0494D-DA4D-2736-E855-2A305DEF1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972958"/>
              </p:ext>
            </p:extLst>
          </p:nvPr>
        </p:nvGraphicFramePr>
        <p:xfrm>
          <a:off x="5929746" y="1687123"/>
          <a:ext cx="5929746" cy="348375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3562">
                  <a:extLst>
                    <a:ext uri="{9D8B030D-6E8A-4147-A177-3AD203B41FA5}">
                      <a16:colId xmlns:a16="http://schemas.microsoft.com/office/drawing/2014/main" val="112935998"/>
                    </a:ext>
                  </a:extLst>
                </a:gridCol>
                <a:gridCol w="1418076">
                  <a:extLst>
                    <a:ext uri="{9D8B030D-6E8A-4147-A177-3AD203B41FA5}">
                      <a16:colId xmlns:a16="http://schemas.microsoft.com/office/drawing/2014/main" val="4156308995"/>
                    </a:ext>
                  </a:extLst>
                </a:gridCol>
                <a:gridCol w="1226036">
                  <a:extLst>
                    <a:ext uri="{9D8B030D-6E8A-4147-A177-3AD203B41FA5}">
                      <a16:colId xmlns:a16="http://schemas.microsoft.com/office/drawing/2014/main" val="4126056119"/>
                    </a:ext>
                  </a:extLst>
                </a:gridCol>
                <a:gridCol w="1226036">
                  <a:extLst>
                    <a:ext uri="{9D8B030D-6E8A-4147-A177-3AD203B41FA5}">
                      <a16:colId xmlns:a16="http://schemas.microsoft.com/office/drawing/2014/main" val="2664607033"/>
                    </a:ext>
                  </a:extLst>
                </a:gridCol>
                <a:gridCol w="1226036">
                  <a:extLst>
                    <a:ext uri="{9D8B030D-6E8A-4147-A177-3AD203B41FA5}">
                      <a16:colId xmlns:a16="http://schemas.microsoft.com/office/drawing/2014/main" val="961071610"/>
                    </a:ext>
                  </a:extLst>
                </a:gridCol>
              </a:tblGrid>
              <a:tr h="874254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Algorithm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ROC-AUC train score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ROC-AUC test score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ROC-AUC test std</a:t>
                      </a:r>
                    </a:p>
                  </a:txBody>
                  <a:tcPr marL="83681" marR="83681" marT="41840" marB="41840" anchor="ctr"/>
                </a:tc>
                <a:extLst>
                  <a:ext uri="{0D108BD9-81ED-4DB2-BD59-A6C34878D82A}">
                    <a16:rowId xmlns:a16="http://schemas.microsoft.com/office/drawing/2014/main" val="3649446291"/>
                  </a:ext>
                </a:extLst>
              </a:tr>
              <a:tr h="622573">
                <a:tc>
                  <a:txBody>
                    <a:bodyPr/>
                    <a:lstStyle/>
                    <a:p>
                      <a:pPr algn="r" fontAlgn="ctr"/>
                      <a:endParaRPr lang="en-US" sz="1700" b="1" dirty="0">
                        <a:effectLst/>
                      </a:endParaRP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Logistic Regression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0.609158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0.511905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0.111955</a:t>
                      </a:r>
                    </a:p>
                  </a:txBody>
                  <a:tcPr marL="83681" marR="83681" marT="41840" marB="41840" anchor="ctr"/>
                </a:tc>
                <a:extLst>
                  <a:ext uri="{0D108BD9-81ED-4DB2-BD59-A6C34878D82A}">
                    <a16:rowId xmlns:a16="http://schemas.microsoft.com/office/drawing/2014/main" val="1038771113"/>
                  </a:ext>
                </a:extLst>
              </a:tr>
              <a:tr h="370892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KNN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0.510451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0.672619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0.144881</a:t>
                      </a:r>
                    </a:p>
                  </a:txBody>
                  <a:tcPr marL="83681" marR="83681" marT="41840" marB="41840" anchor="ctr"/>
                </a:tc>
                <a:extLst>
                  <a:ext uri="{0D108BD9-81ED-4DB2-BD59-A6C34878D82A}">
                    <a16:rowId xmlns:a16="http://schemas.microsoft.com/office/drawing/2014/main" val="1562704562"/>
                  </a:ext>
                </a:extLst>
              </a:tr>
              <a:tr h="370892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SVM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0.575399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0.623333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0.138484</a:t>
                      </a:r>
                    </a:p>
                  </a:txBody>
                  <a:tcPr marL="83681" marR="83681" marT="41840" marB="41840" anchor="ctr"/>
                </a:tc>
                <a:extLst>
                  <a:ext uri="{0D108BD9-81ED-4DB2-BD59-A6C34878D82A}">
                    <a16:rowId xmlns:a16="http://schemas.microsoft.com/office/drawing/2014/main" val="3791810936"/>
                  </a:ext>
                </a:extLst>
              </a:tr>
              <a:tr h="622573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Random Forest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0.570719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0.597619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0.084213</a:t>
                      </a:r>
                    </a:p>
                  </a:txBody>
                  <a:tcPr marL="83681" marR="83681" marT="41840" marB="41840" anchor="ctr"/>
                </a:tc>
                <a:extLst>
                  <a:ext uri="{0D108BD9-81ED-4DB2-BD59-A6C34878D82A}">
                    <a16:rowId xmlns:a16="http://schemas.microsoft.com/office/drawing/2014/main" val="1258357802"/>
                  </a:ext>
                </a:extLst>
              </a:tr>
              <a:tr h="622573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Gradient Boost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0.582257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0.572619</a:t>
                      </a:r>
                    </a:p>
                  </a:txBody>
                  <a:tcPr marL="83681" marR="83681" marT="41840" marB="418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0.101707</a:t>
                      </a:r>
                    </a:p>
                  </a:txBody>
                  <a:tcPr marL="83681" marR="83681" marT="41840" marB="41840" anchor="ctr"/>
                </a:tc>
                <a:extLst>
                  <a:ext uri="{0D108BD9-81ED-4DB2-BD59-A6C34878D82A}">
                    <a16:rowId xmlns:a16="http://schemas.microsoft.com/office/drawing/2014/main" val="258176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1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443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Super Bowl Ads</vt:lpstr>
      <vt:lpstr>Can Super Bowl advertiser’s stock performance  vs S &amp; P 500 be predicted ? </vt:lpstr>
      <vt:lpstr>The Data</vt:lpstr>
      <vt:lpstr>Interesting Turn</vt:lpstr>
      <vt:lpstr>Product types</vt:lpstr>
      <vt:lpstr>Overperformance by Product Type</vt:lpstr>
      <vt:lpstr>Model plan  Try out several models to predict the target ‘overperform’:  Logistic Regression KNN SVM Random Forest Gradient Boosting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Bowl Ads</dc:title>
  <dc:creator>Michael Daniel</dc:creator>
  <cp:lastModifiedBy>Michael Daniel</cp:lastModifiedBy>
  <cp:revision>2</cp:revision>
  <dcterms:created xsi:type="dcterms:W3CDTF">2023-08-03T19:26:58Z</dcterms:created>
  <dcterms:modified xsi:type="dcterms:W3CDTF">2023-08-04T19:10:57Z</dcterms:modified>
</cp:coreProperties>
</file>