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Play"/>
      <p:regular r:id="rId19"/>
      <p:bold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eb84adc6b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eb84adc6b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9eb84adc6b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018020" y="662937"/>
            <a:ext cx="4624442" cy="554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0" y="0"/>
            <a:ext cx="626745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s">
  <p:cSld name="Dos contenido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 r="0%" t="0%"/>
            </a:path>
            <a:tileRect b="0%" l="0%"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1"/>
          <p:cNvSpPr txBox="1"/>
          <p:nvPr>
            <p:ph type="title"/>
          </p:nvPr>
        </p:nvSpPr>
        <p:spPr>
          <a:xfrm>
            <a:off x="550863" y="48831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11"/>
          <p:cNvGrpSpPr/>
          <p:nvPr/>
        </p:nvGrpSpPr>
        <p:grpSpPr>
          <a:xfrm>
            <a:off x="10346504" y="1833152"/>
            <a:ext cx="1656714" cy="1656714"/>
            <a:chOff x="10112258" y="2147095"/>
            <a:chExt cx="1656714" cy="1656714"/>
          </a:xfrm>
        </p:grpSpPr>
        <p:sp>
          <p:nvSpPr>
            <p:cNvPr id="117" name="Google Shape;117;p11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4295775" y="0"/>
            <a:ext cx="360000" cy="27463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 r="0%" t="0%"/>
            </a:path>
            <a:tileRect b="0%" l="0%"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0" name="Google Shape;120;p11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21" name="Google Shape;121;p11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550862" y="196509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2" type="body"/>
          </p:nvPr>
        </p:nvSpPr>
        <p:spPr>
          <a:xfrm>
            <a:off x="6301305" y="1965095"/>
            <a:ext cx="5339397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>
  <p:cSld name="Tabl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550863" y="560961"/>
            <a:ext cx="11090275" cy="11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550861" y="1917064"/>
            <a:ext cx="11090275" cy="4297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ierr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 r="0%" t="0%"/>
            </a:path>
            <a:tileRect b="0%" l="0%"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549536" y="549274"/>
            <a:ext cx="5179330" cy="2841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549537" y="3646704"/>
            <a:ext cx="5179330" cy="270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3"/>
          <p:cNvSpPr/>
          <p:nvPr>
            <p:ph idx="2" type="pic"/>
          </p:nvPr>
        </p:nvSpPr>
        <p:spPr>
          <a:xfrm>
            <a:off x="5926138" y="549275"/>
            <a:ext cx="5654675" cy="578802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9" name="Google Shape;139;p13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140" name="Google Shape;140;p13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42" name="Google Shape;142;p13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143" name="Google Shape;143;p13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7" name="Google Shape;147;p1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1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6" name="Google Shape;156;p14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14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 r="0%" t="0%"/>
            </a:path>
            <a:tileRect b="0%" l="0%"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60" name="Google Shape;160;p1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20" name="Google Shape;20;p3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550863" y="483924"/>
            <a:ext cx="11090275" cy="1684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50863" y="2419350"/>
            <a:ext cx="11090274" cy="3913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8896749" y="1383159"/>
            <a:ext cx="897877" cy="934082"/>
            <a:chOff x="5129684" y="1232940"/>
            <a:chExt cx="897877" cy="934082"/>
          </a:xfrm>
        </p:grpSpPr>
        <p:sp>
          <p:nvSpPr>
            <p:cNvPr id="30" name="Google Shape;30;p3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" name="Google Shape;33;p3"/>
          <p:cNvSpPr/>
          <p:nvPr/>
        </p:nvSpPr>
        <p:spPr>
          <a:xfrm>
            <a:off x="10168304" y="385236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 r="0%" t="0%"/>
            </a:path>
            <a:tileRect b="0%" l="0%"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8925426" y="2736835"/>
            <a:ext cx="3990589" cy="4054324"/>
            <a:chOff x="4285509" y="2736835"/>
            <a:chExt cx="3990589" cy="4054324"/>
          </a:xfrm>
        </p:grpSpPr>
        <p:sp>
          <p:nvSpPr>
            <p:cNvPr id="35" name="Google Shape;35;p3"/>
            <p:cNvSpPr/>
            <p:nvPr/>
          </p:nvSpPr>
          <p:spPr>
            <a:xfrm flipH="1" rot="8100000">
              <a:off x="4602175" y="3958416"/>
              <a:ext cx="3536330" cy="1853969"/>
            </a:xfrm>
            <a:custGeom>
              <a:rect b="b" l="l" r="r" t="t"/>
              <a:pathLst>
                <a:path extrusionOk="0" h="1853969" w="353633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1000">
                  <a:srgbClr val="2B274A"/>
                </a:gs>
                <a:gs pos="97000">
                  <a:schemeClr val="dk2"/>
                </a:gs>
                <a:gs pos="100000">
                  <a:schemeClr val="dk2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36" name="Google Shape;36;p3"/>
            <p:cNvGrpSpPr/>
            <p:nvPr/>
          </p:nvGrpSpPr>
          <p:grpSpPr>
            <a:xfrm>
              <a:off x="4285509" y="2736835"/>
              <a:ext cx="3990588" cy="3990588"/>
              <a:chOff x="-737095" y="2736835"/>
              <a:chExt cx="3990588" cy="3990588"/>
            </a:xfrm>
          </p:grpSpPr>
          <p:sp>
            <p:nvSpPr>
              <p:cNvPr id="37" name="Google Shape;37;p3"/>
              <p:cNvSpPr/>
              <p:nvPr/>
            </p:nvSpPr>
            <p:spPr>
              <a:xfrm flipH="1" rot="8100000">
                <a:off x="-481151" y="3649708"/>
                <a:ext cx="3478701" cy="2164843"/>
              </a:xfrm>
              <a:custGeom>
                <a:rect b="b" l="l" r="r" t="t"/>
                <a:pathLst>
                  <a:path extrusionOk="0" h="2164843" w="3478701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rgbClr val="746EB3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flipH="1" rot="2700000">
                <a:off x="1512277" y="2840042"/>
                <a:ext cx="214196" cy="933178"/>
              </a:xfrm>
              <a:prstGeom prst="ellipse">
                <a:avLst/>
              </a:prstGeom>
              <a:solidFill>
                <a:srgbClr val="2B274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39" name="Google Shape;39;p3"/>
          <p:cNvGrpSpPr/>
          <p:nvPr/>
        </p:nvGrpSpPr>
        <p:grpSpPr>
          <a:xfrm>
            <a:off x="5657788" y="3903772"/>
            <a:ext cx="1656714" cy="1656714"/>
            <a:chOff x="10112258" y="2147095"/>
            <a:chExt cx="1656714" cy="1656714"/>
          </a:xfrm>
        </p:grpSpPr>
        <p:sp>
          <p:nvSpPr>
            <p:cNvPr id="40" name="Google Shape;40;p3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e sección">
  <p:cSld name="Título de secció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ctrTitle"/>
          </p:nvPr>
        </p:nvSpPr>
        <p:spPr>
          <a:xfrm>
            <a:off x="550863" y="4045464"/>
            <a:ext cx="1111535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/>
          <p:nvPr>
            <p:ph idx="2" type="pic"/>
          </p:nvPr>
        </p:nvSpPr>
        <p:spPr>
          <a:xfrm>
            <a:off x="0" y="4594"/>
            <a:ext cx="12192000" cy="3771878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 r="0%" t="0%"/>
            </a:path>
            <a:tileRect b="0%" l="0%"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subtítulo + imagen">
  <p:cSld name="Título + subtítulo + image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ctrTitle"/>
          </p:nvPr>
        </p:nvSpPr>
        <p:spPr>
          <a:xfrm>
            <a:off x="550863" y="196900"/>
            <a:ext cx="4159160" cy="31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547271" y="3505200"/>
            <a:ext cx="4159160" cy="235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5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 r="0%" t="0%"/>
            </a:path>
            <a:tileRect b="0%" l="0%"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54" name="Google Shape;54;p5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7" name="Google Shape;57;p5"/>
          <p:cNvSpPr/>
          <p:nvPr>
            <p:ph idx="2" type="pic"/>
          </p:nvPr>
        </p:nvSpPr>
        <p:spPr>
          <a:xfrm>
            <a:off x="5678049" y="78871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8" name="Google Shape;58;p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 1">
  <p:cSld name="Título y contenido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 rot="10800000">
            <a:off x="8925426" y="-229892"/>
            <a:ext cx="3990589" cy="4054324"/>
            <a:chOff x="4285509" y="2736835"/>
            <a:chExt cx="3990589" cy="4054324"/>
          </a:xfrm>
        </p:grpSpPr>
        <p:sp>
          <p:nvSpPr>
            <p:cNvPr id="63" name="Google Shape;63;p6"/>
            <p:cNvSpPr/>
            <p:nvPr/>
          </p:nvSpPr>
          <p:spPr>
            <a:xfrm flipH="1" rot="8100000">
              <a:off x="4602175" y="3958416"/>
              <a:ext cx="3536330" cy="1853969"/>
            </a:xfrm>
            <a:custGeom>
              <a:rect b="b" l="l" r="r" t="t"/>
              <a:pathLst>
                <a:path extrusionOk="0" h="1853969" w="353633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1000">
                  <a:srgbClr val="2B274A"/>
                </a:gs>
                <a:gs pos="97000">
                  <a:schemeClr val="dk2"/>
                </a:gs>
                <a:gs pos="100000">
                  <a:schemeClr val="dk2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4" name="Google Shape;64;p6"/>
            <p:cNvGrpSpPr/>
            <p:nvPr/>
          </p:nvGrpSpPr>
          <p:grpSpPr>
            <a:xfrm>
              <a:off x="4285509" y="2736835"/>
              <a:ext cx="3990588" cy="3990588"/>
              <a:chOff x="-737095" y="2736835"/>
              <a:chExt cx="3990588" cy="3990588"/>
            </a:xfrm>
          </p:grpSpPr>
          <p:sp>
            <p:nvSpPr>
              <p:cNvPr id="65" name="Google Shape;65;p6"/>
              <p:cNvSpPr/>
              <p:nvPr/>
            </p:nvSpPr>
            <p:spPr>
              <a:xfrm flipH="1" rot="8100000">
                <a:off x="-481151" y="3649708"/>
                <a:ext cx="3478701" cy="2164843"/>
              </a:xfrm>
              <a:custGeom>
                <a:rect b="b" l="l" r="r" t="t"/>
                <a:pathLst>
                  <a:path extrusionOk="0" h="2164843" w="3478701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rgbClr val="746EB3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 flipH="1" rot="2700000">
                <a:off x="1512277" y="2840042"/>
                <a:ext cx="214196" cy="933178"/>
              </a:xfrm>
              <a:prstGeom prst="ellipse">
                <a:avLst/>
              </a:prstGeom>
              <a:solidFill>
                <a:srgbClr val="2B274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67" name="Google Shape;67;p6"/>
          <p:cNvGrpSpPr/>
          <p:nvPr/>
        </p:nvGrpSpPr>
        <p:grpSpPr>
          <a:xfrm>
            <a:off x="8690355" y="4892075"/>
            <a:ext cx="1656714" cy="1656714"/>
            <a:chOff x="10112258" y="2147095"/>
            <a:chExt cx="1656714" cy="1656714"/>
          </a:xfrm>
        </p:grpSpPr>
        <p:sp>
          <p:nvSpPr>
            <p:cNvPr id="68" name="Google Shape;68;p6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71" name="Google Shape;71;p6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5" name="Google Shape;75;p6"/>
          <p:cNvSpPr txBox="1"/>
          <p:nvPr>
            <p:ph type="title"/>
          </p:nvPr>
        </p:nvSpPr>
        <p:spPr>
          <a:xfrm>
            <a:off x="550862" y="498474"/>
            <a:ext cx="7960421" cy="1450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581343" y="2103039"/>
            <a:ext cx="7929940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subtítulo">
  <p:cSld name="Título + subtítul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7"/>
          <p:cNvSpPr txBox="1"/>
          <p:nvPr>
            <p:ph type="ctrTitle"/>
          </p:nvPr>
        </p:nvSpPr>
        <p:spPr>
          <a:xfrm>
            <a:off x="1524000" y="137668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subTitle"/>
          </p:nvPr>
        </p:nvSpPr>
        <p:spPr>
          <a:xfrm>
            <a:off x="1524000" y="379984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s 1">
  <p:cSld name="Dos contenidos 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 r="0%" t="0%"/>
            </a:path>
            <a:tileRect b="0%" l="0%"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9" name="Google Shape;89;p8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90" name="Google Shape;90;p8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550863" y="50863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2" type="body"/>
          </p:nvPr>
        </p:nvSpPr>
        <p:spPr>
          <a:xfrm>
            <a:off x="6205540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+ imagen ">
  <p:cSld name="Contenido + imagen 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600974" y="196900"/>
            <a:ext cx="4899628" cy="23314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583162" y="2827209"/>
            <a:ext cx="4917440" cy="344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04800" lvl="1" marL="9144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9"/>
          <p:cNvSpPr/>
          <p:nvPr>
            <p:ph idx="2" type="pic"/>
          </p:nvPr>
        </p:nvSpPr>
        <p:spPr>
          <a:xfrm>
            <a:off x="6095588" y="0"/>
            <a:ext cx="6095998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2" name="Google Shape;102;p9"/>
          <p:cNvGrpSpPr/>
          <p:nvPr/>
        </p:nvGrpSpPr>
        <p:grpSpPr>
          <a:xfrm>
            <a:off x="4689246" y="551774"/>
            <a:ext cx="897877" cy="934082"/>
            <a:chOff x="5129684" y="1232940"/>
            <a:chExt cx="897877" cy="934082"/>
          </a:xfrm>
        </p:grpSpPr>
        <p:sp>
          <p:nvSpPr>
            <p:cNvPr id="103" name="Google Shape;103;p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 r="0%" t="0%"/>
            </a:path>
            <a:tileRect b="0%" l="0%"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+ tabla">
  <p:cSld name="Contenido + tabl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553720" y="1917065"/>
            <a:ext cx="2921000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0" i="0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6924675" y="129700"/>
            <a:ext cx="48405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s-ES"/>
              <a:t>SubliMaipu Back-Front-react</a:t>
            </a:r>
            <a:endParaRPr/>
          </a:p>
        </p:txBody>
      </p:sp>
      <p:pic>
        <p:nvPicPr>
          <p:cNvPr descr="Fondo digital de puntos de datos" id="170" name="Google Shape;170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36" r="7936" t="0"/>
          <a:stretch/>
        </p:blipFill>
        <p:spPr>
          <a:xfrm>
            <a:off x="0" y="0"/>
            <a:ext cx="62674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7859725" y="5057700"/>
            <a:ext cx="43062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Nombres: Miguel Laguela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		Matias Torres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Asignatura: Full Stack 2 - 001D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Profesor: Eduardo Baeza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4"/>
          <p:cNvGrpSpPr/>
          <p:nvPr/>
        </p:nvGrpSpPr>
        <p:grpSpPr>
          <a:xfrm>
            <a:off x="4689246" y="551774"/>
            <a:ext cx="897877" cy="934082"/>
            <a:chOff x="5129684" y="1232940"/>
            <a:chExt cx="897877" cy="934082"/>
          </a:xfrm>
        </p:grpSpPr>
        <p:sp>
          <p:nvSpPr>
            <p:cNvPr id="245" name="Google Shape;245;p2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8" name="Google Shape;248;p24"/>
          <p:cNvSpPr txBox="1"/>
          <p:nvPr>
            <p:ph type="title"/>
          </p:nvPr>
        </p:nvSpPr>
        <p:spPr>
          <a:xfrm>
            <a:off x="0" y="175700"/>
            <a:ext cx="42957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s-ES" sz="4800" u="sng"/>
              <a:t>Diseño Fiable</a:t>
            </a:r>
            <a:endParaRPr b="1" sz="4800" u="sng"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16725" y="2870484"/>
            <a:ext cx="4452900" cy="3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s-ES"/>
              <a:t>Es una prueba de </a:t>
            </a:r>
            <a:r>
              <a:rPr lang="es-ES"/>
              <a:t>garantía</a:t>
            </a:r>
            <a:r>
              <a:rPr lang="es-ES"/>
              <a:t> en que visualmente se puede ver que las funciones importantes funcionan.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 r="0%" t="0%"/>
            </a:path>
            <a:tileRect b="0%" l="0%"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175" y="0"/>
            <a:ext cx="7585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s-ES" sz="4800" u="sng"/>
              <a:t>FrontEnd- Pruebas Vitest</a:t>
            </a:r>
            <a:endParaRPr b="1" sz="4800" u="sng"/>
          </a:p>
        </p:txBody>
      </p:sp>
      <p:pic>
        <p:nvPicPr>
          <p:cNvPr id="258" name="Google Shape;258;p25" title="imag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90" y="2103735"/>
            <a:ext cx="8900451" cy="39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3506400" y="456250"/>
            <a:ext cx="51792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b="1" lang="es-ES" u="sng"/>
              <a:t>GitHub</a:t>
            </a:r>
            <a:endParaRPr b="1" u="sng"/>
          </a:p>
        </p:txBody>
      </p:sp>
      <p:pic>
        <p:nvPicPr>
          <p:cNvPr id="264" name="Google Shape;264;p26" title="image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863" y="2006913"/>
            <a:ext cx="7734176" cy="26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549525" y="549275"/>
            <a:ext cx="51795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b="1" lang="es-ES" u="sng"/>
              <a:t>Conclusiones</a:t>
            </a:r>
            <a:endParaRPr b="1" u="sng"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549525" y="3079627"/>
            <a:ext cx="51792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Se </a:t>
            </a:r>
            <a:r>
              <a:rPr lang="es-ES"/>
              <a:t>construyó una</a:t>
            </a:r>
            <a:r>
              <a:rPr lang="es-ES"/>
              <a:t> app funcional, incluyendo Spring Boot y React</a:t>
            </a:r>
            <a:endParaRPr/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Se </a:t>
            </a:r>
            <a:r>
              <a:rPr lang="es-ES"/>
              <a:t>formó</a:t>
            </a:r>
            <a:r>
              <a:rPr lang="es-ES"/>
              <a:t> una estructura moderna</a:t>
            </a:r>
            <a:endParaRPr/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Se </a:t>
            </a:r>
            <a:r>
              <a:rPr lang="es-ES"/>
              <a:t>revisó</a:t>
            </a:r>
            <a:r>
              <a:rPr lang="es-ES"/>
              <a:t> que </a:t>
            </a:r>
            <a:r>
              <a:rPr lang="es-ES"/>
              <a:t>contuviera</a:t>
            </a:r>
            <a:r>
              <a:rPr lang="es-ES"/>
              <a:t> una alta calidad del </a:t>
            </a:r>
            <a:r>
              <a:rPr lang="es-ES"/>
              <a:t>código</a:t>
            </a:r>
            <a:r>
              <a:rPr lang="es-ES"/>
              <a:t> con el uso de pruebas unitarias</a:t>
            </a:r>
            <a:endParaRPr/>
          </a:p>
        </p:txBody>
      </p:sp>
      <p:pic>
        <p:nvPicPr>
          <p:cNvPr descr="Primer plano de una red" id="272" name="Google Shape;272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" l="0" r="0" t="1"/>
          <a:stretch/>
        </p:blipFill>
        <p:spPr>
          <a:xfrm>
            <a:off x="5926138" y="549275"/>
            <a:ext cx="5654675" cy="5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550875" y="483925"/>
            <a:ext cx="1109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s-ES" sz="4800" u="sng"/>
              <a:t>Índice</a:t>
            </a:r>
            <a:endParaRPr b="1" sz="4800" u="sng"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550863" y="2419350"/>
            <a:ext cx="11090274" cy="3913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u="sng"/>
          </a:p>
          <a:p>
            <a:pPr indent="-342900" lvl="0" marL="457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Diseño y </a:t>
            </a:r>
            <a:r>
              <a:rPr lang="es-ES"/>
              <a:t>Estructura</a:t>
            </a:r>
            <a:endParaRPr/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Backend - Spring Boot y BD</a:t>
            </a:r>
            <a:endParaRPr/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Frontend - React</a:t>
            </a:r>
            <a:endParaRPr/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Pruebas unitarias - Mocks y vitest</a:t>
            </a:r>
            <a:endParaRPr/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Proceso de </a:t>
            </a:r>
            <a:r>
              <a:rPr lang="es-ES"/>
              <a:t>Ejecución</a:t>
            </a:r>
            <a:endParaRPr/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GitHub</a:t>
            </a:r>
            <a:endParaRPr/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ctrTitle"/>
          </p:nvPr>
        </p:nvSpPr>
        <p:spPr>
          <a:xfrm>
            <a:off x="550875" y="196900"/>
            <a:ext cx="102870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s-ES" sz="4800" u="sng"/>
              <a:t>Estructura</a:t>
            </a:r>
            <a:endParaRPr b="1" sz="4800" u="sng"/>
          </a:p>
        </p:txBody>
      </p:sp>
      <p:sp>
        <p:nvSpPr>
          <p:cNvPr id="185" name="Google Shape;185;p17"/>
          <p:cNvSpPr txBox="1"/>
          <p:nvPr>
            <p:ph idx="1" type="subTitle"/>
          </p:nvPr>
        </p:nvSpPr>
        <p:spPr>
          <a:xfrm>
            <a:off x="260650" y="3193675"/>
            <a:ext cx="113805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/>
              <a:t>Realizamos una estructura separada, en 2 partes. Mi compañero se </a:t>
            </a:r>
            <a:r>
              <a:rPr lang="es-ES"/>
              <a:t>centró</a:t>
            </a:r>
            <a:r>
              <a:rPr lang="es-ES"/>
              <a:t> en frontend, la cuales una </a:t>
            </a:r>
            <a:r>
              <a:rPr lang="es-ES"/>
              <a:t>aplicación</a:t>
            </a:r>
            <a:r>
              <a:rPr lang="es-ES"/>
              <a:t> frontend moderna realizada con el uso de React y yo me especialice en completar el backend, que es una </a:t>
            </a:r>
            <a:r>
              <a:rPr lang="es-ES"/>
              <a:t>aplicación</a:t>
            </a:r>
            <a:r>
              <a:rPr lang="es-ES"/>
              <a:t> con uso de SpringBoot.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/>
              <a:t>Ya hablando de las conexiones entre ambas partes, el frontend se consume una api rest la cual es parte del backend y su base de datos correspondiente realizada en formato sql. </a:t>
            </a:r>
            <a:endParaRPr/>
          </a:p>
        </p:txBody>
      </p:sp>
      <p:pic>
        <p:nvPicPr>
          <p:cNvPr id="186" name="Google Shape;186;p17" title="Estructu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102550"/>
            <a:ext cx="117348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ctrTitle"/>
          </p:nvPr>
        </p:nvSpPr>
        <p:spPr>
          <a:xfrm>
            <a:off x="4348425" y="447275"/>
            <a:ext cx="7454400" cy="727500"/>
          </a:xfrm>
          <a:prstGeom prst="rect">
            <a:avLst/>
          </a:prstGeom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s-ES" sz="4800" u="sng"/>
              <a:t>BackEnd - Spring Boot </a:t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938" y="1891425"/>
            <a:ext cx="4201822" cy="44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 title="Captura de pantalla 2025-10-30 2241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652" y="128875"/>
            <a:ext cx="2322075" cy="66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ctrTitle"/>
          </p:nvPr>
        </p:nvSpPr>
        <p:spPr>
          <a:xfrm>
            <a:off x="0" y="315300"/>
            <a:ext cx="5280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3333"/>
              <a:buFont typeface="Play"/>
              <a:buNone/>
            </a:pPr>
            <a:r>
              <a:rPr b="1" lang="es-ES" sz="4800" u="sng"/>
              <a:t>BackEnd - Spring Boot y BD</a:t>
            </a:r>
            <a:endParaRPr b="1" sz="4800" u="sng"/>
          </a:p>
        </p:txBody>
      </p:sp>
      <p:pic>
        <p:nvPicPr>
          <p:cNvPr id="201" name="Google Shape;201;p19" title="estructura_b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01" y="0"/>
            <a:ext cx="7996999" cy="25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738" y="2958888"/>
            <a:ext cx="96297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550950" y="260153"/>
            <a:ext cx="110901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s-ES" sz="4800" u="sng"/>
              <a:t>BackEnd - Api y Pruebas Unitarias</a:t>
            </a:r>
            <a:endParaRPr b="1" sz="4800" u="sng"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550875" y="2097175"/>
            <a:ext cx="54357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Prueba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 SWAGGER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>
            <p:ph idx="2" type="body"/>
          </p:nvPr>
        </p:nvSpPr>
        <p:spPr>
          <a:xfrm>
            <a:off x="7314497" y="1929850"/>
            <a:ext cx="4032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testing ocupando mockito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0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0" y="2815725"/>
            <a:ext cx="5979601" cy="31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 title="image 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9275" y="2442550"/>
            <a:ext cx="2327725" cy="43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ctrTitle"/>
          </p:nvPr>
        </p:nvSpPr>
        <p:spPr>
          <a:xfrm>
            <a:off x="550863" y="4045464"/>
            <a:ext cx="1111535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b="1" lang="es-ES" sz="7000" u="sng"/>
              <a:t>FrontEnd - React</a:t>
            </a:r>
            <a:endParaRPr b="1" sz="7000" u="sng"/>
          </a:p>
        </p:txBody>
      </p:sp>
      <p:pic>
        <p:nvPicPr>
          <p:cNvPr descr="Fondo digital de puntos de datos" id="219" name="Google Shape;219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1" l="0" r="0" t="52"/>
          <a:stretch/>
        </p:blipFill>
        <p:spPr>
          <a:xfrm>
            <a:off x="0" y="4594"/>
            <a:ext cx="12192000" cy="377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658900" y="185628"/>
            <a:ext cx="110901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s-ES" sz="4800" u="sng"/>
              <a:t>FrontEnd App React</a:t>
            </a:r>
            <a:endParaRPr b="1" sz="4800" u="sng"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5856225" y="1824850"/>
            <a:ext cx="44391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1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/>
              <a:t>React es una herramienta bastante </a:t>
            </a:r>
            <a:r>
              <a:rPr lang="es-ES"/>
              <a:t>útil</a:t>
            </a:r>
            <a:r>
              <a:rPr lang="es-ES"/>
              <a:t>, ya que nos ayuda a poder armar la interfaz del usuario de manera </a:t>
            </a:r>
            <a:r>
              <a:rPr lang="es-ES"/>
              <a:t>más</a:t>
            </a:r>
            <a:r>
              <a:rPr lang="es-ES"/>
              <a:t> moderna, veloz y que sea con </a:t>
            </a:r>
            <a:r>
              <a:rPr lang="es-ES"/>
              <a:t>interacción</a:t>
            </a:r>
            <a:endParaRPr/>
          </a:p>
          <a:p>
            <a:pPr indent="-228600" lvl="1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Facil mantenimiento</a:t>
            </a:r>
            <a:endParaRPr/>
          </a:p>
          <a:p>
            <a:pPr indent="-228600" lvl="1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Multiplataforma</a:t>
            </a:r>
            <a:endParaRPr/>
          </a:p>
        </p:txBody>
      </p:sp>
      <p:sp>
        <p:nvSpPr>
          <p:cNvPr id="227" name="Google Shape;227;p22"/>
          <p:cNvSpPr txBox="1"/>
          <p:nvPr>
            <p:ph idx="2" type="body"/>
          </p:nvPr>
        </p:nvSpPr>
        <p:spPr>
          <a:xfrm>
            <a:off x="780350" y="1270375"/>
            <a:ext cx="3266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/>
              <a:t>¿Por que el uso de React?</a:t>
            </a:r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538" y="1767425"/>
            <a:ext cx="1947225" cy="48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658825" y="188823"/>
            <a:ext cx="110904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s-ES" sz="4800" u="sng"/>
              <a:t>FrontEnd - Diseño</a:t>
            </a:r>
            <a:endParaRPr b="1" sz="4800" u="sng"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825" y="1671225"/>
            <a:ext cx="4289325" cy="50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975" y="2229075"/>
            <a:ext cx="5296775" cy="39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/>
        </p:nvSpPr>
        <p:spPr>
          <a:xfrm>
            <a:off x="1386325" y="1671225"/>
            <a:ext cx="366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Inteligente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7859725" y="1064400"/>
            <a:ext cx="118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simple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