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0" r:id="rId2"/>
  </p:sldMasterIdLst>
  <p:notesMasterIdLst>
    <p:notesMasterId r:id="rId22"/>
  </p:notesMasterIdLst>
  <p:sldIdLst>
    <p:sldId id="274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6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2B2F20-39D3-4F56-94E7-C8BBCFBCFC34}">
          <p14:sldIdLst>
            <p14:sldId id="274"/>
          </p14:sldIdLst>
        </p14:section>
        <p14:section name="Untitled Section" id="{48A8E1CF-75AA-4CCD-9FC5-CD31172979F7}">
          <p14:sldIdLst>
            <p14:sldId id="257"/>
            <p14:sldId id="258"/>
            <p14:sldId id="259"/>
            <p14:sldId id="262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6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74142" autoAdjust="0"/>
  </p:normalViewPr>
  <p:slideViewPr>
    <p:cSldViewPr snapToGrid="0">
      <p:cViewPr varScale="1">
        <p:scale>
          <a:sx n="68" d="100"/>
          <a:sy n="68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010E9-6A87-4E38-A038-14022991F8AE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7419-B068-40D0-90F0-1E66016C11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4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/</a:t>
            </a:r>
            <a:r>
              <a:rPr lang="en-GB" baseline="0" dirty="0" err="1" smtClean="0"/>
              <a:t>sitecore</a:t>
            </a:r>
            <a:r>
              <a:rPr lang="en-GB" baseline="0" dirty="0" smtClean="0"/>
              <a:t>/layout/Renderings/</a:t>
            </a:r>
            <a:r>
              <a:rPr lang="en-GB" baseline="0" dirty="0" err="1" smtClean="0"/>
              <a:t>Sugnl</a:t>
            </a:r>
            <a:r>
              <a:rPr lang="en-GB" baseline="0" dirty="0" smtClean="0"/>
              <a:t>/Parts/Navigation</a:t>
            </a:r>
          </a:p>
          <a:p>
            <a:r>
              <a:rPr lang="en-GB" baseline="0" dirty="0" smtClean="0"/>
              <a:t>Show </a:t>
            </a:r>
            <a:r>
              <a:rPr lang="en-GB" baseline="0" dirty="0" err="1" smtClean="0"/>
              <a:t>Navigation.cshtml</a:t>
            </a:r>
            <a:endParaRPr lang="en-GB" baseline="0" dirty="0" smtClean="0"/>
          </a:p>
          <a:p>
            <a:r>
              <a:rPr lang="en-GB" baseline="0" dirty="0" smtClean="0"/>
              <a:t>Show </a:t>
            </a:r>
            <a:r>
              <a:rPr lang="en-GB" baseline="0" dirty="0" err="1" smtClean="0"/>
              <a:t>Navigation.cs</a:t>
            </a:r>
            <a:endParaRPr lang="en-GB" baseline="0" dirty="0" smtClean="0"/>
          </a:p>
          <a:p>
            <a:r>
              <a:rPr lang="en-GB" baseline="0" dirty="0" smtClean="0"/>
              <a:t>Show http://sugnl.glass.demo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1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the search</a:t>
            </a:r>
            <a:r>
              <a:rPr lang="en-GB" baseline="0" dirty="0" smtClean="0"/>
              <a:t> page in edit mode and normal mode.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1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7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2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HomePageSpots.cshtml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5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8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3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7419-B068-40D0-90F0-1E66016C118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0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6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85990"/>
            <a:ext cx="6705600" cy="2377440"/>
          </a:xfrm>
          <a:solidFill>
            <a:srgbClr val="DC291E"/>
          </a:solidFill>
        </p:spPr>
        <p:txBody>
          <a:bodyPr lIns="182880" tIns="91440" rIns="182880" bIns="91440"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111782"/>
            <a:ext cx="3169920" cy="2377440"/>
          </a:xfrm>
          <a:solidFill>
            <a:schemeClr val="bg2"/>
          </a:solidFill>
        </p:spPr>
        <p:txBody>
          <a:bodyPr lIns="182880" tIns="91440" rIns="182880" bIns="9144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278880" y="3111782"/>
            <a:ext cx="3169920" cy="237744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182880" tIns="91440" rIns="18288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</a:rPr>
              <a:t>sugcon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</a:rPr>
              <a:t>sitecore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2" descr="sugnl-banner-sugcon201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b="11251"/>
          <a:stretch/>
        </p:blipFill>
        <p:spPr bwMode="auto">
          <a:xfrm>
            <a:off x="4162062" y="5702849"/>
            <a:ext cx="3867877" cy="10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928" y="877857"/>
            <a:ext cx="6705600" cy="2377440"/>
          </a:xfrm>
          <a:solidFill>
            <a:srgbClr val="DC291E"/>
          </a:solidFill>
        </p:spPr>
        <p:txBody>
          <a:bodyPr lIns="182880" tIns="91440" rIns="182880" bIns="91440"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420" y="3574769"/>
            <a:ext cx="6705600" cy="2377440"/>
          </a:xfrm>
          <a:solidFill>
            <a:schemeClr val="bg2"/>
          </a:solidFill>
        </p:spPr>
        <p:txBody>
          <a:bodyPr lIns="182880" tIns="91440" rIns="182880" bIns="91440"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152608" y="3574769"/>
            <a:ext cx="3169920" cy="237744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vert="horz" lIns="182880" tIns="91440" rIns="18288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</a:rPr>
              <a:t>sugcon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en-US" sz="2400" dirty="0" err="1" smtClean="0">
                <a:solidFill>
                  <a:schemeClr val="bg1"/>
                </a:solidFill>
              </a:rPr>
              <a:t>sitecore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2" descr="sugnl-banner-sugcon201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4391" r="5063" b="17613"/>
          <a:stretch/>
        </p:blipFill>
        <p:spPr bwMode="auto">
          <a:xfrm>
            <a:off x="995421" y="2248153"/>
            <a:ext cx="3518703" cy="100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6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14144"/>
            <a:ext cx="12192000" cy="343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3657600" cy="2743200"/>
          </a:xfrm>
          <a:solidFill>
            <a:srgbClr val="DC291E"/>
          </a:solidFill>
        </p:spPr>
        <p:txBody>
          <a:bodyPr lIns="182880" tIns="91440" rIns="182880" bIns="9144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365125"/>
            <a:ext cx="6826955" cy="5811838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2pPr>
            <a:lvl3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3pPr>
            <a:lvl4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4pPr>
            <a:lvl5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489" y="6514142"/>
            <a:ext cx="2743200" cy="3249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889" y="6514142"/>
            <a:ext cx="2743200" cy="3249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61619"/>
            <a:ext cx="3048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6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14144"/>
            <a:ext cx="12192000" cy="343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555" y="365760"/>
            <a:ext cx="3657600" cy="2743200"/>
          </a:xfrm>
          <a:solidFill>
            <a:srgbClr val="DC291E"/>
          </a:solidFill>
        </p:spPr>
        <p:txBody>
          <a:bodyPr lIns="182880" tIns="91440" rIns="182880" bIns="9144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"/>
            <a:ext cx="6826955" cy="5811838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2pPr>
            <a:lvl3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3pPr>
            <a:lvl4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4pPr>
            <a:lvl5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489" y="6514142"/>
            <a:ext cx="2743200" cy="3249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889" y="6514142"/>
            <a:ext cx="2743200" cy="3249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61619"/>
            <a:ext cx="3048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14144"/>
            <a:ext cx="12192000" cy="343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5621" cy="760942"/>
          </a:xfrm>
          <a:solidFill>
            <a:srgbClr val="DC291E"/>
          </a:solidFill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3867"/>
            <a:ext cx="10975621" cy="4986866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2pPr>
            <a:lvl3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3pPr>
            <a:lvl4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4pPr>
            <a:lvl5pPr>
              <a:defRPr>
                <a:solidFill>
                  <a:schemeClr val="tx1"/>
                </a:solidFill>
                <a:latin typeface="Rockwell" panose="02060603020205020403" pitchFamily="18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489" y="6514142"/>
            <a:ext cx="2743200" cy="3249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889" y="6514142"/>
            <a:ext cx="2743200" cy="3249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61619"/>
            <a:ext cx="3048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69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2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4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1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5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8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F3F4-F0D9-43F0-8453-C69CCBA24988}" type="datetimeFigureOut">
              <a:rPr lang="en-GB" smtClean="0"/>
              <a:t>23/05/2014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8C55-DBA7-4D0E-ACB4-5CEC48BF0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5.jpg"/><Relationship Id="rId18" Type="http://schemas.openxmlformats.org/officeDocument/2006/relationships/image" Target="../media/image4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jpeg"/><Relationship Id="rId2" Type="http://schemas.openxmlformats.org/officeDocument/2006/relationships/image" Target="../media/image24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g"/><Relationship Id="rId4" Type="http://schemas.openxmlformats.org/officeDocument/2006/relationships/image" Target="../media/image26.pn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208628" y="357352"/>
            <a:ext cx="7282074" cy="2377440"/>
          </a:xfrm>
          <a:prstGeom prst="rect">
            <a:avLst/>
          </a:prstGeom>
          <a:solidFill>
            <a:srgbClr val="DC291E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Consolas" panose="020B0609020204030204" pitchFamily="49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Consolas" panose="020B0609020204030204" pitchFamily="49" charset="0"/>
              </a:rPr>
              <a:t>Glass.Mapper.Sc</a:t>
            </a:r>
            <a:endParaRPr lang="en-US" dirty="0">
              <a:solidFill>
                <a:sysClr val="window" lastClr="FFFFFF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Consolas" panose="020B0609020204030204" pitchFamily="49" charset="0"/>
              </a:rPr>
              <a:t>And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Consolas" panose="020B0609020204030204" pitchFamily="49" charset="0"/>
              </a:rPr>
              <a:t>Sitecore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Consolas" panose="020B0609020204030204" pitchFamily="49" charset="0"/>
              </a:rPr>
              <a:t> MVC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676227" y="3114620"/>
            <a:ext cx="5029200" cy="2377440"/>
          </a:xfrm>
          <a:prstGeom prst="rect">
            <a:avLst/>
          </a:prstGeom>
          <a:solidFill>
            <a:srgbClr val="E7E6E6"/>
          </a:solidFill>
        </p:spPr>
        <p:txBody>
          <a:bodyPr vert="horz" lIns="182880" tIns="91440" rIns="18288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Consolas" panose="020B0609020204030204" pitchFamily="49" charset="0"/>
              </a:rPr>
              <a:t>Michael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Consolas" panose="020B0609020204030204" pitchFamily="49" charset="0"/>
              </a:rPr>
              <a:t> Edwards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Consolas" panose="020B0609020204030204" pitchFamily="49" charset="0"/>
              </a:rPr>
              <a:t>Hedgehog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anose="02060603020205020403" pitchFamily="18" charset="0"/>
                <a:ea typeface="+mn-ea"/>
                <a:cs typeface="Consolas" panose="020B0609020204030204" pitchFamily="49" charset="0"/>
              </a:rPr>
              <a:t>@mikeedwards83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6" name="Picture 2" descr="http://glass.lu/images/logo-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08" y="311081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90433" y="386125"/>
            <a:ext cx="5120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Model Binding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87550" y="1298217"/>
            <a:ext cx="8136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HttpPost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CommentsIndex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CommentsIndex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CommentForm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index.Form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119660" y="3718679"/>
            <a:ext cx="124764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SitecoreType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ICommentConstants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.TemplateIdString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CommentForm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TypeConverter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IndexFieldIDValueConverter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IndexField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"_group"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SitecoreId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SitecoreInfo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SitecoreInfoType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{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pic>
        <p:nvPicPr>
          <p:cNvPr id="4098" name="Picture 2" descr="http://totalbeerenlightenment.com/wp-content/uploads/2011/12/black_sheep_a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01" y="1094011"/>
            <a:ext cx="1963834" cy="50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glass.lu/images/logo-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roduit.bienmanger.com/5795-0w0h0_Peter_Brewery_Blended_Beer_Peter_Old_Style_Por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1275" y="805379"/>
            <a:ext cx="5387975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1235" y="386125"/>
            <a:ext cx="6720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Sitecore 7 Search / JSON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1524" y="1161302"/>
            <a:ext cx="153438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    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ContentSearchManager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sitecore_master_index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index.CreateSearchContext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results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context.GetQueryable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CommentResult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.Where(x 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x.CommentName.Contains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 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||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x.CommentMessage.Contains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.Take(10)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.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.Select(x =&gt;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context.Map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(results,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JsonRequestBehavior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.AllowGet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  <a:endParaRPr lang="en-GB" dirty="0"/>
          </a:p>
        </p:txBody>
      </p:sp>
      <p:pic>
        <p:nvPicPr>
          <p:cNvPr id="8" name="Picture 2" descr="http://glass.lu/images/logo-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beersofeurope.co.uk/media/catalog/product/cache/1/image/9df78eab33525d08d6e5fb8d27136e95/pimages/ShepherdNeameMasterBr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094011"/>
            <a:ext cx="1801051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0433" y="386125"/>
            <a:ext cx="2068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Partials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1224" y="1341388"/>
            <a:ext cx="9838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child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Model.Featured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Html.RenderPartial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"/Views/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Sugnl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/Partials/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PageSpot.cshtml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child);}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01224" y="4448086"/>
            <a:ext cx="9247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@inherits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Glass.Mapper.Sc.Web.Mvc.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GlassView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&lt;Glass.Mapper.Sc.Demo.Core.Models.sitecore.templates.Sugnl.Concrete.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Landing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01224" y="3789586"/>
            <a:ext cx="319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PageSpot.cshtml</a:t>
            </a:r>
            <a:endParaRPr lang="en-GB" sz="28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2" descr="http://glass.lu/images/logo-2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properformancesrl.com/wp-content/uploads/2012/12/FLPR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4011"/>
            <a:ext cx="2650407" cy="46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0433" y="386125"/>
            <a:ext cx="3231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Testing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2219" y="948690"/>
            <a:ext cx="968741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Rate_RatedImage1FirstRating_SetsRating()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//Arrange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Substitute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service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Substitute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ISitecoreService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controller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RateBaconController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(context, service);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.NewGuid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ratingNumber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rating = 4;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RateBacon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context.GetItem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RateBacon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).Returns(item);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service.Save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//Act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controller.Rate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ratingNumber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rating);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//Assert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(rating, item.RateBaconRate1);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.AreEqual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item.RateBaconCount1);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pic>
        <p:nvPicPr>
          <p:cNvPr id="6" name="Picture 2" descr="http://glass.lu/images/logo-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1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0433" y="386125"/>
            <a:ext cx="3231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Testing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 descr="http://www.templewines.co.uk/images/Blowup_JPG_IMAGES/abbott_ale_bot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3" y="1094011"/>
            <a:ext cx="2009108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93831" y="2697723"/>
            <a:ext cx="8629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RateBaconController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ISitecoreService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):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GlassHtml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(context))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_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service;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7" name="Picture 2" descr="http://glass.lu/images/logo-2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eber.fi.eu.org/blog/images/Brains_D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074" y="990600"/>
            <a:ext cx="4030266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0433" y="386125"/>
            <a:ext cx="6026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Glass.Mapper.Sc.Razor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66223" y="1806498"/>
            <a:ext cx="51948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It’s Razor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Works with </a:t>
            </a:r>
            <a:r>
              <a:rPr lang="en-GB" sz="4000" dirty="0" err="1" smtClean="0"/>
              <a:t>WebForms</a:t>
            </a:r>
            <a:endParaRPr lang="en-GB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Works with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Works with 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Sweet</a:t>
            </a:r>
            <a:endParaRPr lang="en-GB" sz="4000" dirty="0"/>
          </a:p>
        </p:txBody>
      </p:sp>
      <p:sp>
        <p:nvSpPr>
          <p:cNvPr id="3" name="Rectangle 2"/>
          <p:cNvSpPr/>
          <p:nvPr/>
        </p:nvSpPr>
        <p:spPr>
          <a:xfrm rot="18532103">
            <a:off x="6316176" y="3530153"/>
            <a:ext cx="696517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4005B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OH NO BULLET POINTS!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04005B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390" y="5296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Bent Arrow 7"/>
          <p:cNvSpPr/>
          <p:nvPr/>
        </p:nvSpPr>
        <p:spPr>
          <a:xfrm rot="16200000">
            <a:off x="5858091" y="4855843"/>
            <a:ext cx="1848884" cy="1509125"/>
          </a:xfrm>
          <a:prstGeom prst="bentArrow">
            <a:avLst>
              <a:gd name="adj1" fmla="val 11699"/>
              <a:gd name="adj2" fmla="val 15394"/>
              <a:gd name="adj3" fmla="val 25000"/>
              <a:gd name="adj4" fmla="val 43750"/>
            </a:avLst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9" name="Picture 2" descr="http://glass.lu/images/logo-2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cado.com/catalog/images-hires/39369011_H.jpg?identifier=26bea7aeb1e663560418f8837927a8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4806" y="947854"/>
            <a:ext cx="5118409" cy="51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0433" y="386125"/>
            <a:ext cx="6026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Glass.Mapper.Sc.Razor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01224" y="1339257"/>
            <a:ext cx="8037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@inherits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Glass.Mapper.Sc.Razor.Web.Ui.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TypedTemplate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Glass.Mapper.Sc.Demo.Core.Models.Parts.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601223" y="2376991"/>
            <a:ext cx="9219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="navigation-bar-content"&gt;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="element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RenderImage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(x=&gt;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x.Home.HomeSiteLogo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{width=24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Model.Home.HomeSiteName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="element-divider"&gt;&lt;/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="pull-menu"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="#"&gt;&lt;/</a:t>
            </a:r>
            <a:r>
              <a:rPr lang="en-GB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9" name="Picture 2" descr="http://glass.lu/images/logo-2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designweek.co.uk/pictures/482xAny/P/web/w/o/l/doom-bar-bottl_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6341"/>
            <a:ext cx="2033869" cy="481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0433" y="386125"/>
            <a:ext cx="6026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Glass.Mapper.Sc.Razor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559" y="1304693"/>
            <a:ext cx="73468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Different 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Typed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Behind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Dynamic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Not compatible with MVC </a:t>
            </a:r>
            <a:r>
              <a:rPr lang="en-GB" sz="4000" dirty="0" err="1" smtClean="0"/>
              <a:t>chstml</a:t>
            </a:r>
            <a:endParaRPr lang="en-GB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smtClean="0"/>
              <a:t>Not compatible with controllers</a:t>
            </a:r>
            <a:endParaRPr lang="en-GB" sz="4000" dirty="0"/>
          </a:p>
        </p:txBody>
      </p:sp>
      <p:pic>
        <p:nvPicPr>
          <p:cNvPr id="7" name="Picture 2" descr="http://glass.lu/images/logo-25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smartgiftsolutions.co.uk/images/full/british_beer_ham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61" y="1504706"/>
            <a:ext cx="42957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62832" y="1740152"/>
            <a:ext cx="565969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www.glass.lu</a:t>
            </a:r>
          </a:p>
          <a:p>
            <a:endParaRPr lang="en-GB" sz="4800" dirty="0" smtClean="0">
              <a:solidFill>
                <a:srgbClr val="04005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48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@mikeedwards83</a:t>
            </a:r>
          </a:p>
          <a:p>
            <a:endParaRPr lang="en-GB" sz="4800" dirty="0" smtClean="0">
              <a:solidFill>
                <a:srgbClr val="04005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Bent Arrow 3"/>
          <p:cNvSpPr/>
          <p:nvPr/>
        </p:nvSpPr>
        <p:spPr>
          <a:xfrm rot="16200000">
            <a:off x="1920623" y="5047875"/>
            <a:ext cx="1562850" cy="990600"/>
          </a:xfrm>
          <a:prstGeom prst="bentArrow">
            <a:avLst/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314" y="5915680"/>
            <a:ext cx="4934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me near one of these</a:t>
            </a:r>
          </a:p>
        </p:txBody>
      </p:sp>
    </p:spTree>
    <p:extLst>
      <p:ext uri="{BB962C8B-B14F-4D97-AF65-F5344CB8AC3E}">
        <p14:creationId xmlns:p14="http://schemas.microsoft.com/office/powerpoint/2010/main" val="9563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743" y="3762643"/>
            <a:ext cx="8432081" cy="25018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9877" y="384075"/>
            <a:ext cx="5011947" cy="58804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6"/>
          <p:cNvSpPr txBox="1">
            <a:spLocks/>
          </p:cNvSpPr>
          <p:nvPr/>
        </p:nvSpPr>
        <p:spPr>
          <a:xfrm>
            <a:off x="1962443" y="384075"/>
            <a:ext cx="2743200" cy="2743200"/>
          </a:xfrm>
          <a:prstGeom prst="rect">
            <a:avLst/>
          </a:prstGeom>
          <a:solidFill>
            <a:srgbClr val="DC291E"/>
          </a:solidFill>
        </p:spPr>
        <p:txBody>
          <a:bodyPr vert="horz" lIns="182880" tIns="91440" rIns="182880" bIns="9144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Consolas" panose="020B0609020204030204" pitchFamily="49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Consolas" panose="020B0609020204030204" pitchFamily="49" charset="0"/>
              </a:rPr>
              <a:t>Thank you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71403" y="384075"/>
            <a:ext cx="5120216" cy="5811838"/>
          </a:xfrm>
          <a:prstGeom prst="rect">
            <a:avLst/>
          </a:prstGeom>
          <a:solidFill>
            <a:sysClr val="window" lastClr="FFFFFF"/>
          </a:solidFill>
        </p:spPr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anose="02060603020205020403" pitchFamily="18" charset="0"/>
              <a:ea typeface="+mn-ea"/>
              <a:cs typeface="Consolas" panose="020B0609020204030204" pitchFamily="49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22" y="561265"/>
            <a:ext cx="1188720" cy="1188720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57" y="2057409"/>
            <a:ext cx="1554480" cy="722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36" y="3127575"/>
            <a:ext cx="1371600" cy="576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9" b="15161"/>
          <a:stretch/>
        </p:blipFill>
        <p:spPr>
          <a:xfrm>
            <a:off x="5568439" y="1957249"/>
            <a:ext cx="1463040" cy="1014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39" y="566102"/>
            <a:ext cx="1188720" cy="11887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09" y="4495556"/>
            <a:ext cx="1371600" cy="3584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515" y="2124404"/>
            <a:ext cx="1463040" cy="531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73" y="4409504"/>
            <a:ext cx="1737360" cy="500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62" y="3243542"/>
            <a:ext cx="1463040" cy="529128"/>
          </a:xfrm>
          <a:prstGeom prst="rect">
            <a:avLst/>
          </a:prstGeom>
        </p:spPr>
      </p:pic>
      <p:pic>
        <p:nvPicPr>
          <p:cNvPr id="17" name="Picture 2" descr="http://www.sugnl.net/~/media/SUGNL/Meetings/Sitecore%20User%20Group%20Conference%202014/Sponsors/fortius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247" y="3018316"/>
            <a:ext cx="1280160" cy="87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suneco.nl/Suneco/Resources/img/sunec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07" y="4165384"/>
            <a:ext cx="1554480" cy="10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50" y="5428531"/>
            <a:ext cx="1371600" cy="4607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86" y="5336734"/>
            <a:ext cx="1828800" cy="603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16" y="5621901"/>
            <a:ext cx="1645920" cy="329184"/>
          </a:xfrm>
          <a:prstGeom prst="rect">
            <a:avLst/>
          </a:prstGeom>
        </p:spPr>
      </p:pic>
      <p:pic>
        <p:nvPicPr>
          <p:cNvPr id="22" name="Picture 2" descr="http://www.sugnl.net/~/media/SUGNL/Meetings/Sitecore%20User%20Group%20Conference%202014/Sponsors/Evision%20Logo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90" y="5593916"/>
            <a:ext cx="146304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sugnl.net/~/media/SUGNL/Meetings/Sitecore%20User%20Group%20Conference%202014/Sponsors/caesarexpert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1" b="32782"/>
          <a:stretch/>
        </p:blipFill>
        <p:spPr bwMode="auto">
          <a:xfrm>
            <a:off x="7210292" y="940099"/>
            <a:ext cx="1349297" cy="5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37169" y="4400316"/>
            <a:ext cx="1853595" cy="519007"/>
          </a:xfrm>
          <a:prstGeom prst="rect">
            <a:avLst/>
          </a:prstGeom>
        </p:spPr>
      </p:pic>
      <p:sp>
        <p:nvSpPr>
          <p:cNvPr id="25" name="Slide Number Placeholder 2"/>
          <p:cNvSpPr txBox="1">
            <a:spLocks/>
          </p:cNvSpPr>
          <p:nvPr/>
        </p:nvSpPr>
        <p:spPr>
          <a:xfrm>
            <a:off x="7971660" y="6533092"/>
            <a:ext cx="2057400" cy="324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A94FE7-91FB-4D0C-8494-890E162BEE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uckersmaltings.com/image/cache/data/beer%20and%20maltings/bath%20ales/ginger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228" y="97971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6083" y="2817897"/>
            <a:ext cx="7305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Serving Suggestions</a:t>
            </a:r>
            <a:endParaRPr lang="en-GB" sz="5400" dirty="0" smtClean="0">
              <a:solidFill>
                <a:srgbClr val="04005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608614" y="2661557"/>
            <a:ext cx="1028700" cy="1355272"/>
          </a:xfrm>
          <a:prstGeom prst="leftArrow">
            <a:avLst/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letotheking.files.wordpress.com/2011/12/hobgoblin-bottl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2743" y="10290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06072" y="321128"/>
            <a:ext cx="4944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vs </a:t>
            </a:r>
            <a:r>
              <a:rPr lang="en-GB" sz="40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WebForms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5073" y="4038225"/>
            <a:ext cx="6873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Editable(x=&gt;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x.Home.DeveloperName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Editable(x=&gt;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x.Home.DeveloperImage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{height=40})</a:t>
            </a:r>
            <a:endParaRPr lang="en-GB" dirty="0"/>
          </a:p>
        </p:txBody>
      </p:sp>
      <p:sp>
        <p:nvSpPr>
          <p:cNvPr id="7" name="Bent Arrow 6"/>
          <p:cNvSpPr/>
          <p:nvPr/>
        </p:nvSpPr>
        <p:spPr>
          <a:xfrm rot="10800000" flipH="1">
            <a:off x="3962400" y="2950257"/>
            <a:ext cx="881530" cy="1792818"/>
          </a:xfrm>
          <a:prstGeom prst="bentArrow">
            <a:avLst/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06072" y="2242371"/>
            <a:ext cx="7709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dirty="0" smtClean="0">
                <a:highlight>
                  <a:srgbClr val="FFFFFF"/>
                </a:highlight>
                <a:latin typeface="Consolas" panose="020B0609020204030204" pitchFamily="49" charset="0"/>
              </a:rPr>
              <a:t>Editable(x=&gt;</a:t>
            </a:r>
            <a:r>
              <a:rPr lang="en-GB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x.Home.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DeveloperName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en-GB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dirty="0" smtClean="0">
                <a:highlight>
                  <a:srgbClr val="FFFFFF"/>
                </a:highlight>
                <a:latin typeface="Consolas" panose="020B0609020204030204" pitchFamily="49" charset="0"/>
              </a:rPr>
              <a:t>Editable(x=&gt;</a:t>
            </a:r>
            <a:r>
              <a:rPr lang="en-GB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x.Home.DeveloperImage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{height=40}) </a:t>
            </a: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en-GB" dirty="0"/>
          </a:p>
        </p:txBody>
      </p:sp>
      <p:pic>
        <p:nvPicPr>
          <p:cNvPr id="8" name="Picture 2" descr="http://glass.lu/images/logo-2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08" y="242590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martgiftsolutions.co.uk/images/full/spitfire-be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" y="1083128"/>
            <a:ext cx="24003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7392" y="375242"/>
            <a:ext cx="4944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vs </a:t>
            </a:r>
            <a:r>
              <a:rPr lang="en-GB" sz="40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WebForms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6073" y="2019614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000" dirty="0" smtClean="0">
              <a:solidFill>
                <a:srgbClr val="04005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0804" y="1512215"/>
            <a:ext cx="7639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Featured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GlassUserControl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Featured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247981" y="2522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RateBaconController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GlassController</a:t>
            </a:r>
            <a:endParaRPr lang="en-GB" dirty="0"/>
          </a:p>
        </p:txBody>
      </p:sp>
      <p:sp>
        <p:nvSpPr>
          <p:cNvPr id="7" name="Bent Arrow 6"/>
          <p:cNvSpPr/>
          <p:nvPr/>
        </p:nvSpPr>
        <p:spPr>
          <a:xfrm rot="10800000" flipH="1">
            <a:off x="3309257" y="1958572"/>
            <a:ext cx="881530" cy="1127528"/>
          </a:xfrm>
          <a:prstGeom prst="bentArrow">
            <a:avLst/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6075322" y="3061424"/>
            <a:ext cx="449036" cy="1021024"/>
          </a:xfrm>
          <a:prstGeom prst="chevron">
            <a:avLst/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6075322" y="4375165"/>
            <a:ext cx="449036" cy="1021024"/>
          </a:xfrm>
          <a:prstGeom prst="chevron">
            <a:avLst/>
          </a:prstGeom>
          <a:solidFill>
            <a:srgbClr val="0400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2752" y="5132222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GetRenderingParameters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084696" y="5645797"/>
            <a:ext cx="5632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GetControllerItem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isLazy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inferType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072752" y="39056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sitecoreContext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IGlassHtml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glassHtml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pic>
        <p:nvPicPr>
          <p:cNvPr id="14" name="Picture 2" descr="http://glass.lu/images/logo-2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7392" y="375242"/>
            <a:ext cx="6806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Renderings (</a:t>
            </a:r>
            <a:r>
              <a:rPr lang="en-GB" sz="4000" dirty="0" err="1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cshtml</a:t>
            </a:r>
            <a:r>
              <a:rPr lang="en-GB" sz="4000" dirty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7998" y="1367722"/>
            <a:ext cx="79574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mvc.getModel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processor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Glass.Mapper.Sc.Pipelines.Response.GetModel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mvc.getModel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478" y="3129644"/>
            <a:ext cx="5448300" cy="1304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21478" y="48206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@inherits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Glass.Mapper.Sc.Web.Mvc.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GlassView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Glass.Mapper.Sc.Demo.Core.Models.Parts.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1026" name="Picture 2" descr="http://kd59.files.wordpress.com/2010/04/bombardi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7" y="1083128"/>
            <a:ext cx="1276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lass.lu/images/logo-2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ritishcornershop.co.uk/images/large/CLEN7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5409" y="124433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0433" y="386125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CSHTML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0298" y="3039682"/>
            <a:ext cx="7847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@inherits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Glass.Mapper.Sc.Web.Mvc.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GlassView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&lt;Glass.Mapper.Sc.Demo.Models.Controllers.RateBacon.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RateBaconIndex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6" name="Picture 2" descr="http://glass.lu/images/logo-2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433" y="386125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CSHTML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://ecx.images-amazon.com/images/I/51dLkos-WeL._SY45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3792" y="1094011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01224" y="1617231"/>
            <a:ext cx="743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RenderImage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(x=&gt;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x.Item.RateBaconImage1)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Model.Item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x=&gt;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x.SearchFor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BeginRenderLink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x.Home.DeveloperLink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01224" y="3709782"/>
            <a:ext cx="8260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GlassHtml.RenderImage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(Model, x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=&gt;x.Item.RateBaconImage1)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GlassHtml.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Model.Item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x=&gt;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x.SearchFor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GlassHtml.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BeginRenderLink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x.Home.DeveloperLink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08030" y="2340342"/>
            <a:ext cx="1252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endParaRPr lang="en-GB" sz="9600" b="1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2" descr="http://glass.lu/images/logo-2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433" y="386125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CSHTML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pic>
        <p:nvPicPr>
          <p:cNvPr id="2050" name="Picture 2" descr="http://www.templewines.co.uk/images/Blowup_JPG_IMAGES/speckled_hen_ale_bott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5" y="1094012"/>
            <a:ext cx="2048195" cy="524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60790" y="1519973"/>
            <a:ext cx="8671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Editable(Model.Item, x=&gt;x.SearchFor,  </a:t>
            </a:r>
          </a:p>
          <a:p>
            <a:r>
              <a:rPr lang="en-GB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x=&gt;</a:t>
            </a:r>
            <a:r>
              <a:rPr lang="en-GB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.Format(x.SearchFor, Model.Query))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460790" y="2592265"/>
            <a:ext cx="9502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RenderImage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(x=&gt;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x.Item.SearchResultIcon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{width=56, @class=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"icon"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460789" y="3412291"/>
            <a:ext cx="93260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BeginRenderLink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x.Home.DeveloperLink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isEditable:</a:t>
            </a:r>
            <a:r>
              <a:rPr lang="en-GB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@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Editable(x=&gt;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x.Home.DeveloperName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@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Editable(x=&gt;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x.Home.DeveloperImage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{height=40})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pic>
        <p:nvPicPr>
          <p:cNvPr id="9" name="Picture 2" descr="http://glass.lu/images/logo-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2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433" y="386125"/>
            <a:ext cx="4309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04005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MVC Controllers</a:t>
            </a:r>
            <a:endParaRPr lang="en-GB" sz="4000" dirty="0">
              <a:solidFill>
                <a:srgbClr val="04005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074" name="Picture 2" descr="http://2.bp.blogspot.com/-q1vca4y_T2g/TnswtJsc--I/AAAAAAAABkw/Lxg3pg3nYOA/s1600/Bishops%2BFinger%2BKentish%2BStrong%2BAle%2Bbott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8" y="1094011"/>
            <a:ext cx="2275391" cy="45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64419" y="1335232"/>
            <a:ext cx="8697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_context;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ISitecoreService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CommentsController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context,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ISitecoreService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master)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_context = context;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_master = master;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01225" y="4998463"/>
            <a:ext cx="8561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ControllerBuilder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.Current.SetControllerFactory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WindsorControllerFactory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container.Kernel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694" y="5559878"/>
            <a:ext cx="1194111" cy="1125991"/>
          </a:xfrm>
          <a:prstGeom prst="rect">
            <a:avLst/>
          </a:prstGeom>
        </p:spPr>
      </p:pic>
      <p:pic>
        <p:nvPicPr>
          <p:cNvPr id="7" name="Picture 2" descr="http://glass.lu/images/logo-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25" y="296704"/>
            <a:ext cx="864961" cy="8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UGN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GNL" id="{BAEE7D30-7244-4147-B7AA-BD45FE03E82D}" vid="{9BA35A46-F589-498C-83A7-8D1564C4C6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577</Words>
  <Application>Microsoft Office PowerPoint</Application>
  <PresentationFormat>Widescreen</PresentationFormat>
  <Paragraphs>174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Rockwell</vt:lpstr>
      <vt:lpstr>Verdana</vt:lpstr>
      <vt:lpstr>Office Theme</vt:lpstr>
      <vt:lpstr>SUGNL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Edwards</dc:creator>
  <cp:lastModifiedBy>Mike</cp:lastModifiedBy>
  <cp:revision>27</cp:revision>
  <dcterms:created xsi:type="dcterms:W3CDTF">2014-04-30T14:54:46Z</dcterms:created>
  <dcterms:modified xsi:type="dcterms:W3CDTF">2014-05-23T10:50:27Z</dcterms:modified>
</cp:coreProperties>
</file>