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77cb24b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77cb24b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77cb24b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77cb24b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77cb24b8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77cb24b8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77cb24b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77cb24b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911d9d65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911d9d65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77cb24b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77cb24b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77cb24b8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77cb24b8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77cb24b8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77cb24b8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77cb24b8c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77cb24b8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77cb24b8c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77cb24b8c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77cb24b8c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77cb24b8c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77cb24b8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77cb24b8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77cb24b8c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77cb24b8c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77cb24b8c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77cb24b8c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911d9d65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911d9d65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911d9d65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911d9d65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911d9d65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911d9d6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it on window 32 bit and 64 bit l</a:t>
            </a:r>
            <a:r>
              <a:rPr lang="en"/>
              <a:t>inux, Ubuntu and Kali Linux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911d9d65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911d9d65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UDP -</a:t>
            </a:r>
            <a:r>
              <a:rPr lang="en"/>
              <a:t>user datagram protocol </a:t>
            </a:r>
            <a:endParaRPr/>
          </a:p>
          <a:p>
            <a:pPr indent="0" lvl="0" marL="0" rtl="0" algn="l">
              <a:spcBef>
                <a:spcPts val="0"/>
              </a:spcBef>
              <a:spcAft>
                <a:spcPts val="0"/>
              </a:spcAft>
              <a:buNone/>
            </a:pPr>
            <a:r>
              <a:rPr lang="en"/>
              <a:t>TCP - Transmission Control Protocol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77cb24b8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77cb24b8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77cb24b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77cb24b8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911d9d65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911d9d65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911d9d65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911d9d65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911d9d65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911d9d65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jRcPbY81-z2nMiMmnhvM-7WTTBLkHKGg/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71258" y="965300"/>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Packet Sniffing Using Wireshark</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Mike Macancela &amp; Justin Lyons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a:t>
            </a:r>
            <a:r>
              <a:rPr lang="en"/>
              <a:t> Brute force attack and multiple SYN req</a:t>
            </a:r>
            <a:endParaRPr/>
          </a:p>
        </p:txBody>
      </p:sp>
      <p:sp>
        <p:nvSpPr>
          <p:cNvPr id="141" name="Google Shape;141;p22"/>
          <p:cNvSpPr txBox="1"/>
          <p:nvPr>
            <p:ph idx="1" type="body"/>
          </p:nvPr>
        </p:nvSpPr>
        <p:spPr>
          <a:xfrm>
            <a:off x="311700" y="1152475"/>
            <a:ext cx="8218800" cy="2887200"/>
          </a:xfrm>
          <a:prstGeom prst="rect">
            <a:avLst/>
          </a:prstGeom>
        </p:spPr>
        <p:txBody>
          <a:bodyPr anchorCtr="0" anchor="ctr" bIns="91425" lIns="91425" spcFirstLastPara="1" rIns="91425" wrap="square" tIns="91425">
            <a:normAutofit/>
          </a:bodyPr>
          <a:lstStyle/>
          <a:p>
            <a:pPr indent="-342900" lvl="0" marL="457200" rtl="0" algn="l">
              <a:spcBef>
                <a:spcPts val="1200"/>
              </a:spcBef>
              <a:spcAft>
                <a:spcPts val="0"/>
              </a:spcAft>
              <a:buSzPts val="1800"/>
              <a:buChar char="●"/>
            </a:pPr>
            <a:r>
              <a:rPr lang="en"/>
              <a:t>We analyzed a brute force attack that was captured with Wireshark.</a:t>
            </a:r>
            <a:endParaRPr/>
          </a:p>
          <a:p>
            <a:pPr indent="-342900" lvl="0" marL="457200" rtl="0" algn="l">
              <a:spcBef>
                <a:spcPts val="0"/>
              </a:spcBef>
              <a:spcAft>
                <a:spcPts val="0"/>
              </a:spcAft>
              <a:buSzPts val="1800"/>
              <a:buChar char="●"/>
            </a:pPr>
            <a:r>
              <a:rPr lang="en"/>
              <a:t>We see that multiple SYN requests are being sent to the victims IP. </a:t>
            </a:r>
            <a:endParaRPr/>
          </a:p>
          <a:p>
            <a:pPr indent="-342900" lvl="0" marL="457200" rtl="0" algn="l">
              <a:spcBef>
                <a:spcPts val="0"/>
              </a:spcBef>
              <a:spcAft>
                <a:spcPts val="0"/>
              </a:spcAft>
              <a:buSzPts val="1800"/>
              <a:buChar char="●"/>
            </a:pPr>
            <a:r>
              <a:rPr lang="en"/>
              <a:t>Thus causing a SYN flood. </a:t>
            </a:r>
            <a:endParaRPr/>
          </a:p>
          <a:p>
            <a:pPr indent="-342900" lvl="0" marL="457200" rtl="0" algn="l">
              <a:spcBef>
                <a:spcPts val="0"/>
              </a:spcBef>
              <a:spcAft>
                <a:spcPts val="0"/>
              </a:spcAft>
              <a:buSzPts val="1800"/>
              <a:buChar char="●"/>
            </a:pPr>
            <a:r>
              <a:rPr lang="en"/>
              <a:t>The Victim replies with SYN ACK, however the attacker does not reply.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Brute force attack and multiple SYN req</a:t>
            </a:r>
            <a:endParaRPr/>
          </a:p>
          <a:p>
            <a:pPr indent="0" lvl="0" marL="0" rtl="0" algn="l">
              <a:spcBef>
                <a:spcPts val="0"/>
              </a:spcBef>
              <a:spcAft>
                <a:spcPts val="0"/>
              </a:spcAft>
              <a:buNone/>
            </a:pPr>
            <a:r>
              <a:t/>
            </a:r>
            <a:endParaRPr/>
          </a:p>
        </p:txBody>
      </p:sp>
      <p:pic>
        <p:nvPicPr>
          <p:cNvPr id="147" name="Google Shape;147;p23"/>
          <p:cNvPicPr preferRelativeResize="0"/>
          <p:nvPr/>
        </p:nvPicPr>
        <p:blipFill>
          <a:blip r:embed="rId3">
            <a:alphaModFix/>
          </a:blip>
          <a:stretch>
            <a:fillRect/>
          </a:stretch>
        </p:blipFill>
        <p:spPr>
          <a:xfrm>
            <a:off x="692550" y="1074400"/>
            <a:ext cx="5008376" cy="3589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Brute force attack and multiple SYN req</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spcBef>
                <a:spcPts val="1200"/>
              </a:spcBef>
              <a:spcAft>
                <a:spcPts val="0"/>
              </a:spcAft>
              <a:buSzPts val="1800"/>
              <a:buChar char="●"/>
            </a:pPr>
            <a:r>
              <a:rPr lang="en"/>
              <a:t>Thus causing a DDOS Denial of Service attack. These requests can cause a server to crash trying to acknowledge all these requests if the server is not meant to support the amount of oncoming traffic. </a:t>
            </a:r>
            <a:endParaRPr/>
          </a:p>
          <a:p>
            <a:pPr indent="-342900" lvl="0" marL="457200" rtl="0" algn="l">
              <a:spcBef>
                <a:spcPts val="0"/>
              </a:spcBef>
              <a:spcAft>
                <a:spcPts val="0"/>
              </a:spcAft>
              <a:buSzPts val="1800"/>
              <a:buChar char="●"/>
            </a:pPr>
            <a:r>
              <a:rPr lang="en"/>
              <a:t>Thus causing it to crash, and go offline, causing any businesses to lose revenue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Wireshark</a:t>
            </a:r>
            <a:r>
              <a:rPr lang="en"/>
              <a:t> filters used </a:t>
            </a:r>
            <a:endParaRPr/>
          </a:p>
        </p:txBody>
      </p:sp>
      <p:sp>
        <p:nvSpPr>
          <p:cNvPr id="159" name="Google Shape;159;p25"/>
          <p:cNvSpPr txBox="1"/>
          <p:nvPr>
            <p:ph idx="1" type="body"/>
          </p:nvPr>
        </p:nvSpPr>
        <p:spPr>
          <a:xfrm>
            <a:off x="311700" y="1152475"/>
            <a:ext cx="8666100" cy="6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t>
            </a:r>
            <a:r>
              <a:rPr lang="en"/>
              <a:t>tp.response .code==230 (Login Brute Force login successful)</a:t>
            </a:r>
            <a:endParaRPr/>
          </a:p>
        </p:txBody>
      </p:sp>
      <p:pic>
        <p:nvPicPr>
          <p:cNvPr id="160" name="Google Shape;160;p25"/>
          <p:cNvPicPr preferRelativeResize="0"/>
          <p:nvPr/>
        </p:nvPicPr>
        <p:blipFill>
          <a:blip r:embed="rId3">
            <a:alphaModFix/>
          </a:blip>
          <a:stretch>
            <a:fillRect/>
          </a:stretch>
        </p:blipFill>
        <p:spPr>
          <a:xfrm>
            <a:off x="1065115" y="1789299"/>
            <a:ext cx="5478645" cy="2989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WireShark</a:t>
            </a:r>
            <a:endParaRPr/>
          </a:p>
        </p:txBody>
      </p:sp>
      <p:pic>
        <p:nvPicPr>
          <p:cNvPr id="166" name="Google Shape;166;p26" title="The Wireshark Network Analyzer 2022-12-13 14-16-04.mp4">
            <a:hlinkClick r:id="rId3"/>
          </p:cNvPr>
          <p:cNvPicPr preferRelativeResize="0"/>
          <p:nvPr/>
        </p:nvPicPr>
        <p:blipFill>
          <a:blip r:embed="rId4">
            <a:alphaModFix/>
          </a:blip>
          <a:stretch>
            <a:fillRect/>
          </a:stretch>
        </p:blipFill>
        <p:spPr>
          <a:xfrm>
            <a:off x="1495612" y="528925"/>
            <a:ext cx="6152776" cy="461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Mail Transfer Protocol (SMTP)</a:t>
            </a:r>
            <a:endParaRPr/>
          </a:p>
        </p:txBody>
      </p:sp>
      <p:sp>
        <p:nvSpPr>
          <p:cNvPr id="172" name="Google Shape;172;p27"/>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Used to send and </a:t>
            </a:r>
            <a:r>
              <a:rPr lang="en"/>
              <a:t>receive</a:t>
            </a:r>
            <a:r>
              <a:rPr lang="en"/>
              <a:t> email</a:t>
            </a:r>
            <a:endParaRPr/>
          </a:p>
          <a:p>
            <a:pPr indent="-342900" lvl="0" marL="457200" rtl="0" algn="l">
              <a:spcBef>
                <a:spcPts val="0"/>
              </a:spcBef>
              <a:spcAft>
                <a:spcPts val="0"/>
              </a:spcAft>
              <a:buSzPts val="1800"/>
              <a:buChar char="●"/>
            </a:pPr>
            <a:r>
              <a:rPr lang="en"/>
              <a:t>Unencrypted</a:t>
            </a:r>
            <a:r>
              <a:rPr lang="en"/>
              <a:t>/Unsecure</a:t>
            </a:r>
            <a:endParaRPr/>
          </a:p>
          <a:p>
            <a:pPr indent="-342900" lvl="0" marL="457200" rtl="0" algn="l">
              <a:spcBef>
                <a:spcPts val="0"/>
              </a:spcBef>
              <a:spcAft>
                <a:spcPts val="0"/>
              </a:spcAft>
              <a:buSzPts val="1800"/>
              <a:buChar char="●"/>
            </a:pPr>
            <a:r>
              <a:rPr lang="en"/>
              <a:t>Messages are not </a:t>
            </a:r>
            <a:r>
              <a:rPr lang="en"/>
              <a:t>deleted</a:t>
            </a:r>
            <a:r>
              <a:rPr lang="en"/>
              <a:t> from the server when </a:t>
            </a:r>
            <a:r>
              <a:rPr lang="en"/>
              <a:t>received</a:t>
            </a:r>
            <a:endParaRPr/>
          </a:p>
          <a:p>
            <a:pPr indent="-342900" lvl="0" marL="457200" rtl="0" algn="l">
              <a:spcBef>
                <a:spcPts val="0"/>
              </a:spcBef>
              <a:spcAft>
                <a:spcPts val="0"/>
              </a:spcAft>
              <a:buSzPts val="1800"/>
              <a:buChar char="●"/>
            </a:pPr>
            <a:r>
              <a:rPr lang="en"/>
              <a:t>Compared to sending a postcard in the mail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8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SMTP WireShark Example</a:t>
            </a:r>
            <a:endParaRPr/>
          </a:p>
        </p:txBody>
      </p:sp>
      <p:pic>
        <p:nvPicPr>
          <p:cNvPr id="178" name="Google Shape;178;p28"/>
          <p:cNvPicPr preferRelativeResize="0"/>
          <p:nvPr/>
        </p:nvPicPr>
        <p:blipFill>
          <a:blip r:embed="rId3">
            <a:alphaModFix/>
          </a:blip>
          <a:stretch>
            <a:fillRect/>
          </a:stretch>
        </p:blipFill>
        <p:spPr>
          <a:xfrm>
            <a:off x="656950" y="890300"/>
            <a:ext cx="7830101" cy="421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SMTP Example</a:t>
            </a:r>
            <a:endParaRPr/>
          </a:p>
        </p:txBody>
      </p:sp>
      <p:pic>
        <p:nvPicPr>
          <p:cNvPr id="184" name="Google Shape;184;p29"/>
          <p:cNvPicPr preferRelativeResize="0"/>
          <p:nvPr/>
        </p:nvPicPr>
        <p:blipFill>
          <a:blip r:embed="rId3">
            <a:alphaModFix/>
          </a:blip>
          <a:stretch>
            <a:fillRect/>
          </a:stretch>
        </p:blipFill>
        <p:spPr>
          <a:xfrm>
            <a:off x="232050" y="1139423"/>
            <a:ext cx="8679900" cy="1080277"/>
          </a:xfrm>
          <a:prstGeom prst="rect">
            <a:avLst/>
          </a:prstGeom>
          <a:noFill/>
          <a:ln>
            <a:noFill/>
          </a:ln>
        </p:spPr>
      </p:pic>
      <p:pic>
        <p:nvPicPr>
          <p:cNvPr id="185" name="Google Shape;185;p29"/>
          <p:cNvPicPr preferRelativeResize="0"/>
          <p:nvPr/>
        </p:nvPicPr>
        <p:blipFill>
          <a:blip r:embed="rId4">
            <a:alphaModFix/>
          </a:blip>
          <a:stretch>
            <a:fillRect/>
          </a:stretch>
        </p:blipFill>
        <p:spPr>
          <a:xfrm>
            <a:off x="3529361" y="2270225"/>
            <a:ext cx="5382588" cy="2472425"/>
          </a:xfrm>
          <a:prstGeom prst="rect">
            <a:avLst/>
          </a:prstGeom>
          <a:noFill/>
          <a:ln>
            <a:noFill/>
          </a:ln>
        </p:spPr>
      </p:pic>
      <p:pic>
        <p:nvPicPr>
          <p:cNvPr id="186" name="Google Shape;186;p29"/>
          <p:cNvPicPr preferRelativeResize="0"/>
          <p:nvPr/>
        </p:nvPicPr>
        <p:blipFill rotWithShape="1">
          <a:blip r:embed="rId5">
            <a:alphaModFix/>
          </a:blip>
          <a:srcRect b="0" l="-560" r="559" t="0"/>
          <a:stretch/>
        </p:blipFill>
        <p:spPr>
          <a:xfrm>
            <a:off x="232046" y="2310625"/>
            <a:ext cx="3188826" cy="2391625"/>
          </a:xfrm>
          <a:prstGeom prst="rect">
            <a:avLst/>
          </a:prstGeom>
          <a:noFill/>
          <a:ln>
            <a:noFill/>
          </a:ln>
        </p:spPr>
      </p:pic>
      <p:pic>
        <p:nvPicPr>
          <p:cNvPr id="187" name="Google Shape;187;p29"/>
          <p:cNvPicPr preferRelativeResize="0"/>
          <p:nvPr/>
        </p:nvPicPr>
        <p:blipFill>
          <a:blip r:embed="rId6">
            <a:alphaModFix/>
          </a:blip>
          <a:stretch>
            <a:fillRect/>
          </a:stretch>
        </p:blipFill>
        <p:spPr>
          <a:xfrm>
            <a:off x="232050" y="444900"/>
            <a:ext cx="8679899" cy="6439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7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the Message</a:t>
            </a:r>
            <a:endParaRPr/>
          </a:p>
        </p:txBody>
      </p:sp>
      <p:pic>
        <p:nvPicPr>
          <p:cNvPr id="193" name="Google Shape;193;p30"/>
          <p:cNvPicPr preferRelativeResize="0"/>
          <p:nvPr/>
        </p:nvPicPr>
        <p:blipFill>
          <a:blip r:embed="rId3">
            <a:alphaModFix/>
          </a:blip>
          <a:stretch>
            <a:fillRect/>
          </a:stretch>
        </p:blipFill>
        <p:spPr>
          <a:xfrm>
            <a:off x="306250" y="643650"/>
            <a:ext cx="8531507" cy="636025"/>
          </a:xfrm>
          <a:prstGeom prst="rect">
            <a:avLst/>
          </a:prstGeom>
          <a:noFill/>
          <a:ln>
            <a:noFill/>
          </a:ln>
        </p:spPr>
      </p:pic>
      <p:pic>
        <p:nvPicPr>
          <p:cNvPr id="194" name="Google Shape;194;p30"/>
          <p:cNvPicPr preferRelativeResize="0"/>
          <p:nvPr/>
        </p:nvPicPr>
        <p:blipFill>
          <a:blip r:embed="rId4">
            <a:alphaModFix/>
          </a:blip>
          <a:stretch>
            <a:fillRect/>
          </a:stretch>
        </p:blipFill>
        <p:spPr>
          <a:xfrm>
            <a:off x="3941500" y="1372575"/>
            <a:ext cx="4890789" cy="3559025"/>
          </a:xfrm>
          <a:prstGeom prst="rect">
            <a:avLst/>
          </a:prstGeom>
          <a:noFill/>
          <a:ln>
            <a:noFill/>
          </a:ln>
        </p:spPr>
      </p:pic>
      <p:pic>
        <p:nvPicPr>
          <p:cNvPr id="195" name="Google Shape;195;p30"/>
          <p:cNvPicPr preferRelativeResize="0"/>
          <p:nvPr/>
        </p:nvPicPr>
        <p:blipFill>
          <a:blip r:embed="rId5">
            <a:alphaModFix/>
          </a:blip>
          <a:stretch>
            <a:fillRect/>
          </a:stretch>
        </p:blipFill>
        <p:spPr>
          <a:xfrm>
            <a:off x="311700" y="1564850"/>
            <a:ext cx="3573075" cy="26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Office Protocol (POP)</a:t>
            </a:r>
            <a:endParaRPr/>
          </a:p>
        </p:txBody>
      </p:sp>
      <p:sp>
        <p:nvSpPr>
          <p:cNvPr id="201" name="Google Shape;201;p3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Used to receive emails, or download from server</a:t>
            </a:r>
            <a:endParaRPr/>
          </a:p>
          <a:p>
            <a:pPr indent="-342900" lvl="0" marL="457200" rtl="0" algn="l">
              <a:spcBef>
                <a:spcPts val="0"/>
              </a:spcBef>
              <a:spcAft>
                <a:spcPts val="0"/>
              </a:spcAft>
              <a:buSzPts val="1800"/>
              <a:buChar char="●"/>
            </a:pPr>
            <a:r>
              <a:rPr lang="en"/>
              <a:t>Old and outdated</a:t>
            </a:r>
            <a:endParaRPr/>
          </a:p>
          <a:p>
            <a:pPr indent="-342900" lvl="0" marL="457200" rtl="0" algn="l">
              <a:spcBef>
                <a:spcPts val="0"/>
              </a:spcBef>
              <a:spcAft>
                <a:spcPts val="0"/>
              </a:spcAft>
              <a:buSzPts val="1800"/>
              <a:buChar char="●"/>
            </a:pPr>
            <a:r>
              <a:rPr lang="en"/>
              <a:t>Emails and credentials are sent in plain text</a:t>
            </a:r>
            <a:endParaRPr/>
          </a:p>
          <a:p>
            <a:pPr indent="-342900" lvl="0" marL="457200" rtl="0" algn="l">
              <a:spcBef>
                <a:spcPts val="0"/>
              </a:spcBef>
              <a:spcAft>
                <a:spcPts val="0"/>
              </a:spcAft>
              <a:buSzPts val="1800"/>
              <a:buChar char="●"/>
            </a:pPr>
            <a:r>
              <a:rPr lang="en"/>
              <a:t>Emails are deleted once downloaded from server</a:t>
            </a:r>
            <a:endParaRPr/>
          </a:p>
          <a:p>
            <a:pPr indent="-342900" lvl="0" marL="457200" rtl="0" algn="l">
              <a:spcBef>
                <a:spcPts val="0"/>
              </a:spcBef>
              <a:spcAft>
                <a:spcPts val="0"/>
              </a:spcAft>
              <a:buSzPts val="1800"/>
              <a:buChar char="●"/>
            </a:pPr>
            <a:r>
              <a:rPr lang="en"/>
              <a:t>Meant for one computer</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Packet Sniffing?</a:t>
            </a:r>
            <a:endParaRPr/>
          </a:p>
        </p:txBody>
      </p:sp>
      <p:sp>
        <p:nvSpPr>
          <p:cNvPr id="92" name="Google Shape;92;p14"/>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Packet </a:t>
            </a:r>
            <a:r>
              <a:rPr lang="en"/>
              <a:t>sniffing is the process of gathering and logging of packets that pass through a devices network. For our project we used an application called Wireshark to analyze packets.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18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 WireShark Example</a:t>
            </a:r>
            <a:endParaRPr/>
          </a:p>
        </p:txBody>
      </p:sp>
      <p:pic>
        <p:nvPicPr>
          <p:cNvPr id="207" name="Google Shape;207;p32"/>
          <p:cNvPicPr preferRelativeResize="0"/>
          <p:nvPr/>
        </p:nvPicPr>
        <p:blipFill>
          <a:blip r:embed="rId3">
            <a:alphaModFix/>
          </a:blip>
          <a:stretch>
            <a:fillRect/>
          </a:stretch>
        </p:blipFill>
        <p:spPr>
          <a:xfrm>
            <a:off x="1631675" y="762675"/>
            <a:ext cx="5790425" cy="424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 Example</a:t>
            </a:r>
            <a:endParaRPr/>
          </a:p>
        </p:txBody>
      </p:sp>
      <p:pic>
        <p:nvPicPr>
          <p:cNvPr id="213" name="Google Shape;213;p33"/>
          <p:cNvPicPr preferRelativeResize="0"/>
          <p:nvPr/>
        </p:nvPicPr>
        <p:blipFill>
          <a:blip r:embed="rId3">
            <a:alphaModFix/>
          </a:blip>
          <a:stretch>
            <a:fillRect/>
          </a:stretch>
        </p:blipFill>
        <p:spPr>
          <a:xfrm>
            <a:off x="1114425" y="1059925"/>
            <a:ext cx="6915150" cy="828675"/>
          </a:xfrm>
          <a:prstGeom prst="rect">
            <a:avLst/>
          </a:prstGeom>
          <a:noFill/>
          <a:ln>
            <a:noFill/>
          </a:ln>
        </p:spPr>
      </p:pic>
      <p:pic>
        <p:nvPicPr>
          <p:cNvPr id="214" name="Google Shape;214;p33"/>
          <p:cNvPicPr preferRelativeResize="0"/>
          <p:nvPr/>
        </p:nvPicPr>
        <p:blipFill>
          <a:blip r:embed="rId4">
            <a:alphaModFix/>
          </a:blip>
          <a:stretch>
            <a:fillRect/>
          </a:stretch>
        </p:blipFill>
        <p:spPr>
          <a:xfrm>
            <a:off x="0" y="1930800"/>
            <a:ext cx="9144000" cy="23545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Credentials</a:t>
            </a:r>
            <a:endParaRPr/>
          </a:p>
        </p:txBody>
      </p:sp>
      <p:pic>
        <p:nvPicPr>
          <p:cNvPr id="220" name="Google Shape;220;p34"/>
          <p:cNvPicPr preferRelativeResize="0"/>
          <p:nvPr/>
        </p:nvPicPr>
        <p:blipFill>
          <a:blip r:embed="rId3">
            <a:alphaModFix/>
          </a:blip>
          <a:stretch>
            <a:fillRect/>
          </a:stretch>
        </p:blipFill>
        <p:spPr>
          <a:xfrm>
            <a:off x="311700" y="1323800"/>
            <a:ext cx="8520601" cy="1065075"/>
          </a:xfrm>
          <a:prstGeom prst="rect">
            <a:avLst/>
          </a:prstGeom>
          <a:noFill/>
          <a:ln>
            <a:noFill/>
          </a:ln>
        </p:spPr>
      </p:pic>
      <p:pic>
        <p:nvPicPr>
          <p:cNvPr id="221" name="Google Shape;221;p34"/>
          <p:cNvPicPr preferRelativeResize="0"/>
          <p:nvPr/>
        </p:nvPicPr>
        <p:blipFill>
          <a:blip r:embed="rId4">
            <a:alphaModFix/>
          </a:blip>
          <a:stretch>
            <a:fillRect/>
          </a:stretch>
        </p:blipFill>
        <p:spPr>
          <a:xfrm>
            <a:off x="311700" y="2804525"/>
            <a:ext cx="4355600" cy="1735925"/>
          </a:xfrm>
          <a:prstGeom prst="rect">
            <a:avLst/>
          </a:prstGeom>
          <a:noFill/>
          <a:ln>
            <a:noFill/>
          </a:ln>
        </p:spPr>
      </p:pic>
      <p:pic>
        <p:nvPicPr>
          <p:cNvPr id="222" name="Google Shape;222;p34"/>
          <p:cNvPicPr preferRelativeResize="0"/>
          <p:nvPr/>
        </p:nvPicPr>
        <p:blipFill>
          <a:blip r:embed="rId5">
            <a:alphaModFix/>
          </a:blip>
          <a:stretch>
            <a:fillRect/>
          </a:stretch>
        </p:blipFill>
        <p:spPr>
          <a:xfrm>
            <a:off x="5244680" y="2799400"/>
            <a:ext cx="3507820" cy="174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8" name="Google Shape;22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Hacking- An ethical hacker in a person who performs most of the same activities a hacker does, but with the owner or company's permission</a:t>
            </a:r>
            <a:endParaRPr/>
          </a:p>
          <a:p>
            <a:pPr indent="0" lvl="0" marL="0" rtl="0" algn="l">
              <a:spcBef>
                <a:spcPts val="1200"/>
              </a:spcBef>
              <a:spcAft>
                <a:spcPts val="1200"/>
              </a:spcAft>
              <a:buNone/>
            </a:pPr>
            <a:r>
              <a:rPr lang="en"/>
              <a:t>All in all, knowledge on networking and protocol data units are important as they can be vital in maintaining security. Users should be aware of networking protocol standards so that insecure protocols can be avoided. POP and SMTP should not be completely disregarded as they can be partnered with secure protocols such as SSL. In this case, with appropriate security protocols attached, POP and SMTP can still be used securely.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cited </a:t>
            </a:r>
            <a:endParaRPr/>
          </a:p>
        </p:txBody>
      </p:sp>
      <p:sp>
        <p:nvSpPr>
          <p:cNvPr id="234" name="Google Shape;23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https://www.codecnetworks.com/blog/what-is-wireshark-and-how-does-it-work/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a:t>
            </a:r>
            <a:r>
              <a:rPr lang="en"/>
              <a:t>ireshark</a:t>
            </a:r>
            <a:r>
              <a:rPr lang="en"/>
              <a:t>?</a:t>
            </a:r>
            <a:endParaRPr/>
          </a:p>
        </p:txBody>
      </p:sp>
      <p:sp>
        <p:nvSpPr>
          <p:cNvPr id="98" name="Google Shape;98;p15"/>
          <p:cNvSpPr txBox="1"/>
          <p:nvPr>
            <p:ph idx="1" type="body"/>
          </p:nvPr>
        </p:nvSpPr>
        <p:spPr>
          <a:xfrm>
            <a:off x="311700" y="1152475"/>
            <a:ext cx="4685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Open source packet </a:t>
            </a:r>
            <a:r>
              <a:rPr lang="en"/>
              <a:t>analyzer. Wireshark is also a packet sniffer and analysis tool it captures data of traffic on the local network and stores that data for offline analysis.  This helpful tool could be used for </a:t>
            </a:r>
            <a:endParaRPr/>
          </a:p>
          <a:p>
            <a:pPr indent="0" lvl="0" marL="0" rtl="0" algn="l">
              <a:spcBef>
                <a:spcPts val="1200"/>
              </a:spcBef>
              <a:spcAft>
                <a:spcPts val="0"/>
              </a:spcAft>
              <a:buNone/>
            </a:pPr>
            <a:r>
              <a:rPr lang="en"/>
              <a:t>-network education </a:t>
            </a:r>
            <a:endParaRPr/>
          </a:p>
          <a:p>
            <a:pPr indent="0" lvl="0" marL="0" rtl="0" algn="l">
              <a:spcBef>
                <a:spcPts val="1200"/>
              </a:spcBef>
              <a:spcAft>
                <a:spcPts val="0"/>
              </a:spcAft>
              <a:buNone/>
            </a:pPr>
            <a:r>
              <a:rPr lang="en"/>
              <a:t>-analysis troubleshooting</a:t>
            </a:r>
            <a:endParaRPr/>
          </a:p>
          <a:p>
            <a:pPr indent="0" lvl="0" marL="0" rtl="0" algn="l">
              <a:spcBef>
                <a:spcPts val="1200"/>
              </a:spcBef>
              <a:spcAft>
                <a:spcPts val="0"/>
              </a:spcAft>
              <a:buNone/>
            </a:pPr>
            <a:r>
              <a:rPr lang="en"/>
              <a:t>-packet sniffing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6225675" y="101772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5-Layer Network Explanation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91"/>
              <a:t>Layer 5 - A</a:t>
            </a:r>
            <a:r>
              <a:rPr lang="en" sz="1891"/>
              <a:t>pplication layer -  The application layer is closest to the end user. It is the layer that provides the interface between the applications used to communicate and the underlying network over which messages are transmitted. Application layer protocols are used to exchange data between programs running on source and destination hosts.</a:t>
            </a:r>
            <a:endParaRPr sz="1891"/>
          </a:p>
          <a:p>
            <a:pPr indent="0" lvl="0" marL="0" rtl="0" algn="l">
              <a:spcBef>
                <a:spcPts val="1200"/>
              </a:spcBef>
              <a:spcAft>
                <a:spcPts val="0"/>
              </a:spcAft>
              <a:buNone/>
            </a:pPr>
            <a:r>
              <a:rPr lang="en" sz="1891"/>
              <a:t>Layer 4 - Transport layer -</a:t>
            </a:r>
            <a:r>
              <a:rPr lang="en" sz="1891"/>
              <a:t> (TCP) and (UDP). Both protocols break up a message that an application wants to send into packets to the intended recipient. At the recipient end of the communication, both take the payload from the received packets and pass those to the application layer.</a:t>
            </a:r>
            <a:endParaRPr sz="1891"/>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5-Layer Network Explanation Continued</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Level 3 - </a:t>
            </a:r>
            <a:r>
              <a:rPr lang="en"/>
              <a:t>Network layer - responsible for transmitting and routing data packets on the network. The ip address of which  is sent in forms of ip packets. Each packet can take different routes and some packets may get lost along the way. I</a:t>
            </a:r>
            <a:endParaRPr/>
          </a:p>
          <a:p>
            <a:pPr indent="0" lvl="0" marL="0" rtl="0" algn="l">
              <a:spcBef>
                <a:spcPts val="1200"/>
              </a:spcBef>
              <a:spcAft>
                <a:spcPts val="0"/>
              </a:spcAft>
              <a:buNone/>
            </a:pPr>
            <a:r>
              <a:rPr lang="en"/>
              <a:t>Level 2 - Data Link layer - The data link layer provides a network connection between hosts on a particular local network. </a:t>
            </a:r>
            <a:endParaRPr/>
          </a:p>
          <a:p>
            <a:pPr indent="0" lvl="0" marL="0" rtl="0" algn="l">
              <a:spcBef>
                <a:spcPts val="1200"/>
              </a:spcBef>
              <a:spcAft>
                <a:spcPts val="0"/>
              </a:spcAft>
              <a:buNone/>
            </a:pPr>
            <a:r>
              <a:rPr lang="en"/>
              <a:t>Level 1- Physical layer - The lowest layer of the five-layer network model that defines how the cables, network cards, wireless transmitters connect to the networks and the networks to the internet.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Network Protocol?</a:t>
            </a:r>
            <a:endParaRPr/>
          </a:p>
        </p:txBody>
      </p:sp>
      <p:sp>
        <p:nvSpPr>
          <p:cNvPr id="117" name="Google Shape;117;p18"/>
          <p:cNvSpPr txBox="1"/>
          <p:nvPr>
            <p:ph idx="1" type="body"/>
          </p:nvPr>
        </p:nvSpPr>
        <p:spPr>
          <a:xfrm>
            <a:off x="311700" y="1152475"/>
            <a:ext cx="807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network protocol is an established set of rules that determine how data is transmitted between different devices on the same network. </a:t>
            </a:r>
            <a:endParaRPr/>
          </a:p>
          <a:p>
            <a:pPr indent="-342900" lvl="0" marL="457200" rtl="0" algn="l">
              <a:spcBef>
                <a:spcPts val="0"/>
              </a:spcBef>
              <a:spcAft>
                <a:spcPts val="0"/>
              </a:spcAft>
              <a:buSzPts val="1800"/>
              <a:buChar char="●"/>
            </a:pPr>
            <a:r>
              <a:rPr lang="en"/>
              <a:t>It allows connected devices to communicate with each other, regardless of any differences in their internal processes, structure or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5-Layer Network Protocol Data Units (PDUs) Examples</a:t>
            </a:r>
            <a:endParaRPr>
              <a:solidFill>
                <a:schemeClr val="lt1"/>
              </a:solidFill>
            </a:endParaRPr>
          </a:p>
        </p:txBody>
      </p:sp>
      <p:pic>
        <p:nvPicPr>
          <p:cNvPr id="123" name="Google Shape;123;p19"/>
          <p:cNvPicPr preferRelativeResize="0"/>
          <p:nvPr/>
        </p:nvPicPr>
        <p:blipFill>
          <a:blip r:embed="rId3">
            <a:alphaModFix/>
          </a:blip>
          <a:stretch>
            <a:fillRect/>
          </a:stretch>
        </p:blipFill>
        <p:spPr>
          <a:xfrm>
            <a:off x="311700" y="1397925"/>
            <a:ext cx="8520600" cy="31138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1152475"/>
            <a:ext cx="829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0"/>
          <p:cNvPicPr preferRelativeResize="0"/>
          <p:nvPr/>
        </p:nvPicPr>
        <p:blipFill rotWithShape="1">
          <a:blip r:embed="rId3">
            <a:alphaModFix/>
          </a:blip>
          <a:srcRect b="0" l="-560" r="559" t="0"/>
          <a:stretch/>
        </p:blipFill>
        <p:spPr>
          <a:xfrm>
            <a:off x="1054942" y="19675"/>
            <a:ext cx="6805533" cy="510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used Wireshark</a:t>
            </a:r>
            <a:endParaRPr/>
          </a:p>
        </p:txBody>
      </p:sp>
      <p:sp>
        <p:nvSpPr>
          <p:cNvPr id="135" name="Google Shape;135;p21"/>
          <p:cNvSpPr txBox="1"/>
          <p:nvPr>
            <p:ph idx="1" type="body"/>
          </p:nvPr>
        </p:nvSpPr>
        <p:spPr>
          <a:xfrm>
            <a:off x="1303350" y="1068975"/>
            <a:ext cx="50988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Investigate traffic</a:t>
            </a:r>
            <a:endParaRPr/>
          </a:p>
          <a:p>
            <a:pPr indent="-342900" lvl="0" marL="457200" rtl="0" algn="l">
              <a:spcBef>
                <a:spcPts val="0"/>
              </a:spcBef>
              <a:spcAft>
                <a:spcPts val="0"/>
              </a:spcAft>
              <a:buSzPts val="1800"/>
              <a:buChar char="●"/>
            </a:pPr>
            <a:r>
              <a:rPr lang="en"/>
              <a:t>Incorporated</a:t>
            </a:r>
            <a:r>
              <a:rPr lang="en"/>
              <a:t> wireshark filters </a:t>
            </a:r>
            <a:endParaRPr/>
          </a:p>
          <a:p>
            <a:pPr indent="-342900" lvl="0" marL="457200" rtl="0" algn="l">
              <a:spcBef>
                <a:spcPts val="0"/>
              </a:spcBef>
              <a:spcAft>
                <a:spcPts val="0"/>
              </a:spcAft>
              <a:buSzPts val="1800"/>
              <a:buChar char="●"/>
            </a:pPr>
            <a:r>
              <a:rPr lang="en"/>
              <a:t>Analyzing SYN flood attack</a:t>
            </a:r>
            <a:endParaRPr/>
          </a:p>
          <a:p>
            <a:pPr indent="-342900" lvl="0" marL="457200" rtl="0" algn="l">
              <a:spcBef>
                <a:spcPts val="0"/>
              </a:spcBef>
              <a:spcAft>
                <a:spcPts val="0"/>
              </a:spcAft>
              <a:buSzPts val="1800"/>
              <a:buChar char="●"/>
            </a:pPr>
            <a:r>
              <a:rPr lang="en"/>
              <a:t>S</a:t>
            </a:r>
            <a:r>
              <a:rPr lang="en"/>
              <a:t>uccessful</a:t>
            </a:r>
            <a:r>
              <a:rPr lang="en"/>
              <a:t> </a:t>
            </a:r>
            <a:r>
              <a:rPr lang="en"/>
              <a:t>logins over ftp </a:t>
            </a:r>
            <a:endParaRPr/>
          </a:p>
          <a:p>
            <a:pPr indent="-342900" lvl="0" marL="457200" rtl="0" algn="l">
              <a:spcBef>
                <a:spcPts val="0"/>
              </a:spcBef>
              <a:spcAft>
                <a:spcPts val="0"/>
              </a:spcAft>
              <a:buSzPts val="1800"/>
              <a:buChar char="●"/>
            </a:pPr>
            <a:r>
              <a:rPr lang="en"/>
              <a:t>Analyzing source and target ip</a:t>
            </a:r>
            <a:endParaRPr/>
          </a:p>
          <a:p>
            <a:pPr indent="-342900" lvl="0" marL="457200" rtl="0" algn="l">
              <a:spcBef>
                <a:spcPts val="0"/>
              </a:spcBef>
              <a:spcAft>
                <a:spcPts val="0"/>
              </a:spcAft>
              <a:buSzPts val="1800"/>
              <a:buChar char="●"/>
            </a:pPr>
            <a:r>
              <a:rPr lang="en"/>
              <a:t>Looked into emails sent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