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13"/>
  </p:notesMasterIdLst>
  <p:sldIdLst>
    <p:sldId id="256" r:id="rId2"/>
    <p:sldId id="265" r:id="rId3"/>
    <p:sldId id="267" r:id="rId4"/>
    <p:sldId id="268" r:id="rId5"/>
    <p:sldId id="258" r:id="rId6"/>
    <p:sldId id="259" r:id="rId7"/>
    <p:sldId id="260" r:id="rId8"/>
    <p:sldId id="261" r:id="rId9"/>
    <p:sldId id="262" r:id="rId10"/>
    <p:sldId id="266"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C795F2-53FC-ABA4-986F-4E0D4B7AAD49}" v="29" dt="2024-04-25T12:23:17.702"/>
    <p1510:client id="{FE909E0F-22AC-E0B0-605C-68173AF677EE}" v="108" dt="2024-04-23T19:52:07.7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https://ctgovexec-my.sharepoint.com/personal/michael_schneider_ct_gov/Documents/CSTE%20Presentation%20Materials/PS%20versus%20R%20run%20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How much faster? PowerShell vs R (n=201)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269163416311439"/>
          <c:y val="0.11838960810852699"/>
          <c:w val="0.83845578178249425"/>
          <c:h val="0.55183624866975933"/>
        </c:manualLayout>
      </c:layout>
      <c:lineChart>
        <c:grouping val="standard"/>
        <c:varyColors val="0"/>
        <c:ser>
          <c:idx val="0"/>
          <c:order val="0"/>
          <c:tx>
            <c:strRef>
              <c:f>'[PS versus R run data.xlsx]For charting'!$BZ$1</c:f>
              <c:strCache>
                <c:ptCount val="1"/>
                <c:pt idx="0">
                  <c:v>Power Query (VPN)</c:v>
                </c:pt>
              </c:strCache>
            </c:strRef>
          </c:tx>
          <c:spPr>
            <a:ln w="28575" cap="rnd">
              <a:solidFill>
                <a:srgbClr val="7030A0"/>
              </a:solidFill>
              <a:round/>
            </a:ln>
            <a:effectLst/>
          </c:spPr>
          <c:marker>
            <c:symbol val="none"/>
          </c:marker>
          <c:cat>
            <c:strRef>
              <c:f>'[PS versus R run data.xlsx]For charting'!$BP$2:$BP$6</c:f>
              <c:strCache>
                <c:ptCount val="5"/>
                <c:pt idx="0">
                  <c:v>0-1000</c:v>
                </c:pt>
                <c:pt idx="1">
                  <c:v>1001-2000</c:v>
                </c:pt>
                <c:pt idx="2">
                  <c:v>2001-3000</c:v>
                </c:pt>
                <c:pt idx="3">
                  <c:v>3001-4000</c:v>
                </c:pt>
                <c:pt idx="4">
                  <c:v>4001-5000</c:v>
                </c:pt>
              </c:strCache>
            </c:strRef>
          </c:cat>
          <c:val>
            <c:numRef>
              <c:f>'[PS versus R run data.xlsx]For charting'!$BZ$2:$BZ$6</c:f>
              <c:numCache>
                <c:formatCode>0%</c:formatCode>
                <c:ptCount val="5"/>
                <c:pt idx="0">
                  <c:v>0.54336330103010544</c:v>
                </c:pt>
                <c:pt idx="1">
                  <c:v>0.8185687475659047</c:v>
                </c:pt>
                <c:pt idx="2">
                  <c:v>0.91304110684878481</c:v>
                </c:pt>
                <c:pt idx="3">
                  <c:v>0.94003195759275981</c:v>
                </c:pt>
                <c:pt idx="4">
                  <c:v>0.9581700967526513</c:v>
                </c:pt>
              </c:numCache>
            </c:numRef>
          </c:val>
          <c:smooth val="0"/>
          <c:extLst>
            <c:ext xmlns:c16="http://schemas.microsoft.com/office/drawing/2014/chart" uri="{C3380CC4-5D6E-409C-BE32-E72D297353CC}">
              <c16:uniqueId val="{00000000-AFFD-429D-9E0F-7449C05BB449}"/>
            </c:ext>
          </c:extLst>
        </c:ser>
        <c:ser>
          <c:idx val="1"/>
          <c:order val="1"/>
          <c:tx>
            <c:strRef>
              <c:f>'[PS versus R run data.xlsx]For charting'!$CA$1</c:f>
              <c:strCache>
                <c:ptCount val="1"/>
                <c:pt idx="0">
                  <c:v>Simple to CSV (VPN)</c:v>
                </c:pt>
              </c:strCache>
            </c:strRef>
          </c:tx>
          <c:spPr>
            <a:ln w="28575" cap="rnd">
              <a:solidFill>
                <a:schemeClr val="accent2"/>
              </a:solidFill>
              <a:round/>
            </a:ln>
            <a:effectLst/>
          </c:spPr>
          <c:marker>
            <c:symbol val="none"/>
          </c:marker>
          <c:cat>
            <c:strRef>
              <c:f>'[PS versus R run data.xlsx]For charting'!$BP$2:$BP$6</c:f>
              <c:strCache>
                <c:ptCount val="5"/>
                <c:pt idx="0">
                  <c:v>0-1000</c:v>
                </c:pt>
                <c:pt idx="1">
                  <c:v>1001-2000</c:v>
                </c:pt>
                <c:pt idx="2">
                  <c:v>2001-3000</c:v>
                </c:pt>
                <c:pt idx="3">
                  <c:v>3001-4000</c:v>
                </c:pt>
                <c:pt idx="4">
                  <c:v>4001-5000</c:v>
                </c:pt>
              </c:strCache>
            </c:strRef>
          </c:cat>
          <c:val>
            <c:numRef>
              <c:f>'[PS versus R run data.xlsx]For charting'!$CA$2:$CA$6</c:f>
              <c:numCache>
                <c:formatCode>0%</c:formatCode>
                <c:ptCount val="5"/>
                <c:pt idx="0">
                  <c:v>0.60823639884371006</c:v>
                </c:pt>
                <c:pt idx="1">
                  <c:v>0.8554583761201342</c:v>
                </c:pt>
                <c:pt idx="2">
                  <c:v>0.92944021235192231</c:v>
                </c:pt>
                <c:pt idx="3">
                  <c:v>0.95893068880022692</c:v>
                </c:pt>
                <c:pt idx="4">
                  <c:v>0.97089899221951881</c:v>
                </c:pt>
              </c:numCache>
            </c:numRef>
          </c:val>
          <c:smooth val="0"/>
          <c:extLst>
            <c:ext xmlns:c16="http://schemas.microsoft.com/office/drawing/2014/chart" uri="{C3380CC4-5D6E-409C-BE32-E72D297353CC}">
              <c16:uniqueId val="{00000001-AFFD-429D-9E0F-7449C05BB449}"/>
            </c:ext>
          </c:extLst>
        </c:ser>
        <c:ser>
          <c:idx val="2"/>
          <c:order val="2"/>
          <c:tx>
            <c:strRef>
              <c:f>'[PS versus R run data.xlsx]For charting'!$CB$1</c:f>
              <c:strCache>
                <c:ptCount val="1"/>
                <c:pt idx="0">
                  <c:v>XSLT to CSV (VPN)</c:v>
                </c:pt>
              </c:strCache>
            </c:strRef>
          </c:tx>
          <c:spPr>
            <a:ln w="28575" cap="rnd">
              <a:solidFill>
                <a:schemeClr val="accent6"/>
              </a:solidFill>
              <a:round/>
            </a:ln>
            <a:effectLst/>
          </c:spPr>
          <c:marker>
            <c:symbol val="none"/>
          </c:marker>
          <c:cat>
            <c:strRef>
              <c:f>'[PS versus R run data.xlsx]For charting'!$BP$2:$BP$6</c:f>
              <c:strCache>
                <c:ptCount val="5"/>
                <c:pt idx="0">
                  <c:v>0-1000</c:v>
                </c:pt>
                <c:pt idx="1">
                  <c:v>1001-2000</c:v>
                </c:pt>
                <c:pt idx="2">
                  <c:v>2001-3000</c:v>
                </c:pt>
                <c:pt idx="3">
                  <c:v>3001-4000</c:v>
                </c:pt>
                <c:pt idx="4">
                  <c:v>4001-5000</c:v>
                </c:pt>
              </c:strCache>
            </c:strRef>
          </c:cat>
          <c:val>
            <c:numRef>
              <c:f>'[PS versus R run data.xlsx]For charting'!$CB$2:$CB$6</c:f>
              <c:numCache>
                <c:formatCode>0%</c:formatCode>
                <c:ptCount val="5"/>
                <c:pt idx="0">
                  <c:v>0.56158653565340189</c:v>
                </c:pt>
                <c:pt idx="1">
                  <c:v>0.82420594171628847</c:v>
                </c:pt>
                <c:pt idx="2">
                  <c:v>0.91360471247042352</c:v>
                </c:pt>
                <c:pt idx="3">
                  <c:v>0.94749189963801694</c:v>
                </c:pt>
                <c:pt idx="4">
                  <c:v>0.96072360141742152</c:v>
                </c:pt>
              </c:numCache>
            </c:numRef>
          </c:val>
          <c:smooth val="0"/>
          <c:extLst>
            <c:ext xmlns:c16="http://schemas.microsoft.com/office/drawing/2014/chart" uri="{C3380CC4-5D6E-409C-BE32-E72D297353CC}">
              <c16:uniqueId val="{00000002-AFFD-429D-9E0F-7449C05BB449}"/>
            </c:ext>
          </c:extLst>
        </c:ser>
        <c:ser>
          <c:idx val="3"/>
          <c:order val="3"/>
          <c:tx>
            <c:strRef>
              <c:f>'[PS versus R run data.xlsx]For charting'!$CC$1</c:f>
              <c:strCache>
                <c:ptCount val="1"/>
                <c:pt idx="0">
                  <c:v>Power Query (Network)</c:v>
                </c:pt>
              </c:strCache>
            </c:strRef>
          </c:tx>
          <c:spPr>
            <a:ln w="28575" cap="rnd">
              <a:solidFill>
                <a:srgbClr val="F0F60A"/>
              </a:solidFill>
              <a:round/>
            </a:ln>
            <a:effectLst/>
          </c:spPr>
          <c:marker>
            <c:symbol val="none"/>
          </c:marker>
          <c:cat>
            <c:strRef>
              <c:f>'[PS versus R run data.xlsx]For charting'!$BP$2:$BP$6</c:f>
              <c:strCache>
                <c:ptCount val="5"/>
                <c:pt idx="0">
                  <c:v>0-1000</c:v>
                </c:pt>
                <c:pt idx="1">
                  <c:v>1001-2000</c:v>
                </c:pt>
                <c:pt idx="2">
                  <c:v>2001-3000</c:v>
                </c:pt>
                <c:pt idx="3">
                  <c:v>3001-4000</c:v>
                </c:pt>
                <c:pt idx="4">
                  <c:v>4001-5000</c:v>
                </c:pt>
              </c:strCache>
            </c:strRef>
          </c:cat>
          <c:val>
            <c:numRef>
              <c:f>'[PS versus R run data.xlsx]For charting'!$CC$2:$CC$6</c:f>
              <c:numCache>
                <c:formatCode>0%</c:formatCode>
                <c:ptCount val="5"/>
                <c:pt idx="0">
                  <c:v>0.87317265029769819</c:v>
                </c:pt>
                <c:pt idx="1">
                  <c:v>0.94520386109489507</c:v>
                </c:pt>
                <c:pt idx="2">
                  <c:v>0.96594547452929136</c:v>
                </c:pt>
                <c:pt idx="3">
                  <c:v>0.97544211218247534</c:v>
                </c:pt>
                <c:pt idx="4">
                  <c:v>0.97836814900589841</c:v>
                </c:pt>
              </c:numCache>
            </c:numRef>
          </c:val>
          <c:smooth val="0"/>
          <c:extLst>
            <c:ext xmlns:c16="http://schemas.microsoft.com/office/drawing/2014/chart" uri="{C3380CC4-5D6E-409C-BE32-E72D297353CC}">
              <c16:uniqueId val="{00000003-AFFD-429D-9E0F-7449C05BB449}"/>
            </c:ext>
          </c:extLst>
        </c:ser>
        <c:ser>
          <c:idx val="4"/>
          <c:order val="4"/>
          <c:tx>
            <c:strRef>
              <c:f>'[PS versus R run data.xlsx]For charting'!$CD$1</c:f>
              <c:strCache>
                <c:ptCount val="1"/>
                <c:pt idx="0">
                  <c:v>Simple to CSV (Network)</c:v>
                </c:pt>
              </c:strCache>
            </c:strRef>
          </c:tx>
          <c:spPr>
            <a:ln w="28575" cap="rnd">
              <a:solidFill>
                <a:srgbClr val="0070C0"/>
              </a:solidFill>
              <a:round/>
            </a:ln>
            <a:effectLst/>
          </c:spPr>
          <c:marker>
            <c:symbol val="none"/>
          </c:marker>
          <c:cat>
            <c:strRef>
              <c:f>'[PS versus R run data.xlsx]For charting'!$BP$2:$BP$6</c:f>
              <c:strCache>
                <c:ptCount val="5"/>
                <c:pt idx="0">
                  <c:v>0-1000</c:v>
                </c:pt>
                <c:pt idx="1">
                  <c:v>1001-2000</c:v>
                </c:pt>
                <c:pt idx="2">
                  <c:v>2001-3000</c:v>
                </c:pt>
                <c:pt idx="3">
                  <c:v>3001-4000</c:v>
                </c:pt>
                <c:pt idx="4">
                  <c:v>4001-5000</c:v>
                </c:pt>
              </c:strCache>
            </c:strRef>
          </c:cat>
          <c:val>
            <c:numRef>
              <c:f>'[PS versus R run data.xlsx]For charting'!$CD$2:$CD$6</c:f>
              <c:numCache>
                <c:formatCode>0%</c:formatCode>
                <c:ptCount val="5"/>
                <c:pt idx="0">
                  <c:v>0.89973219494104384</c:v>
                </c:pt>
                <c:pt idx="1">
                  <c:v>0.963731002036054</c:v>
                </c:pt>
                <c:pt idx="2">
                  <c:v>0.98003082289958887</c:v>
                </c:pt>
                <c:pt idx="3">
                  <c:v>0.9858383697851093</c:v>
                </c:pt>
                <c:pt idx="4">
                  <c:v>0.99034213106620483</c:v>
                </c:pt>
              </c:numCache>
            </c:numRef>
          </c:val>
          <c:smooth val="0"/>
          <c:extLst>
            <c:ext xmlns:c16="http://schemas.microsoft.com/office/drawing/2014/chart" uri="{C3380CC4-5D6E-409C-BE32-E72D297353CC}">
              <c16:uniqueId val="{00000004-AFFD-429D-9E0F-7449C05BB449}"/>
            </c:ext>
          </c:extLst>
        </c:ser>
        <c:ser>
          <c:idx val="5"/>
          <c:order val="5"/>
          <c:tx>
            <c:strRef>
              <c:f>'[PS versus R run data.xlsx]For charting'!$CE$1</c:f>
              <c:strCache>
                <c:ptCount val="1"/>
                <c:pt idx="0">
                  <c:v>XSLT to CSV (Network)</c:v>
                </c:pt>
              </c:strCache>
            </c:strRef>
          </c:tx>
          <c:spPr>
            <a:ln w="28575" cap="rnd">
              <a:solidFill>
                <a:srgbClr val="FF0000"/>
              </a:solidFill>
              <a:round/>
            </a:ln>
            <a:effectLst/>
          </c:spPr>
          <c:marker>
            <c:symbol val="none"/>
          </c:marker>
          <c:cat>
            <c:strRef>
              <c:f>'[PS versus R run data.xlsx]For charting'!$BP$2:$BP$6</c:f>
              <c:strCache>
                <c:ptCount val="5"/>
                <c:pt idx="0">
                  <c:v>0-1000</c:v>
                </c:pt>
                <c:pt idx="1">
                  <c:v>1001-2000</c:v>
                </c:pt>
                <c:pt idx="2">
                  <c:v>2001-3000</c:v>
                </c:pt>
                <c:pt idx="3">
                  <c:v>3001-4000</c:v>
                </c:pt>
                <c:pt idx="4">
                  <c:v>4001-5000</c:v>
                </c:pt>
              </c:strCache>
            </c:strRef>
          </c:cat>
          <c:val>
            <c:numRef>
              <c:f>'[PS versus R run data.xlsx]For charting'!$CE$2:$CE$6</c:f>
              <c:numCache>
                <c:formatCode>0%</c:formatCode>
                <c:ptCount val="5"/>
                <c:pt idx="0">
                  <c:v>0.87841827084489088</c:v>
                </c:pt>
                <c:pt idx="1">
                  <c:v>0.94220866314092533</c:v>
                </c:pt>
                <c:pt idx="2">
                  <c:v>0.9680481219535334</c:v>
                </c:pt>
                <c:pt idx="3">
                  <c:v>0.97653024104756214</c:v>
                </c:pt>
                <c:pt idx="4">
                  <c:v>0.9817152149263324</c:v>
                </c:pt>
              </c:numCache>
            </c:numRef>
          </c:val>
          <c:smooth val="0"/>
          <c:extLst>
            <c:ext xmlns:c16="http://schemas.microsoft.com/office/drawing/2014/chart" uri="{C3380CC4-5D6E-409C-BE32-E72D297353CC}">
              <c16:uniqueId val="{00000005-AFFD-429D-9E0F-7449C05BB449}"/>
            </c:ext>
          </c:extLst>
        </c:ser>
        <c:dLbls>
          <c:showLegendKey val="0"/>
          <c:showVal val="0"/>
          <c:showCatName val="0"/>
          <c:showSerName val="0"/>
          <c:showPercent val="0"/>
          <c:showBubbleSize val="0"/>
        </c:dLbls>
        <c:smooth val="0"/>
        <c:axId val="1391429616"/>
        <c:axId val="394717584"/>
      </c:lineChart>
      <c:catAx>
        <c:axId val="1391429616"/>
        <c:scaling>
          <c:orientation val="minMax"/>
        </c:scaling>
        <c:delete val="0"/>
        <c:axPos val="b"/>
        <c:majorGridlines>
          <c:spPr>
            <a:ln w="9525" cap="flat" cmpd="sng" algn="ctr">
              <a:solidFill>
                <a:schemeClr val="tx1"/>
              </a:solidFill>
              <a:round/>
            </a:ln>
            <a:effectLst/>
          </c:spPr>
        </c:majorGridlines>
        <c:minorGridlines>
          <c:spPr>
            <a:ln w="9525" cap="flat" cmpd="sng" algn="ctr">
              <a:solidFill>
                <a:schemeClr val="bg1">
                  <a:alpha val="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eCR</a:t>
                </a:r>
                <a:r>
                  <a:rPr lang="en-US" baseline="0"/>
                  <a:t> XML </a:t>
                </a:r>
                <a:r>
                  <a:rPr lang="en-US"/>
                  <a:t>File Size (KB)</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4717584"/>
        <c:crosses val="autoZero"/>
        <c:auto val="1"/>
        <c:lblAlgn val="ctr"/>
        <c:lblOffset val="100"/>
        <c:noMultiLvlLbl val="0"/>
      </c:catAx>
      <c:valAx>
        <c:axId val="394717584"/>
        <c:scaling>
          <c:orientation val="minMax"/>
          <c:max val="1"/>
          <c:min val="0.5"/>
        </c:scaling>
        <c:delete val="0"/>
        <c:axPos val="l"/>
        <c:majorGridlines>
          <c:spPr>
            <a:ln w="9525" cap="flat" cmpd="sng" algn="ctr">
              <a:solidFill>
                <a:schemeClr val="tx1"/>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Percent Faster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1429616"/>
        <c:crosses val="autoZero"/>
        <c:crossBetween val="midCat"/>
      </c:valAx>
      <c:spPr>
        <a:noFill/>
        <a:ln>
          <a:solidFill>
            <a:schemeClr val="tx1"/>
          </a:solid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1A74E6-504B-4CEB-95D2-63C9E270B25F}" type="doc">
      <dgm:prSet loTypeId="urn:microsoft.com/office/officeart/2005/8/layout/equation1" loCatId="relationship" qsTypeId="urn:microsoft.com/office/officeart/2005/8/quickstyle/simple1" qsCatId="simple" csTypeId="urn:microsoft.com/office/officeart/2005/8/colors/accent1_2" csCatId="accent1" phldr="1"/>
      <dgm:spPr/>
    </dgm:pt>
    <dgm:pt modelId="{D606B68E-CE9B-461C-BE6A-80AFCEE15E1D}">
      <dgm:prSet phldrT="[Text]" phldr="0"/>
      <dgm:spPr/>
      <dgm:t>
        <a:bodyPr/>
        <a:lstStyle/>
        <a:p>
          <a:pPr rtl="0"/>
          <a:r>
            <a:rPr lang="en-US">
              <a:latin typeface="Aptos Display" panose="02110004020202020204"/>
            </a:rPr>
            <a:t>PowerShell®</a:t>
          </a:r>
        </a:p>
      </dgm:t>
    </dgm:pt>
    <dgm:pt modelId="{FBA9FCC7-3A30-4536-B2FB-D8AA98C165E9}" type="parTrans" cxnId="{9207CC63-831B-48C1-BC8F-5DE2D381288B}">
      <dgm:prSet/>
      <dgm:spPr/>
      <dgm:t>
        <a:bodyPr/>
        <a:lstStyle/>
        <a:p>
          <a:endParaRPr lang="en-US"/>
        </a:p>
      </dgm:t>
    </dgm:pt>
    <dgm:pt modelId="{FF40529F-9073-4AB3-A894-E3A6D35F1D93}" type="sibTrans" cxnId="{9207CC63-831B-48C1-BC8F-5DE2D381288B}">
      <dgm:prSet/>
      <dgm:spPr/>
      <dgm:t>
        <a:bodyPr/>
        <a:lstStyle/>
        <a:p>
          <a:endParaRPr lang="en-US"/>
        </a:p>
      </dgm:t>
    </dgm:pt>
    <dgm:pt modelId="{3B7F83BA-CE10-4A33-93B6-42EEDFD7CE4C}">
      <dgm:prSet phldrT="[Text]" phldr="0"/>
      <dgm:spPr/>
      <dgm:t>
        <a:bodyPr/>
        <a:lstStyle/>
        <a:p>
          <a:pPr rtl="0"/>
          <a:r>
            <a:rPr lang="en-US">
              <a:latin typeface="Aptos Display" panose="02110004020202020204"/>
            </a:rPr>
            <a:t>Power Query® </a:t>
          </a:r>
          <a:endParaRPr lang="en-US"/>
        </a:p>
      </dgm:t>
    </dgm:pt>
    <dgm:pt modelId="{7E504751-560F-4C38-9D54-401607051141}" type="parTrans" cxnId="{7A4D102F-43DB-4E49-A696-56DE79C9664B}">
      <dgm:prSet/>
      <dgm:spPr/>
      <dgm:t>
        <a:bodyPr/>
        <a:lstStyle/>
        <a:p>
          <a:endParaRPr lang="en-US"/>
        </a:p>
      </dgm:t>
    </dgm:pt>
    <dgm:pt modelId="{7249FFFB-54B5-44C7-A05E-9EF4DC66E64B}" type="sibTrans" cxnId="{7A4D102F-43DB-4E49-A696-56DE79C9664B}">
      <dgm:prSet/>
      <dgm:spPr/>
      <dgm:t>
        <a:bodyPr/>
        <a:lstStyle/>
        <a:p>
          <a:endParaRPr lang="en-US"/>
        </a:p>
      </dgm:t>
    </dgm:pt>
    <dgm:pt modelId="{96548712-5CB9-461C-BD31-1C427A2C12C0}">
      <dgm:prSet phldrT="[Text]" phldr="0"/>
      <dgm:spPr/>
      <dgm:t>
        <a:bodyPr/>
        <a:lstStyle/>
        <a:p>
          <a:pPr rtl="0"/>
          <a:r>
            <a:rPr lang="en-US">
              <a:latin typeface="Aptos Display" panose="02110004020202020204"/>
            </a:rPr>
            <a:t>Data Faster</a:t>
          </a:r>
          <a:endParaRPr lang="en-US"/>
        </a:p>
      </dgm:t>
    </dgm:pt>
    <dgm:pt modelId="{5536D381-126F-4994-AFE5-FF89D4C9BDBF}" type="parTrans" cxnId="{3BC0010D-5728-4FAF-B435-A10B8DD4A8FC}">
      <dgm:prSet/>
      <dgm:spPr/>
      <dgm:t>
        <a:bodyPr/>
        <a:lstStyle/>
        <a:p>
          <a:endParaRPr lang="en-US"/>
        </a:p>
      </dgm:t>
    </dgm:pt>
    <dgm:pt modelId="{5DBFD1CA-DE5D-4B86-91EA-7E95EDFDEFDC}" type="sibTrans" cxnId="{3BC0010D-5728-4FAF-B435-A10B8DD4A8FC}">
      <dgm:prSet/>
      <dgm:spPr/>
      <dgm:t>
        <a:bodyPr/>
        <a:lstStyle/>
        <a:p>
          <a:endParaRPr lang="en-US"/>
        </a:p>
      </dgm:t>
    </dgm:pt>
    <dgm:pt modelId="{27334EDD-937B-4C32-88DB-1AF3CF51C7DB}">
      <dgm:prSet phldr="0"/>
      <dgm:spPr/>
      <dgm:t>
        <a:bodyPr/>
        <a:lstStyle/>
        <a:p>
          <a:r>
            <a:rPr lang="en-US">
              <a:latin typeface="Aptos Display" panose="02110004020202020204"/>
            </a:rPr>
            <a:t>XSLT</a:t>
          </a:r>
          <a:endParaRPr lang="en-US"/>
        </a:p>
      </dgm:t>
    </dgm:pt>
    <dgm:pt modelId="{E6009230-8726-4DEB-B95B-9374D569711E}" type="parTrans" cxnId="{AC74F673-1F7F-4AB7-BC5E-79E0D855CE7B}">
      <dgm:prSet/>
      <dgm:spPr/>
      <dgm:t>
        <a:bodyPr/>
        <a:lstStyle/>
        <a:p>
          <a:endParaRPr lang="en-US"/>
        </a:p>
      </dgm:t>
    </dgm:pt>
    <dgm:pt modelId="{75582741-080A-40F3-8E9F-3B20679D50FE}" type="sibTrans" cxnId="{AC74F673-1F7F-4AB7-BC5E-79E0D855CE7B}">
      <dgm:prSet/>
      <dgm:spPr/>
      <dgm:t>
        <a:bodyPr/>
        <a:lstStyle/>
        <a:p>
          <a:endParaRPr lang="en-US"/>
        </a:p>
      </dgm:t>
    </dgm:pt>
    <dgm:pt modelId="{0DCDDE6E-6D69-41B0-A24E-EB5172A86E03}" type="pres">
      <dgm:prSet presAssocID="{711A74E6-504B-4CEB-95D2-63C9E270B25F}" presName="linearFlow" presStyleCnt="0">
        <dgm:presLayoutVars>
          <dgm:dir/>
          <dgm:resizeHandles val="exact"/>
        </dgm:presLayoutVars>
      </dgm:prSet>
      <dgm:spPr/>
    </dgm:pt>
    <dgm:pt modelId="{E279B321-98CE-4D97-8475-D7070E1B5487}" type="pres">
      <dgm:prSet presAssocID="{D606B68E-CE9B-461C-BE6A-80AFCEE15E1D}" presName="node" presStyleLbl="node1" presStyleIdx="0" presStyleCnt="4">
        <dgm:presLayoutVars>
          <dgm:bulletEnabled val="1"/>
        </dgm:presLayoutVars>
      </dgm:prSet>
      <dgm:spPr/>
    </dgm:pt>
    <dgm:pt modelId="{40D325A2-6874-4856-889D-FD5251AC3D54}" type="pres">
      <dgm:prSet presAssocID="{FF40529F-9073-4AB3-A894-E3A6D35F1D93}" presName="spacerL" presStyleCnt="0"/>
      <dgm:spPr/>
    </dgm:pt>
    <dgm:pt modelId="{8C0EF8CB-F358-4A94-B113-82D8CE44121A}" type="pres">
      <dgm:prSet presAssocID="{FF40529F-9073-4AB3-A894-E3A6D35F1D93}" presName="sibTrans" presStyleLbl="sibTrans2D1" presStyleIdx="0" presStyleCnt="3"/>
      <dgm:spPr/>
    </dgm:pt>
    <dgm:pt modelId="{5E2329C1-5CFE-425C-962F-408E397A42D7}" type="pres">
      <dgm:prSet presAssocID="{FF40529F-9073-4AB3-A894-E3A6D35F1D93}" presName="spacerR" presStyleCnt="0"/>
      <dgm:spPr/>
    </dgm:pt>
    <dgm:pt modelId="{7925FFC2-6655-473E-A3A7-40F2233284CF}" type="pres">
      <dgm:prSet presAssocID="{27334EDD-937B-4C32-88DB-1AF3CF51C7DB}" presName="node" presStyleLbl="node1" presStyleIdx="1" presStyleCnt="4">
        <dgm:presLayoutVars>
          <dgm:bulletEnabled val="1"/>
        </dgm:presLayoutVars>
      </dgm:prSet>
      <dgm:spPr/>
    </dgm:pt>
    <dgm:pt modelId="{956435BD-77B2-4A43-9B08-C579536830EC}" type="pres">
      <dgm:prSet presAssocID="{75582741-080A-40F3-8E9F-3B20679D50FE}" presName="spacerL" presStyleCnt="0"/>
      <dgm:spPr/>
    </dgm:pt>
    <dgm:pt modelId="{EDFFFBA7-1DD0-4890-9C0E-237D971421EA}" type="pres">
      <dgm:prSet presAssocID="{75582741-080A-40F3-8E9F-3B20679D50FE}" presName="sibTrans" presStyleLbl="sibTrans2D1" presStyleIdx="1" presStyleCnt="3"/>
      <dgm:spPr/>
    </dgm:pt>
    <dgm:pt modelId="{98189B94-D27F-4DF1-A0D5-9ADB0824625F}" type="pres">
      <dgm:prSet presAssocID="{75582741-080A-40F3-8E9F-3B20679D50FE}" presName="spacerR" presStyleCnt="0"/>
      <dgm:spPr/>
    </dgm:pt>
    <dgm:pt modelId="{DEE28377-0AD7-455E-83D2-C0006D847CEC}" type="pres">
      <dgm:prSet presAssocID="{3B7F83BA-CE10-4A33-93B6-42EEDFD7CE4C}" presName="node" presStyleLbl="node1" presStyleIdx="2" presStyleCnt="4">
        <dgm:presLayoutVars>
          <dgm:bulletEnabled val="1"/>
        </dgm:presLayoutVars>
      </dgm:prSet>
      <dgm:spPr/>
    </dgm:pt>
    <dgm:pt modelId="{192655C9-053E-453A-A0D7-FA1D43AF16BF}" type="pres">
      <dgm:prSet presAssocID="{7249FFFB-54B5-44C7-A05E-9EF4DC66E64B}" presName="spacerL" presStyleCnt="0"/>
      <dgm:spPr/>
    </dgm:pt>
    <dgm:pt modelId="{67D82D42-5639-4F5D-8B16-9D36DC865390}" type="pres">
      <dgm:prSet presAssocID="{7249FFFB-54B5-44C7-A05E-9EF4DC66E64B}" presName="sibTrans" presStyleLbl="sibTrans2D1" presStyleIdx="2" presStyleCnt="3"/>
      <dgm:spPr/>
    </dgm:pt>
    <dgm:pt modelId="{2D80780C-DB95-412C-A885-ABC463A28E27}" type="pres">
      <dgm:prSet presAssocID="{7249FFFB-54B5-44C7-A05E-9EF4DC66E64B}" presName="spacerR" presStyleCnt="0"/>
      <dgm:spPr/>
    </dgm:pt>
    <dgm:pt modelId="{35122110-4C3A-4AF4-AF28-355FC519DB5D}" type="pres">
      <dgm:prSet presAssocID="{96548712-5CB9-461C-BD31-1C427A2C12C0}" presName="node" presStyleLbl="node1" presStyleIdx="3" presStyleCnt="4">
        <dgm:presLayoutVars>
          <dgm:bulletEnabled val="1"/>
        </dgm:presLayoutVars>
      </dgm:prSet>
      <dgm:spPr/>
    </dgm:pt>
  </dgm:ptLst>
  <dgm:cxnLst>
    <dgm:cxn modelId="{3BC0010D-5728-4FAF-B435-A10B8DD4A8FC}" srcId="{711A74E6-504B-4CEB-95D2-63C9E270B25F}" destId="{96548712-5CB9-461C-BD31-1C427A2C12C0}" srcOrd="3" destOrd="0" parTransId="{5536D381-126F-4994-AFE5-FF89D4C9BDBF}" sibTransId="{5DBFD1CA-DE5D-4B86-91EA-7E95EDFDEFDC}"/>
    <dgm:cxn modelId="{7A4D102F-43DB-4E49-A696-56DE79C9664B}" srcId="{711A74E6-504B-4CEB-95D2-63C9E270B25F}" destId="{3B7F83BA-CE10-4A33-93B6-42EEDFD7CE4C}" srcOrd="2" destOrd="0" parTransId="{7E504751-560F-4C38-9D54-401607051141}" sibTransId="{7249FFFB-54B5-44C7-A05E-9EF4DC66E64B}"/>
    <dgm:cxn modelId="{4BF43B30-E084-4931-9835-9FA486933681}" type="presOf" srcId="{711A74E6-504B-4CEB-95D2-63C9E270B25F}" destId="{0DCDDE6E-6D69-41B0-A24E-EB5172A86E03}" srcOrd="0" destOrd="0" presId="urn:microsoft.com/office/officeart/2005/8/layout/equation1"/>
    <dgm:cxn modelId="{9207CC63-831B-48C1-BC8F-5DE2D381288B}" srcId="{711A74E6-504B-4CEB-95D2-63C9E270B25F}" destId="{D606B68E-CE9B-461C-BE6A-80AFCEE15E1D}" srcOrd="0" destOrd="0" parTransId="{FBA9FCC7-3A30-4536-B2FB-D8AA98C165E9}" sibTransId="{FF40529F-9073-4AB3-A894-E3A6D35F1D93}"/>
    <dgm:cxn modelId="{569A894A-AE9A-4911-8C15-D7FA28D8BD44}" type="presOf" srcId="{3B7F83BA-CE10-4A33-93B6-42EEDFD7CE4C}" destId="{DEE28377-0AD7-455E-83D2-C0006D847CEC}" srcOrd="0" destOrd="0" presId="urn:microsoft.com/office/officeart/2005/8/layout/equation1"/>
    <dgm:cxn modelId="{8BFACF52-D392-4858-A964-12FFDFC035CE}" type="presOf" srcId="{75582741-080A-40F3-8E9F-3B20679D50FE}" destId="{EDFFFBA7-1DD0-4890-9C0E-237D971421EA}" srcOrd="0" destOrd="0" presId="urn:microsoft.com/office/officeart/2005/8/layout/equation1"/>
    <dgm:cxn modelId="{AC74F673-1F7F-4AB7-BC5E-79E0D855CE7B}" srcId="{711A74E6-504B-4CEB-95D2-63C9E270B25F}" destId="{27334EDD-937B-4C32-88DB-1AF3CF51C7DB}" srcOrd="1" destOrd="0" parTransId="{E6009230-8726-4DEB-B95B-9374D569711E}" sibTransId="{75582741-080A-40F3-8E9F-3B20679D50FE}"/>
    <dgm:cxn modelId="{0A31897A-5FDE-4886-A101-C65CD31E2EEF}" type="presOf" srcId="{7249FFFB-54B5-44C7-A05E-9EF4DC66E64B}" destId="{67D82D42-5639-4F5D-8B16-9D36DC865390}" srcOrd="0" destOrd="0" presId="urn:microsoft.com/office/officeart/2005/8/layout/equation1"/>
    <dgm:cxn modelId="{B0AB9883-6BBE-46ED-A675-712D4759F0CB}" type="presOf" srcId="{D606B68E-CE9B-461C-BE6A-80AFCEE15E1D}" destId="{E279B321-98CE-4D97-8475-D7070E1B5487}" srcOrd="0" destOrd="0" presId="urn:microsoft.com/office/officeart/2005/8/layout/equation1"/>
    <dgm:cxn modelId="{D28E978C-6E2A-44D8-80C3-6B111FDD0B01}" type="presOf" srcId="{27334EDD-937B-4C32-88DB-1AF3CF51C7DB}" destId="{7925FFC2-6655-473E-A3A7-40F2233284CF}" srcOrd="0" destOrd="0" presId="urn:microsoft.com/office/officeart/2005/8/layout/equation1"/>
    <dgm:cxn modelId="{8C9950AE-961A-4694-A6A1-EAFC9FE75CED}" type="presOf" srcId="{FF40529F-9073-4AB3-A894-E3A6D35F1D93}" destId="{8C0EF8CB-F358-4A94-B113-82D8CE44121A}" srcOrd="0" destOrd="0" presId="urn:microsoft.com/office/officeart/2005/8/layout/equation1"/>
    <dgm:cxn modelId="{0464C9F2-E4EB-4ABD-A5C8-3141364B5AB9}" type="presOf" srcId="{96548712-5CB9-461C-BD31-1C427A2C12C0}" destId="{35122110-4C3A-4AF4-AF28-355FC519DB5D}" srcOrd="0" destOrd="0" presId="urn:microsoft.com/office/officeart/2005/8/layout/equation1"/>
    <dgm:cxn modelId="{BD87FC70-853B-4413-B960-3C9CE0D962E4}" type="presParOf" srcId="{0DCDDE6E-6D69-41B0-A24E-EB5172A86E03}" destId="{E279B321-98CE-4D97-8475-D7070E1B5487}" srcOrd="0" destOrd="0" presId="urn:microsoft.com/office/officeart/2005/8/layout/equation1"/>
    <dgm:cxn modelId="{4C54794C-DBB6-496B-9249-F7EFF64B1C1E}" type="presParOf" srcId="{0DCDDE6E-6D69-41B0-A24E-EB5172A86E03}" destId="{40D325A2-6874-4856-889D-FD5251AC3D54}" srcOrd="1" destOrd="0" presId="urn:microsoft.com/office/officeart/2005/8/layout/equation1"/>
    <dgm:cxn modelId="{53DB87BA-9A83-44E2-9573-4153282545A7}" type="presParOf" srcId="{0DCDDE6E-6D69-41B0-A24E-EB5172A86E03}" destId="{8C0EF8CB-F358-4A94-B113-82D8CE44121A}" srcOrd="2" destOrd="0" presId="urn:microsoft.com/office/officeart/2005/8/layout/equation1"/>
    <dgm:cxn modelId="{70F06568-93E8-4C00-A3AD-6E19096187EE}" type="presParOf" srcId="{0DCDDE6E-6D69-41B0-A24E-EB5172A86E03}" destId="{5E2329C1-5CFE-425C-962F-408E397A42D7}" srcOrd="3" destOrd="0" presId="urn:microsoft.com/office/officeart/2005/8/layout/equation1"/>
    <dgm:cxn modelId="{32B0E46F-8A72-47FF-9B51-3AEF5FA2576D}" type="presParOf" srcId="{0DCDDE6E-6D69-41B0-A24E-EB5172A86E03}" destId="{7925FFC2-6655-473E-A3A7-40F2233284CF}" srcOrd="4" destOrd="0" presId="urn:microsoft.com/office/officeart/2005/8/layout/equation1"/>
    <dgm:cxn modelId="{32130015-19BF-4FD4-BC6C-A302D8731DD1}" type="presParOf" srcId="{0DCDDE6E-6D69-41B0-A24E-EB5172A86E03}" destId="{956435BD-77B2-4A43-9B08-C579536830EC}" srcOrd="5" destOrd="0" presId="urn:microsoft.com/office/officeart/2005/8/layout/equation1"/>
    <dgm:cxn modelId="{FACA1CF5-F577-4185-8787-5F4746F6468C}" type="presParOf" srcId="{0DCDDE6E-6D69-41B0-A24E-EB5172A86E03}" destId="{EDFFFBA7-1DD0-4890-9C0E-237D971421EA}" srcOrd="6" destOrd="0" presId="urn:microsoft.com/office/officeart/2005/8/layout/equation1"/>
    <dgm:cxn modelId="{B0783AD9-BED0-4E76-8F79-D51DD2541AD0}" type="presParOf" srcId="{0DCDDE6E-6D69-41B0-A24E-EB5172A86E03}" destId="{98189B94-D27F-4DF1-A0D5-9ADB0824625F}" srcOrd="7" destOrd="0" presId="urn:microsoft.com/office/officeart/2005/8/layout/equation1"/>
    <dgm:cxn modelId="{E4080886-449F-4330-9700-E1B2F61EDE39}" type="presParOf" srcId="{0DCDDE6E-6D69-41B0-A24E-EB5172A86E03}" destId="{DEE28377-0AD7-455E-83D2-C0006D847CEC}" srcOrd="8" destOrd="0" presId="urn:microsoft.com/office/officeart/2005/8/layout/equation1"/>
    <dgm:cxn modelId="{C8C7380B-064B-4115-8862-4B4A0B9BA4CF}" type="presParOf" srcId="{0DCDDE6E-6D69-41B0-A24E-EB5172A86E03}" destId="{192655C9-053E-453A-A0D7-FA1D43AF16BF}" srcOrd="9" destOrd="0" presId="urn:microsoft.com/office/officeart/2005/8/layout/equation1"/>
    <dgm:cxn modelId="{0BA723AF-E42C-46D6-B871-21AC7DB9A3C0}" type="presParOf" srcId="{0DCDDE6E-6D69-41B0-A24E-EB5172A86E03}" destId="{67D82D42-5639-4F5D-8B16-9D36DC865390}" srcOrd="10" destOrd="0" presId="urn:microsoft.com/office/officeart/2005/8/layout/equation1"/>
    <dgm:cxn modelId="{93622C94-4774-454A-A2FE-8594751F18BC}" type="presParOf" srcId="{0DCDDE6E-6D69-41B0-A24E-EB5172A86E03}" destId="{2D80780C-DB95-412C-A885-ABC463A28E27}" srcOrd="11" destOrd="0" presId="urn:microsoft.com/office/officeart/2005/8/layout/equation1"/>
    <dgm:cxn modelId="{C2CAC043-46AC-43C5-B98D-B97BF1E530BD}" type="presParOf" srcId="{0DCDDE6E-6D69-41B0-A24E-EB5172A86E03}" destId="{35122110-4C3A-4AF4-AF28-355FC519DB5D}" srcOrd="12"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79B321-98CE-4D97-8475-D7070E1B5487}">
      <dsp:nvSpPr>
        <dsp:cNvPr id="0" name=""/>
        <dsp:cNvSpPr/>
      </dsp:nvSpPr>
      <dsp:spPr>
        <a:xfrm>
          <a:off x="5879" y="1256377"/>
          <a:ext cx="1633428" cy="163342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rtl="0">
            <a:lnSpc>
              <a:spcPct val="90000"/>
            </a:lnSpc>
            <a:spcBef>
              <a:spcPct val="0"/>
            </a:spcBef>
            <a:spcAft>
              <a:spcPct val="35000"/>
            </a:spcAft>
            <a:buNone/>
          </a:pPr>
          <a:r>
            <a:rPr lang="en-US" sz="1700" kern="1200">
              <a:latin typeface="Aptos Display" panose="02110004020202020204"/>
            </a:rPr>
            <a:t>PowerShell®</a:t>
          </a:r>
        </a:p>
      </dsp:txBody>
      <dsp:txXfrm>
        <a:off x="245089" y="1495587"/>
        <a:ext cx="1155008" cy="1155008"/>
      </dsp:txXfrm>
    </dsp:sp>
    <dsp:sp modelId="{8C0EF8CB-F358-4A94-B113-82D8CE44121A}">
      <dsp:nvSpPr>
        <dsp:cNvPr id="0" name=""/>
        <dsp:cNvSpPr/>
      </dsp:nvSpPr>
      <dsp:spPr>
        <a:xfrm>
          <a:off x="1771942" y="1599397"/>
          <a:ext cx="947388" cy="947388"/>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897518" y="1961678"/>
        <a:ext cx="696236" cy="222826"/>
      </dsp:txXfrm>
    </dsp:sp>
    <dsp:sp modelId="{7925FFC2-6655-473E-A3A7-40F2233284CF}">
      <dsp:nvSpPr>
        <dsp:cNvPr id="0" name=""/>
        <dsp:cNvSpPr/>
      </dsp:nvSpPr>
      <dsp:spPr>
        <a:xfrm>
          <a:off x="2851965" y="1256377"/>
          <a:ext cx="1633428" cy="163342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a:latin typeface="Aptos Display" panose="02110004020202020204"/>
            </a:rPr>
            <a:t>XSLT</a:t>
          </a:r>
          <a:endParaRPr lang="en-US" sz="1700" kern="1200"/>
        </a:p>
      </dsp:txBody>
      <dsp:txXfrm>
        <a:off x="3091175" y="1495587"/>
        <a:ext cx="1155008" cy="1155008"/>
      </dsp:txXfrm>
    </dsp:sp>
    <dsp:sp modelId="{EDFFFBA7-1DD0-4890-9C0E-237D971421EA}">
      <dsp:nvSpPr>
        <dsp:cNvPr id="0" name=""/>
        <dsp:cNvSpPr/>
      </dsp:nvSpPr>
      <dsp:spPr>
        <a:xfrm>
          <a:off x="4618028" y="1599397"/>
          <a:ext cx="947388" cy="947388"/>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743604" y="1961678"/>
        <a:ext cx="696236" cy="222826"/>
      </dsp:txXfrm>
    </dsp:sp>
    <dsp:sp modelId="{DEE28377-0AD7-455E-83D2-C0006D847CEC}">
      <dsp:nvSpPr>
        <dsp:cNvPr id="0" name=""/>
        <dsp:cNvSpPr/>
      </dsp:nvSpPr>
      <dsp:spPr>
        <a:xfrm>
          <a:off x="5698051" y="1256377"/>
          <a:ext cx="1633428" cy="163342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rtl="0">
            <a:lnSpc>
              <a:spcPct val="90000"/>
            </a:lnSpc>
            <a:spcBef>
              <a:spcPct val="0"/>
            </a:spcBef>
            <a:spcAft>
              <a:spcPct val="35000"/>
            </a:spcAft>
            <a:buNone/>
          </a:pPr>
          <a:r>
            <a:rPr lang="en-US" sz="1700" kern="1200">
              <a:latin typeface="Aptos Display" panose="02110004020202020204"/>
            </a:rPr>
            <a:t>Power Query® </a:t>
          </a:r>
          <a:endParaRPr lang="en-US" sz="1700" kern="1200"/>
        </a:p>
      </dsp:txBody>
      <dsp:txXfrm>
        <a:off x="5937261" y="1495587"/>
        <a:ext cx="1155008" cy="1155008"/>
      </dsp:txXfrm>
    </dsp:sp>
    <dsp:sp modelId="{67D82D42-5639-4F5D-8B16-9D36DC865390}">
      <dsp:nvSpPr>
        <dsp:cNvPr id="0" name=""/>
        <dsp:cNvSpPr/>
      </dsp:nvSpPr>
      <dsp:spPr>
        <a:xfrm>
          <a:off x="7464114" y="1599397"/>
          <a:ext cx="947388" cy="947388"/>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589690" y="1794559"/>
        <a:ext cx="696236" cy="557064"/>
      </dsp:txXfrm>
    </dsp:sp>
    <dsp:sp modelId="{35122110-4C3A-4AF4-AF28-355FC519DB5D}">
      <dsp:nvSpPr>
        <dsp:cNvPr id="0" name=""/>
        <dsp:cNvSpPr/>
      </dsp:nvSpPr>
      <dsp:spPr>
        <a:xfrm>
          <a:off x="8544137" y="1256377"/>
          <a:ext cx="1633428" cy="163342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rtl="0">
            <a:lnSpc>
              <a:spcPct val="90000"/>
            </a:lnSpc>
            <a:spcBef>
              <a:spcPct val="0"/>
            </a:spcBef>
            <a:spcAft>
              <a:spcPct val="35000"/>
            </a:spcAft>
            <a:buNone/>
          </a:pPr>
          <a:r>
            <a:rPr lang="en-US" sz="1700" kern="1200">
              <a:latin typeface="Aptos Display" panose="02110004020202020204"/>
            </a:rPr>
            <a:t>Data Faster</a:t>
          </a:r>
          <a:endParaRPr lang="en-US" sz="1700" kern="1200"/>
        </a:p>
      </dsp:txBody>
      <dsp:txXfrm>
        <a:off x="8783347" y="1495587"/>
        <a:ext cx="1155008" cy="1155008"/>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AD2AD4-AE2F-4277-89AF-4223C5559B1E}" type="datetimeFigureOut">
              <a:t>4/25/2024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C60AD-45C7-4236-B016-A5D83236C201}" type="slidenum">
              <a:t>‹#›</a:t>
            </a:fld>
            <a:endParaRPr lang="en-US"/>
          </a:p>
        </p:txBody>
      </p:sp>
    </p:spTree>
    <p:extLst>
      <p:ext uri="{BB962C8B-B14F-4D97-AF65-F5344CB8AC3E}">
        <p14:creationId xmlns:p14="http://schemas.microsoft.com/office/powerpoint/2010/main" val="3461785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endParaRPr lang="en-US"/>
          </a:p>
        </p:txBody>
      </p:sp>
      <p:sp>
        <p:nvSpPr>
          <p:cNvPr id="4" name="Slide Number Placeholder 3"/>
          <p:cNvSpPr>
            <a:spLocks noGrp="1"/>
          </p:cNvSpPr>
          <p:nvPr>
            <p:ph type="sldNum" sz="quarter" idx="5"/>
          </p:nvPr>
        </p:nvSpPr>
        <p:spPr/>
        <p:txBody>
          <a:bodyPr/>
          <a:lstStyle/>
          <a:p>
            <a:fld id="{998C60AD-45C7-4236-B016-A5D83236C201}" type="slidenum">
              <a:t>3</a:t>
            </a:fld>
            <a:endParaRPr lang="en-US"/>
          </a:p>
        </p:txBody>
      </p:sp>
    </p:spTree>
    <p:extLst>
      <p:ext uri="{BB962C8B-B14F-4D97-AF65-F5344CB8AC3E}">
        <p14:creationId xmlns:p14="http://schemas.microsoft.com/office/powerpoint/2010/main" val="1084545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PowerShell is primarily made up of a command-line shell and an object oriented scripting language, but can also be used to automate processes.</a:t>
            </a:r>
          </a:p>
          <a:p>
            <a:r>
              <a:rPr lang="en-US"/>
              <a:t>Primarily used on a windows OS, but can be used on Linux and Mac OS.</a:t>
            </a:r>
          </a:p>
          <a:p>
            <a:r>
              <a:rPr lang="en-US" b="1"/>
              <a:t>Built-in support for data formats</a:t>
            </a:r>
            <a:r>
              <a:rPr lang="en-US"/>
              <a:t>: Handle CSV, JSON, and XML</a:t>
            </a:r>
            <a:endParaRPr lang="en-US">
              <a:cs typeface="Calibri"/>
            </a:endParaRPr>
          </a:p>
        </p:txBody>
      </p:sp>
      <p:sp>
        <p:nvSpPr>
          <p:cNvPr id="4" name="Slide Number Placeholder 3"/>
          <p:cNvSpPr>
            <a:spLocks noGrp="1"/>
          </p:cNvSpPr>
          <p:nvPr>
            <p:ph type="sldNum" sz="quarter" idx="5"/>
          </p:nvPr>
        </p:nvSpPr>
        <p:spPr/>
        <p:txBody>
          <a:bodyPr/>
          <a:lstStyle/>
          <a:p>
            <a:fld id="{998C60AD-45C7-4236-B016-A5D83236C201}" type="slidenum">
              <a:rPr lang="en-US"/>
              <a:t>4</a:t>
            </a:fld>
            <a:endParaRPr lang="en-US"/>
          </a:p>
        </p:txBody>
      </p:sp>
    </p:spTree>
    <p:extLst>
      <p:ext uri="{BB962C8B-B14F-4D97-AF65-F5344CB8AC3E}">
        <p14:creationId xmlns:p14="http://schemas.microsoft.com/office/powerpoint/2010/main" val="2408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8,707 unique encounters assessed for data quality, 10.3% (903/8,707) had incorrect race codes, 4.4% (385/8,707) were missing encounter codes, 20.8% (13,254/63,723) had non-coded vaccine entries, and 3.6% (643/17,827) of trigger codes were not current. The R script used to compare speed could not create the results above because that script concatenates information into one Excel cell and is not easily analyzed. </a:t>
            </a:r>
            <a:r>
              <a:rPr lang="en-US" err="1"/>
              <a:t>Schematron</a:t>
            </a:r>
            <a:r>
              <a:rPr lang="en-US"/>
              <a:t> use requires processing in the </a:t>
            </a:r>
            <a:r>
              <a:rPr lang="en-US" err="1"/>
              <a:t>eCR</a:t>
            </a:r>
            <a:r>
              <a:rPr lang="en-US"/>
              <a:t> transformation engine that can only be run by IT staff and not by Informatics staff.</a:t>
            </a:r>
          </a:p>
          <a:p>
            <a:endParaRPr lang="en-US">
              <a:cs typeface="Calibri"/>
            </a:endParaRPr>
          </a:p>
          <a:p>
            <a:r>
              <a:rPr lang="en-US">
                <a:cs typeface="Calibri"/>
              </a:rPr>
              <a:t>Allowed us to dive into data where the data quality </a:t>
            </a:r>
            <a:r>
              <a:rPr lang="en-US" err="1">
                <a:cs typeface="Calibri"/>
              </a:rPr>
              <a:t>schematron</a:t>
            </a:r>
            <a:r>
              <a:rPr lang="en-US">
                <a:cs typeface="Calibri"/>
              </a:rPr>
              <a:t> might not provide insights. For example, in </a:t>
            </a:r>
            <a:r>
              <a:rPr lang="en-US" err="1">
                <a:cs typeface="Calibri"/>
              </a:rPr>
              <a:t>eCRs</a:t>
            </a:r>
            <a:r>
              <a:rPr lang="en-US">
                <a:cs typeface="Calibri"/>
              </a:rPr>
              <a:t> there are two templates called the planned observation and the planned procedure. Planned observations are supposed to be ordered procedures that do not cause a change to the patient body (aka lab tests, x-rays). Planned procedures are ordered procedures that do cause a change the patient (knee replacement). In HCO B and C we are seeing no planned observations and a huge amount of planned procedures compared to other HCOs that do have planned observations. Upon further inspection, these two HCOs are populating their planned observations (lab tests) in the planned procedures template. This fact would not be readily deduced by the </a:t>
            </a:r>
            <a:r>
              <a:rPr lang="en-US" err="1">
                <a:cs typeface="Calibri"/>
              </a:rPr>
              <a:t>schematron</a:t>
            </a:r>
            <a:r>
              <a:rPr lang="en-US">
                <a:cs typeface="Calibri"/>
              </a:rPr>
              <a:t> results, because there are no errors in the planned observation template and the planned procedure template is not currently in the schematron. </a:t>
            </a:r>
          </a:p>
        </p:txBody>
      </p:sp>
      <p:sp>
        <p:nvSpPr>
          <p:cNvPr id="4" name="Slide Number Placeholder 3"/>
          <p:cNvSpPr>
            <a:spLocks noGrp="1"/>
          </p:cNvSpPr>
          <p:nvPr>
            <p:ph type="sldNum" sz="quarter" idx="5"/>
          </p:nvPr>
        </p:nvSpPr>
        <p:spPr/>
        <p:txBody>
          <a:bodyPr/>
          <a:lstStyle/>
          <a:p>
            <a:fld id="{998C60AD-45C7-4236-B016-A5D83236C201}" type="slidenum">
              <a:t>6</a:t>
            </a:fld>
            <a:endParaRPr lang="en-US"/>
          </a:p>
        </p:txBody>
      </p:sp>
    </p:spTree>
    <p:extLst>
      <p:ext uri="{BB962C8B-B14F-4D97-AF65-F5344CB8AC3E}">
        <p14:creationId xmlns:p14="http://schemas.microsoft.com/office/powerpoint/2010/main" val="3618130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7017-9752-2C45-B653-D52ED41E25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21A333-5F3C-AA63-7CAA-47B7AC9658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B10395-2B68-C353-32E1-0E8F060F6866}"/>
              </a:ext>
            </a:extLst>
          </p:cNvPr>
          <p:cNvSpPr>
            <a:spLocks noGrp="1"/>
          </p:cNvSpPr>
          <p:nvPr>
            <p:ph type="dt" sz="half" idx="10"/>
          </p:nvPr>
        </p:nvSpPr>
        <p:spPr/>
        <p:txBody>
          <a:bodyPr/>
          <a:lstStyle/>
          <a:p>
            <a:fld id="{AE82D8D8-40E4-48CA-BC75-4E8E5B3B1AD4}" type="datetimeFigureOut">
              <a:rPr lang="en-US" smtClean="0"/>
              <a:t>4/25/2024</a:t>
            </a:fld>
            <a:endParaRPr lang="en-US"/>
          </a:p>
        </p:txBody>
      </p:sp>
      <p:sp>
        <p:nvSpPr>
          <p:cNvPr id="5" name="Footer Placeholder 4">
            <a:extLst>
              <a:ext uri="{FF2B5EF4-FFF2-40B4-BE49-F238E27FC236}">
                <a16:creationId xmlns:a16="http://schemas.microsoft.com/office/drawing/2014/main" id="{F894EC85-9E26-0306-7C7E-57A691032B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0B7FD7-20DD-CD9F-0BED-60F28A730D7A}"/>
              </a:ext>
            </a:extLst>
          </p:cNvPr>
          <p:cNvSpPr>
            <a:spLocks noGrp="1"/>
          </p:cNvSpPr>
          <p:nvPr>
            <p:ph type="sldNum" sz="quarter" idx="12"/>
          </p:nvPr>
        </p:nvSpPr>
        <p:spPr/>
        <p:txBody>
          <a:bodyPr/>
          <a:lstStyle/>
          <a:p>
            <a:fld id="{0B610807-314B-4675-8A0A-45590112EE5B}" type="slidenum">
              <a:rPr lang="en-US" smtClean="0"/>
              <a:t>‹#›</a:t>
            </a:fld>
            <a:endParaRPr lang="en-US"/>
          </a:p>
        </p:txBody>
      </p:sp>
    </p:spTree>
    <p:extLst>
      <p:ext uri="{BB962C8B-B14F-4D97-AF65-F5344CB8AC3E}">
        <p14:creationId xmlns:p14="http://schemas.microsoft.com/office/powerpoint/2010/main" val="307668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D75E1-F351-061D-9196-2536710689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9CAB0D-36A8-5AA9-7CC3-BB28D0C4EB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BB1C4F-C4E4-6151-3429-32B1BC4A1C96}"/>
              </a:ext>
            </a:extLst>
          </p:cNvPr>
          <p:cNvSpPr>
            <a:spLocks noGrp="1"/>
          </p:cNvSpPr>
          <p:nvPr>
            <p:ph type="dt" sz="half" idx="10"/>
          </p:nvPr>
        </p:nvSpPr>
        <p:spPr/>
        <p:txBody>
          <a:bodyPr/>
          <a:lstStyle/>
          <a:p>
            <a:fld id="{AE82D8D8-40E4-48CA-BC75-4E8E5B3B1AD4}" type="datetimeFigureOut">
              <a:rPr lang="en-US" smtClean="0"/>
              <a:t>4/25/2024</a:t>
            </a:fld>
            <a:endParaRPr lang="en-US"/>
          </a:p>
        </p:txBody>
      </p:sp>
      <p:sp>
        <p:nvSpPr>
          <p:cNvPr id="5" name="Footer Placeholder 4">
            <a:extLst>
              <a:ext uri="{FF2B5EF4-FFF2-40B4-BE49-F238E27FC236}">
                <a16:creationId xmlns:a16="http://schemas.microsoft.com/office/drawing/2014/main" id="{4B4A9CA3-AE41-F843-C105-F694878B58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9A15B5-F2ED-C134-C3B3-826635E05EDA}"/>
              </a:ext>
            </a:extLst>
          </p:cNvPr>
          <p:cNvSpPr>
            <a:spLocks noGrp="1"/>
          </p:cNvSpPr>
          <p:nvPr>
            <p:ph type="sldNum" sz="quarter" idx="12"/>
          </p:nvPr>
        </p:nvSpPr>
        <p:spPr/>
        <p:txBody>
          <a:bodyPr/>
          <a:lstStyle/>
          <a:p>
            <a:fld id="{0B610807-314B-4675-8A0A-45590112EE5B}" type="slidenum">
              <a:rPr lang="en-US" smtClean="0"/>
              <a:t>‹#›</a:t>
            </a:fld>
            <a:endParaRPr lang="en-US"/>
          </a:p>
        </p:txBody>
      </p:sp>
    </p:spTree>
    <p:extLst>
      <p:ext uri="{BB962C8B-B14F-4D97-AF65-F5344CB8AC3E}">
        <p14:creationId xmlns:p14="http://schemas.microsoft.com/office/powerpoint/2010/main" val="2980279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90ADA2-11CF-D019-D06F-4ADA318F3C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52D724-69F3-AD29-DE9A-B970008A99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8A50C1-A2ED-0806-0FF1-08AB3B377868}"/>
              </a:ext>
            </a:extLst>
          </p:cNvPr>
          <p:cNvSpPr>
            <a:spLocks noGrp="1"/>
          </p:cNvSpPr>
          <p:nvPr>
            <p:ph type="dt" sz="half" idx="10"/>
          </p:nvPr>
        </p:nvSpPr>
        <p:spPr/>
        <p:txBody>
          <a:bodyPr/>
          <a:lstStyle/>
          <a:p>
            <a:fld id="{AE82D8D8-40E4-48CA-BC75-4E8E5B3B1AD4}" type="datetimeFigureOut">
              <a:rPr lang="en-US" smtClean="0"/>
              <a:t>4/25/2024</a:t>
            </a:fld>
            <a:endParaRPr lang="en-US"/>
          </a:p>
        </p:txBody>
      </p:sp>
      <p:sp>
        <p:nvSpPr>
          <p:cNvPr id="5" name="Footer Placeholder 4">
            <a:extLst>
              <a:ext uri="{FF2B5EF4-FFF2-40B4-BE49-F238E27FC236}">
                <a16:creationId xmlns:a16="http://schemas.microsoft.com/office/drawing/2014/main" id="{3BBC3512-A7B2-98E5-A994-47629CC7C1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A6205D-904F-0C61-7A9F-752673F343AA}"/>
              </a:ext>
            </a:extLst>
          </p:cNvPr>
          <p:cNvSpPr>
            <a:spLocks noGrp="1"/>
          </p:cNvSpPr>
          <p:nvPr>
            <p:ph type="sldNum" sz="quarter" idx="12"/>
          </p:nvPr>
        </p:nvSpPr>
        <p:spPr/>
        <p:txBody>
          <a:bodyPr/>
          <a:lstStyle/>
          <a:p>
            <a:fld id="{0B610807-314B-4675-8A0A-45590112EE5B}" type="slidenum">
              <a:rPr lang="en-US" smtClean="0"/>
              <a:t>‹#›</a:t>
            </a:fld>
            <a:endParaRPr lang="en-US"/>
          </a:p>
        </p:txBody>
      </p:sp>
    </p:spTree>
    <p:extLst>
      <p:ext uri="{BB962C8B-B14F-4D97-AF65-F5344CB8AC3E}">
        <p14:creationId xmlns:p14="http://schemas.microsoft.com/office/powerpoint/2010/main" val="3143002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F3360-DBFF-70D5-79B7-8EC8BA7D25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CEE795-0A47-0721-E5B2-DE38CBD734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2B51B1-3466-C1B1-CFD7-7603408BE547}"/>
              </a:ext>
            </a:extLst>
          </p:cNvPr>
          <p:cNvSpPr>
            <a:spLocks noGrp="1"/>
          </p:cNvSpPr>
          <p:nvPr>
            <p:ph type="dt" sz="half" idx="10"/>
          </p:nvPr>
        </p:nvSpPr>
        <p:spPr/>
        <p:txBody>
          <a:bodyPr/>
          <a:lstStyle/>
          <a:p>
            <a:fld id="{AE82D8D8-40E4-48CA-BC75-4E8E5B3B1AD4}" type="datetimeFigureOut">
              <a:rPr lang="en-US" smtClean="0"/>
              <a:t>4/25/2024</a:t>
            </a:fld>
            <a:endParaRPr lang="en-US"/>
          </a:p>
        </p:txBody>
      </p:sp>
      <p:sp>
        <p:nvSpPr>
          <p:cNvPr id="5" name="Footer Placeholder 4">
            <a:extLst>
              <a:ext uri="{FF2B5EF4-FFF2-40B4-BE49-F238E27FC236}">
                <a16:creationId xmlns:a16="http://schemas.microsoft.com/office/drawing/2014/main" id="{F1AB6C96-3627-85C4-A70B-0B806A6853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A634D-AE58-0D1B-1558-A368C94C8C15}"/>
              </a:ext>
            </a:extLst>
          </p:cNvPr>
          <p:cNvSpPr>
            <a:spLocks noGrp="1"/>
          </p:cNvSpPr>
          <p:nvPr>
            <p:ph type="sldNum" sz="quarter" idx="12"/>
          </p:nvPr>
        </p:nvSpPr>
        <p:spPr/>
        <p:txBody>
          <a:bodyPr/>
          <a:lstStyle/>
          <a:p>
            <a:fld id="{0B610807-314B-4675-8A0A-45590112EE5B}" type="slidenum">
              <a:rPr lang="en-US" smtClean="0"/>
              <a:t>‹#›</a:t>
            </a:fld>
            <a:endParaRPr lang="en-US"/>
          </a:p>
        </p:txBody>
      </p:sp>
    </p:spTree>
    <p:extLst>
      <p:ext uri="{BB962C8B-B14F-4D97-AF65-F5344CB8AC3E}">
        <p14:creationId xmlns:p14="http://schemas.microsoft.com/office/powerpoint/2010/main" val="2452981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483FC-03A9-08D0-670D-CBB134041D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B3FFEF-BF6D-CA0B-D4D2-9408BBE12A3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27399F-3A38-1106-C5C4-C30C91D36556}"/>
              </a:ext>
            </a:extLst>
          </p:cNvPr>
          <p:cNvSpPr>
            <a:spLocks noGrp="1"/>
          </p:cNvSpPr>
          <p:nvPr>
            <p:ph type="dt" sz="half" idx="10"/>
          </p:nvPr>
        </p:nvSpPr>
        <p:spPr/>
        <p:txBody>
          <a:bodyPr/>
          <a:lstStyle/>
          <a:p>
            <a:fld id="{AE82D8D8-40E4-48CA-BC75-4E8E5B3B1AD4}" type="datetimeFigureOut">
              <a:rPr lang="en-US" smtClean="0"/>
              <a:t>4/25/2024</a:t>
            </a:fld>
            <a:endParaRPr lang="en-US"/>
          </a:p>
        </p:txBody>
      </p:sp>
      <p:sp>
        <p:nvSpPr>
          <p:cNvPr id="5" name="Footer Placeholder 4">
            <a:extLst>
              <a:ext uri="{FF2B5EF4-FFF2-40B4-BE49-F238E27FC236}">
                <a16:creationId xmlns:a16="http://schemas.microsoft.com/office/drawing/2014/main" id="{1DFF322E-0837-FA6E-D22F-3CD1179779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7673EE-5123-7E62-BAF7-4D64206714EE}"/>
              </a:ext>
            </a:extLst>
          </p:cNvPr>
          <p:cNvSpPr>
            <a:spLocks noGrp="1"/>
          </p:cNvSpPr>
          <p:nvPr>
            <p:ph type="sldNum" sz="quarter" idx="12"/>
          </p:nvPr>
        </p:nvSpPr>
        <p:spPr/>
        <p:txBody>
          <a:bodyPr/>
          <a:lstStyle/>
          <a:p>
            <a:fld id="{0B610807-314B-4675-8A0A-45590112EE5B}" type="slidenum">
              <a:rPr lang="en-US" smtClean="0"/>
              <a:t>‹#›</a:t>
            </a:fld>
            <a:endParaRPr lang="en-US"/>
          </a:p>
        </p:txBody>
      </p:sp>
    </p:spTree>
    <p:extLst>
      <p:ext uri="{BB962C8B-B14F-4D97-AF65-F5344CB8AC3E}">
        <p14:creationId xmlns:p14="http://schemas.microsoft.com/office/powerpoint/2010/main" val="3069035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091B2-FF51-430E-3C28-3E2FAE6B7E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A0DCEF-85B9-5B79-9EDE-F065F0FB48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F24616-2E00-2140-4E6E-CAB054E6B0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89BCAC-1F72-6E6A-D679-1E19FB851E55}"/>
              </a:ext>
            </a:extLst>
          </p:cNvPr>
          <p:cNvSpPr>
            <a:spLocks noGrp="1"/>
          </p:cNvSpPr>
          <p:nvPr>
            <p:ph type="dt" sz="half" idx="10"/>
          </p:nvPr>
        </p:nvSpPr>
        <p:spPr/>
        <p:txBody>
          <a:bodyPr/>
          <a:lstStyle/>
          <a:p>
            <a:fld id="{AE82D8D8-40E4-48CA-BC75-4E8E5B3B1AD4}" type="datetimeFigureOut">
              <a:rPr lang="en-US" smtClean="0"/>
              <a:t>4/25/2024</a:t>
            </a:fld>
            <a:endParaRPr lang="en-US"/>
          </a:p>
        </p:txBody>
      </p:sp>
      <p:sp>
        <p:nvSpPr>
          <p:cNvPr id="6" name="Footer Placeholder 5">
            <a:extLst>
              <a:ext uri="{FF2B5EF4-FFF2-40B4-BE49-F238E27FC236}">
                <a16:creationId xmlns:a16="http://schemas.microsoft.com/office/drawing/2014/main" id="{B72C817B-F308-229C-9E4F-0E738AD3DC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ADC6B1-85B2-47C5-9087-C4E5832B35FF}"/>
              </a:ext>
            </a:extLst>
          </p:cNvPr>
          <p:cNvSpPr>
            <a:spLocks noGrp="1"/>
          </p:cNvSpPr>
          <p:nvPr>
            <p:ph type="sldNum" sz="quarter" idx="12"/>
          </p:nvPr>
        </p:nvSpPr>
        <p:spPr/>
        <p:txBody>
          <a:bodyPr/>
          <a:lstStyle/>
          <a:p>
            <a:fld id="{0B610807-314B-4675-8A0A-45590112EE5B}" type="slidenum">
              <a:rPr lang="en-US" smtClean="0"/>
              <a:t>‹#›</a:t>
            </a:fld>
            <a:endParaRPr lang="en-US"/>
          </a:p>
        </p:txBody>
      </p:sp>
    </p:spTree>
    <p:extLst>
      <p:ext uri="{BB962C8B-B14F-4D97-AF65-F5344CB8AC3E}">
        <p14:creationId xmlns:p14="http://schemas.microsoft.com/office/powerpoint/2010/main" val="3753930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7EEB5-5997-7435-C395-CF74884D80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4001E8-BF63-C5D9-2FF9-41DA2727A9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96F2AB-166D-B911-425F-EBFF0DD212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BC957D-9D07-B294-F392-20973EDBA6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9096C0-DA65-91DA-98B6-2EA9601D55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42E99B-41A4-04EC-C604-72AA4B44A52E}"/>
              </a:ext>
            </a:extLst>
          </p:cNvPr>
          <p:cNvSpPr>
            <a:spLocks noGrp="1"/>
          </p:cNvSpPr>
          <p:nvPr>
            <p:ph type="dt" sz="half" idx="10"/>
          </p:nvPr>
        </p:nvSpPr>
        <p:spPr/>
        <p:txBody>
          <a:bodyPr/>
          <a:lstStyle/>
          <a:p>
            <a:fld id="{AE82D8D8-40E4-48CA-BC75-4E8E5B3B1AD4}" type="datetimeFigureOut">
              <a:rPr lang="en-US" smtClean="0"/>
              <a:t>4/25/2024</a:t>
            </a:fld>
            <a:endParaRPr lang="en-US"/>
          </a:p>
        </p:txBody>
      </p:sp>
      <p:sp>
        <p:nvSpPr>
          <p:cNvPr id="8" name="Footer Placeholder 7">
            <a:extLst>
              <a:ext uri="{FF2B5EF4-FFF2-40B4-BE49-F238E27FC236}">
                <a16:creationId xmlns:a16="http://schemas.microsoft.com/office/drawing/2014/main" id="{517E0591-4398-C8F7-B515-A81E092584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BF8FE8-94EE-8480-1532-DB2E14DB8596}"/>
              </a:ext>
            </a:extLst>
          </p:cNvPr>
          <p:cNvSpPr>
            <a:spLocks noGrp="1"/>
          </p:cNvSpPr>
          <p:nvPr>
            <p:ph type="sldNum" sz="quarter" idx="12"/>
          </p:nvPr>
        </p:nvSpPr>
        <p:spPr/>
        <p:txBody>
          <a:bodyPr/>
          <a:lstStyle/>
          <a:p>
            <a:fld id="{0B610807-314B-4675-8A0A-45590112EE5B}" type="slidenum">
              <a:rPr lang="en-US" smtClean="0"/>
              <a:t>‹#›</a:t>
            </a:fld>
            <a:endParaRPr lang="en-US"/>
          </a:p>
        </p:txBody>
      </p:sp>
    </p:spTree>
    <p:extLst>
      <p:ext uri="{BB962C8B-B14F-4D97-AF65-F5344CB8AC3E}">
        <p14:creationId xmlns:p14="http://schemas.microsoft.com/office/powerpoint/2010/main" val="3000782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B3362-88F2-85EC-2E3E-3AE39F4BDF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6CCD2B-7547-F439-81E3-6C4ABA821144}"/>
              </a:ext>
            </a:extLst>
          </p:cNvPr>
          <p:cNvSpPr>
            <a:spLocks noGrp="1"/>
          </p:cNvSpPr>
          <p:nvPr>
            <p:ph type="dt" sz="half" idx="10"/>
          </p:nvPr>
        </p:nvSpPr>
        <p:spPr/>
        <p:txBody>
          <a:bodyPr/>
          <a:lstStyle/>
          <a:p>
            <a:fld id="{AE82D8D8-40E4-48CA-BC75-4E8E5B3B1AD4}" type="datetimeFigureOut">
              <a:rPr lang="en-US" smtClean="0"/>
              <a:t>4/25/2024</a:t>
            </a:fld>
            <a:endParaRPr lang="en-US"/>
          </a:p>
        </p:txBody>
      </p:sp>
      <p:sp>
        <p:nvSpPr>
          <p:cNvPr id="4" name="Footer Placeholder 3">
            <a:extLst>
              <a:ext uri="{FF2B5EF4-FFF2-40B4-BE49-F238E27FC236}">
                <a16:creationId xmlns:a16="http://schemas.microsoft.com/office/drawing/2014/main" id="{2092966A-B46F-BD3D-1D32-83E177829C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D90796-2434-BA52-7B4C-4CD5A20D84FB}"/>
              </a:ext>
            </a:extLst>
          </p:cNvPr>
          <p:cNvSpPr>
            <a:spLocks noGrp="1"/>
          </p:cNvSpPr>
          <p:nvPr>
            <p:ph type="sldNum" sz="quarter" idx="12"/>
          </p:nvPr>
        </p:nvSpPr>
        <p:spPr/>
        <p:txBody>
          <a:bodyPr/>
          <a:lstStyle/>
          <a:p>
            <a:fld id="{0B610807-314B-4675-8A0A-45590112EE5B}" type="slidenum">
              <a:rPr lang="en-US" smtClean="0"/>
              <a:t>‹#›</a:t>
            </a:fld>
            <a:endParaRPr lang="en-US"/>
          </a:p>
        </p:txBody>
      </p:sp>
    </p:spTree>
    <p:extLst>
      <p:ext uri="{BB962C8B-B14F-4D97-AF65-F5344CB8AC3E}">
        <p14:creationId xmlns:p14="http://schemas.microsoft.com/office/powerpoint/2010/main" val="233833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E59F5E-39DB-404E-5515-BD20E84533B5}"/>
              </a:ext>
            </a:extLst>
          </p:cNvPr>
          <p:cNvSpPr>
            <a:spLocks noGrp="1"/>
          </p:cNvSpPr>
          <p:nvPr>
            <p:ph type="dt" sz="half" idx="10"/>
          </p:nvPr>
        </p:nvSpPr>
        <p:spPr/>
        <p:txBody>
          <a:bodyPr/>
          <a:lstStyle/>
          <a:p>
            <a:fld id="{AE82D8D8-40E4-48CA-BC75-4E8E5B3B1AD4}" type="datetimeFigureOut">
              <a:rPr lang="en-US" smtClean="0"/>
              <a:t>4/25/2024</a:t>
            </a:fld>
            <a:endParaRPr lang="en-US"/>
          </a:p>
        </p:txBody>
      </p:sp>
      <p:sp>
        <p:nvSpPr>
          <p:cNvPr id="3" name="Footer Placeholder 2">
            <a:extLst>
              <a:ext uri="{FF2B5EF4-FFF2-40B4-BE49-F238E27FC236}">
                <a16:creationId xmlns:a16="http://schemas.microsoft.com/office/drawing/2014/main" id="{939FC973-C58F-07D2-7876-C3E648CE8A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D77E1E-0224-C335-C9CA-F313931B431B}"/>
              </a:ext>
            </a:extLst>
          </p:cNvPr>
          <p:cNvSpPr>
            <a:spLocks noGrp="1"/>
          </p:cNvSpPr>
          <p:nvPr>
            <p:ph type="sldNum" sz="quarter" idx="12"/>
          </p:nvPr>
        </p:nvSpPr>
        <p:spPr/>
        <p:txBody>
          <a:bodyPr/>
          <a:lstStyle/>
          <a:p>
            <a:fld id="{0B610807-314B-4675-8A0A-45590112EE5B}" type="slidenum">
              <a:rPr lang="en-US" smtClean="0"/>
              <a:t>‹#›</a:t>
            </a:fld>
            <a:endParaRPr lang="en-US"/>
          </a:p>
        </p:txBody>
      </p:sp>
    </p:spTree>
    <p:extLst>
      <p:ext uri="{BB962C8B-B14F-4D97-AF65-F5344CB8AC3E}">
        <p14:creationId xmlns:p14="http://schemas.microsoft.com/office/powerpoint/2010/main" val="1863225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C4C69-3549-2819-6715-48DAF593AF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0566D4-9003-6143-EF8F-B0655D4F4C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E87476-831C-CAEE-6094-B9821B8442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D87F91-3720-B9BA-A354-0EFBC87181F5}"/>
              </a:ext>
            </a:extLst>
          </p:cNvPr>
          <p:cNvSpPr>
            <a:spLocks noGrp="1"/>
          </p:cNvSpPr>
          <p:nvPr>
            <p:ph type="dt" sz="half" idx="10"/>
          </p:nvPr>
        </p:nvSpPr>
        <p:spPr/>
        <p:txBody>
          <a:bodyPr/>
          <a:lstStyle/>
          <a:p>
            <a:fld id="{AE82D8D8-40E4-48CA-BC75-4E8E5B3B1AD4}" type="datetimeFigureOut">
              <a:rPr lang="en-US" smtClean="0"/>
              <a:t>4/25/2024</a:t>
            </a:fld>
            <a:endParaRPr lang="en-US"/>
          </a:p>
        </p:txBody>
      </p:sp>
      <p:sp>
        <p:nvSpPr>
          <p:cNvPr id="6" name="Footer Placeholder 5">
            <a:extLst>
              <a:ext uri="{FF2B5EF4-FFF2-40B4-BE49-F238E27FC236}">
                <a16:creationId xmlns:a16="http://schemas.microsoft.com/office/drawing/2014/main" id="{CA4EBB40-5B06-DC07-33B2-CF2C78E236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A09B9D-5DB1-6E82-3A86-EAC354374D2F}"/>
              </a:ext>
            </a:extLst>
          </p:cNvPr>
          <p:cNvSpPr>
            <a:spLocks noGrp="1"/>
          </p:cNvSpPr>
          <p:nvPr>
            <p:ph type="sldNum" sz="quarter" idx="12"/>
          </p:nvPr>
        </p:nvSpPr>
        <p:spPr/>
        <p:txBody>
          <a:bodyPr/>
          <a:lstStyle/>
          <a:p>
            <a:fld id="{0B610807-314B-4675-8A0A-45590112EE5B}" type="slidenum">
              <a:rPr lang="en-US" smtClean="0"/>
              <a:t>‹#›</a:t>
            </a:fld>
            <a:endParaRPr lang="en-US"/>
          </a:p>
        </p:txBody>
      </p:sp>
    </p:spTree>
    <p:extLst>
      <p:ext uri="{BB962C8B-B14F-4D97-AF65-F5344CB8AC3E}">
        <p14:creationId xmlns:p14="http://schemas.microsoft.com/office/powerpoint/2010/main" val="354017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92499-13D1-772E-4640-50A5482FA1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1A6B7A-10E6-7FD4-2A70-90C66C6B8A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66D079-DB79-7CA8-280D-F6FCC9B196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85E110-8EC4-3C10-5B30-3E557B1CC012}"/>
              </a:ext>
            </a:extLst>
          </p:cNvPr>
          <p:cNvSpPr>
            <a:spLocks noGrp="1"/>
          </p:cNvSpPr>
          <p:nvPr>
            <p:ph type="dt" sz="half" idx="10"/>
          </p:nvPr>
        </p:nvSpPr>
        <p:spPr/>
        <p:txBody>
          <a:bodyPr/>
          <a:lstStyle/>
          <a:p>
            <a:fld id="{AE82D8D8-40E4-48CA-BC75-4E8E5B3B1AD4}" type="datetimeFigureOut">
              <a:rPr lang="en-US" smtClean="0"/>
              <a:t>4/25/2024</a:t>
            </a:fld>
            <a:endParaRPr lang="en-US"/>
          </a:p>
        </p:txBody>
      </p:sp>
      <p:sp>
        <p:nvSpPr>
          <p:cNvPr id="6" name="Footer Placeholder 5">
            <a:extLst>
              <a:ext uri="{FF2B5EF4-FFF2-40B4-BE49-F238E27FC236}">
                <a16:creationId xmlns:a16="http://schemas.microsoft.com/office/drawing/2014/main" id="{C7A68EA9-B5F0-D3BD-794F-9DF8086BE8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F4CCDB-40DE-EA5C-029B-EDD3050DA8A7}"/>
              </a:ext>
            </a:extLst>
          </p:cNvPr>
          <p:cNvSpPr>
            <a:spLocks noGrp="1"/>
          </p:cNvSpPr>
          <p:nvPr>
            <p:ph type="sldNum" sz="quarter" idx="12"/>
          </p:nvPr>
        </p:nvSpPr>
        <p:spPr/>
        <p:txBody>
          <a:bodyPr/>
          <a:lstStyle/>
          <a:p>
            <a:fld id="{0B610807-314B-4675-8A0A-45590112EE5B}" type="slidenum">
              <a:rPr lang="en-US" smtClean="0"/>
              <a:t>‹#›</a:t>
            </a:fld>
            <a:endParaRPr lang="en-US"/>
          </a:p>
        </p:txBody>
      </p:sp>
    </p:spTree>
    <p:extLst>
      <p:ext uri="{BB962C8B-B14F-4D97-AF65-F5344CB8AC3E}">
        <p14:creationId xmlns:p14="http://schemas.microsoft.com/office/powerpoint/2010/main" val="2304117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9F68B0-C3D5-97DE-0F44-FCD2BE4C9F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68B82A-8082-6F2B-4A29-959BF85BBF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9DC634-9371-9297-BB80-813F221FAA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82D8D8-40E4-48CA-BC75-4E8E5B3B1AD4}" type="datetimeFigureOut">
              <a:rPr lang="en-US" smtClean="0"/>
              <a:t>4/25/2024</a:t>
            </a:fld>
            <a:endParaRPr lang="en-US"/>
          </a:p>
        </p:txBody>
      </p:sp>
      <p:sp>
        <p:nvSpPr>
          <p:cNvPr id="5" name="Footer Placeholder 4">
            <a:extLst>
              <a:ext uri="{FF2B5EF4-FFF2-40B4-BE49-F238E27FC236}">
                <a16:creationId xmlns:a16="http://schemas.microsoft.com/office/drawing/2014/main" id="{95441FAE-FA62-E1DD-3623-FD80F29E14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DDC9CEB-07B1-17AA-9B49-A16C69DB16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B610807-314B-4675-8A0A-45590112EE5B}" type="slidenum">
              <a:rPr lang="en-US" smtClean="0"/>
              <a:t>‹#›</a:t>
            </a:fld>
            <a:endParaRPr lang="en-US"/>
          </a:p>
        </p:txBody>
      </p:sp>
    </p:spTree>
    <p:extLst>
      <p:ext uri="{BB962C8B-B14F-4D97-AF65-F5344CB8AC3E}">
        <p14:creationId xmlns:p14="http://schemas.microsoft.com/office/powerpoint/2010/main" val="702472096"/>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github.com/mikeeschneider/CSTE2024"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5A36D-B9B0-B91C-75D2-B355BB122117}"/>
              </a:ext>
            </a:extLst>
          </p:cNvPr>
          <p:cNvSpPr>
            <a:spLocks noGrp="1"/>
          </p:cNvSpPr>
          <p:nvPr>
            <p:ph type="ctrTitle"/>
          </p:nvPr>
        </p:nvSpPr>
        <p:spPr>
          <a:xfrm>
            <a:off x="1524000" y="1209431"/>
            <a:ext cx="6555154" cy="1569908"/>
          </a:xfrm>
        </p:spPr>
        <p:txBody>
          <a:bodyPr>
            <a:normAutofit/>
          </a:bodyPr>
          <a:lstStyle/>
          <a:p>
            <a:r>
              <a:rPr lang="en-US" sz="2400" dirty="0">
                <a:effectLst/>
                <a:latin typeface="Arial"/>
                <a:ea typeface="Aptos" panose="020B0004020202020204" pitchFamily="34" charset="0"/>
                <a:cs typeface="Arial"/>
              </a:rPr>
              <a:t>Electronic Case Reporting Data Validation and Quality Assurance in Connecticut in 2023: </a:t>
            </a:r>
            <a:br>
              <a:rPr lang="en-US" sz="2400" dirty="0">
                <a:latin typeface="Arial"/>
                <a:ea typeface="Aptos" panose="020B0004020202020204" pitchFamily="34" charset="0"/>
                <a:cs typeface="Arial"/>
              </a:rPr>
            </a:br>
            <a:r>
              <a:rPr lang="en-US" sz="2400" dirty="0">
                <a:effectLst/>
                <a:latin typeface="Arial"/>
                <a:ea typeface="Aptos" panose="020B0004020202020204" pitchFamily="34" charset="0"/>
                <a:cs typeface="Arial"/>
              </a:rPr>
              <a:t>Use of PowerShell, XSLT, and Power Query to Improve Efficiency and Timeliness</a:t>
            </a:r>
            <a:endParaRPr lang="en-US" sz="2400" dirty="0">
              <a:latin typeface="Arial"/>
              <a:cs typeface="Arial"/>
            </a:endParaRPr>
          </a:p>
        </p:txBody>
      </p:sp>
      <p:sp>
        <p:nvSpPr>
          <p:cNvPr id="3" name="Subtitle 2">
            <a:extLst>
              <a:ext uri="{FF2B5EF4-FFF2-40B4-BE49-F238E27FC236}">
                <a16:creationId xmlns:a16="http://schemas.microsoft.com/office/drawing/2014/main" id="{D4289834-44D4-5381-CE16-11BE0FF90997}"/>
              </a:ext>
            </a:extLst>
          </p:cNvPr>
          <p:cNvSpPr>
            <a:spLocks noGrp="1"/>
          </p:cNvSpPr>
          <p:nvPr>
            <p:ph type="subTitle" idx="1"/>
          </p:nvPr>
        </p:nvSpPr>
        <p:spPr>
          <a:xfrm>
            <a:off x="1524000" y="3602038"/>
            <a:ext cx="6555154" cy="1655762"/>
          </a:xfrm>
        </p:spPr>
        <p:txBody>
          <a:bodyPr vert="horz" lIns="91440" tIns="45720" rIns="91440" bIns="45720" rtlCol="0" anchor="t">
            <a:normAutofit/>
          </a:bodyPr>
          <a:lstStyle/>
          <a:p>
            <a:r>
              <a:rPr lang="en-US" sz="2000" dirty="0">
                <a:latin typeface="Arial"/>
                <a:cs typeface="Arial"/>
              </a:rPr>
              <a:t>Mike Schneider, MPH</a:t>
            </a:r>
          </a:p>
          <a:p>
            <a:r>
              <a:rPr lang="en-US" sz="2000" dirty="0">
                <a:latin typeface="Arial"/>
                <a:cs typeface="Arial"/>
              </a:rPr>
              <a:t>Sue Speers, MPH</a:t>
            </a:r>
          </a:p>
          <a:p>
            <a:r>
              <a:rPr lang="en-US" sz="2000" dirty="0">
                <a:latin typeface="Arial"/>
                <a:cs typeface="Arial"/>
              </a:rPr>
              <a:t>Nancy Barrett, MPH MS</a:t>
            </a:r>
          </a:p>
          <a:p>
            <a:r>
              <a:rPr lang="en-US" sz="2000" dirty="0">
                <a:latin typeface="Arial"/>
                <a:cs typeface="Arial"/>
              </a:rPr>
              <a:t>Connecticut Department of Public Health</a:t>
            </a:r>
          </a:p>
          <a:p>
            <a:endParaRPr lang="en-US">
              <a:latin typeface="Arial"/>
              <a:cs typeface="Arial"/>
            </a:endParaRPr>
          </a:p>
        </p:txBody>
      </p:sp>
    </p:spTree>
    <p:extLst>
      <p:ext uri="{BB962C8B-B14F-4D97-AF65-F5344CB8AC3E}">
        <p14:creationId xmlns:p14="http://schemas.microsoft.com/office/powerpoint/2010/main" val="1868021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FE2C3-3B4E-12FF-7118-C9109744CD34}"/>
              </a:ext>
            </a:extLst>
          </p:cNvPr>
          <p:cNvSpPr>
            <a:spLocks noGrp="1"/>
          </p:cNvSpPr>
          <p:nvPr>
            <p:ph type="title"/>
          </p:nvPr>
        </p:nvSpPr>
        <p:spPr/>
        <p:txBody>
          <a:bodyPr/>
          <a:lstStyle/>
          <a:p>
            <a:r>
              <a:rPr lang="en-US"/>
              <a:t>Thank You</a:t>
            </a:r>
          </a:p>
        </p:txBody>
      </p:sp>
      <p:sp>
        <p:nvSpPr>
          <p:cNvPr id="3" name="Content Placeholder 2">
            <a:extLst>
              <a:ext uri="{FF2B5EF4-FFF2-40B4-BE49-F238E27FC236}">
                <a16:creationId xmlns:a16="http://schemas.microsoft.com/office/drawing/2014/main" id="{32FA7798-B1E9-FF65-FC96-DF6E9C4C9793}"/>
              </a:ext>
            </a:extLst>
          </p:cNvPr>
          <p:cNvSpPr>
            <a:spLocks noGrp="1"/>
          </p:cNvSpPr>
          <p:nvPr>
            <p:ph idx="1"/>
          </p:nvPr>
        </p:nvSpPr>
        <p:spPr>
          <a:xfrm>
            <a:off x="1290982" y="1825625"/>
            <a:ext cx="10062818" cy="4351338"/>
          </a:xfrm>
        </p:spPr>
        <p:txBody>
          <a:bodyPr vert="horz" lIns="91440" tIns="45720" rIns="91440" bIns="45720" rtlCol="0" anchor="t">
            <a:normAutofit/>
          </a:bodyPr>
          <a:lstStyle/>
          <a:p>
            <a:r>
              <a:rPr lang="en-US" sz="2000">
                <a:latin typeface="Arial"/>
                <a:cs typeface="Arial"/>
              </a:rPr>
              <a:t>Lynn Sosa, MD</a:t>
            </a:r>
          </a:p>
          <a:p>
            <a:r>
              <a:rPr lang="en-US" sz="2000">
                <a:latin typeface="Arial"/>
                <a:cs typeface="Arial"/>
              </a:rPr>
              <a:t>Nancy Barrett, MPH, MS</a:t>
            </a:r>
          </a:p>
          <a:p>
            <a:r>
              <a:rPr lang="en-US" sz="2000">
                <a:latin typeface="Arial"/>
                <a:cs typeface="Arial"/>
              </a:rPr>
              <a:t>Sue Speers, MPH</a:t>
            </a:r>
          </a:p>
          <a:p>
            <a:r>
              <a:rPr lang="en-US" sz="2000">
                <a:latin typeface="Arial"/>
                <a:cs typeface="Arial"/>
              </a:rPr>
              <a:t>Informatics Team</a:t>
            </a:r>
          </a:p>
        </p:txBody>
      </p:sp>
    </p:spTree>
    <p:extLst>
      <p:ext uri="{BB962C8B-B14F-4D97-AF65-F5344CB8AC3E}">
        <p14:creationId xmlns:p14="http://schemas.microsoft.com/office/powerpoint/2010/main" val="1176280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BB3CCE-EEA6-2FE8-EDE5-7AA47C522DEB}"/>
              </a:ext>
            </a:extLst>
          </p:cNvPr>
          <p:cNvSpPr>
            <a:spLocks noGrp="1"/>
          </p:cNvSpPr>
          <p:nvPr>
            <p:ph idx="1"/>
          </p:nvPr>
        </p:nvSpPr>
        <p:spPr>
          <a:xfrm>
            <a:off x="5452946" y="1572322"/>
            <a:ext cx="5902442" cy="4288728"/>
          </a:xfrm>
        </p:spPr>
        <p:txBody>
          <a:bodyPr/>
          <a:lstStyle/>
          <a:p>
            <a:pPr marL="0" indent="0">
              <a:buNone/>
            </a:pPr>
            <a:r>
              <a:rPr lang="en-US">
                <a:latin typeface="Arial" panose="020B0604020202020204" pitchFamily="34" charset="0"/>
                <a:cs typeface="Arial" panose="020B0604020202020204" pitchFamily="34" charset="0"/>
              </a:rPr>
              <a:t>Resources</a:t>
            </a:r>
          </a:p>
          <a:p>
            <a:pPr marL="0" indent="0" algn="ctr">
              <a:buNone/>
            </a:pPr>
            <a:r>
              <a:rPr lang="en-US" sz="2000">
                <a:latin typeface="Arial" panose="020B0604020202020204" pitchFamily="34" charset="0"/>
                <a:cs typeface="Arial" panose="020B0604020202020204" pitchFamily="34" charset="0"/>
                <a:hlinkClick r:id="rId2"/>
              </a:rPr>
              <a:t>https://github.com/mikeeschneider/CSTE2024</a:t>
            </a:r>
            <a:r>
              <a:rPr lang="en-US" sz="2000">
                <a:latin typeface="Arial" panose="020B0604020202020204" pitchFamily="34" charset="0"/>
                <a:cs typeface="Arial" panose="020B0604020202020204" pitchFamily="34" charset="0"/>
              </a:rPr>
              <a:t> </a:t>
            </a:r>
          </a:p>
        </p:txBody>
      </p:sp>
      <p:sp>
        <p:nvSpPr>
          <p:cNvPr id="4" name="Text Placeholder 3">
            <a:extLst>
              <a:ext uri="{FF2B5EF4-FFF2-40B4-BE49-F238E27FC236}">
                <a16:creationId xmlns:a16="http://schemas.microsoft.com/office/drawing/2014/main" id="{44F762AD-8820-1770-EF78-B925FD0B8E98}"/>
              </a:ext>
            </a:extLst>
          </p:cNvPr>
          <p:cNvSpPr>
            <a:spLocks noGrp="1"/>
          </p:cNvSpPr>
          <p:nvPr>
            <p:ph type="body" sz="half" idx="2"/>
          </p:nvPr>
        </p:nvSpPr>
        <p:spPr>
          <a:xfrm>
            <a:off x="839788" y="1572322"/>
            <a:ext cx="3932237" cy="4296666"/>
          </a:xfrm>
        </p:spPr>
        <p:txBody>
          <a:bodyPr vert="horz" lIns="91440" tIns="45720" rIns="91440" bIns="45720" rtlCol="0" anchor="t">
            <a:normAutofit/>
          </a:bodyPr>
          <a:lstStyle/>
          <a:p>
            <a:r>
              <a:rPr lang="en-US" sz="3200">
                <a:latin typeface="Arial" panose="020B0604020202020204" pitchFamily="34" charset="0"/>
                <a:cs typeface="Arial" panose="020B0604020202020204" pitchFamily="34" charset="0"/>
              </a:rPr>
              <a:t>Contact</a:t>
            </a:r>
          </a:p>
          <a:p>
            <a:r>
              <a:rPr lang="en-US" sz="2000">
                <a:latin typeface="Arial"/>
                <a:cs typeface="Arial"/>
              </a:rPr>
              <a:t>Mike Schneider</a:t>
            </a:r>
          </a:p>
          <a:p>
            <a:r>
              <a:rPr lang="en-US" sz="2000">
                <a:latin typeface="Arial"/>
                <a:cs typeface="Arial"/>
              </a:rPr>
              <a:t>CT Dept of Public Health</a:t>
            </a:r>
          </a:p>
          <a:p>
            <a:r>
              <a:rPr lang="en-US" sz="2000">
                <a:latin typeface="Arial"/>
                <a:cs typeface="Arial"/>
              </a:rPr>
              <a:t>Michael.Schneider@ct.gov</a:t>
            </a:r>
          </a:p>
        </p:txBody>
      </p:sp>
      <p:pic>
        <p:nvPicPr>
          <p:cNvPr id="2050" name="Picture 2">
            <a:extLst>
              <a:ext uri="{FF2B5EF4-FFF2-40B4-BE49-F238E27FC236}">
                <a16:creationId xmlns:a16="http://schemas.microsoft.com/office/drawing/2014/main" id="{1402AB92-FC40-7B7D-BEE8-9398D560968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34" t="2564" r="2707" b="2849"/>
          <a:stretch/>
        </p:blipFill>
        <p:spPr bwMode="auto">
          <a:xfrm>
            <a:off x="7028543" y="2754353"/>
            <a:ext cx="2374682" cy="2385465"/>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533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33EEF-7F47-2E75-8908-F86AA8B6A4B9}"/>
              </a:ext>
            </a:extLst>
          </p:cNvPr>
          <p:cNvSpPr>
            <a:spLocks noGrp="1"/>
          </p:cNvSpPr>
          <p:nvPr>
            <p:ph type="title"/>
          </p:nvPr>
        </p:nvSpPr>
        <p:spPr/>
        <p:txBody>
          <a:bodyPr/>
          <a:lstStyle/>
          <a:p>
            <a:r>
              <a:rPr lang="en-US"/>
              <a:t>Disclosures</a:t>
            </a:r>
          </a:p>
        </p:txBody>
      </p:sp>
      <p:sp>
        <p:nvSpPr>
          <p:cNvPr id="3" name="Content Placeholder 2">
            <a:extLst>
              <a:ext uri="{FF2B5EF4-FFF2-40B4-BE49-F238E27FC236}">
                <a16:creationId xmlns:a16="http://schemas.microsoft.com/office/drawing/2014/main" id="{A7F64802-C9A6-53D0-A60A-E2ACAFDDA3F9}"/>
              </a:ext>
            </a:extLst>
          </p:cNvPr>
          <p:cNvSpPr>
            <a:spLocks noGrp="1"/>
          </p:cNvSpPr>
          <p:nvPr>
            <p:ph idx="1"/>
          </p:nvPr>
        </p:nvSpPr>
        <p:spPr/>
        <p:txBody>
          <a:bodyPr vert="horz" lIns="91440" tIns="45720" rIns="91440" bIns="45720" rtlCol="0" anchor="t">
            <a:normAutofit/>
          </a:bodyPr>
          <a:lstStyle/>
          <a:p>
            <a:r>
              <a:rPr lang="en-US">
                <a:latin typeface="Arial"/>
                <a:cs typeface="Arial"/>
              </a:rPr>
              <a:t>No financial interests</a:t>
            </a:r>
          </a:p>
          <a:p>
            <a:r>
              <a:rPr lang="en-US">
                <a:latin typeface="Arial"/>
                <a:cs typeface="Arial"/>
              </a:rPr>
              <a:t>Not an expert</a:t>
            </a:r>
          </a:p>
          <a:p>
            <a:r>
              <a:rPr lang="en-US">
                <a:latin typeface="Arial"/>
                <a:cs typeface="Arial"/>
              </a:rPr>
              <a:t>Not better</a:t>
            </a:r>
          </a:p>
        </p:txBody>
      </p:sp>
    </p:spTree>
    <p:extLst>
      <p:ext uri="{BB962C8B-B14F-4D97-AF65-F5344CB8AC3E}">
        <p14:creationId xmlns:p14="http://schemas.microsoft.com/office/powerpoint/2010/main" val="2109267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74C57-0A55-592A-52BF-FCC57C0996CA}"/>
              </a:ext>
            </a:extLst>
          </p:cNvPr>
          <p:cNvSpPr>
            <a:spLocks noGrp="1"/>
          </p:cNvSpPr>
          <p:nvPr>
            <p:ph type="title"/>
          </p:nvPr>
        </p:nvSpPr>
        <p:spPr/>
        <p:txBody>
          <a:bodyPr>
            <a:normAutofit/>
          </a:bodyPr>
          <a:lstStyle/>
          <a:p>
            <a:r>
              <a:rPr lang="en-US">
                <a:latin typeface="Arial"/>
                <a:cs typeface="Arial"/>
              </a:rPr>
              <a:t>What's the problem?</a:t>
            </a:r>
            <a:endParaRPr lang="en-US">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C4C4798-8900-165C-2D51-23076DE8DAFA}"/>
              </a:ext>
            </a:extLst>
          </p:cNvPr>
          <p:cNvSpPr>
            <a:spLocks noGrp="1"/>
          </p:cNvSpPr>
          <p:nvPr>
            <p:ph sz="half" idx="1"/>
          </p:nvPr>
        </p:nvSpPr>
        <p:spPr>
          <a:xfrm>
            <a:off x="5731311" y="2138860"/>
            <a:ext cx="5181600" cy="1856996"/>
          </a:xfrm>
        </p:spPr>
        <p:txBody>
          <a:bodyPr vert="horz" lIns="91440" tIns="45720" rIns="91440" bIns="45720" rtlCol="0" anchor="t">
            <a:normAutofit/>
          </a:bodyPr>
          <a:lstStyle/>
          <a:p>
            <a:pPr marL="0" indent="0">
              <a:buNone/>
            </a:pPr>
            <a:r>
              <a:rPr lang="en-US">
                <a:latin typeface="Arial"/>
                <a:cs typeface="Arial"/>
              </a:rPr>
              <a:t>Challenges:</a:t>
            </a:r>
          </a:p>
          <a:p>
            <a:pPr lvl="1"/>
            <a:r>
              <a:rPr lang="en-US">
                <a:latin typeface="Arial"/>
                <a:cs typeface="Arial"/>
              </a:rPr>
              <a:t>Unable to use R scripts</a:t>
            </a:r>
          </a:p>
          <a:p>
            <a:pPr lvl="1"/>
            <a:r>
              <a:rPr lang="en-US">
                <a:latin typeface="Arial"/>
                <a:cs typeface="Arial" panose="020B0604020202020204" pitchFamily="34" charset="0"/>
              </a:rPr>
              <a:t>Slow</a:t>
            </a:r>
          </a:p>
          <a:p>
            <a:pPr lvl="1"/>
            <a:r>
              <a:rPr lang="en-US">
                <a:latin typeface="Arial"/>
                <a:cs typeface="Arial"/>
              </a:rPr>
              <a:t>Small team</a:t>
            </a:r>
            <a:endParaRPr lang="en-US">
              <a:latin typeface="Arial"/>
              <a:cs typeface="Arial" panose="020B0604020202020204" pitchFamily="34" charset="0"/>
            </a:endParaRPr>
          </a:p>
        </p:txBody>
      </p:sp>
      <p:sp>
        <p:nvSpPr>
          <p:cNvPr id="7" name="Content Placeholder 2">
            <a:extLst>
              <a:ext uri="{FF2B5EF4-FFF2-40B4-BE49-F238E27FC236}">
                <a16:creationId xmlns:a16="http://schemas.microsoft.com/office/drawing/2014/main" id="{DA6BFE6C-5637-9ECB-36EC-82386413E410}"/>
              </a:ext>
            </a:extLst>
          </p:cNvPr>
          <p:cNvSpPr txBox="1">
            <a:spLocks/>
          </p:cNvSpPr>
          <p:nvPr/>
        </p:nvSpPr>
        <p:spPr>
          <a:xfrm>
            <a:off x="824523" y="2138351"/>
            <a:ext cx="5181600" cy="215517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atin typeface="Arial"/>
                <a:cs typeface="Arial"/>
              </a:rPr>
              <a:t>Needs:</a:t>
            </a:r>
          </a:p>
          <a:p>
            <a:pPr lvl="1"/>
            <a:r>
              <a:rPr lang="en-US">
                <a:latin typeface="Arial"/>
                <a:cs typeface="Arial"/>
              </a:rPr>
              <a:t>Testing</a:t>
            </a:r>
          </a:p>
          <a:p>
            <a:pPr lvl="1"/>
            <a:r>
              <a:rPr lang="en-US">
                <a:latin typeface="Arial"/>
                <a:cs typeface="Arial"/>
              </a:rPr>
              <a:t>Data validation/ Quality assurance</a:t>
            </a:r>
            <a:endParaRPr lang="en-US"/>
          </a:p>
          <a:p>
            <a:pPr lvl="1"/>
            <a:r>
              <a:rPr lang="en-US">
                <a:latin typeface="Arial" panose="020B0604020202020204" pitchFamily="34" charset="0"/>
                <a:cs typeface="Arial" panose="020B0604020202020204" pitchFamily="34" charset="0"/>
              </a:rPr>
              <a:t>Efficiency</a:t>
            </a:r>
          </a:p>
        </p:txBody>
      </p:sp>
    </p:spTree>
    <p:extLst>
      <p:ext uri="{BB962C8B-B14F-4D97-AF65-F5344CB8AC3E}">
        <p14:creationId xmlns:p14="http://schemas.microsoft.com/office/powerpoint/2010/main" val="22277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D1E07-801E-23BB-7FD0-727E151EBC0D}"/>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Solution</a:t>
            </a:r>
          </a:p>
        </p:txBody>
      </p:sp>
      <p:graphicFrame>
        <p:nvGraphicFramePr>
          <p:cNvPr id="6" name="Content Placeholder 5">
            <a:extLst>
              <a:ext uri="{FF2B5EF4-FFF2-40B4-BE49-F238E27FC236}">
                <a16:creationId xmlns:a16="http://schemas.microsoft.com/office/drawing/2014/main" id="{4042AA46-9829-FEEC-F71E-4ED3D34D588F}"/>
              </a:ext>
            </a:extLst>
          </p:cNvPr>
          <p:cNvGraphicFramePr>
            <a:graphicFrameLocks noGrp="1"/>
          </p:cNvGraphicFramePr>
          <p:nvPr>
            <p:ph idx="1"/>
            <p:extLst>
              <p:ext uri="{D42A27DB-BD31-4B8C-83A1-F6EECF244321}">
                <p14:modId xmlns:p14="http://schemas.microsoft.com/office/powerpoint/2010/main" val="3180817733"/>
              </p:ext>
            </p:extLst>
          </p:nvPr>
        </p:nvGraphicFramePr>
        <p:xfrm>
          <a:off x="1092201" y="1356702"/>
          <a:ext cx="10183446" cy="4146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5">
            <a:extLst>
              <a:ext uri="{FF2B5EF4-FFF2-40B4-BE49-F238E27FC236}">
                <a16:creationId xmlns:a16="http://schemas.microsoft.com/office/drawing/2014/main" id="{C1EB05DF-2B1A-3A8B-1152-4E3FE44A6E2D}"/>
              </a:ext>
            </a:extLst>
          </p:cNvPr>
          <p:cNvSpPr txBox="1"/>
          <p:nvPr/>
        </p:nvSpPr>
        <p:spPr>
          <a:xfrm>
            <a:off x="5532489" y="6004584"/>
            <a:ext cx="6545270" cy="369332"/>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Arial"/>
                <a:cs typeface="Arial"/>
              </a:rPr>
              <a:t>* XSLT= Extensible Stylesheet Language Transformations</a:t>
            </a:r>
          </a:p>
        </p:txBody>
      </p:sp>
    </p:spTree>
    <p:extLst>
      <p:ext uri="{BB962C8B-B14F-4D97-AF65-F5344CB8AC3E}">
        <p14:creationId xmlns:p14="http://schemas.microsoft.com/office/powerpoint/2010/main" val="48860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DA5A4-E2FC-8AA4-6CC2-7590C83285BB}"/>
              </a:ext>
            </a:extLst>
          </p:cNvPr>
          <p:cNvSpPr>
            <a:spLocks noGrp="1"/>
          </p:cNvSpPr>
          <p:nvPr>
            <p:ph type="title"/>
          </p:nvPr>
        </p:nvSpPr>
        <p:spPr/>
        <p:txBody>
          <a:bodyPr>
            <a:normAutofit/>
          </a:bodyPr>
          <a:lstStyle/>
          <a:p>
            <a:r>
              <a:rPr lang="en-US" sz="3200">
                <a:latin typeface="Arial"/>
                <a:cs typeface="Arial"/>
              </a:rPr>
              <a:t>How did we do it?</a:t>
            </a:r>
          </a:p>
        </p:txBody>
      </p:sp>
      <p:sp>
        <p:nvSpPr>
          <p:cNvPr id="3" name="Content Placeholder 2">
            <a:extLst>
              <a:ext uri="{FF2B5EF4-FFF2-40B4-BE49-F238E27FC236}">
                <a16:creationId xmlns:a16="http://schemas.microsoft.com/office/drawing/2014/main" id="{23F02A42-9A92-E2D2-A813-2DCBEF12674C}"/>
              </a:ext>
            </a:extLst>
          </p:cNvPr>
          <p:cNvSpPr>
            <a:spLocks noGrp="1"/>
          </p:cNvSpPr>
          <p:nvPr>
            <p:ph idx="1"/>
          </p:nvPr>
        </p:nvSpPr>
        <p:spPr>
          <a:xfrm>
            <a:off x="404567" y="1769063"/>
            <a:ext cx="5415941" cy="4546768"/>
          </a:xfrm>
        </p:spPr>
        <p:txBody>
          <a:bodyPr vert="horz" lIns="91440" tIns="45720" rIns="91440" bIns="45720" rtlCol="0" anchor="t">
            <a:normAutofit/>
          </a:bodyPr>
          <a:lstStyle/>
          <a:p>
            <a:pPr marL="0" indent="0">
              <a:buNone/>
            </a:pPr>
            <a:r>
              <a:rPr lang="en-US" sz="2000">
                <a:latin typeface="Arial"/>
                <a:cs typeface="Arial"/>
                <a:sym typeface="Wingdings" panose="05000000000000000000" pitchFamily="2" charset="2"/>
              </a:rPr>
              <a:t>Three methods used:</a:t>
            </a:r>
            <a:endParaRPr lang="en-US" sz="2000">
              <a:latin typeface="Arial"/>
              <a:cs typeface="Arial"/>
            </a:endParaRPr>
          </a:p>
          <a:p>
            <a:pPr marL="457200" indent="-457200">
              <a:buAutoNum type="alphaUcPeriod"/>
            </a:pPr>
            <a:r>
              <a:rPr lang="en-US" sz="2000">
                <a:latin typeface="Arial"/>
                <a:cs typeface="Arial"/>
                <a:sym typeface="Wingdings" panose="05000000000000000000" pitchFamily="2" charset="2"/>
              </a:rPr>
              <a:t>Pull variables from </a:t>
            </a:r>
            <a:r>
              <a:rPr lang="en-US" sz="2000" err="1">
                <a:latin typeface="Arial"/>
                <a:cs typeface="Arial"/>
                <a:sym typeface="Wingdings" panose="05000000000000000000" pitchFamily="2" charset="2"/>
              </a:rPr>
              <a:t>eCR</a:t>
            </a:r>
            <a:r>
              <a:rPr lang="en-US" sz="2000">
                <a:latin typeface="Arial"/>
                <a:cs typeface="Arial"/>
                <a:sym typeface="Wingdings" panose="05000000000000000000" pitchFamily="2" charset="2"/>
              </a:rPr>
              <a:t> to CSV</a:t>
            </a:r>
            <a:endParaRPr lang="en-US" sz="2000">
              <a:latin typeface="Arial"/>
              <a:cs typeface="Arial"/>
            </a:endParaRPr>
          </a:p>
          <a:p>
            <a:pPr marL="457200" lvl="1" indent="0">
              <a:buNone/>
            </a:pPr>
            <a:r>
              <a:rPr lang="en-US" sz="1600">
                <a:latin typeface="Arial"/>
                <a:cs typeface="Arial"/>
              </a:rPr>
              <a:t>Good for simple, non-repeating elements</a:t>
            </a:r>
          </a:p>
          <a:p>
            <a:pPr marL="457200" indent="-457200">
              <a:buAutoNum type="alphaUcPeriod"/>
            </a:pPr>
            <a:r>
              <a:rPr lang="en-US" sz="2000">
                <a:latin typeface="Arial"/>
                <a:cs typeface="Arial"/>
              </a:rPr>
              <a:t>Transform </a:t>
            </a:r>
            <a:r>
              <a:rPr lang="en-US" sz="2000" err="1">
                <a:latin typeface="Arial"/>
                <a:cs typeface="Arial"/>
              </a:rPr>
              <a:t>eCR</a:t>
            </a:r>
            <a:r>
              <a:rPr lang="en-US" sz="2000">
                <a:latin typeface="Arial"/>
                <a:cs typeface="Arial"/>
              </a:rPr>
              <a:t> and Write to CSV</a:t>
            </a:r>
          </a:p>
          <a:p>
            <a:pPr marL="457200" lvl="1" indent="0">
              <a:buNone/>
            </a:pPr>
            <a:r>
              <a:rPr lang="en-US" sz="1600">
                <a:latin typeface="Arial"/>
                <a:cs typeface="Arial"/>
                <a:sym typeface="Wingdings" panose="05000000000000000000" pitchFamily="2" charset="2"/>
              </a:rPr>
              <a:t>Good for elements that have the potential to repeat and can be made very specific.</a:t>
            </a:r>
            <a:endParaRPr lang="en-US" sz="1600">
              <a:latin typeface="Arial"/>
              <a:cs typeface="Arial"/>
            </a:endParaRPr>
          </a:p>
          <a:p>
            <a:pPr marL="457200" indent="-457200">
              <a:buAutoNum type="alphaUcPeriod"/>
            </a:pPr>
            <a:r>
              <a:rPr lang="en-US" sz="2000">
                <a:latin typeface="Arial"/>
                <a:cs typeface="Arial"/>
                <a:sym typeface="Wingdings" panose="05000000000000000000" pitchFamily="2" charset="2"/>
              </a:rPr>
              <a:t>Transform </a:t>
            </a:r>
            <a:r>
              <a:rPr lang="en-US" sz="2000" err="1">
                <a:latin typeface="Arial"/>
                <a:cs typeface="Arial"/>
                <a:sym typeface="Wingdings" panose="05000000000000000000" pitchFamily="2" charset="2"/>
              </a:rPr>
              <a:t>eCR</a:t>
            </a:r>
            <a:r>
              <a:rPr lang="en-US" sz="2000">
                <a:latin typeface="Arial"/>
                <a:cs typeface="Arial"/>
                <a:sym typeface="Wingdings" panose="05000000000000000000" pitchFamily="2" charset="2"/>
              </a:rPr>
              <a:t> and use Power Query®  to combine output XMLs</a:t>
            </a:r>
            <a:endParaRPr lang="en-US" sz="2000">
              <a:latin typeface="Arial"/>
              <a:cs typeface="Arial"/>
            </a:endParaRPr>
          </a:p>
          <a:p>
            <a:pPr marL="457200" lvl="1" indent="0">
              <a:buNone/>
            </a:pPr>
            <a:r>
              <a:rPr lang="en-US" sz="1600">
                <a:latin typeface="Arial"/>
                <a:cs typeface="Arial"/>
                <a:sym typeface="Wingdings" panose="05000000000000000000" pitchFamily="2" charset="2"/>
              </a:rPr>
              <a:t>Good for </a:t>
            </a:r>
            <a:r>
              <a:rPr lang="en-US" sz="1600" b="1">
                <a:latin typeface="Arial"/>
                <a:cs typeface="Arial"/>
                <a:sym typeface="Wingdings" panose="05000000000000000000" pitchFamily="2" charset="2"/>
              </a:rPr>
              <a:t>displaying</a:t>
            </a:r>
            <a:r>
              <a:rPr lang="en-US" sz="1600">
                <a:latin typeface="Arial"/>
                <a:cs typeface="Arial"/>
                <a:sym typeface="Wingdings" panose="05000000000000000000" pitchFamily="2" charset="2"/>
              </a:rPr>
              <a:t> repeating elements (meds, problems, etc.). Can be very specific if needed.</a:t>
            </a:r>
            <a:endParaRPr lang="en-US" sz="1600">
              <a:latin typeface="Arial"/>
              <a:cs typeface="Arial"/>
            </a:endParaRPr>
          </a:p>
          <a:p>
            <a:pPr marL="0" indent="0">
              <a:buNone/>
            </a:pPr>
            <a:endParaRPr lang="en-US" sz="2000">
              <a:latin typeface="Arial" panose="020B0604020202020204" pitchFamily="34" charset="0"/>
              <a:cs typeface="Arial" panose="020B0604020202020204" pitchFamily="34" charset="0"/>
              <a:sym typeface="Wingdings" panose="05000000000000000000" pitchFamily="2" charset="2"/>
            </a:endParaRPr>
          </a:p>
        </p:txBody>
      </p:sp>
      <p:pic>
        <p:nvPicPr>
          <p:cNvPr id="5" name="Picture 4" descr="A diagram of a computer process&#10;&#10;Description automatically generated">
            <a:extLst>
              <a:ext uri="{FF2B5EF4-FFF2-40B4-BE49-F238E27FC236}">
                <a16:creationId xmlns:a16="http://schemas.microsoft.com/office/drawing/2014/main" id="{314D7DDD-29E2-02F9-A90E-BAFF044FCC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277" y="906213"/>
            <a:ext cx="5982470" cy="5185577"/>
          </a:xfrm>
          <a:prstGeom prst="rect">
            <a:avLst/>
          </a:prstGeom>
        </p:spPr>
      </p:pic>
    </p:spTree>
    <p:extLst>
      <p:ext uri="{BB962C8B-B14F-4D97-AF65-F5344CB8AC3E}">
        <p14:creationId xmlns:p14="http://schemas.microsoft.com/office/powerpoint/2010/main" val="285807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45B40-BBF1-F58F-35DD-B7057E3053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Data Validation and QA</a:t>
            </a:r>
          </a:p>
        </p:txBody>
      </p:sp>
      <p:sp>
        <p:nvSpPr>
          <p:cNvPr id="3" name="Content Placeholder 2">
            <a:extLst>
              <a:ext uri="{FF2B5EF4-FFF2-40B4-BE49-F238E27FC236}">
                <a16:creationId xmlns:a16="http://schemas.microsoft.com/office/drawing/2014/main" id="{D343C06B-829C-5B9C-80F9-538E024EEDEA}"/>
              </a:ext>
            </a:extLst>
          </p:cNvPr>
          <p:cNvSpPr>
            <a:spLocks noGrp="1"/>
          </p:cNvSpPr>
          <p:nvPr>
            <p:ph idx="1"/>
          </p:nvPr>
        </p:nvSpPr>
        <p:spPr>
          <a:xfrm>
            <a:off x="847970" y="1556714"/>
            <a:ext cx="6944659" cy="4351338"/>
          </a:xfrm>
        </p:spPr>
        <p:txBody>
          <a:bodyPr vert="horz" lIns="91440" tIns="45720" rIns="91440" bIns="45720" rtlCol="0" anchor="t">
            <a:normAutofit/>
          </a:bodyPr>
          <a:lstStyle/>
          <a:p>
            <a:r>
              <a:rPr lang="en-US" sz="2000">
                <a:latin typeface="Arial"/>
                <a:cs typeface="Arial"/>
              </a:rPr>
              <a:t>It worked!</a:t>
            </a:r>
          </a:p>
          <a:p>
            <a:r>
              <a:rPr lang="en-US" sz="2000">
                <a:latin typeface="Arial"/>
                <a:cs typeface="Arial"/>
              </a:rPr>
              <a:t>Able to test rules not in DQ </a:t>
            </a:r>
            <a:r>
              <a:rPr lang="en-US" sz="2000" err="1">
                <a:latin typeface="Arial"/>
                <a:cs typeface="Arial"/>
              </a:rPr>
              <a:t>Schematron</a:t>
            </a:r>
            <a:r>
              <a:rPr lang="en-US" sz="2000">
                <a:latin typeface="Arial"/>
                <a:cs typeface="Arial"/>
              </a:rPr>
              <a:t> </a:t>
            </a:r>
          </a:p>
          <a:p>
            <a:r>
              <a:rPr lang="en-US" sz="2000">
                <a:latin typeface="Arial"/>
                <a:cs typeface="Arial"/>
              </a:rPr>
              <a:t>Compare elements across different senders</a:t>
            </a:r>
          </a:p>
          <a:p>
            <a:r>
              <a:rPr lang="en-US" sz="2000">
                <a:latin typeface="Arial"/>
                <a:cs typeface="Arial"/>
              </a:rPr>
              <a:t>Sandbox for testing </a:t>
            </a:r>
            <a:r>
              <a:rPr lang="en-US" sz="2000" err="1">
                <a:latin typeface="Arial"/>
                <a:cs typeface="Arial"/>
              </a:rPr>
              <a:t>Xpaths</a:t>
            </a:r>
          </a:p>
          <a:p>
            <a:endParaRPr lang="en-US" sz="2000">
              <a:latin typeface="Arial"/>
              <a:cs typeface="Arial"/>
            </a:endParaRPr>
          </a:p>
        </p:txBody>
      </p:sp>
      <p:graphicFrame>
        <p:nvGraphicFramePr>
          <p:cNvPr id="5" name="Table 4">
            <a:extLst>
              <a:ext uri="{FF2B5EF4-FFF2-40B4-BE49-F238E27FC236}">
                <a16:creationId xmlns:a16="http://schemas.microsoft.com/office/drawing/2014/main" id="{E18143CC-85D7-8DC7-8A9E-99F1A8ADF4D7}"/>
              </a:ext>
            </a:extLst>
          </p:cNvPr>
          <p:cNvGraphicFramePr>
            <a:graphicFrameLocks noGrp="1"/>
          </p:cNvGraphicFramePr>
          <p:nvPr>
            <p:extLst>
              <p:ext uri="{D42A27DB-BD31-4B8C-83A1-F6EECF244321}">
                <p14:modId xmlns:p14="http://schemas.microsoft.com/office/powerpoint/2010/main" val="1412297577"/>
              </p:ext>
            </p:extLst>
          </p:nvPr>
        </p:nvGraphicFramePr>
        <p:xfrm>
          <a:off x="2112818" y="3278909"/>
          <a:ext cx="7950039" cy="2953653"/>
        </p:xfrm>
        <a:graphic>
          <a:graphicData uri="http://schemas.openxmlformats.org/drawingml/2006/table">
            <a:tbl>
              <a:tblPr>
                <a:tableStyleId>{5C22544A-7EE6-4342-B048-85BDC9FD1C3A}</a:tableStyleId>
              </a:tblPr>
              <a:tblGrid>
                <a:gridCol w="945718">
                  <a:extLst>
                    <a:ext uri="{9D8B030D-6E8A-4147-A177-3AD203B41FA5}">
                      <a16:colId xmlns:a16="http://schemas.microsoft.com/office/drawing/2014/main" val="3511471298"/>
                    </a:ext>
                  </a:extLst>
                </a:gridCol>
                <a:gridCol w="1108262">
                  <a:extLst>
                    <a:ext uri="{9D8B030D-6E8A-4147-A177-3AD203B41FA5}">
                      <a16:colId xmlns:a16="http://schemas.microsoft.com/office/drawing/2014/main" val="947414340"/>
                    </a:ext>
                  </a:extLst>
                </a:gridCol>
                <a:gridCol w="1448129">
                  <a:extLst>
                    <a:ext uri="{9D8B030D-6E8A-4147-A177-3AD203B41FA5}">
                      <a16:colId xmlns:a16="http://schemas.microsoft.com/office/drawing/2014/main" val="2640826689"/>
                    </a:ext>
                  </a:extLst>
                </a:gridCol>
                <a:gridCol w="1449604">
                  <a:extLst>
                    <a:ext uri="{9D8B030D-6E8A-4147-A177-3AD203B41FA5}">
                      <a16:colId xmlns:a16="http://schemas.microsoft.com/office/drawing/2014/main" val="3365766970"/>
                    </a:ext>
                  </a:extLst>
                </a:gridCol>
                <a:gridCol w="1536332">
                  <a:extLst>
                    <a:ext uri="{9D8B030D-6E8A-4147-A177-3AD203B41FA5}">
                      <a16:colId xmlns:a16="http://schemas.microsoft.com/office/drawing/2014/main" val="4278834001"/>
                    </a:ext>
                  </a:extLst>
                </a:gridCol>
                <a:gridCol w="1461994">
                  <a:extLst>
                    <a:ext uri="{9D8B030D-6E8A-4147-A177-3AD203B41FA5}">
                      <a16:colId xmlns:a16="http://schemas.microsoft.com/office/drawing/2014/main" val="240151808"/>
                    </a:ext>
                  </a:extLst>
                </a:gridCol>
              </a:tblGrid>
              <a:tr h="727281">
                <a:tc>
                  <a:txBody>
                    <a:bodyPr/>
                    <a:lstStyle/>
                    <a:p>
                      <a:pPr algn="ctr" fontAlgn="b"/>
                      <a:r>
                        <a:rPr lang="en-US" sz="1400" u="none" strike="noStrike" dirty="0">
                          <a:effectLst/>
                          <a:latin typeface="Arial"/>
                        </a:rPr>
                        <a:t>HCO</a:t>
                      </a:r>
                      <a:endParaRPr lang="en-US" sz="1400" b="1" i="0" u="none" strike="noStrike" dirty="0">
                        <a:solidFill>
                          <a:srgbClr val="000000"/>
                        </a:solidFill>
                        <a:effectLst/>
                        <a:latin typeface="Arial"/>
                      </a:endParaRPr>
                    </a:p>
                  </a:txBody>
                  <a:tcPr marL="8313" marR="8313" marT="8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latin typeface="Arial"/>
                        </a:rPr>
                        <a:t>Count of </a:t>
                      </a:r>
                      <a:r>
                        <a:rPr lang="en-US" sz="1400" u="none" strike="noStrike" dirty="0" err="1">
                          <a:effectLst/>
                          <a:latin typeface="Arial"/>
                        </a:rPr>
                        <a:t>eCRs</a:t>
                      </a:r>
                      <a:endParaRPr lang="en-US" sz="1400" b="1" i="0" u="none" strike="noStrike" dirty="0" err="1">
                        <a:solidFill>
                          <a:srgbClr val="000000"/>
                        </a:solidFill>
                        <a:effectLst/>
                        <a:latin typeface="Arial"/>
                      </a:endParaRPr>
                    </a:p>
                  </a:txBody>
                  <a:tcPr marL="8313" marR="8313" marT="8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latin typeface="Arial"/>
                        </a:rPr>
                        <a:t>Number of Planned Observations</a:t>
                      </a:r>
                      <a:endParaRPr lang="en-US" sz="1400" b="1" i="0" u="none" strike="noStrike" dirty="0">
                        <a:solidFill>
                          <a:srgbClr val="000000"/>
                        </a:solidFill>
                        <a:effectLst/>
                        <a:latin typeface="Arial"/>
                      </a:endParaRPr>
                    </a:p>
                  </a:txBody>
                  <a:tcPr marL="8313" marR="8313" marT="8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latin typeface="Arial"/>
                        </a:rPr>
                        <a:t>Number of Planned Procedures</a:t>
                      </a:r>
                      <a:endParaRPr lang="en-US" sz="1400" b="1" i="0" u="none" strike="noStrike" dirty="0">
                        <a:solidFill>
                          <a:srgbClr val="000000"/>
                        </a:solidFill>
                        <a:effectLst/>
                        <a:latin typeface="Arial"/>
                      </a:endParaRPr>
                    </a:p>
                  </a:txBody>
                  <a:tcPr marL="8313" marR="8313" marT="8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latin typeface="Arial"/>
                        </a:rPr>
                        <a:t>Planned Observation per </a:t>
                      </a:r>
                      <a:r>
                        <a:rPr lang="en-US" sz="1400" u="none" strike="noStrike" dirty="0" err="1">
                          <a:effectLst/>
                          <a:latin typeface="Arial"/>
                        </a:rPr>
                        <a:t>eCR</a:t>
                      </a:r>
                    </a:p>
                  </a:txBody>
                  <a:tcPr marL="8313" marR="8313" marT="8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latin typeface="Arial"/>
                        </a:rPr>
                        <a:t>Planned Procedure per </a:t>
                      </a:r>
                      <a:r>
                        <a:rPr lang="en-US" sz="1400" u="none" strike="noStrike" dirty="0" err="1">
                          <a:effectLst/>
                          <a:latin typeface="Arial"/>
                        </a:rPr>
                        <a:t>eCR</a:t>
                      </a:r>
                      <a:endParaRPr lang="en-US" sz="1400" b="1" i="0" u="none" strike="noStrike" dirty="0">
                        <a:solidFill>
                          <a:srgbClr val="000000"/>
                        </a:solidFill>
                        <a:effectLst/>
                        <a:latin typeface="Arial"/>
                      </a:endParaRPr>
                    </a:p>
                  </a:txBody>
                  <a:tcPr marL="8313" marR="8313" marT="8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59469122"/>
                  </a:ext>
                </a:extLst>
              </a:tr>
              <a:tr h="371062">
                <a:tc>
                  <a:txBody>
                    <a:bodyPr/>
                    <a:lstStyle/>
                    <a:p>
                      <a:pPr algn="ctr" fontAlgn="b"/>
                      <a:r>
                        <a:rPr lang="en-US" sz="1400" u="none" strike="noStrike" dirty="0">
                          <a:effectLst/>
                          <a:latin typeface="Arial"/>
                        </a:rPr>
                        <a:t>HCO-A</a:t>
                      </a:r>
                      <a:endParaRPr lang="en-US" sz="1400" b="0" i="0" u="none" strike="noStrike" dirty="0">
                        <a:solidFill>
                          <a:srgbClr val="000000"/>
                        </a:solidFill>
                        <a:effectLst/>
                        <a:latin typeface="Arial"/>
                      </a:endParaRPr>
                    </a:p>
                  </a:txBody>
                  <a:tcPr marL="8313" marR="8313" marT="8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latin typeface="Arial"/>
                        </a:rPr>
                        <a:t>2,497</a:t>
                      </a:r>
                      <a:endParaRPr lang="en-US" sz="1400" b="0" i="0" u="none" strike="noStrike" dirty="0">
                        <a:solidFill>
                          <a:srgbClr val="000000"/>
                        </a:solidFill>
                        <a:effectLst/>
                        <a:latin typeface="Arial"/>
                      </a:endParaRPr>
                    </a:p>
                  </a:txBody>
                  <a:tcPr marL="8313" marR="8313" marT="8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latin typeface="Arial"/>
                        </a:rPr>
                        <a:t>23,942</a:t>
                      </a:r>
                      <a:endParaRPr lang="en-US" sz="1400" b="0" i="0" u="none" strike="noStrike" dirty="0">
                        <a:solidFill>
                          <a:srgbClr val="000000"/>
                        </a:solidFill>
                        <a:effectLst/>
                        <a:latin typeface="Arial"/>
                      </a:endParaRPr>
                    </a:p>
                  </a:txBody>
                  <a:tcPr marL="8313" marR="8313" marT="8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latin typeface="Arial"/>
                        </a:rPr>
                        <a:t>137</a:t>
                      </a:r>
                      <a:endParaRPr lang="en-US" sz="1400" b="0" i="0" u="none" strike="noStrike" dirty="0">
                        <a:solidFill>
                          <a:srgbClr val="000000"/>
                        </a:solidFill>
                        <a:effectLst/>
                        <a:latin typeface="Arial"/>
                      </a:endParaRPr>
                    </a:p>
                  </a:txBody>
                  <a:tcPr marL="8313" marR="8313" marT="8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latin typeface="Arial"/>
                        </a:rPr>
                        <a:t>9.59</a:t>
                      </a:r>
                      <a:endParaRPr lang="en-US" sz="1400" b="0" i="0" u="none" strike="noStrike" dirty="0">
                        <a:solidFill>
                          <a:srgbClr val="000000"/>
                        </a:solidFill>
                        <a:effectLst/>
                        <a:latin typeface="Arial"/>
                      </a:endParaRPr>
                    </a:p>
                  </a:txBody>
                  <a:tcPr marL="8313" marR="8313" marT="8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latin typeface="Arial"/>
                        </a:rPr>
                        <a:t>0.05</a:t>
                      </a:r>
                      <a:endParaRPr lang="en-US" sz="1400" b="0" i="0" u="none" strike="noStrike" dirty="0">
                        <a:solidFill>
                          <a:srgbClr val="000000"/>
                        </a:solidFill>
                        <a:effectLst/>
                        <a:latin typeface="Arial"/>
                      </a:endParaRPr>
                    </a:p>
                  </a:txBody>
                  <a:tcPr marL="8313" marR="8313" marT="8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98838337"/>
                  </a:ext>
                </a:extLst>
              </a:tr>
              <a:tr h="371062">
                <a:tc>
                  <a:txBody>
                    <a:bodyPr/>
                    <a:lstStyle/>
                    <a:p>
                      <a:pPr algn="ctr" fontAlgn="b"/>
                      <a:r>
                        <a:rPr lang="en-US" sz="1400" u="none" strike="noStrike" dirty="0">
                          <a:effectLst/>
                          <a:latin typeface="Arial"/>
                        </a:rPr>
                        <a:t>HCO- B</a:t>
                      </a:r>
                      <a:endParaRPr lang="en-US" sz="1400" b="0" i="0" u="none" strike="noStrike" dirty="0">
                        <a:solidFill>
                          <a:srgbClr val="000000"/>
                        </a:solidFill>
                        <a:effectLst/>
                        <a:latin typeface="Arial"/>
                      </a:endParaRPr>
                    </a:p>
                  </a:txBody>
                  <a:tcPr marL="8313" marR="8313" marT="8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latin typeface="Arial"/>
                        </a:rPr>
                        <a:t>10,276</a:t>
                      </a:r>
                      <a:endParaRPr lang="en-US" sz="1400" b="0" i="0" u="none" strike="noStrike" dirty="0">
                        <a:solidFill>
                          <a:srgbClr val="000000"/>
                        </a:solidFill>
                        <a:effectLst/>
                        <a:latin typeface="Arial"/>
                      </a:endParaRPr>
                    </a:p>
                  </a:txBody>
                  <a:tcPr marL="8313" marR="8313" marT="8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latin typeface="Arial"/>
                        </a:rPr>
                        <a:t>0</a:t>
                      </a:r>
                      <a:endParaRPr lang="en-US" sz="1400" b="0" i="0" u="none" strike="noStrike" dirty="0">
                        <a:solidFill>
                          <a:srgbClr val="000000"/>
                        </a:solidFill>
                        <a:effectLst/>
                        <a:latin typeface="Arial"/>
                      </a:endParaRPr>
                    </a:p>
                  </a:txBody>
                  <a:tcPr marL="8313" marR="8313" marT="8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400" u="none" strike="noStrike" dirty="0">
                          <a:effectLst/>
                          <a:latin typeface="Arial"/>
                        </a:rPr>
                        <a:t>51,319</a:t>
                      </a:r>
                      <a:endParaRPr lang="en-US" sz="1400" b="0" i="0" u="none" strike="noStrike" dirty="0">
                        <a:solidFill>
                          <a:srgbClr val="000000"/>
                        </a:solidFill>
                        <a:effectLst/>
                        <a:latin typeface="Arial"/>
                      </a:endParaRPr>
                    </a:p>
                  </a:txBody>
                  <a:tcPr marL="8313" marR="8313" marT="8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latin typeface="Arial"/>
                        </a:rPr>
                        <a:t>0.00</a:t>
                      </a:r>
                      <a:endParaRPr lang="en-US" sz="1400" b="0" i="0" u="none" strike="noStrike" dirty="0">
                        <a:solidFill>
                          <a:srgbClr val="000000"/>
                        </a:solidFill>
                        <a:effectLst/>
                        <a:latin typeface="Arial"/>
                      </a:endParaRPr>
                    </a:p>
                  </a:txBody>
                  <a:tcPr marL="8313" marR="8313" marT="8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latin typeface="Arial"/>
                        </a:rPr>
                        <a:t>4.99</a:t>
                      </a:r>
                      <a:endParaRPr lang="en-US" sz="1400" b="0" i="0" u="none" strike="noStrike" dirty="0">
                        <a:solidFill>
                          <a:srgbClr val="000000"/>
                        </a:solidFill>
                        <a:effectLst/>
                        <a:latin typeface="Arial"/>
                      </a:endParaRPr>
                    </a:p>
                  </a:txBody>
                  <a:tcPr marL="8313" marR="8313" marT="8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55824447"/>
                  </a:ext>
                </a:extLst>
              </a:tr>
              <a:tr h="371062">
                <a:tc>
                  <a:txBody>
                    <a:bodyPr/>
                    <a:lstStyle/>
                    <a:p>
                      <a:pPr algn="ctr" fontAlgn="b"/>
                      <a:r>
                        <a:rPr lang="en-US" sz="1400" u="none" strike="noStrike" dirty="0">
                          <a:effectLst/>
                          <a:latin typeface="Arial"/>
                        </a:rPr>
                        <a:t>HCO-C</a:t>
                      </a:r>
                      <a:endParaRPr lang="en-US" sz="1400" b="0" i="0" u="none" strike="noStrike" dirty="0">
                        <a:solidFill>
                          <a:srgbClr val="000000"/>
                        </a:solidFill>
                        <a:effectLst/>
                        <a:latin typeface="Arial"/>
                      </a:endParaRPr>
                    </a:p>
                  </a:txBody>
                  <a:tcPr marL="8313" marR="8313" marT="8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latin typeface="Arial"/>
                        </a:rPr>
                        <a:t>104</a:t>
                      </a:r>
                      <a:endParaRPr lang="en-US" sz="1400" b="0" i="0" u="none" strike="noStrike" dirty="0">
                        <a:solidFill>
                          <a:srgbClr val="000000"/>
                        </a:solidFill>
                        <a:effectLst/>
                        <a:latin typeface="Arial"/>
                      </a:endParaRPr>
                    </a:p>
                  </a:txBody>
                  <a:tcPr marL="8313" marR="8313" marT="8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latin typeface="Arial"/>
                        </a:rPr>
                        <a:t>0</a:t>
                      </a:r>
                      <a:endParaRPr lang="en-US" sz="1400" b="0" i="0" u="none" strike="noStrike" dirty="0">
                        <a:solidFill>
                          <a:srgbClr val="000000"/>
                        </a:solidFill>
                        <a:effectLst/>
                        <a:latin typeface="Arial"/>
                      </a:endParaRPr>
                    </a:p>
                  </a:txBody>
                  <a:tcPr marL="8313" marR="8313" marT="8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400" u="none" strike="noStrike" dirty="0">
                          <a:effectLst/>
                          <a:latin typeface="Arial"/>
                        </a:rPr>
                        <a:t>863</a:t>
                      </a:r>
                      <a:endParaRPr lang="en-US" sz="1400" b="0" i="0" u="none" strike="noStrike" dirty="0">
                        <a:solidFill>
                          <a:srgbClr val="000000"/>
                        </a:solidFill>
                        <a:effectLst/>
                        <a:latin typeface="Arial"/>
                      </a:endParaRPr>
                    </a:p>
                  </a:txBody>
                  <a:tcPr marL="8313" marR="8313" marT="8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latin typeface="Arial"/>
                        </a:rPr>
                        <a:t>0.00</a:t>
                      </a:r>
                      <a:endParaRPr lang="en-US" sz="1400" b="0" i="0" u="none" strike="noStrike" dirty="0">
                        <a:solidFill>
                          <a:srgbClr val="000000"/>
                        </a:solidFill>
                        <a:effectLst/>
                        <a:latin typeface="Arial"/>
                      </a:endParaRPr>
                    </a:p>
                  </a:txBody>
                  <a:tcPr marL="8313" marR="8313" marT="8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latin typeface="Arial"/>
                        </a:rPr>
                        <a:t>8.30</a:t>
                      </a:r>
                      <a:endParaRPr lang="en-US" sz="1400" b="0" i="0" u="none" strike="noStrike" dirty="0">
                        <a:solidFill>
                          <a:srgbClr val="000000"/>
                        </a:solidFill>
                        <a:effectLst/>
                        <a:latin typeface="Arial"/>
                      </a:endParaRPr>
                    </a:p>
                  </a:txBody>
                  <a:tcPr marL="8313" marR="8313" marT="8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80985270"/>
                  </a:ext>
                </a:extLst>
              </a:tr>
              <a:tr h="371062">
                <a:tc>
                  <a:txBody>
                    <a:bodyPr/>
                    <a:lstStyle/>
                    <a:p>
                      <a:pPr algn="ctr" fontAlgn="b"/>
                      <a:r>
                        <a:rPr lang="en-US" sz="1400" u="none" strike="noStrike" dirty="0">
                          <a:effectLst/>
                          <a:latin typeface="Arial"/>
                        </a:rPr>
                        <a:t>HCO-D</a:t>
                      </a:r>
                      <a:endParaRPr lang="en-US" sz="1400" b="0" i="0" u="none" strike="noStrike" dirty="0">
                        <a:solidFill>
                          <a:srgbClr val="000000"/>
                        </a:solidFill>
                        <a:effectLst/>
                        <a:latin typeface="Arial"/>
                      </a:endParaRPr>
                    </a:p>
                  </a:txBody>
                  <a:tcPr marL="8313" marR="8313" marT="8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latin typeface="Arial"/>
                        </a:rPr>
                        <a:t>858</a:t>
                      </a:r>
                      <a:endParaRPr lang="en-US" sz="1400" b="0" i="0" u="none" strike="noStrike" dirty="0">
                        <a:solidFill>
                          <a:srgbClr val="000000"/>
                        </a:solidFill>
                        <a:effectLst/>
                        <a:latin typeface="Arial"/>
                      </a:endParaRPr>
                    </a:p>
                  </a:txBody>
                  <a:tcPr marL="8313" marR="8313" marT="8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latin typeface="Arial"/>
                        </a:rPr>
                        <a:t>4,010</a:t>
                      </a:r>
                      <a:endParaRPr lang="en-US" sz="1400" b="0" i="0" u="none" strike="noStrike" dirty="0">
                        <a:solidFill>
                          <a:srgbClr val="000000"/>
                        </a:solidFill>
                        <a:effectLst/>
                        <a:latin typeface="Arial"/>
                      </a:endParaRPr>
                    </a:p>
                  </a:txBody>
                  <a:tcPr marL="8313" marR="8313" marT="8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latin typeface="Arial"/>
                        </a:rPr>
                        <a:t>1,864</a:t>
                      </a:r>
                      <a:endParaRPr lang="en-US" sz="1400" b="0" i="0" u="none" strike="noStrike" dirty="0">
                        <a:solidFill>
                          <a:srgbClr val="000000"/>
                        </a:solidFill>
                        <a:effectLst/>
                        <a:latin typeface="Arial"/>
                      </a:endParaRPr>
                    </a:p>
                  </a:txBody>
                  <a:tcPr marL="8313" marR="8313" marT="8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latin typeface="Arial"/>
                        </a:rPr>
                        <a:t>4.67</a:t>
                      </a:r>
                      <a:endParaRPr lang="en-US" sz="1400" b="0" i="0" u="none" strike="noStrike" dirty="0">
                        <a:solidFill>
                          <a:srgbClr val="000000"/>
                        </a:solidFill>
                        <a:effectLst/>
                        <a:latin typeface="Arial"/>
                      </a:endParaRPr>
                    </a:p>
                  </a:txBody>
                  <a:tcPr marL="8313" marR="8313" marT="8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latin typeface="Arial"/>
                        </a:rPr>
                        <a:t>2.17</a:t>
                      </a:r>
                      <a:endParaRPr lang="en-US" sz="1400" b="0" i="0" u="none" strike="noStrike" dirty="0">
                        <a:solidFill>
                          <a:srgbClr val="000000"/>
                        </a:solidFill>
                        <a:effectLst/>
                        <a:latin typeface="Arial"/>
                      </a:endParaRPr>
                    </a:p>
                  </a:txBody>
                  <a:tcPr marL="8313" marR="8313" marT="8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71703858"/>
                  </a:ext>
                </a:extLst>
              </a:tr>
              <a:tr h="371062">
                <a:tc>
                  <a:txBody>
                    <a:bodyPr/>
                    <a:lstStyle/>
                    <a:p>
                      <a:pPr algn="ctr" fontAlgn="b"/>
                      <a:r>
                        <a:rPr lang="en-US" sz="1400" u="none" strike="noStrike" dirty="0">
                          <a:effectLst/>
                          <a:latin typeface="Arial"/>
                        </a:rPr>
                        <a:t>HCO-E</a:t>
                      </a:r>
                      <a:endParaRPr lang="en-US" sz="1400" b="0" i="0" u="none" strike="noStrike" dirty="0">
                        <a:solidFill>
                          <a:srgbClr val="000000"/>
                        </a:solidFill>
                        <a:effectLst/>
                        <a:latin typeface="Arial"/>
                      </a:endParaRPr>
                    </a:p>
                  </a:txBody>
                  <a:tcPr marL="8313" marR="8313" marT="8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latin typeface="Arial"/>
                        </a:rPr>
                        <a:t>207</a:t>
                      </a:r>
                      <a:endParaRPr lang="en-US" sz="1400" b="0" i="0" u="none" strike="noStrike" dirty="0">
                        <a:solidFill>
                          <a:srgbClr val="000000"/>
                        </a:solidFill>
                        <a:effectLst/>
                        <a:latin typeface="Arial"/>
                      </a:endParaRPr>
                    </a:p>
                  </a:txBody>
                  <a:tcPr marL="8313" marR="8313" marT="8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latin typeface="Arial"/>
                        </a:rPr>
                        <a:t>0</a:t>
                      </a:r>
                      <a:endParaRPr lang="en-US" sz="1400" b="0" i="0" u="none" strike="noStrike" dirty="0">
                        <a:solidFill>
                          <a:srgbClr val="000000"/>
                        </a:solidFill>
                        <a:effectLst/>
                        <a:latin typeface="Arial"/>
                      </a:endParaRPr>
                    </a:p>
                  </a:txBody>
                  <a:tcPr marL="8313" marR="8313" marT="8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400" u="none" strike="noStrike" dirty="0">
                          <a:effectLst/>
                          <a:latin typeface="Arial"/>
                        </a:rPr>
                        <a:t>0</a:t>
                      </a:r>
                      <a:endParaRPr lang="en-US" sz="1400" b="0" i="0" u="none" strike="noStrike" dirty="0">
                        <a:solidFill>
                          <a:srgbClr val="000000"/>
                        </a:solidFill>
                        <a:effectLst/>
                        <a:latin typeface="Arial"/>
                      </a:endParaRPr>
                    </a:p>
                  </a:txBody>
                  <a:tcPr marL="8313" marR="8313" marT="8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400" u="none" strike="noStrike" dirty="0">
                          <a:effectLst/>
                          <a:latin typeface="Arial"/>
                        </a:rPr>
                        <a:t>0.00</a:t>
                      </a:r>
                      <a:endParaRPr lang="en-US" sz="1400" b="0" i="0" u="none" strike="noStrike" dirty="0">
                        <a:solidFill>
                          <a:srgbClr val="000000"/>
                        </a:solidFill>
                        <a:effectLst/>
                        <a:latin typeface="Arial"/>
                      </a:endParaRPr>
                    </a:p>
                  </a:txBody>
                  <a:tcPr marL="8313" marR="8313" marT="8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latin typeface="Arial"/>
                        </a:rPr>
                        <a:t>0.00</a:t>
                      </a:r>
                      <a:endParaRPr lang="en-US" sz="1400" b="0" i="0" u="none" strike="noStrike" dirty="0">
                        <a:solidFill>
                          <a:srgbClr val="000000"/>
                        </a:solidFill>
                        <a:effectLst/>
                        <a:latin typeface="Arial"/>
                      </a:endParaRPr>
                    </a:p>
                  </a:txBody>
                  <a:tcPr marL="8313" marR="8313" marT="8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33718358"/>
                  </a:ext>
                </a:extLst>
              </a:tr>
              <a:tr h="371062">
                <a:tc>
                  <a:txBody>
                    <a:bodyPr/>
                    <a:lstStyle/>
                    <a:p>
                      <a:pPr algn="ctr" fontAlgn="b"/>
                      <a:r>
                        <a:rPr lang="en-US" sz="1400" u="none" strike="noStrike" dirty="0">
                          <a:effectLst/>
                          <a:latin typeface="Arial"/>
                        </a:rPr>
                        <a:t>Grand Total</a:t>
                      </a:r>
                      <a:endParaRPr lang="en-US" sz="1400" b="0" i="0" u="none" strike="noStrike" dirty="0">
                        <a:solidFill>
                          <a:srgbClr val="000000"/>
                        </a:solidFill>
                        <a:effectLst/>
                        <a:latin typeface="Arial"/>
                      </a:endParaRPr>
                    </a:p>
                  </a:txBody>
                  <a:tcPr marL="8313" marR="8313" marT="8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latin typeface="Arial"/>
                        </a:rPr>
                        <a:t>13,942</a:t>
                      </a:r>
                      <a:endParaRPr lang="en-US" sz="1400" b="0" i="0" u="none" strike="noStrike" dirty="0">
                        <a:solidFill>
                          <a:srgbClr val="000000"/>
                        </a:solidFill>
                        <a:effectLst/>
                        <a:latin typeface="Arial"/>
                      </a:endParaRPr>
                    </a:p>
                  </a:txBody>
                  <a:tcPr marL="8313" marR="8313" marT="8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latin typeface="Arial"/>
                        </a:rPr>
                        <a:t>27,952</a:t>
                      </a:r>
                      <a:endParaRPr lang="en-US" sz="1400" b="0" i="0" u="none" strike="noStrike" dirty="0">
                        <a:solidFill>
                          <a:srgbClr val="000000"/>
                        </a:solidFill>
                        <a:effectLst/>
                        <a:latin typeface="Arial"/>
                      </a:endParaRPr>
                    </a:p>
                  </a:txBody>
                  <a:tcPr marL="8313" marR="8313" marT="8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latin typeface="Arial"/>
                        </a:rPr>
                        <a:t>54,183</a:t>
                      </a:r>
                      <a:endParaRPr lang="en-US" sz="1400" b="0" i="0" u="none" strike="noStrike" dirty="0">
                        <a:solidFill>
                          <a:srgbClr val="000000"/>
                        </a:solidFill>
                        <a:effectLst/>
                        <a:latin typeface="Arial"/>
                      </a:endParaRPr>
                    </a:p>
                  </a:txBody>
                  <a:tcPr marL="8313" marR="8313" marT="8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latin typeface="Arial"/>
                        </a:rPr>
                        <a:t>2.00</a:t>
                      </a:r>
                      <a:endParaRPr lang="en-US" sz="1400" b="0" i="0" u="none" strike="noStrike" dirty="0">
                        <a:solidFill>
                          <a:srgbClr val="000000"/>
                        </a:solidFill>
                        <a:effectLst/>
                        <a:latin typeface="Arial"/>
                      </a:endParaRPr>
                    </a:p>
                  </a:txBody>
                  <a:tcPr marL="8313" marR="8313" marT="8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latin typeface="Arial"/>
                        </a:rPr>
                        <a:t>3.89</a:t>
                      </a:r>
                      <a:endParaRPr lang="en-US" sz="1400" b="0" i="0" u="none" strike="noStrike" dirty="0">
                        <a:solidFill>
                          <a:srgbClr val="000000"/>
                        </a:solidFill>
                        <a:effectLst/>
                        <a:latin typeface="Arial"/>
                      </a:endParaRPr>
                    </a:p>
                  </a:txBody>
                  <a:tcPr marL="8313" marR="8313" marT="8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9107399"/>
                  </a:ext>
                </a:extLst>
              </a:tr>
            </a:tbl>
          </a:graphicData>
        </a:graphic>
      </p:graphicFrame>
      <p:sp>
        <p:nvSpPr>
          <p:cNvPr id="6" name="TextBox 5">
            <a:extLst>
              <a:ext uri="{FF2B5EF4-FFF2-40B4-BE49-F238E27FC236}">
                <a16:creationId xmlns:a16="http://schemas.microsoft.com/office/drawing/2014/main" id="{2927FE1A-BF67-8D2F-33BE-13B1D222E377}"/>
              </a:ext>
            </a:extLst>
          </p:cNvPr>
          <p:cNvSpPr txBox="1"/>
          <p:nvPr/>
        </p:nvSpPr>
        <p:spPr>
          <a:xfrm>
            <a:off x="2472596" y="6233838"/>
            <a:ext cx="488197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Arial"/>
                <a:cs typeface="Arial"/>
              </a:rPr>
              <a:t> </a:t>
            </a:r>
            <a:r>
              <a:rPr lang="en-US" sz="1200" err="1">
                <a:latin typeface="Arial"/>
                <a:cs typeface="Arial"/>
              </a:rPr>
              <a:t>eCRs</a:t>
            </a:r>
            <a:r>
              <a:rPr lang="en-US" sz="1200">
                <a:latin typeface="Arial"/>
                <a:cs typeface="Arial"/>
              </a:rPr>
              <a:t> received from 01Jan24-01Mar24</a:t>
            </a:r>
          </a:p>
        </p:txBody>
      </p:sp>
    </p:spTree>
    <p:extLst>
      <p:ext uri="{BB962C8B-B14F-4D97-AF65-F5344CB8AC3E}">
        <p14:creationId xmlns:p14="http://schemas.microsoft.com/office/powerpoint/2010/main" val="442606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A4E9D20E-90E3-4BF1-8096-666207EE4A9D}"/>
              </a:ext>
              <a:ext uri="{147F2762-F138-4A5C-976F-8EAC2B608ADB}">
                <a16:predDERef xmlns:a16="http://schemas.microsoft.com/office/drawing/2014/main" pred="{B1734F54-86EA-33B8-8033-6E95B936C2FE}"/>
              </a:ext>
            </a:extLst>
          </p:cNvPr>
          <p:cNvGraphicFramePr>
            <a:graphicFrameLocks/>
          </p:cNvGraphicFramePr>
          <p:nvPr>
            <p:extLst>
              <p:ext uri="{D42A27DB-BD31-4B8C-83A1-F6EECF244321}">
                <p14:modId xmlns:p14="http://schemas.microsoft.com/office/powerpoint/2010/main" val="2659270670"/>
              </p:ext>
            </p:extLst>
          </p:nvPr>
        </p:nvGraphicFramePr>
        <p:xfrm>
          <a:off x="4437673" y="1031510"/>
          <a:ext cx="7206509" cy="4795472"/>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379E03E9-63BD-8BB9-642D-043B415E62B2}"/>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Efficiency</a:t>
            </a:r>
          </a:p>
        </p:txBody>
      </p:sp>
      <p:sp>
        <p:nvSpPr>
          <p:cNvPr id="3" name="Content Placeholder 2">
            <a:extLst>
              <a:ext uri="{FF2B5EF4-FFF2-40B4-BE49-F238E27FC236}">
                <a16:creationId xmlns:a16="http://schemas.microsoft.com/office/drawing/2014/main" id="{B2E3DB6C-4EE9-1207-9BBF-971CBE9EED25}"/>
              </a:ext>
            </a:extLst>
          </p:cNvPr>
          <p:cNvSpPr>
            <a:spLocks noGrp="1"/>
          </p:cNvSpPr>
          <p:nvPr>
            <p:ph idx="1"/>
          </p:nvPr>
        </p:nvSpPr>
        <p:spPr>
          <a:xfrm>
            <a:off x="838200" y="1695920"/>
            <a:ext cx="3597053" cy="4373185"/>
          </a:xfrm>
        </p:spPr>
        <p:txBody>
          <a:bodyPr vert="horz" lIns="91440" tIns="45720" rIns="91440" bIns="45720" rtlCol="0" anchor="t">
            <a:normAutofit/>
          </a:bodyPr>
          <a:lstStyle/>
          <a:p>
            <a:pPr marL="0" indent="0">
              <a:buNone/>
            </a:pPr>
            <a:r>
              <a:rPr lang="en-US" sz="2000">
                <a:latin typeface="Arial"/>
                <a:cs typeface="Arial"/>
              </a:rPr>
              <a:t>PowerShell® compared to R (parsing the same elements into a CSV file)</a:t>
            </a:r>
          </a:p>
          <a:p>
            <a:pPr marL="457200" lvl="1" indent="0">
              <a:buNone/>
            </a:pPr>
            <a:r>
              <a:rPr lang="en-US" sz="2000">
                <a:latin typeface="Arial" panose="020B0604020202020204" pitchFamily="34" charset="0"/>
                <a:cs typeface="Arial" panose="020B0604020202020204" pitchFamily="34" charset="0"/>
              </a:rPr>
              <a:t>&gt;16X faster on the state network</a:t>
            </a:r>
          </a:p>
          <a:p>
            <a:pPr marL="457200" lvl="1" indent="0">
              <a:buNone/>
            </a:pPr>
            <a:r>
              <a:rPr lang="en-US" sz="2000">
                <a:latin typeface="Arial"/>
                <a:cs typeface="Arial"/>
              </a:rPr>
              <a:t>&gt;3X faster over VPN</a:t>
            </a:r>
          </a:p>
          <a:p>
            <a:pPr marL="0" indent="0">
              <a:buNone/>
            </a:pPr>
            <a:endParaRPr lang="en-US" sz="2000">
              <a:latin typeface="Arial" panose="020B0604020202020204" pitchFamily="34" charset="0"/>
              <a:cs typeface="Arial" panose="020B0604020202020204" pitchFamily="34" charset="0"/>
            </a:endParaRPr>
          </a:p>
          <a:p>
            <a:pPr marL="0" indent="0">
              <a:buNone/>
            </a:pPr>
            <a:r>
              <a:rPr lang="en-US" sz="2000">
                <a:latin typeface="Arial"/>
                <a:cs typeface="Arial"/>
              </a:rPr>
              <a:t>Real Life Example: </a:t>
            </a:r>
            <a:endParaRPr lang="en-US" sz="2000">
              <a:latin typeface="Arial" panose="020B0604020202020204" pitchFamily="34" charset="0"/>
              <a:cs typeface="Arial" panose="020B0604020202020204" pitchFamily="34" charset="0"/>
            </a:endParaRPr>
          </a:p>
          <a:p>
            <a:pPr marL="0" indent="0">
              <a:buNone/>
            </a:pPr>
            <a:r>
              <a:rPr lang="en-US" sz="2000">
                <a:latin typeface="Arial"/>
                <a:cs typeface="Arial"/>
              </a:rPr>
              <a:t>In a 15-minute period </a:t>
            </a:r>
            <a:endParaRPr lang="en-US" sz="2000">
              <a:latin typeface="Arial" panose="020B0604020202020204" pitchFamily="34" charset="0"/>
              <a:cs typeface="Arial" panose="020B0604020202020204" pitchFamily="34" charset="0"/>
            </a:endParaRPr>
          </a:p>
          <a:p>
            <a:pPr marL="457200" lvl="1" indent="0">
              <a:buNone/>
            </a:pPr>
            <a:r>
              <a:rPr lang="en-US" sz="2000">
                <a:latin typeface="Arial"/>
                <a:cs typeface="Arial"/>
              </a:rPr>
              <a:t>PowerShell® parsed 2,700-15,000 </a:t>
            </a:r>
            <a:r>
              <a:rPr lang="en-US" sz="2000" err="1">
                <a:latin typeface="Arial"/>
                <a:cs typeface="Arial"/>
              </a:rPr>
              <a:t>eCRs</a:t>
            </a:r>
            <a:r>
              <a:rPr lang="en-US" sz="2000">
                <a:latin typeface="Arial"/>
                <a:cs typeface="Arial"/>
              </a:rPr>
              <a:t> </a:t>
            </a:r>
            <a:endParaRPr lang="en-US" sz="2000">
              <a:latin typeface="Arial" panose="020B0604020202020204" pitchFamily="34" charset="0"/>
              <a:cs typeface="Arial" panose="020B0604020202020204" pitchFamily="34" charset="0"/>
            </a:endParaRPr>
          </a:p>
          <a:p>
            <a:pPr marL="457200" lvl="1" indent="0">
              <a:buNone/>
            </a:pPr>
            <a:r>
              <a:rPr lang="en-US" sz="2000">
                <a:latin typeface="Arial" panose="020B0604020202020204" pitchFamily="34" charset="0"/>
                <a:cs typeface="Arial" panose="020B0604020202020204" pitchFamily="34" charset="0"/>
              </a:rPr>
              <a:t>R parsed 900 eCRs </a:t>
            </a:r>
          </a:p>
        </p:txBody>
      </p:sp>
      <p:sp>
        <p:nvSpPr>
          <p:cNvPr id="5" name="Rectangle 4">
            <a:extLst>
              <a:ext uri="{FF2B5EF4-FFF2-40B4-BE49-F238E27FC236}">
                <a16:creationId xmlns:a16="http://schemas.microsoft.com/office/drawing/2014/main" id="{B4D7C968-C8CC-7D9F-D3BF-7330F9A376EA}"/>
              </a:ext>
            </a:extLst>
          </p:cNvPr>
          <p:cNvSpPr/>
          <p:nvPr/>
        </p:nvSpPr>
        <p:spPr>
          <a:xfrm>
            <a:off x="5159573" y="1615232"/>
            <a:ext cx="1555346" cy="264912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34E0E1C-C742-F042-88C8-2572A3B8A858}"/>
              </a:ext>
            </a:extLst>
          </p:cNvPr>
          <p:cNvSpPr txBox="1"/>
          <p:nvPr/>
        </p:nvSpPr>
        <p:spPr>
          <a:xfrm>
            <a:off x="4955528" y="6063239"/>
            <a:ext cx="3336710" cy="338554"/>
          </a:xfrm>
          <a:prstGeom prst="rect">
            <a:avLst/>
          </a:prstGeom>
          <a:noFill/>
          <a:ln w="28575">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Arial"/>
                <a:cs typeface="Arial"/>
              </a:rPr>
              <a:t>&gt;90% of </a:t>
            </a:r>
            <a:r>
              <a:rPr lang="en-US" sz="1600" dirty="0" err="1">
                <a:latin typeface="Arial"/>
                <a:cs typeface="Arial"/>
              </a:rPr>
              <a:t>eCRs</a:t>
            </a:r>
            <a:r>
              <a:rPr lang="en-US" sz="1600" dirty="0">
                <a:latin typeface="Arial"/>
                <a:cs typeface="Arial"/>
              </a:rPr>
              <a:t> in a 3-month period</a:t>
            </a:r>
          </a:p>
        </p:txBody>
      </p:sp>
      <p:sp>
        <p:nvSpPr>
          <p:cNvPr id="11" name="TextBox 10">
            <a:extLst>
              <a:ext uri="{FF2B5EF4-FFF2-40B4-BE49-F238E27FC236}">
                <a16:creationId xmlns:a16="http://schemas.microsoft.com/office/drawing/2014/main" id="{972FB615-4CFB-B2C9-4716-422793C19E32}"/>
              </a:ext>
            </a:extLst>
          </p:cNvPr>
          <p:cNvSpPr txBox="1"/>
          <p:nvPr/>
        </p:nvSpPr>
        <p:spPr>
          <a:xfrm>
            <a:off x="5934150" y="1613142"/>
            <a:ext cx="150986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Arial"/>
                <a:cs typeface="Arial"/>
              </a:rPr>
              <a:t>Network</a:t>
            </a:r>
          </a:p>
        </p:txBody>
      </p:sp>
      <p:sp>
        <p:nvSpPr>
          <p:cNvPr id="12" name="TextBox 11">
            <a:extLst>
              <a:ext uri="{FF2B5EF4-FFF2-40B4-BE49-F238E27FC236}">
                <a16:creationId xmlns:a16="http://schemas.microsoft.com/office/drawing/2014/main" id="{30274931-9B91-88CD-582E-CCDC2877B861}"/>
              </a:ext>
            </a:extLst>
          </p:cNvPr>
          <p:cNvSpPr txBox="1"/>
          <p:nvPr/>
        </p:nvSpPr>
        <p:spPr>
          <a:xfrm>
            <a:off x="6039488" y="2394255"/>
            <a:ext cx="150986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Arial"/>
                <a:cs typeface="Arial"/>
              </a:rPr>
              <a:t>VPN</a:t>
            </a:r>
          </a:p>
        </p:txBody>
      </p:sp>
    </p:spTree>
    <p:extLst>
      <p:ext uri="{BB962C8B-B14F-4D97-AF65-F5344CB8AC3E}">
        <p14:creationId xmlns:p14="http://schemas.microsoft.com/office/powerpoint/2010/main" val="1345412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04876-FA54-0E76-936A-041D1D2DA465}"/>
              </a:ext>
            </a:extLst>
          </p:cNvPr>
          <p:cNvSpPr>
            <a:spLocks noGrp="1"/>
          </p:cNvSpPr>
          <p:nvPr>
            <p:ph type="title"/>
          </p:nvPr>
        </p:nvSpPr>
        <p:spPr/>
        <p:txBody>
          <a:bodyPr/>
          <a:lstStyle/>
          <a:p>
            <a:r>
              <a:rPr lang="en-US">
                <a:latin typeface="Arial"/>
                <a:cs typeface="Arial"/>
              </a:rPr>
              <a:t>More than just a parser</a:t>
            </a:r>
            <a:endParaRPr lang="en-US">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183FE06-16BC-C8E3-5FE8-52074B4F1720}"/>
              </a:ext>
            </a:extLst>
          </p:cNvPr>
          <p:cNvSpPr>
            <a:spLocks noGrp="1"/>
          </p:cNvSpPr>
          <p:nvPr>
            <p:ph idx="1"/>
          </p:nvPr>
        </p:nvSpPr>
        <p:spPr/>
        <p:txBody>
          <a:bodyPr vert="horz" lIns="91440" tIns="45720" rIns="91440" bIns="45720" rtlCol="0" anchor="t">
            <a:normAutofit/>
          </a:bodyPr>
          <a:lstStyle/>
          <a:p>
            <a:r>
              <a:rPr lang="en-US" sz="2000">
                <a:latin typeface="Arial"/>
                <a:cs typeface="Arial"/>
              </a:rPr>
              <a:t>Search for and copy specific files to a new location</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Transform eCRs into extracted HTMLs for staff</a:t>
            </a:r>
          </a:p>
          <a:p>
            <a:r>
              <a:rPr lang="en-US" sz="2000">
                <a:latin typeface="Arial" panose="020B0604020202020204" pitchFamily="34" charset="0"/>
                <a:cs typeface="Arial" panose="020B0604020202020204" pitchFamily="34" charset="0"/>
              </a:rPr>
              <a:t>Search for specific condition codes in RR</a:t>
            </a:r>
          </a:p>
          <a:p>
            <a:r>
              <a:rPr lang="en-US" sz="2000">
                <a:latin typeface="Arial" panose="020B0604020202020204" pitchFamily="34" charset="0"/>
                <a:cs typeface="Arial" panose="020B0604020202020204" pitchFamily="34" charset="0"/>
              </a:rPr>
              <a:t>Compare SNOMED codes in eCRs to surveillance system mappings</a:t>
            </a:r>
          </a:p>
          <a:p>
            <a:r>
              <a:rPr lang="en-US" sz="2000">
                <a:latin typeface="Arial" panose="020B0604020202020204" pitchFamily="34" charset="0"/>
                <a:cs typeface="Arial" panose="020B0604020202020204" pitchFamily="34" charset="0"/>
              </a:rPr>
              <a:t>Make your script talk</a:t>
            </a:r>
          </a:p>
          <a:p>
            <a:endParaRPr lang="en-US" sz="200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F6824EE9-F02B-13A9-BA17-1F1E0DE1BE5F}"/>
              </a:ext>
            </a:extLst>
          </p:cNvPr>
          <p:cNvPicPr>
            <a:picLocks noChangeAspect="1"/>
          </p:cNvPicPr>
          <p:nvPr/>
        </p:nvPicPr>
        <p:blipFill>
          <a:blip r:embed="rId2"/>
          <a:stretch>
            <a:fillRect/>
          </a:stretch>
        </p:blipFill>
        <p:spPr>
          <a:xfrm>
            <a:off x="671789" y="4539076"/>
            <a:ext cx="10937395" cy="925362"/>
          </a:xfrm>
          <a:prstGeom prst="rect">
            <a:avLst/>
          </a:prstGeom>
        </p:spPr>
      </p:pic>
    </p:spTree>
    <p:extLst>
      <p:ext uri="{BB962C8B-B14F-4D97-AF65-F5344CB8AC3E}">
        <p14:creationId xmlns:p14="http://schemas.microsoft.com/office/powerpoint/2010/main" val="822273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9080D-E368-C6B9-79CF-4E163E13327D}"/>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Conclusion</a:t>
            </a:r>
          </a:p>
        </p:txBody>
      </p:sp>
      <p:grpSp>
        <p:nvGrpSpPr>
          <p:cNvPr id="9" name="Group 8">
            <a:extLst>
              <a:ext uri="{FF2B5EF4-FFF2-40B4-BE49-F238E27FC236}">
                <a16:creationId xmlns:a16="http://schemas.microsoft.com/office/drawing/2014/main" id="{BB0DF833-FAD0-4266-AEF0-F7EC645E0172}"/>
              </a:ext>
            </a:extLst>
          </p:cNvPr>
          <p:cNvGrpSpPr/>
          <p:nvPr/>
        </p:nvGrpSpPr>
        <p:grpSpPr>
          <a:xfrm>
            <a:off x="1903671" y="1815033"/>
            <a:ext cx="4386400" cy="914400"/>
            <a:chOff x="755149" y="1991728"/>
            <a:chExt cx="4386400" cy="914400"/>
          </a:xfrm>
        </p:grpSpPr>
        <p:pic>
          <p:nvPicPr>
            <p:cNvPr id="5" name="Graphic 4" descr="Checkbox Checked outline">
              <a:extLst>
                <a:ext uri="{FF2B5EF4-FFF2-40B4-BE49-F238E27FC236}">
                  <a16:creationId xmlns:a16="http://schemas.microsoft.com/office/drawing/2014/main" id="{CC6540C0-D331-034E-A61E-F2B124261E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5149" y="1991728"/>
              <a:ext cx="914400" cy="914400"/>
            </a:xfrm>
            <a:prstGeom prst="rect">
              <a:avLst/>
            </a:prstGeom>
          </p:spPr>
        </p:pic>
        <p:sp>
          <p:nvSpPr>
            <p:cNvPr id="8" name="TextBox 7">
              <a:extLst>
                <a:ext uri="{FF2B5EF4-FFF2-40B4-BE49-F238E27FC236}">
                  <a16:creationId xmlns:a16="http://schemas.microsoft.com/office/drawing/2014/main" id="{007E015A-627C-1C3D-28ED-3B1B65A0258B}"/>
                </a:ext>
              </a:extLst>
            </p:cNvPr>
            <p:cNvSpPr txBox="1"/>
            <p:nvPr/>
          </p:nvSpPr>
          <p:spPr>
            <a:xfrm>
              <a:off x="1575801" y="2247844"/>
              <a:ext cx="356574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Arial"/>
                  <a:cs typeface="Arial"/>
                </a:rPr>
                <a:t>Alternative to R scripts</a:t>
              </a:r>
            </a:p>
          </p:txBody>
        </p:sp>
      </p:grpSp>
      <p:grpSp>
        <p:nvGrpSpPr>
          <p:cNvPr id="10" name="Group 9">
            <a:extLst>
              <a:ext uri="{FF2B5EF4-FFF2-40B4-BE49-F238E27FC236}">
                <a16:creationId xmlns:a16="http://schemas.microsoft.com/office/drawing/2014/main" id="{CB2FF9F0-6829-7F2F-102D-8690324F4972}"/>
              </a:ext>
            </a:extLst>
          </p:cNvPr>
          <p:cNvGrpSpPr/>
          <p:nvPr/>
        </p:nvGrpSpPr>
        <p:grpSpPr>
          <a:xfrm>
            <a:off x="1903670" y="2724085"/>
            <a:ext cx="4386400" cy="914400"/>
            <a:chOff x="755149" y="1991728"/>
            <a:chExt cx="4386400" cy="914400"/>
          </a:xfrm>
        </p:grpSpPr>
        <p:pic>
          <p:nvPicPr>
            <p:cNvPr id="11" name="Graphic 10" descr="Checkbox Checked outline">
              <a:extLst>
                <a:ext uri="{FF2B5EF4-FFF2-40B4-BE49-F238E27FC236}">
                  <a16:creationId xmlns:a16="http://schemas.microsoft.com/office/drawing/2014/main" id="{1C6719D4-F18C-72FB-08D5-2F724E5629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5149" y="1991728"/>
              <a:ext cx="914400" cy="914400"/>
            </a:xfrm>
            <a:prstGeom prst="rect">
              <a:avLst/>
            </a:prstGeom>
          </p:spPr>
        </p:pic>
        <p:sp>
          <p:nvSpPr>
            <p:cNvPr id="12" name="TextBox 11">
              <a:extLst>
                <a:ext uri="{FF2B5EF4-FFF2-40B4-BE49-F238E27FC236}">
                  <a16:creationId xmlns:a16="http://schemas.microsoft.com/office/drawing/2014/main" id="{6E5B0179-CEF0-ED7D-CC75-7EC585174710}"/>
                </a:ext>
              </a:extLst>
            </p:cNvPr>
            <p:cNvSpPr txBox="1"/>
            <p:nvPr/>
          </p:nvSpPr>
          <p:spPr>
            <a:xfrm>
              <a:off x="1575801" y="2247844"/>
              <a:ext cx="356574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Arial"/>
                  <a:cs typeface="Arial"/>
                </a:rPr>
                <a:t>Validation/ QA/ Testing</a:t>
              </a:r>
            </a:p>
          </p:txBody>
        </p:sp>
      </p:grpSp>
      <p:grpSp>
        <p:nvGrpSpPr>
          <p:cNvPr id="13" name="Group 12">
            <a:extLst>
              <a:ext uri="{FF2B5EF4-FFF2-40B4-BE49-F238E27FC236}">
                <a16:creationId xmlns:a16="http://schemas.microsoft.com/office/drawing/2014/main" id="{4432E5E9-72BD-BDE7-8A18-74D8DE921382}"/>
              </a:ext>
            </a:extLst>
          </p:cNvPr>
          <p:cNvGrpSpPr/>
          <p:nvPr/>
        </p:nvGrpSpPr>
        <p:grpSpPr>
          <a:xfrm>
            <a:off x="1903671" y="3633138"/>
            <a:ext cx="4386400" cy="914400"/>
            <a:chOff x="755149" y="1991728"/>
            <a:chExt cx="4386400" cy="914400"/>
          </a:xfrm>
        </p:grpSpPr>
        <p:pic>
          <p:nvPicPr>
            <p:cNvPr id="14" name="Graphic 13" descr="Checkbox Checked outline">
              <a:extLst>
                <a:ext uri="{FF2B5EF4-FFF2-40B4-BE49-F238E27FC236}">
                  <a16:creationId xmlns:a16="http://schemas.microsoft.com/office/drawing/2014/main" id="{9B728D11-E3B0-7C58-E4BD-B84DE686971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5149" y="1991728"/>
              <a:ext cx="914400" cy="914400"/>
            </a:xfrm>
            <a:prstGeom prst="rect">
              <a:avLst/>
            </a:prstGeom>
          </p:spPr>
        </p:pic>
        <p:sp>
          <p:nvSpPr>
            <p:cNvPr id="15" name="TextBox 14">
              <a:extLst>
                <a:ext uri="{FF2B5EF4-FFF2-40B4-BE49-F238E27FC236}">
                  <a16:creationId xmlns:a16="http://schemas.microsoft.com/office/drawing/2014/main" id="{52E727DA-F510-71E9-040E-BD360EA119B1}"/>
                </a:ext>
              </a:extLst>
            </p:cNvPr>
            <p:cNvSpPr txBox="1"/>
            <p:nvPr/>
          </p:nvSpPr>
          <p:spPr>
            <a:xfrm>
              <a:off x="1575801" y="2247844"/>
              <a:ext cx="356574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Arial"/>
                  <a:cs typeface="Arial"/>
                </a:rPr>
                <a:t>Efficient and Fast</a:t>
              </a:r>
            </a:p>
          </p:txBody>
        </p:sp>
      </p:grpSp>
      <p:grpSp>
        <p:nvGrpSpPr>
          <p:cNvPr id="16" name="Group 15">
            <a:extLst>
              <a:ext uri="{FF2B5EF4-FFF2-40B4-BE49-F238E27FC236}">
                <a16:creationId xmlns:a16="http://schemas.microsoft.com/office/drawing/2014/main" id="{692CF6BA-7DCF-32BF-9B61-14FC88E19D01}"/>
              </a:ext>
            </a:extLst>
          </p:cNvPr>
          <p:cNvGrpSpPr/>
          <p:nvPr/>
        </p:nvGrpSpPr>
        <p:grpSpPr>
          <a:xfrm>
            <a:off x="1903671" y="4549746"/>
            <a:ext cx="4386400" cy="914400"/>
            <a:chOff x="755149" y="4726441"/>
            <a:chExt cx="4386400" cy="914400"/>
          </a:xfrm>
        </p:grpSpPr>
        <p:grpSp>
          <p:nvGrpSpPr>
            <p:cNvPr id="3" name="Group 2">
              <a:extLst>
                <a:ext uri="{FF2B5EF4-FFF2-40B4-BE49-F238E27FC236}">
                  <a16:creationId xmlns:a16="http://schemas.microsoft.com/office/drawing/2014/main" id="{F7B6D43F-6487-0073-4734-257156FBDB11}"/>
                </a:ext>
              </a:extLst>
            </p:cNvPr>
            <p:cNvGrpSpPr/>
            <p:nvPr/>
          </p:nvGrpSpPr>
          <p:grpSpPr>
            <a:xfrm>
              <a:off x="755149" y="4726441"/>
              <a:ext cx="4386400" cy="914400"/>
              <a:chOff x="755149" y="1991728"/>
              <a:chExt cx="4386400" cy="914400"/>
            </a:xfrm>
          </p:grpSpPr>
          <p:pic>
            <p:nvPicPr>
              <p:cNvPr id="4" name="Graphic 3" descr="Checkbox Checked outline">
                <a:extLst>
                  <a:ext uri="{FF2B5EF4-FFF2-40B4-BE49-F238E27FC236}">
                    <a16:creationId xmlns:a16="http://schemas.microsoft.com/office/drawing/2014/main" id="{EF964909-FA53-79A8-6C3E-F6497EFD61D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5149" y="1991728"/>
                <a:ext cx="914400" cy="914400"/>
              </a:xfrm>
              <a:prstGeom prst="rect">
                <a:avLst/>
              </a:prstGeom>
            </p:spPr>
          </p:pic>
          <p:sp>
            <p:nvSpPr>
              <p:cNvPr id="6" name="TextBox 5">
                <a:extLst>
                  <a:ext uri="{FF2B5EF4-FFF2-40B4-BE49-F238E27FC236}">
                    <a16:creationId xmlns:a16="http://schemas.microsoft.com/office/drawing/2014/main" id="{8ADBCD0A-C91C-FD8F-668D-32653B5B6B23}"/>
                  </a:ext>
                </a:extLst>
              </p:cNvPr>
              <p:cNvSpPr txBox="1"/>
              <p:nvPr/>
            </p:nvSpPr>
            <p:spPr>
              <a:xfrm>
                <a:off x="1575801" y="2247844"/>
                <a:ext cx="356574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Arial"/>
                    <a:cs typeface="Arial"/>
                  </a:rPr>
                  <a:t>The Best Option</a:t>
                </a:r>
              </a:p>
            </p:txBody>
          </p:sp>
        </p:grpSp>
        <p:sp>
          <p:nvSpPr>
            <p:cNvPr id="7" name="Rectangle 6">
              <a:extLst>
                <a:ext uri="{FF2B5EF4-FFF2-40B4-BE49-F238E27FC236}">
                  <a16:creationId xmlns:a16="http://schemas.microsoft.com/office/drawing/2014/main" id="{0EAF1F15-8B53-1480-3B61-3DF1662318F2}"/>
                </a:ext>
              </a:extLst>
            </p:cNvPr>
            <p:cNvSpPr/>
            <p:nvPr/>
          </p:nvSpPr>
          <p:spPr>
            <a:xfrm>
              <a:off x="1037627" y="5010978"/>
              <a:ext cx="364434" cy="35339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29942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11</Slides>
  <Notes>3</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Electronic Case Reporting Data Validation and Quality Assurance in Connecticut in 2023:  Use of PowerShell, XSLT, and Power Query to Improve Efficiency and Timeliness</vt:lpstr>
      <vt:lpstr>Disclosures</vt:lpstr>
      <vt:lpstr>What's the problem?</vt:lpstr>
      <vt:lpstr>Solution</vt:lpstr>
      <vt:lpstr>How did we do it?</vt:lpstr>
      <vt:lpstr>Data Validation and QA</vt:lpstr>
      <vt:lpstr>Efficiency</vt:lpstr>
      <vt:lpstr>More than just a parser</vt:lpstr>
      <vt:lpstr>Conclusion</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Case Reporting Data Validation and Quality Assurance in Connecticut in 2023: Use of PowerShell, XSLT, and Power Query to Improve Efficiency and Timeliness</dc:title>
  <dc:creator>Schneider, Michael</dc:creator>
  <cp:revision>35</cp:revision>
  <dcterms:created xsi:type="dcterms:W3CDTF">2024-03-11T14:11:50Z</dcterms:created>
  <dcterms:modified xsi:type="dcterms:W3CDTF">2024-04-25T12:23:53Z</dcterms:modified>
</cp:coreProperties>
</file>