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58" r:id="rId5"/>
    <p:sldId id="260" r:id="rId6"/>
    <p:sldId id="261" r:id="rId7"/>
    <p:sldId id="269" r:id="rId8"/>
    <p:sldId id="262" r:id="rId9"/>
    <p:sldId id="263" r:id="rId10"/>
    <p:sldId id="264"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91" d="100"/>
          <a:sy n="91" d="100"/>
        </p:scale>
        <p:origin x="208"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45699-BDC6-4181-BA05-9C9BBD28C789}" type="datetimeFigureOut">
              <a:rPr lang="en-US" smtClean="0"/>
              <a:t>3/14/20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210730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345699-BDC6-4181-BA05-9C9BBD28C789}" type="datetimeFigureOut">
              <a:rPr lang="en-US" smtClean="0"/>
              <a:t>3/14/20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702980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345699-BDC6-4181-BA05-9C9BBD28C789}" type="datetimeFigureOut">
              <a:rPr lang="en-US" smtClean="0"/>
              <a:t>3/14/20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3978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345699-BDC6-4181-BA05-9C9BBD28C789}" type="datetimeFigureOut">
              <a:rPr lang="en-US" smtClean="0"/>
              <a:t>3/14/20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3723339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345699-BDC6-4181-BA05-9C9BBD28C789}" type="datetimeFigureOut">
              <a:rPr lang="en-US" smtClean="0"/>
              <a:t>3/14/20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501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345699-BDC6-4181-BA05-9C9BBD28C789}" type="datetimeFigureOut">
              <a:rPr lang="en-US" smtClean="0"/>
              <a:t>3/14/20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3199141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45699-BDC6-4181-BA05-9C9BBD28C789}" type="datetimeFigureOut">
              <a:rPr lang="en-US" smtClean="0"/>
              <a:t>3/14/20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1707343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45699-BDC6-4181-BA05-9C9BBD28C789}" type="datetimeFigureOut">
              <a:rPr lang="en-US" smtClean="0"/>
              <a:t>3/14/20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1981032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45699-BDC6-4181-BA05-9C9BBD28C789}" type="datetimeFigureOut">
              <a:rPr lang="en-US" smtClean="0"/>
              <a:t>3/14/20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2096530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345699-BDC6-4181-BA05-9C9BBD28C789}" type="datetimeFigureOut">
              <a:rPr lang="en-US" smtClean="0"/>
              <a:t>3/14/20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194241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45699-BDC6-4181-BA05-9C9BBD28C789}" type="datetimeFigureOut">
              <a:rPr lang="en-US" smtClean="0"/>
              <a:t>3/14/20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1473476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345699-BDC6-4181-BA05-9C9BBD28C789}" type="datetimeFigureOut">
              <a:rPr lang="en-US" smtClean="0"/>
              <a:t>3/14/20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3345497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345699-BDC6-4181-BA05-9C9BBD28C789}" type="datetimeFigureOut">
              <a:rPr lang="en-US" smtClean="0"/>
              <a:t>3/14/20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200774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45699-BDC6-4181-BA05-9C9BBD28C789}" type="datetimeFigureOut">
              <a:rPr lang="en-US" smtClean="0"/>
              <a:t>3/14/20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56073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345699-BDC6-4181-BA05-9C9BBD28C789}" type="datetimeFigureOut">
              <a:rPr lang="en-US" smtClean="0"/>
              <a:t>3/14/20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1198359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66EFC-EE7C-462D-AA29-1A661167421A}" type="slidenum">
              <a:rPr lang="en-US" smtClean="0"/>
              <a:t>‹#›</a:t>
            </a:fld>
            <a:endParaRPr lang="en-US"/>
          </a:p>
        </p:txBody>
      </p:sp>
      <p:sp>
        <p:nvSpPr>
          <p:cNvPr id="5" name="Date Placeholder 4"/>
          <p:cNvSpPr>
            <a:spLocks noGrp="1"/>
          </p:cNvSpPr>
          <p:nvPr>
            <p:ph type="dt" sz="half" idx="10"/>
          </p:nvPr>
        </p:nvSpPr>
        <p:spPr/>
        <p:txBody>
          <a:bodyPr/>
          <a:lstStyle/>
          <a:p>
            <a:fld id="{0F345699-BDC6-4181-BA05-9C9BBD28C789}" type="datetimeFigureOut">
              <a:rPr lang="en-US" smtClean="0"/>
              <a:t>3/14/20</a:t>
            </a:fld>
            <a:endParaRPr lang="en-US"/>
          </a:p>
        </p:txBody>
      </p:sp>
    </p:spTree>
    <p:extLst>
      <p:ext uri="{BB962C8B-B14F-4D97-AF65-F5344CB8AC3E}">
        <p14:creationId xmlns:p14="http://schemas.microsoft.com/office/powerpoint/2010/main" val="415257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345699-BDC6-4181-BA05-9C9BBD28C789}" type="datetimeFigureOut">
              <a:rPr lang="en-US" smtClean="0"/>
              <a:t>3/14/20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6A66EFC-EE7C-462D-AA29-1A661167421A}" type="slidenum">
              <a:rPr lang="en-US" smtClean="0"/>
              <a:t>‹#›</a:t>
            </a:fld>
            <a:endParaRPr lang="en-US"/>
          </a:p>
        </p:txBody>
      </p:sp>
    </p:spTree>
    <p:extLst>
      <p:ext uri="{BB962C8B-B14F-4D97-AF65-F5344CB8AC3E}">
        <p14:creationId xmlns:p14="http://schemas.microsoft.com/office/powerpoint/2010/main" val="391253876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Design Patterns</a:t>
            </a:r>
          </a:p>
        </p:txBody>
      </p:sp>
      <p:sp>
        <p:nvSpPr>
          <p:cNvPr id="3" name="Subtitle 2"/>
          <p:cNvSpPr>
            <a:spLocks noGrp="1"/>
          </p:cNvSpPr>
          <p:nvPr>
            <p:ph type="subTitle" idx="1"/>
          </p:nvPr>
        </p:nvSpPr>
        <p:spPr/>
        <p:txBody>
          <a:bodyPr/>
          <a:lstStyle/>
          <a:p>
            <a:r>
              <a:rPr lang="en-US" dirty="0"/>
              <a:t>Most useful JDP and some variances</a:t>
            </a:r>
          </a:p>
        </p:txBody>
      </p:sp>
    </p:spTree>
    <p:extLst>
      <p:ext uri="{BB962C8B-B14F-4D97-AF65-F5344CB8AC3E}">
        <p14:creationId xmlns:p14="http://schemas.microsoft.com/office/powerpoint/2010/main" val="3797670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a:t>Singleton design pattern</a:t>
            </a:r>
          </a:p>
        </p:txBody>
      </p:sp>
      <p:sp>
        <p:nvSpPr>
          <p:cNvPr id="3" name="Content Placeholder 2"/>
          <p:cNvSpPr>
            <a:spLocks noGrp="1"/>
          </p:cNvSpPr>
          <p:nvPr>
            <p:ph idx="1"/>
          </p:nvPr>
        </p:nvSpPr>
        <p:spPr>
          <a:xfrm>
            <a:off x="1577668" y="2276670"/>
            <a:ext cx="8596668" cy="2304660"/>
          </a:xfrm>
        </p:spPr>
        <p:txBody>
          <a:bodyPr>
            <a:normAutofit/>
          </a:bodyPr>
          <a:lstStyle/>
          <a:p>
            <a:r>
              <a:rPr lang="en-US" sz="2400" dirty="0"/>
              <a:t>Lazy initialization: It’s the tactic of delaying the creation of an object, the calculation of a value, or some other expensive process, until the first time it is needed. In a singleton pattern, it restricts the creation of the instance until it is requested for first time.</a:t>
            </a:r>
          </a:p>
        </p:txBody>
      </p:sp>
    </p:spTree>
    <p:extLst>
      <p:ext uri="{BB962C8B-B14F-4D97-AF65-F5344CB8AC3E}">
        <p14:creationId xmlns:p14="http://schemas.microsoft.com/office/powerpoint/2010/main" val="214151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a:t>Singleton design pattern</a:t>
            </a:r>
          </a:p>
        </p:txBody>
      </p:sp>
      <p:sp>
        <p:nvSpPr>
          <p:cNvPr id="3" name="Content Placeholder 2"/>
          <p:cNvSpPr>
            <a:spLocks noGrp="1"/>
          </p:cNvSpPr>
          <p:nvPr>
            <p:ph idx="1"/>
          </p:nvPr>
        </p:nvSpPr>
        <p:spPr>
          <a:xfrm>
            <a:off x="1797666" y="2687217"/>
            <a:ext cx="8596668" cy="1483566"/>
          </a:xfrm>
        </p:spPr>
        <p:txBody>
          <a:bodyPr>
            <a:normAutofit/>
          </a:bodyPr>
          <a:lstStyle/>
          <a:p>
            <a:r>
              <a:rPr lang="en-US" sz="2400" dirty="0"/>
              <a:t>Thread safe singleton: A thread safe singleton is created so that singleton property is maintained even in multithreaded environment.</a:t>
            </a:r>
          </a:p>
        </p:txBody>
      </p:sp>
    </p:spTree>
    <p:extLst>
      <p:ext uri="{BB962C8B-B14F-4D97-AF65-F5344CB8AC3E}">
        <p14:creationId xmlns:p14="http://schemas.microsoft.com/office/powerpoint/2010/main" val="2267842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6746" y="609600"/>
            <a:ext cx="3729076" cy="1320800"/>
          </a:xfrm>
        </p:spPr>
        <p:txBody>
          <a:bodyPr anchor="ctr">
            <a:normAutofit/>
          </a:bodyPr>
          <a:lstStyle/>
          <a:p>
            <a:r>
              <a:rPr lang="en-US"/>
              <a:t>Builder design pattern</a:t>
            </a:r>
          </a:p>
        </p:txBody>
      </p:sp>
      <p:sp>
        <p:nvSpPr>
          <p:cNvPr id="3" name="Content Placeholder 2"/>
          <p:cNvSpPr>
            <a:spLocks noGrp="1"/>
          </p:cNvSpPr>
          <p:nvPr>
            <p:ph idx="1"/>
          </p:nvPr>
        </p:nvSpPr>
        <p:spPr>
          <a:xfrm>
            <a:off x="685167" y="2160589"/>
            <a:ext cx="3720916" cy="3560733"/>
          </a:xfrm>
        </p:spPr>
        <p:txBody>
          <a:bodyPr>
            <a:normAutofit/>
          </a:bodyPr>
          <a:lstStyle/>
          <a:p>
            <a:r>
              <a:rPr lang="en-US"/>
              <a:t>It’s an alternative way to construct complex objects. This should be used only when you want to build different immutable objects using same object building process.</a:t>
            </a:r>
          </a:p>
        </p:txBody>
      </p:sp>
      <p:pic>
        <p:nvPicPr>
          <p:cNvPr id="5" name="Picture 4" descr="A screenshot of a cell phone&#10;&#10;Description automatically generated">
            <a:extLst>
              <a:ext uri="{FF2B5EF4-FFF2-40B4-BE49-F238E27FC236}">
                <a16:creationId xmlns:a16="http://schemas.microsoft.com/office/drawing/2014/main" id="{57642EEA-B653-644C-AC2F-EACF6206D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5421" y="252316"/>
            <a:ext cx="4853828" cy="6120045"/>
          </a:xfrm>
          <a:prstGeom prst="rect">
            <a:avLst/>
          </a:prstGeom>
        </p:spPr>
      </p:pic>
    </p:spTree>
    <p:extLst>
      <p:ext uri="{BB962C8B-B14F-4D97-AF65-F5344CB8AC3E}">
        <p14:creationId xmlns:p14="http://schemas.microsoft.com/office/powerpoint/2010/main" val="73575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a:t>Step Builder design pattern</a:t>
            </a:r>
          </a:p>
        </p:txBody>
      </p:sp>
      <p:sp>
        <p:nvSpPr>
          <p:cNvPr id="3" name="Content Placeholder 2"/>
          <p:cNvSpPr>
            <a:spLocks noGrp="1"/>
          </p:cNvSpPr>
          <p:nvPr>
            <p:ph idx="1"/>
          </p:nvPr>
        </p:nvSpPr>
        <p:spPr>
          <a:xfrm>
            <a:off x="1577667" y="2340907"/>
            <a:ext cx="8596668" cy="2176186"/>
          </a:xfrm>
        </p:spPr>
        <p:txBody>
          <a:bodyPr>
            <a:normAutofit/>
          </a:bodyPr>
          <a:lstStyle/>
          <a:p>
            <a:r>
              <a:rPr lang="en-US" sz="2000" dirty="0"/>
              <a:t>It’s an extension of the builder pattern that fully guides the user through the creation of the object with no chances of confusion. The intent of the Step Builder design pattern is to separate the construction of a complex object from its representation by creating defined steps and exposing to the user only selected methods per time.</a:t>
            </a:r>
          </a:p>
        </p:txBody>
      </p:sp>
    </p:spTree>
    <p:extLst>
      <p:ext uri="{BB962C8B-B14F-4D97-AF65-F5344CB8AC3E}">
        <p14:creationId xmlns:p14="http://schemas.microsoft.com/office/powerpoint/2010/main" val="51017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0661"/>
          </a:xfrm>
        </p:spPr>
        <p:txBody>
          <a:bodyPr/>
          <a:lstStyle/>
          <a:p>
            <a:r>
              <a:rPr lang="en-US" dirty="0"/>
              <a:t>Categorization</a:t>
            </a:r>
          </a:p>
        </p:txBody>
      </p:sp>
      <p:graphicFrame>
        <p:nvGraphicFramePr>
          <p:cNvPr id="5" name="Table 4"/>
          <p:cNvGraphicFramePr>
            <a:graphicFrameLocks noGrp="1"/>
          </p:cNvGraphicFramePr>
          <p:nvPr>
            <p:extLst>
              <p:ext uri="{D42A27DB-BD31-4B8C-83A1-F6EECF244321}">
                <p14:modId xmlns:p14="http://schemas.microsoft.com/office/powerpoint/2010/main" val="1582498757"/>
              </p:ext>
            </p:extLst>
          </p:nvPr>
        </p:nvGraphicFramePr>
        <p:xfrm>
          <a:off x="781040" y="1547600"/>
          <a:ext cx="9109410" cy="4450080"/>
        </p:xfrm>
        <a:graphic>
          <a:graphicData uri="http://schemas.openxmlformats.org/drawingml/2006/table">
            <a:tbl>
              <a:tblPr firstRow="1" bandRow="1">
                <a:tableStyleId>{5C22544A-7EE6-4342-B048-85BDC9FD1C3A}</a:tableStyleId>
              </a:tblPr>
              <a:tblGrid>
                <a:gridCol w="3036470">
                  <a:extLst>
                    <a:ext uri="{9D8B030D-6E8A-4147-A177-3AD203B41FA5}">
                      <a16:colId xmlns:a16="http://schemas.microsoft.com/office/drawing/2014/main" val="706399136"/>
                    </a:ext>
                  </a:extLst>
                </a:gridCol>
                <a:gridCol w="2221459">
                  <a:extLst>
                    <a:ext uri="{9D8B030D-6E8A-4147-A177-3AD203B41FA5}">
                      <a16:colId xmlns:a16="http://schemas.microsoft.com/office/drawing/2014/main" val="1806273786"/>
                    </a:ext>
                  </a:extLst>
                </a:gridCol>
                <a:gridCol w="3851481">
                  <a:extLst>
                    <a:ext uri="{9D8B030D-6E8A-4147-A177-3AD203B41FA5}">
                      <a16:colId xmlns:a16="http://schemas.microsoft.com/office/drawing/2014/main" val="516757543"/>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Creational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Structural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Behavioral</a:t>
                      </a:r>
                    </a:p>
                  </a:txBody>
                  <a:tcPr/>
                </a:tc>
                <a:extLst>
                  <a:ext uri="{0D108BD9-81ED-4DB2-BD59-A6C34878D82A}">
                    <a16:rowId xmlns:a16="http://schemas.microsoft.com/office/drawing/2014/main" val="2360671599"/>
                  </a:ext>
                </a:extLst>
              </a:tr>
              <a:tr h="370840">
                <a:tc>
                  <a:txBody>
                    <a:bodyPr/>
                    <a:lstStyle/>
                    <a:p>
                      <a:r>
                        <a:rPr lang="en-US" dirty="0">
                          <a:effectLst/>
                        </a:rPr>
                        <a:t>Factory Pattern </a:t>
                      </a:r>
                    </a:p>
                  </a:txBody>
                  <a:tcPr/>
                </a:tc>
                <a:tc>
                  <a:txBody>
                    <a:bodyPr/>
                    <a:lstStyle/>
                    <a:p>
                      <a:r>
                        <a:rPr lang="en-US" dirty="0">
                          <a:effectLst/>
                        </a:rPr>
                        <a:t>Adapter Pattern</a:t>
                      </a:r>
                    </a:p>
                  </a:txBody>
                  <a:tcPr/>
                </a:tc>
                <a:tc>
                  <a:txBody>
                    <a:bodyPr/>
                    <a:lstStyle/>
                    <a:p>
                      <a:r>
                        <a:rPr lang="en-US" dirty="0">
                          <a:effectLst/>
                        </a:rPr>
                        <a:t>Chain Of Responsibility Pattern</a:t>
                      </a:r>
                    </a:p>
                  </a:txBody>
                  <a:tcPr/>
                </a:tc>
                <a:extLst>
                  <a:ext uri="{0D108BD9-81ED-4DB2-BD59-A6C34878D82A}">
                    <a16:rowId xmlns:a16="http://schemas.microsoft.com/office/drawing/2014/main" val="1011532464"/>
                  </a:ext>
                </a:extLst>
              </a:tr>
              <a:tr h="370840">
                <a:tc>
                  <a:txBody>
                    <a:bodyPr/>
                    <a:lstStyle/>
                    <a:p>
                      <a:r>
                        <a:rPr lang="en-US" dirty="0">
                          <a:effectLst/>
                        </a:rPr>
                        <a:t>Abstract Factory Pattern</a:t>
                      </a:r>
                    </a:p>
                  </a:txBody>
                  <a:tcPr/>
                </a:tc>
                <a:tc>
                  <a:txBody>
                    <a:bodyPr/>
                    <a:lstStyle/>
                    <a:p>
                      <a:r>
                        <a:rPr lang="en-US" dirty="0">
                          <a:effectLst/>
                        </a:rPr>
                        <a:t>Bridge Pattern</a:t>
                      </a:r>
                    </a:p>
                  </a:txBody>
                  <a:tcPr/>
                </a:tc>
                <a:tc>
                  <a:txBody>
                    <a:bodyPr/>
                    <a:lstStyle/>
                    <a:p>
                      <a:r>
                        <a:rPr lang="en-US" dirty="0">
                          <a:effectLst/>
                        </a:rPr>
                        <a:t>Command Pattern</a:t>
                      </a:r>
                    </a:p>
                  </a:txBody>
                  <a:tcPr/>
                </a:tc>
                <a:extLst>
                  <a:ext uri="{0D108BD9-81ED-4DB2-BD59-A6C34878D82A}">
                    <a16:rowId xmlns:a16="http://schemas.microsoft.com/office/drawing/2014/main" val="3351356875"/>
                  </a:ext>
                </a:extLst>
              </a:tr>
              <a:tr h="370840">
                <a:tc>
                  <a:txBody>
                    <a:bodyPr/>
                    <a:lstStyle/>
                    <a:p>
                      <a:r>
                        <a:rPr lang="en-US" dirty="0">
                          <a:effectLst/>
                        </a:rPr>
                        <a:t>Singleton Pattern</a:t>
                      </a:r>
                    </a:p>
                  </a:txBody>
                  <a:tcPr/>
                </a:tc>
                <a:tc>
                  <a:txBody>
                    <a:bodyPr/>
                    <a:lstStyle/>
                    <a:p>
                      <a:r>
                        <a:rPr lang="en-US" dirty="0">
                          <a:effectLst/>
                        </a:rPr>
                        <a:t>Composite Pattern</a:t>
                      </a:r>
                    </a:p>
                  </a:txBody>
                  <a:tcPr/>
                </a:tc>
                <a:tc>
                  <a:txBody>
                    <a:bodyPr/>
                    <a:lstStyle/>
                    <a:p>
                      <a:r>
                        <a:rPr lang="en-US" dirty="0">
                          <a:effectLst/>
                        </a:rPr>
                        <a:t>Interpreter Pattern</a:t>
                      </a:r>
                    </a:p>
                  </a:txBody>
                  <a:tcPr/>
                </a:tc>
                <a:extLst>
                  <a:ext uri="{0D108BD9-81ED-4DB2-BD59-A6C34878D82A}">
                    <a16:rowId xmlns:a16="http://schemas.microsoft.com/office/drawing/2014/main" val="3332016794"/>
                  </a:ext>
                </a:extLst>
              </a:tr>
              <a:tr h="370840">
                <a:tc>
                  <a:txBody>
                    <a:bodyPr/>
                    <a:lstStyle/>
                    <a:p>
                      <a:r>
                        <a:rPr lang="en-US" dirty="0">
                          <a:effectLst/>
                        </a:rPr>
                        <a:t>Prototype Pattern</a:t>
                      </a:r>
                    </a:p>
                  </a:txBody>
                  <a:tcPr/>
                </a:tc>
                <a:tc>
                  <a:txBody>
                    <a:bodyPr/>
                    <a:lstStyle/>
                    <a:p>
                      <a:r>
                        <a:rPr lang="en-US" dirty="0">
                          <a:effectLst/>
                        </a:rPr>
                        <a:t>Decorator Pattern</a:t>
                      </a:r>
                    </a:p>
                  </a:txBody>
                  <a:tcPr/>
                </a:tc>
                <a:tc>
                  <a:txBody>
                    <a:bodyPr/>
                    <a:lstStyle/>
                    <a:p>
                      <a:r>
                        <a:rPr lang="en-US" dirty="0">
                          <a:effectLst/>
                        </a:rPr>
                        <a:t>Iterator Pattern</a:t>
                      </a:r>
                    </a:p>
                  </a:txBody>
                  <a:tcPr/>
                </a:tc>
                <a:extLst>
                  <a:ext uri="{0D108BD9-81ED-4DB2-BD59-A6C34878D82A}">
                    <a16:rowId xmlns:a16="http://schemas.microsoft.com/office/drawing/2014/main" val="326697233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effectLst/>
                        </a:rPr>
                        <a:t>Builder Pattern</a:t>
                      </a:r>
                    </a:p>
                  </a:txBody>
                  <a:tcPr/>
                </a:tc>
                <a:tc>
                  <a:txBody>
                    <a:bodyPr/>
                    <a:lstStyle/>
                    <a:p>
                      <a:r>
                        <a:rPr lang="en-US" dirty="0">
                          <a:effectLst/>
                        </a:rPr>
                        <a:t>Facade Pattern</a:t>
                      </a:r>
                    </a:p>
                  </a:txBody>
                  <a:tcPr/>
                </a:tc>
                <a:tc>
                  <a:txBody>
                    <a:bodyPr/>
                    <a:lstStyle/>
                    <a:p>
                      <a:r>
                        <a:rPr lang="en-US" dirty="0">
                          <a:effectLst/>
                        </a:rPr>
                        <a:t>Mediator Pattern</a:t>
                      </a:r>
                    </a:p>
                  </a:txBody>
                  <a:tcPr/>
                </a:tc>
                <a:extLst>
                  <a:ext uri="{0D108BD9-81ED-4DB2-BD59-A6C34878D82A}">
                    <a16:rowId xmlns:a16="http://schemas.microsoft.com/office/drawing/2014/main" val="332446547"/>
                  </a:ext>
                </a:extLst>
              </a:tr>
              <a:tr h="370840">
                <a:tc>
                  <a:txBody>
                    <a:bodyPr/>
                    <a:lstStyle/>
                    <a:p>
                      <a:endParaRPr lang="en-US" dirty="0"/>
                    </a:p>
                  </a:txBody>
                  <a:tcPr/>
                </a:tc>
                <a:tc>
                  <a:txBody>
                    <a:bodyPr/>
                    <a:lstStyle/>
                    <a:p>
                      <a:r>
                        <a:rPr lang="en-US" dirty="0">
                          <a:effectLst/>
                        </a:rPr>
                        <a:t>Flyweight Pattern</a:t>
                      </a:r>
                    </a:p>
                  </a:txBody>
                  <a:tcPr/>
                </a:tc>
                <a:tc>
                  <a:txBody>
                    <a:bodyPr/>
                    <a:lstStyle/>
                    <a:p>
                      <a:r>
                        <a:rPr lang="en-US" dirty="0">
                          <a:effectLst/>
                        </a:rPr>
                        <a:t>Memento Pattern</a:t>
                      </a:r>
                    </a:p>
                  </a:txBody>
                  <a:tcPr/>
                </a:tc>
                <a:extLst>
                  <a:ext uri="{0D108BD9-81ED-4DB2-BD59-A6C34878D82A}">
                    <a16:rowId xmlns:a16="http://schemas.microsoft.com/office/drawing/2014/main" val="1889093645"/>
                  </a:ext>
                </a:extLst>
              </a:tr>
              <a:tr h="37084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effectLst/>
                        </a:rPr>
                        <a:t>Proxy Pattern</a:t>
                      </a:r>
                    </a:p>
                  </a:txBody>
                  <a:tcPr/>
                </a:tc>
                <a:tc>
                  <a:txBody>
                    <a:bodyPr/>
                    <a:lstStyle/>
                    <a:p>
                      <a:r>
                        <a:rPr lang="en-US" dirty="0">
                          <a:effectLst/>
                        </a:rPr>
                        <a:t>Observer Pattern</a:t>
                      </a:r>
                    </a:p>
                  </a:txBody>
                  <a:tcPr/>
                </a:tc>
                <a:extLst>
                  <a:ext uri="{0D108BD9-81ED-4DB2-BD59-A6C34878D82A}">
                    <a16:rowId xmlns:a16="http://schemas.microsoft.com/office/drawing/2014/main" val="2911578428"/>
                  </a:ext>
                </a:extLst>
              </a:tr>
              <a:tr h="37084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effectLst/>
                      </a:endParaRPr>
                    </a:p>
                  </a:txBody>
                  <a:tcPr/>
                </a:tc>
                <a:tc>
                  <a:txBody>
                    <a:bodyPr/>
                    <a:lstStyle/>
                    <a:p>
                      <a:r>
                        <a:rPr lang="en-US" dirty="0">
                          <a:effectLst/>
                        </a:rPr>
                        <a:t>State Pattern</a:t>
                      </a:r>
                    </a:p>
                  </a:txBody>
                  <a:tcPr/>
                </a:tc>
                <a:extLst>
                  <a:ext uri="{0D108BD9-81ED-4DB2-BD59-A6C34878D82A}">
                    <a16:rowId xmlns:a16="http://schemas.microsoft.com/office/drawing/2014/main" val="2096449678"/>
                  </a:ext>
                </a:extLst>
              </a:tr>
              <a:tr h="37084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effectLst/>
                      </a:endParaRPr>
                    </a:p>
                  </a:txBody>
                  <a:tcPr/>
                </a:tc>
                <a:tc>
                  <a:txBody>
                    <a:bodyPr/>
                    <a:lstStyle/>
                    <a:p>
                      <a:r>
                        <a:rPr lang="en-US" dirty="0">
                          <a:effectLst/>
                        </a:rPr>
                        <a:t>Strategy Pattern</a:t>
                      </a:r>
                    </a:p>
                  </a:txBody>
                  <a:tcPr/>
                </a:tc>
                <a:extLst>
                  <a:ext uri="{0D108BD9-81ED-4DB2-BD59-A6C34878D82A}">
                    <a16:rowId xmlns:a16="http://schemas.microsoft.com/office/drawing/2014/main" val="2074882630"/>
                  </a:ext>
                </a:extLst>
              </a:tr>
              <a:tr h="37084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effectLst/>
                      </a:endParaRPr>
                    </a:p>
                  </a:txBody>
                  <a:tcPr/>
                </a:tc>
                <a:tc>
                  <a:txBody>
                    <a:bodyPr/>
                    <a:lstStyle/>
                    <a:p>
                      <a:r>
                        <a:rPr lang="en-US" dirty="0">
                          <a:effectLst/>
                        </a:rPr>
                        <a:t>Template Pattern</a:t>
                      </a:r>
                    </a:p>
                  </a:txBody>
                  <a:tcPr/>
                </a:tc>
                <a:extLst>
                  <a:ext uri="{0D108BD9-81ED-4DB2-BD59-A6C34878D82A}">
                    <a16:rowId xmlns:a16="http://schemas.microsoft.com/office/drawing/2014/main" val="1848963375"/>
                  </a:ext>
                </a:extLst>
              </a:tr>
              <a:tr h="37084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effectLst/>
                        </a:rPr>
                        <a:t>Visitor Pattern</a:t>
                      </a:r>
                    </a:p>
                  </a:txBody>
                  <a:tcPr/>
                </a:tc>
                <a:extLst>
                  <a:ext uri="{0D108BD9-81ED-4DB2-BD59-A6C34878D82A}">
                    <a16:rowId xmlns:a16="http://schemas.microsoft.com/office/drawing/2014/main" val="844827456"/>
                  </a:ext>
                </a:extLst>
              </a:tr>
            </a:tbl>
          </a:graphicData>
        </a:graphic>
      </p:graphicFrame>
    </p:spTree>
    <p:extLst>
      <p:ext uri="{BB962C8B-B14F-4D97-AF65-F5344CB8AC3E}">
        <p14:creationId xmlns:p14="http://schemas.microsoft.com/office/powerpoint/2010/main" val="307483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0661"/>
          </a:xfrm>
        </p:spPr>
        <p:txBody>
          <a:bodyPr/>
          <a:lstStyle/>
          <a:p>
            <a:r>
              <a:rPr lang="en-US" dirty="0"/>
              <a:t>Categorization</a:t>
            </a:r>
          </a:p>
        </p:txBody>
      </p:sp>
      <p:graphicFrame>
        <p:nvGraphicFramePr>
          <p:cNvPr id="5" name="Table 4"/>
          <p:cNvGraphicFramePr>
            <a:graphicFrameLocks noGrp="1"/>
          </p:cNvGraphicFramePr>
          <p:nvPr>
            <p:extLst>
              <p:ext uri="{D42A27DB-BD31-4B8C-83A1-F6EECF244321}">
                <p14:modId xmlns:p14="http://schemas.microsoft.com/office/powerpoint/2010/main" val="2488710250"/>
              </p:ext>
            </p:extLst>
          </p:nvPr>
        </p:nvGraphicFramePr>
        <p:xfrm>
          <a:off x="781040" y="1547600"/>
          <a:ext cx="9109410" cy="1854200"/>
        </p:xfrm>
        <a:graphic>
          <a:graphicData uri="http://schemas.openxmlformats.org/drawingml/2006/table">
            <a:tbl>
              <a:tblPr firstRow="1" bandRow="1">
                <a:tableStyleId>{5C22544A-7EE6-4342-B048-85BDC9FD1C3A}</a:tableStyleId>
              </a:tblPr>
              <a:tblGrid>
                <a:gridCol w="3036470">
                  <a:extLst>
                    <a:ext uri="{9D8B030D-6E8A-4147-A177-3AD203B41FA5}">
                      <a16:colId xmlns:a16="http://schemas.microsoft.com/office/drawing/2014/main" val="706399136"/>
                    </a:ext>
                  </a:extLst>
                </a:gridCol>
                <a:gridCol w="2221459">
                  <a:extLst>
                    <a:ext uri="{9D8B030D-6E8A-4147-A177-3AD203B41FA5}">
                      <a16:colId xmlns:a16="http://schemas.microsoft.com/office/drawing/2014/main" val="1806273786"/>
                    </a:ext>
                  </a:extLst>
                </a:gridCol>
                <a:gridCol w="3851481">
                  <a:extLst>
                    <a:ext uri="{9D8B030D-6E8A-4147-A177-3AD203B41FA5}">
                      <a16:colId xmlns:a16="http://schemas.microsoft.com/office/drawing/2014/main" val="516757543"/>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Creational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Structural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Behavioral</a:t>
                      </a:r>
                    </a:p>
                  </a:txBody>
                  <a:tcPr/>
                </a:tc>
                <a:extLst>
                  <a:ext uri="{0D108BD9-81ED-4DB2-BD59-A6C34878D82A}">
                    <a16:rowId xmlns:a16="http://schemas.microsoft.com/office/drawing/2014/main" val="2360671599"/>
                  </a:ext>
                </a:extLst>
              </a:tr>
              <a:tr h="370840">
                <a:tc>
                  <a:txBody>
                    <a:bodyPr/>
                    <a:lstStyle/>
                    <a:p>
                      <a:r>
                        <a:rPr lang="en-US" dirty="0">
                          <a:effectLst/>
                        </a:rPr>
                        <a:t>Factory Pattern </a:t>
                      </a:r>
                    </a:p>
                  </a:txBody>
                  <a:tcPr/>
                </a:tc>
                <a:tc>
                  <a:txBody>
                    <a:bodyPr/>
                    <a:lstStyle/>
                    <a:p>
                      <a:r>
                        <a:rPr lang="en-US" dirty="0">
                          <a:effectLst/>
                        </a:rPr>
                        <a:t>Adapter Pattern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effectLst/>
                        </a:rPr>
                        <a:t>Command Pattern</a:t>
                      </a:r>
                    </a:p>
                  </a:txBody>
                  <a:tcPr/>
                </a:tc>
                <a:extLst>
                  <a:ext uri="{0D108BD9-81ED-4DB2-BD59-A6C34878D82A}">
                    <a16:rowId xmlns:a16="http://schemas.microsoft.com/office/drawing/2014/main" val="1011532464"/>
                  </a:ext>
                </a:extLst>
              </a:tr>
              <a:tr h="370840">
                <a:tc>
                  <a:txBody>
                    <a:bodyPr/>
                    <a:lstStyle/>
                    <a:p>
                      <a:r>
                        <a:rPr lang="en-US" dirty="0">
                          <a:effectLst/>
                        </a:rPr>
                        <a:t>Abstract Factory Pattern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effectLst/>
                        </a:rPr>
                        <a:t>Decorator Pattern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effectLst/>
                        </a:rPr>
                        <a:t>Mediator Pattern</a:t>
                      </a:r>
                    </a:p>
                  </a:txBody>
                  <a:tcPr/>
                </a:tc>
                <a:extLst>
                  <a:ext uri="{0D108BD9-81ED-4DB2-BD59-A6C34878D82A}">
                    <a16:rowId xmlns:a16="http://schemas.microsoft.com/office/drawing/2014/main" val="3351356875"/>
                  </a:ext>
                </a:extLst>
              </a:tr>
              <a:tr h="370840">
                <a:tc>
                  <a:txBody>
                    <a:bodyPr/>
                    <a:lstStyle/>
                    <a:p>
                      <a:r>
                        <a:rPr lang="en-US" dirty="0">
                          <a:effectLst/>
                        </a:rPr>
                        <a:t>Singleton Pattern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effectLst/>
                        </a:rPr>
                        <a:t>Flyweight Pattern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effectLst/>
                        </a:rPr>
                        <a:t>Observer Pattern</a:t>
                      </a:r>
                    </a:p>
                  </a:txBody>
                  <a:tcPr/>
                </a:tc>
                <a:extLst>
                  <a:ext uri="{0D108BD9-81ED-4DB2-BD59-A6C34878D82A}">
                    <a16:rowId xmlns:a16="http://schemas.microsoft.com/office/drawing/2014/main" val="333201679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effectLst/>
                        </a:rPr>
                        <a:t>Builder Pattern</a:t>
                      </a:r>
                    </a:p>
                  </a:txBody>
                  <a:tcPr/>
                </a:tc>
                <a:tc>
                  <a:txBody>
                    <a:bodyPr/>
                    <a:lstStyle/>
                    <a:p>
                      <a:endParaRPr lang="en-US" dirty="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effectLst/>
                        </a:rPr>
                        <a:t>Strategy Pattern</a:t>
                      </a:r>
                    </a:p>
                  </a:txBody>
                  <a:tcPr/>
                </a:tc>
                <a:extLst>
                  <a:ext uri="{0D108BD9-81ED-4DB2-BD59-A6C34878D82A}">
                    <a16:rowId xmlns:a16="http://schemas.microsoft.com/office/drawing/2014/main" val="3266972330"/>
                  </a:ext>
                </a:extLst>
              </a:tr>
            </a:tbl>
          </a:graphicData>
        </a:graphic>
      </p:graphicFrame>
    </p:spTree>
    <p:extLst>
      <p:ext uri="{BB962C8B-B14F-4D97-AF65-F5344CB8AC3E}">
        <p14:creationId xmlns:p14="http://schemas.microsoft.com/office/powerpoint/2010/main" val="1887097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6746" y="609600"/>
            <a:ext cx="3729076" cy="1320800"/>
          </a:xfrm>
        </p:spPr>
        <p:txBody>
          <a:bodyPr anchor="ctr">
            <a:normAutofit/>
          </a:bodyPr>
          <a:lstStyle/>
          <a:p>
            <a:r>
              <a:rPr lang="en-US"/>
              <a:t>Factory design pattern</a:t>
            </a:r>
          </a:p>
        </p:txBody>
      </p:sp>
      <p:sp>
        <p:nvSpPr>
          <p:cNvPr id="3" name="Content Placeholder 2"/>
          <p:cNvSpPr>
            <a:spLocks noGrp="1"/>
          </p:cNvSpPr>
          <p:nvPr>
            <p:ph idx="1"/>
          </p:nvPr>
        </p:nvSpPr>
        <p:spPr>
          <a:xfrm>
            <a:off x="685167" y="2160589"/>
            <a:ext cx="3720916" cy="3560733"/>
          </a:xfrm>
        </p:spPr>
        <p:txBody>
          <a:bodyPr>
            <a:normAutofit/>
          </a:bodyPr>
          <a:lstStyle/>
          <a:p>
            <a:r>
              <a:rPr lang="en-US"/>
              <a:t>It is most suitable when complex object creation steps are involved. To ensure that these steps are centralized and not exposed to composing classes.</a:t>
            </a:r>
          </a:p>
        </p:txBody>
      </p:sp>
      <p:pic>
        <p:nvPicPr>
          <p:cNvPr id="6" name="Picture 5" descr="A screenshot of a cell phone&#10;&#10;Description automatically generated">
            <a:extLst>
              <a:ext uri="{FF2B5EF4-FFF2-40B4-BE49-F238E27FC236}">
                <a16:creationId xmlns:a16="http://schemas.microsoft.com/office/drawing/2014/main" id="{CC82710E-9D34-8D42-B0EC-3C1D89B4A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791" y="1405367"/>
            <a:ext cx="7029463" cy="4047266"/>
          </a:xfrm>
          <a:prstGeom prst="rect">
            <a:avLst/>
          </a:prstGeom>
        </p:spPr>
      </p:pic>
    </p:spTree>
    <p:extLst>
      <p:ext uri="{BB962C8B-B14F-4D97-AF65-F5344CB8AC3E}">
        <p14:creationId xmlns:p14="http://schemas.microsoft.com/office/powerpoint/2010/main" val="192294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6746" y="609600"/>
            <a:ext cx="3729076" cy="1320800"/>
          </a:xfrm>
        </p:spPr>
        <p:txBody>
          <a:bodyPr anchor="ctr">
            <a:normAutofit/>
          </a:bodyPr>
          <a:lstStyle/>
          <a:p>
            <a:r>
              <a:rPr lang="en-US"/>
              <a:t>Abstract factory design pattern</a:t>
            </a:r>
          </a:p>
        </p:txBody>
      </p:sp>
      <p:sp>
        <p:nvSpPr>
          <p:cNvPr id="3" name="Content Placeholder 2"/>
          <p:cNvSpPr>
            <a:spLocks noGrp="1"/>
          </p:cNvSpPr>
          <p:nvPr>
            <p:ph idx="1"/>
          </p:nvPr>
        </p:nvSpPr>
        <p:spPr>
          <a:xfrm>
            <a:off x="685167" y="2160589"/>
            <a:ext cx="3720916" cy="3560733"/>
          </a:xfrm>
        </p:spPr>
        <p:txBody>
          <a:bodyPr>
            <a:normAutofit/>
          </a:bodyPr>
          <a:lstStyle/>
          <a:p>
            <a:r>
              <a:rPr lang="en-US"/>
              <a:t>Abstract factory pattern is used whenever we need another level of abstraction over a group of factories created using factory pattern.</a:t>
            </a:r>
          </a:p>
        </p:txBody>
      </p:sp>
      <p:pic>
        <p:nvPicPr>
          <p:cNvPr id="6" name="Picture 5" descr="A screenshot of a cell phone&#10;&#10;Description automatically generated">
            <a:extLst>
              <a:ext uri="{FF2B5EF4-FFF2-40B4-BE49-F238E27FC236}">
                <a16:creationId xmlns:a16="http://schemas.microsoft.com/office/drawing/2014/main" id="{47D8C60B-9168-FD4C-8399-C12C43B10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358" y="1090753"/>
            <a:ext cx="7482388" cy="4676493"/>
          </a:xfrm>
          <a:prstGeom prst="rect">
            <a:avLst/>
          </a:prstGeom>
        </p:spPr>
      </p:pic>
    </p:spTree>
    <p:extLst>
      <p:ext uri="{BB962C8B-B14F-4D97-AF65-F5344CB8AC3E}">
        <p14:creationId xmlns:p14="http://schemas.microsoft.com/office/powerpoint/2010/main" val="426895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6746" y="609600"/>
            <a:ext cx="3729076" cy="1320800"/>
          </a:xfrm>
        </p:spPr>
        <p:txBody>
          <a:bodyPr anchor="ctr">
            <a:normAutofit/>
          </a:bodyPr>
          <a:lstStyle/>
          <a:p>
            <a:r>
              <a:rPr lang="en-US"/>
              <a:t>Singleton design pattern</a:t>
            </a:r>
          </a:p>
        </p:txBody>
      </p:sp>
      <p:sp>
        <p:nvSpPr>
          <p:cNvPr id="3" name="Content Placeholder 2"/>
          <p:cNvSpPr>
            <a:spLocks noGrp="1"/>
          </p:cNvSpPr>
          <p:nvPr>
            <p:ph idx="1"/>
          </p:nvPr>
        </p:nvSpPr>
        <p:spPr>
          <a:xfrm>
            <a:off x="685167" y="2160589"/>
            <a:ext cx="3720916" cy="3560733"/>
          </a:xfrm>
        </p:spPr>
        <p:txBody>
          <a:bodyPr>
            <a:normAutofit/>
          </a:bodyPr>
          <a:lstStyle/>
          <a:p>
            <a:r>
              <a:rPr lang="en-US"/>
              <a:t>It’s a design solution where an application wants to have one and only one instance of any class, in all possible scenarios without any exceptional condition.</a:t>
            </a:r>
          </a:p>
        </p:txBody>
      </p:sp>
      <p:pic>
        <p:nvPicPr>
          <p:cNvPr id="5" name="Picture 4" descr="A screenshot of a cell phone&#10;&#10;Description automatically generated">
            <a:extLst>
              <a:ext uri="{FF2B5EF4-FFF2-40B4-BE49-F238E27FC236}">
                <a16:creationId xmlns:a16="http://schemas.microsoft.com/office/drawing/2014/main" id="{F4D03D41-7A7B-4D45-90E6-8487226A5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2508" y="1680916"/>
            <a:ext cx="6276562" cy="4233030"/>
          </a:xfrm>
          <a:prstGeom prst="rect">
            <a:avLst/>
          </a:prstGeom>
        </p:spPr>
      </p:pic>
    </p:spTree>
    <p:extLst>
      <p:ext uri="{BB962C8B-B14F-4D97-AF65-F5344CB8AC3E}">
        <p14:creationId xmlns:p14="http://schemas.microsoft.com/office/powerpoint/2010/main" val="404028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a:t>Singleton design pattern</a:t>
            </a:r>
            <a:endParaRPr lang="en-US" sz="2800" dirty="0"/>
          </a:p>
        </p:txBody>
      </p:sp>
      <p:graphicFrame>
        <p:nvGraphicFramePr>
          <p:cNvPr id="23" name="Table 22">
            <a:extLst>
              <a:ext uri="{FF2B5EF4-FFF2-40B4-BE49-F238E27FC236}">
                <a16:creationId xmlns:a16="http://schemas.microsoft.com/office/drawing/2014/main" id="{CF967AB6-4E0A-EB44-B415-90AC6F0607AF}"/>
              </a:ext>
            </a:extLst>
          </p:cNvPr>
          <p:cNvGraphicFramePr>
            <a:graphicFrameLocks noGrp="1"/>
          </p:cNvGraphicFramePr>
          <p:nvPr>
            <p:extLst>
              <p:ext uri="{D42A27DB-BD31-4B8C-83A1-F6EECF244321}">
                <p14:modId xmlns:p14="http://schemas.microsoft.com/office/powerpoint/2010/main" val="1933482779"/>
              </p:ext>
            </p:extLst>
          </p:nvPr>
        </p:nvGraphicFramePr>
        <p:xfrm>
          <a:off x="2300611" y="2298788"/>
          <a:ext cx="6643484" cy="2562564"/>
        </p:xfrm>
        <a:graphic>
          <a:graphicData uri="http://schemas.openxmlformats.org/drawingml/2006/table">
            <a:tbl>
              <a:tblPr firstRow="1" bandRow="1">
                <a:tableStyleId>{5DA37D80-6434-44D0-A028-1B22A696006F}</a:tableStyleId>
              </a:tblPr>
              <a:tblGrid>
                <a:gridCol w="6643484">
                  <a:extLst>
                    <a:ext uri="{9D8B030D-6E8A-4147-A177-3AD203B41FA5}">
                      <a16:colId xmlns:a16="http://schemas.microsoft.com/office/drawing/2014/main" val="2385833392"/>
                    </a:ext>
                  </a:extLst>
                </a:gridCol>
              </a:tblGrid>
              <a:tr h="640641">
                <a:tc>
                  <a:txBody>
                    <a:bodyPr/>
                    <a:lstStyle/>
                    <a:p>
                      <a:r>
                        <a:rPr lang="en-US" sz="3000" b="0" dirty="0"/>
                        <a:t>Eager initialization</a:t>
                      </a:r>
                    </a:p>
                  </a:txBody>
                  <a:tcPr marL="135347" marR="135347" marT="67673" marB="67673"/>
                </a:tc>
                <a:extLst>
                  <a:ext uri="{0D108BD9-81ED-4DB2-BD59-A6C34878D82A}">
                    <a16:rowId xmlns:a16="http://schemas.microsoft.com/office/drawing/2014/main" val="598962731"/>
                  </a:ext>
                </a:extLst>
              </a:tr>
              <a:tr h="640641">
                <a:tc>
                  <a:txBody>
                    <a:bodyPr/>
                    <a:lstStyle/>
                    <a:p>
                      <a:r>
                        <a:rPr lang="en-US" sz="3000" dirty="0"/>
                        <a:t>Using static block</a:t>
                      </a:r>
                    </a:p>
                  </a:txBody>
                  <a:tcPr marL="135347" marR="135347" marT="67673" marB="67673"/>
                </a:tc>
                <a:extLst>
                  <a:ext uri="{0D108BD9-81ED-4DB2-BD59-A6C34878D82A}">
                    <a16:rowId xmlns:a16="http://schemas.microsoft.com/office/drawing/2014/main" val="2924883990"/>
                  </a:ext>
                </a:extLst>
              </a:tr>
              <a:tr h="640641">
                <a:tc>
                  <a:txBody>
                    <a:bodyPr/>
                    <a:lstStyle/>
                    <a:p>
                      <a:r>
                        <a:rPr lang="en-US" sz="3000"/>
                        <a:t>Lazy initialization</a:t>
                      </a:r>
                    </a:p>
                  </a:txBody>
                  <a:tcPr marL="135347" marR="135347" marT="67673" marB="67673"/>
                </a:tc>
                <a:extLst>
                  <a:ext uri="{0D108BD9-81ED-4DB2-BD59-A6C34878D82A}">
                    <a16:rowId xmlns:a16="http://schemas.microsoft.com/office/drawing/2014/main" val="2213892044"/>
                  </a:ext>
                </a:extLst>
              </a:tr>
              <a:tr h="640641">
                <a:tc>
                  <a:txBody>
                    <a:bodyPr/>
                    <a:lstStyle/>
                    <a:p>
                      <a:r>
                        <a:rPr lang="en-US" sz="3000" dirty="0"/>
                        <a:t>Thread safe singleton</a:t>
                      </a:r>
                    </a:p>
                  </a:txBody>
                  <a:tcPr marL="135347" marR="135347" marT="67673" marB="67673"/>
                </a:tc>
                <a:extLst>
                  <a:ext uri="{0D108BD9-81ED-4DB2-BD59-A6C34878D82A}">
                    <a16:rowId xmlns:a16="http://schemas.microsoft.com/office/drawing/2014/main" val="2559921065"/>
                  </a:ext>
                </a:extLst>
              </a:tr>
            </a:tbl>
          </a:graphicData>
        </a:graphic>
      </p:graphicFrame>
    </p:spTree>
    <p:extLst>
      <p:ext uri="{BB962C8B-B14F-4D97-AF65-F5344CB8AC3E}">
        <p14:creationId xmlns:p14="http://schemas.microsoft.com/office/powerpoint/2010/main" val="1318429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a:t>Singleton design pattern</a:t>
            </a:r>
          </a:p>
        </p:txBody>
      </p:sp>
      <p:sp>
        <p:nvSpPr>
          <p:cNvPr id="3" name="Content Placeholder 2"/>
          <p:cNvSpPr>
            <a:spLocks noGrp="1"/>
          </p:cNvSpPr>
          <p:nvPr>
            <p:ph idx="1"/>
          </p:nvPr>
        </p:nvSpPr>
        <p:spPr>
          <a:xfrm>
            <a:off x="1563600" y="2276670"/>
            <a:ext cx="8596668" cy="2304660"/>
          </a:xfrm>
        </p:spPr>
        <p:txBody>
          <a:bodyPr>
            <a:normAutofit/>
          </a:bodyPr>
          <a:lstStyle/>
          <a:p>
            <a:r>
              <a:rPr lang="en-US" sz="2400" dirty="0"/>
              <a:t>Eager initialization: This is a design pattern where an instance of a class is created much before it is actually required. Mostly it is done on system startup. In an eager initialization singleton pattern, the singleton instance is created irrespective of whether any other class actually asked for its instance or not.</a:t>
            </a:r>
          </a:p>
        </p:txBody>
      </p:sp>
    </p:spTree>
    <p:extLst>
      <p:ext uri="{BB962C8B-B14F-4D97-AF65-F5344CB8AC3E}">
        <p14:creationId xmlns:p14="http://schemas.microsoft.com/office/powerpoint/2010/main" val="3153541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a:t>Singleton design pattern</a:t>
            </a:r>
          </a:p>
        </p:txBody>
      </p:sp>
      <p:sp>
        <p:nvSpPr>
          <p:cNvPr id="3" name="Content Placeholder 2"/>
          <p:cNvSpPr>
            <a:spLocks noGrp="1"/>
          </p:cNvSpPr>
          <p:nvPr>
            <p:ph idx="1"/>
          </p:nvPr>
        </p:nvSpPr>
        <p:spPr>
          <a:xfrm>
            <a:off x="1563600" y="2276670"/>
            <a:ext cx="8596668" cy="2304660"/>
          </a:xfrm>
        </p:spPr>
        <p:txBody>
          <a:bodyPr>
            <a:normAutofit/>
          </a:bodyPr>
          <a:lstStyle/>
          <a:p>
            <a:r>
              <a:rPr lang="en-US" sz="2400" dirty="0"/>
              <a:t>Using a static block: This is a sub part of Eager initialization. The only difference is object is created in a static block so that we can have access on its creation, like exception handling. In this way also, object is created at the time of class loading.</a:t>
            </a:r>
          </a:p>
        </p:txBody>
      </p:sp>
    </p:spTree>
    <p:extLst>
      <p:ext uri="{BB962C8B-B14F-4D97-AF65-F5344CB8AC3E}">
        <p14:creationId xmlns:p14="http://schemas.microsoft.com/office/powerpoint/2010/main" val="41773629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7</TotalTime>
  <Words>480</Words>
  <Application>Microsoft Macintosh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Java Design Patterns</vt:lpstr>
      <vt:lpstr>Categorization</vt:lpstr>
      <vt:lpstr>Categorization</vt:lpstr>
      <vt:lpstr>Factory design pattern</vt:lpstr>
      <vt:lpstr>Abstract factory design pattern</vt:lpstr>
      <vt:lpstr>Singleton design pattern</vt:lpstr>
      <vt:lpstr>Singleton design pattern</vt:lpstr>
      <vt:lpstr>Singleton design pattern</vt:lpstr>
      <vt:lpstr>Singleton design pattern</vt:lpstr>
      <vt:lpstr>Singleton design pattern</vt:lpstr>
      <vt:lpstr>Singleton design pattern</vt:lpstr>
      <vt:lpstr>Builder design pattern</vt:lpstr>
      <vt:lpstr>Step Builder design pattern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Design Patterns</dc:title>
  <dc:creator>Miguel Saavedra Lozano</dc:creator>
  <cp:lastModifiedBy>Miguel Saavedra Lozano</cp:lastModifiedBy>
  <cp:revision>2</cp:revision>
  <dcterms:created xsi:type="dcterms:W3CDTF">2020-03-14T19:06:46Z</dcterms:created>
  <dcterms:modified xsi:type="dcterms:W3CDTF">2020-03-14T19:14:33Z</dcterms:modified>
</cp:coreProperties>
</file>