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210730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70298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3978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3723339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501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3199141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707343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98103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209653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94241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345699-BDC6-4181-BA05-9C9BBD28C789}"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47347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345699-BDC6-4181-BA05-9C9BBD28C789}"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334549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345699-BDC6-4181-BA05-9C9BBD28C789}" type="datetimeFigureOut">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200774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45699-BDC6-4181-BA05-9C9BBD28C789}" type="datetimeFigureOut">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56073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345699-BDC6-4181-BA05-9C9BBD28C789}"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19835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66EFC-EE7C-462D-AA29-1A661167421A}" type="slidenum">
              <a:rPr lang="en-US" smtClean="0"/>
              <a:t>‹#›</a:t>
            </a:fld>
            <a:endParaRPr lang="en-US"/>
          </a:p>
        </p:txBody>
      </p:sp>
      <p:sp>
        <p:nvSpPr>
          <p:cNvPr id="5" name="Date Placeholder 4"/>
          <p:cNvSpPr>
            <a:spLocks noGrp="1"/>
          </p:cNvSpPr>
          <p:nvPr>
            <p:ph type="dt" sz="half" idx="10"/>
          </p:nvPr>
        </p:nvSpPr>
        <p:spPr/>
        <p:txBody>
          <a:bodyPr/>
          <a:lstStyle/>
          <a:p>
            <a:fld id="{0F345699-BDC6-4181-BA05-9C9BBD28C789}" type="datetimeFigureOut">
              <a:rPr lang="en-US" smtClean="0"/>
              <a:t>10/24/2019</a:t>
            </a:fld>
            <a:endParaRPr lang="en-US"/>
          </a:p>
        </p:txBody>
      </p:sp>
    </p:spTree>
    <p:extLst>
      <p:ext uri="{BB962C8B-B14F-4D97-AF65-F5344CB8AC3E}">
        <p14:creationId xmlns:p14="http://schemas.microsoft.com/office/powerpoint/2010/main" val="415257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345699-BDC6-4181-BA05-9C9BBD28C789}" type="datetimeFigureOut">
              <a:rPr lang="en-US" smtClean="0"/>
              <a:t>10/24/2019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A66EFC-EE7C-462D-AA29-1A661167421A}" type="slidenum">
              <a:rPr lang="en-US" smtClean="0"/>
              <a:t>‹#›</a:t>
            </a:fld>
            <a:endParaRPr lang="en-US"/>
          </a:p>
        </p:txBody>
      </p:sp>
    </p:spTree>
    <p:extLst>
      <p:ext uri="{BB962C8B-B14F-4D97-AF65-F5344CB8AC3E}">
        <p14:creationId xmlns:p14="http://schemas.microsoft.com/office/powerpoint/2010/main" val="39125387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Design Patterns</a:t>
            </a:r>
            <a:endParaRPr lang="en-US" dirty="0"/>
          </a:p>
        </p:txBody>
      </p:sp>
      <p:sp>
        <p:nvSpPr>
          <p:cNvPr id="3" name="Subtitle 2"/>
          <p:cNvSpPr>
            <a:spLocks noGrp="1"/>
          </p:cNvSpPr>
          <p:nvPr>
            <p:ph type="subTitle" idx="1"/>
          </p:nvPr>
        </p:nvSpPr>
        <p:spPr/>
        <p:txBody>
          <a:bodyPr/>
          <a:lstStyle/>
          <a:p>
            <a:r>
              <a:rPr lang="en-US" dirty="0" smtClean="0"/>
              <a:t>Most useful JDP and some variances</a:t>
            </a:r>
            <a:endParaRPr lang="en-US" dirty="0"/>
          </a:p>
        </p:txBody>
      </p:sp>
    </p:spTree>
    <p:extLst>
      <p:ext uri="{BB962C8B-B14F-4D97-AF65-F5344CB8AC3E}">
        <p14:creationId xmlns:p14="http://schemas.microsoft.com/office/powerpoint/2010/main" val="379767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a:t>
            </a:r>
            <a:r>
              <a:rPr lang="en-US" sz="2800" dirty="0" smtClean="0"/>
              <a:t>pattern</a:t>
            </a:r>
            <a:endParaRPr lang="en-US" sz="2800" dirty="0"/>
          </a:p>
        </p:txBody>
      </p:sp>
      <p:sp>
        <p:nvSpPr>
          <p:cNvPr id="3" name="Content Placeholder 2"/>
          <p:cNvSpPr>
            <a:spLocks noGrp="1"/>
          </p:cNvSpPr>
          <p:nvPr>
            <p:ph idx="1"/>
          </p:nvPr>
        </p:nvSpPr>
        <p:spPr>
          <a:xfrm>
            <a:off x="677335" y="989047"/>
            <a:ext cx="8596668" cy="1483566"/>
          </a:xfrm>
        </p:spPr>
        <p:txBody>
          <a:bodyPr>
            <a:normAutofit/>
          </a:bodyPr>
          <a:lstStyle/>
          <a:p>
            <a:r>
              <a:rPr lang="en-US" sz="2400" dirty="0" smtClean="0"/>
              <a:t>Thread safe singleton: </a:t>
            </a:r>
            <a:r>
              <a:rPr lang="en-US" sz="2400" dirty="0"/>
              <a:t>A thread safe singleton </a:t>
            </a:r>
            <a:r>
              <a:rPr lang="en-US" sz="2400" dirty="0" smtClean="0"/>
              <a:t>is </a:t>
            </a:r>
            <a:r>
              <a:rPr lang="en-US" sz="2400" dirty="0"/>
              <a:t>created so that singleton property is maintained even in multithreaded environment</a:t>
            </a:r>
            <a:r>
              <a:rPr lang="en-US" sz="2400" dirty="0" smtClean="0"/>
              <a:t>.</a:t>
            </a:r>
            <a:endParaRPr lang="en-US" sz="2400" dirty="0"/>
          </a:p>
        </p:txBody>
      </p:sp>
    </p:spTree>
    <p:extLst>
      <p:ext uri="{BB962C8B-B14F-4D97-AF65-F5344CB8AC3E}">
        <p14:creationId xmlns:p14="http://schemas.microsoft.com/office/powerpoint/2010/main" val="226784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a:t>
            </a:r>
            <a:r>
              <a:rPr lang="en-US" sz="2800" dirty="0" smtClean="0"/>
              <a:t>pattern</a:t>
            </a:r>
            <a:endParaRPr lang="en-US" sz="2800" dirty="0"/>
          </a:p>
        </p:txBody>
      </p:sp>
      <p:sp>
        <p:nvSpPr>
          <p:cNvPr id="3" name="Content Placeholder 2"/>
          <p:cNvSpPr>
            <a:spLocks noGrp="1"/>
          </p:cNvSpPr>
          <p:nvPr>
            <p:ph idx="1"/>
          </p:nvPr>
        </p:nvSpPr>
        <p:spPr>
          <a:xfrm>
            <a:off x="677335" y="989046"/>
            <a:ext cx="8596668" cy="2519263"/>
          </a:xfrm>
        </p:spPr>
        <p:txBody>
          <a:bodyPr>
            <a:normAutofit/>
          </a:bodyPr>
          <a:lstStyle/>
          <a:p>
            <a:r>
              <a:rPr lang="en-US" sz="2400" dirty="0"/>
              <a:t>Lazy initialization with double check </a:t>
            </a:r>
            <a:r>
              <a:rPr lang="en-US" sz="2400" dirty="0" smtClean="0"/>
              <a:t>locking: </a:t>
            </a:r>
            <a:r>
              <a:rPr lang="en-US" sz="2400" dirty="0"/>
              <a:t>In this mechanism, we overcome the overhead problem of synchronized code. In this method, </a:t>
            </a:r>
            <a:r>
              <a:rPr lang="en-US" sz="2400" dirty="0" err="1"/>
              <a:t>getInstance</a:t>
            </a:r>
            <a:r>
              <a:rPr lang="en-US" sz="2400" dirty="0"/>
              <a:t> is not synchronized but the block which creates instance is synchronized so that minimum number of threads have to wait and that’s only for first </a:t>
            </a:r>
            <a:r>
              <a:rPr lang="en-US" sz="2400" dirty="0" smtClean="0"/>
              <a:t>time.</a:t>
            </a:r>
            <a:endParaRPr lang="en-US" sz="2400" dirty="0"/>
          </a:p>
        </p:txBody>
      </p:sp>
    </p:spTree>
    <p:extLst>
      <p:ext uri="{BB962C8B-B14F-4D97-AF65-F5344CB8AC3E}">
        <p14:creationId xmlns:p14="http://schemas.microsoft.com/office/powerpoint/2010/main" val="246076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Builder design </a:t>
            </a:r>
            <a:r>
              <a:rPr lang="en-US" sz="2800" dirty="0" smtClean="0"/>
              <a:t>pattern</a:t>
            </a:r>
            <a:endParaRPr lang="en-US" sz="2800" dirty="0"/>
          </a:p>
        </p:txBody>
      </p:sp>
      <p:sp>
        <p:nvSpPr>
          <p:cNvPr id="3" name="Content Placeholder 2"/>
          <p:cNvSpPr>
            <a:spLocks noGrp="1"/>
          </p:cNvSpPr>
          <p:nvPr>
            <p:ph idx="1"/>
          </p:nvPr>
        </p:nvSpPr>
        <p:spPr>
          <a:xfrm>
            <a:off x="677334" y="989046"/>
            <a:ext cx="8596668" cy="914400"/>
          </a:xfrm>
        </p:spPr>
        <p:txBody>
          <a:bodyPr>
            <a:normAutofit lnSpcReduction="10000"/>
          </a:bodyPr>
          <a:lstStyle/>
          <a:p>
            <a:r>
              <a:rPr lang="en-US" sz="2000" dirty="0" smtClean="0"/>
              <a:t>It’s </a:t>
            </a:r>
            <a:r>
              <a:rPr lang="en-US" sz="2000" dirty="0"/>
              <a:t>an alternative way to construct complex objects. This should be used only when you want to build different immutable objects using same object building process</a:t>
            </a:r>
            <a:r>
              <a:rPr lang="en-US" sz="2000" dirty="0" smtClean="0"/>
              <a:t>.</a:t>
            </a:r>
            <a:endParaRPr lang="en-US" sz="2000" dirty="0"/>
          </a:p>
        </p:txBody>
      </p:sp>
    </p:spTree>
    <p:extLst>
      <p:ext uri="{BB962C8B-B14F-4D97-AF65-F5344CB8AC3E}">
        <p14:creationId xmlns:p14="http://schemas.microsoft.com/office/powerpoint/2010/main" val="73575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0661"/>
          </a:xfrm>
        </p:spPr>
        <p:txBody>
          <a:bodyPr/>
          <a:lstStyle/>
          <a:p>
            <a:r>
              <a:rPr lang="en-US" dirty="0" smtClean="0"/>
              <a:t>Categorization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2498757"/>
              </p:ext>
            </p:extLst>
          </p:nvPr>
        </p:nvGraphicFramePr>
        <p:xfrm>
          <a:off x="781040" y="1547600"/>
          <a:ext cx="9109410" cy="4450080"/>
        </p:xfrm>
        <a:graphic>
          <a:graphicData uri="http://schemas.openxmlformats.org/drawingml/2006/table">
            <a:tbl>
              <a:tblPr firstRow="1" bandRow="1">
                <a:tableStyleId>{5C22544A-7EE6-4342-B048-85BDC9FD1C3A}</a:tableStyleId>
              </a:tblPr>
              <a:tblGrid>
                <a:gridCol w="3036470">
                  <a:extLst>
                    <a:ext uri="{9D8B030D-6E8A-4147-A177-3AD203B41FA5}">
                      <a16:colId xmlns:a16="http://schemas.microsoft.com/office/drawing/2014/main" val="706399136"/>
                    </a:ext>
                  </a:extLst>
                </a:gridCol>
                <a:gridCol w="2221459">
                  <a:extLst>
                    <a:ext uri="{9D8B030D-6E8A-4147-A177-3AD203B41FA5}">
                      <a16:colId xmlns:a16="http://schemas.microsoft.com/office/drawing/2014/main" val="1806273786"/>
                    </a:ext>
                  </a:extLst>
                </a:gridCol>
                <a:gridCol w="3851481">
                  <a:extLst>
                    <a:ext uri="{9D8B030D-6E8A-4147-A177-3AD203B41FA5}">
                      <a16:colId xmlns:a16="http://schemas.microsoft.com/office/drawing/2014/main" val="51675754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Creational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Structural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Behavioral</a:t>
                      </a:r>
                    </a:p>
                  </a:txBody>
                  <a:tcPr/>
                </a:tc>
                <a:extLst>
                  <a:ext uri="{0D108BD9-81ED-4DB2-BD59-A6C34878D82A}">
                    <a16:rowId xmlns:a16="http://schemas.microsoft.com/office/drawing/2014/main" val="2360671599"/>
                  </a:ext>
                </a:extLst>
              </a:tr>
              <a:tr h="370840">
                <a:tc>
                  <a:txBody>
                    <a:bodyPr/>
                    <a:lstStyle/>
                    <a:p>
                      <a:r>
                        <a:rPr lang="en-US" dirty="0" smtClean="0">
                          <a:effectLst/>
                        </a:rPr>
                        <a:t>Factory Pattern </a:t>
                      </a:r>
                    </a:p>
                  </a:txBody>
                  <a:tcPr/>
                </a:tc>
                <a:tc>
                  <a:txBody>
                    <a:bodyPr/>
                    <a:lstStyle/>
                    <a:p>
                      <a:r>
                        <a:rPr lang="en-US" dirty="0" smtClean="0">
                          <a:effectLst/>
                        </a:rPr>
                        <a:t>Adapter Pattern</a:t>
                      </a:r>
                    </a:p>
                  </a:txBody>
                  <a:tcPr/>
                </a:tc>
                <a:tc>
                  <a:txBody>
                    <a:bodyPr/>
                    <a:lstStyle/>
                    <a:p>
                      <a:r>
                        <a:rPr lang="en-US" dirty="0" smtClean="0">
                          <a:effectLst/>
                        </a:rPr>
                        <a:t>Chain Of Responsibility Pattern</a:t>
                      </a:r>
                    </a:p>
                  </a:txBody>
                  <a:tcPr/>
                </a:tc>
                <a:extLst>
                  <a:ext uri="{0D108BD9-81ED-4DB2-BD59-A6C34878D82A}">
                    <a16:rowId xmlns:a16="http://schemas.microsoft.com/office/drawing/2014/main" val="1011532464"/>
                  </a:ext>
                </a:extLst>
              </a:tr>
              <a:tr h="370840">
                <a:tc>
                  <a:txBody>
                    <a:bodyPr/>
                    <a:lstStyle/>
                    <a:p>
                      <a:r>
                        <a:rPr lang="en-US" dirty="0" smtClean="0">
                          <a:effectLst/>
                        </a:rPr>
                        <a:t>Abstract Factory Pattern</a:t>
                      </a:r>
                    </a:p>
                  </a:txBody>
                  <a:tcPr/>
                </a:tc>
                <a:tc>
                  <a:txBody>
                    <a:bodyPr/>
                    <a:lstStyle/>
                    <a:p>
                      <a:r>
                        <a:rPr lang="en-US" dirty="0" smtClean="0">
                          <a:effectLst/>
                        </a:rPr>
                        <a:t>Bridge Pattern</a:t>
                      </a:r>
                    </a:p>
                  </a:txBody>
                  <a:tcPr/>
                </a:tc>
                <a:tc>
                  <a:txBody>
                    <a:bodyPr/>
                    <a:lstStyle/>
                    <a:p>
                      <a:r>
                        <a:rPr lang="en-US" dirty="0" smtClean="0">
                          <a:effectLst/>
                        </a:rPr>
                        <a:t>Command Pattern</a:t>
                      </a:r>
                    </a:p>
                  </a:txBody>
                  <a:tcPr/>
                </a:tc>
                <a:extLst>
                  <a:ext uri="{0D108BD9-81ED-4DB2-BD59-A6C34878D82A}">
                    <a16:rowId xmlns:a16="http://schemas.microsoft.com/office/drawing/2014/main" val="3351356875"/>
                  </a:ext>
                </a:extLst>
              </a:tr>
              <a:tr h="370840">
                <a:tc>
                  <a:txBody>
                    <a:bodyPr/>
                    <a:lstStyle/>
                    <a:p>
                      <a:r>
                        <a:rPr lang="en-US" dirty="0" smtClean="0">
                          <a:effectLst/>
                        </a:rPr>
                        <a:t>Singleton Pattern</a:t>
                      </a:r>
                    </a:p>
                  </a:txBody>
                  <a:tcPr/>
                </a:tc>
                <a:tc>
                  <a:txBody>
                    <a:bodyPr/>
                    <a:lstStyle/>
                    <a:p>
                      <a:r>
                        <a:rPr lang="en-US" dirty="0" smtClean="0">
                          <a:effectLst/>
                        </a:rPr>
                        <a:t>Composite Pattern</a:t>
                      </a:r>
                    </a:p>
                  </a:txBody>
                  <a:tcPr/>
                </a:tc>
                <a:tc>
                  <a:txBody>
                    <a:bodyPr/>
                    <a:lstStyle/>
                    <a:p>
                      <a:r>
                        <a:rPr lang="en-US" dirty="0" smtClean="0">
                          <a:effectLst/>
                        </a:rPr>
                        <a:t>Interpreter Pattern</a:t>
                      </a:r>
                    </a:p>
                  </a:txBody>
                  <a:tcPr/>
                </a:tc>
                <a:extLst>
                  <a:ext uri="{0D108BD9-81ED-4DB2-BD59-A6C34878D82A}">
                    <a16:rowId xmlns:a16="http://schemas.microsoft.com/office/drawing/2014/main" val="3332016794"/>
                  </a:ext>
                </a:extLst>
              </a:tr>
              <a:tr h="370840">
                <a:tc>
                  <a:txBody>
                    <a:bodyPr/>
                    <a:lstStyle/>
                    <a:p>
                      <a:r>
                        <a:rPr lang="en-US" dirty="0" smtClean="0">
                          <a:effectLst/>
                        </a:rPr>
                        <a:t>Prototype Pattern</a:t>
                      </a:r>
                    </a:p>
                  </a:txBody>
                  <a:tcPr/>
                </a:tc>
                <a:tc>
                  <a:txBody>
                    <a:bodyPr/>
                    <a:lstStyle/>
                    <a:p>
                      <a:r>
                        <a:rPr lang="en-US" dirty="0" smtClean="0">
                          <a:effectLst/>
                        </a:rPr>
                        <a:t>Decorator Pattern</a:t>
                      </a:r>
                    </a:p>
                  </a:txBody>
                  <a:tcPr/>
                </a:tc>
                <a:tc>
                  <a:txBody>
                    <a:bodyPr/>
                    <a:lstStyle/>
                    <a:p>
                      <a:r>
                        <a:rPr lang="en-US" dirty="0" smtClean="0">
                          <a:effectLst/>
                        </a:rPr>
                        <a:t>Iterator Pattern</a:t>
                      </a:r>
                    </a:p>
                  </a:txBody>
                  <a:tcPr/>
                </a:tc>
                <a:extLst>
                  <a:ext uri="{0D108BD9-81ED-4DB2-BD59-A6C34878D82A}">
                    <a16:rowId xmlns:a16="http://schemas.microsoft.com/office/drawing/2014/main" val="326697233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Builder Pattern</a:t>
                      </a:r>
                    </a:p>
                  </a:txBody>
                  <a:tcPr/>
                </a:tc>
                <a:tc>
                  <a:txBody>
                    <a:bodyPr/>
                    <a:lstStyle/>
                    <a:p>
                      <a:r>
                        <a:rPr lang="en-US" dirty="0" smtClean="0">
                          <a:effectLst/>
                        </a:rPr>
                        <a:t>Facade Pattern</a:t>
                      </a:r>
                    </a:p>
                  </a:txBody>
                  <a:tcPr/>
                </a:tc>
                <a:tc>
                  <a:txBody>
                    <a:bodyPr/>
                    <a:lstStyle/>
                    <a:p>
                      <a:r>
                        <a:rPr lang="en-US" dirty="0" smtClean="0">
                          <a:effectLst/>
                        </a:rPr>
                        <a:t>Mediator Pattern</a:t>
                      </a:r>
                    </a:p>
                  </a:txBody>
                  <a:tcPr/>
                </a:tc>
                <a:extLst>
                  <a:ext uri="{0D108BD9-81ED-4DB2-BD59-A6C34878D82A}">
                    <a16:rowId xmlns:a16="http://schemas.microsoft.com/office/drawing/2014/main" val="332446547"/>
                  </a:ext>
                </a:extLst>
              </a:tr>
              <a:tr h="370840">
                <a:tc>
                  <a:txBody>
                    <a:bodyPr/>
                    <a:lstStyle/>
                    <a:p>
                      <a:endParaRPr lang="en-US" dirty="0"/>
                    </a:p>
                  </a:txBody>
                  <a:tcPr/>
                </a:tc>
                <a:tc>
                  <a:txBody>
                    <a:bodyPr/>
                    <a:lstStyle/>
                    <a:p>
                      <a:r>
                        <a:rPr lang="en-US" dirty="0" smtClean="0">
                          <a:effectLst/>
                        </a:rPr>
                        <a:t>Flyweight Pattern</a:t>
                      </a:r>
                    </a:p>
                  </a:txBody>
                  <a:tcPr/>
                </a:tc>
                <a:tc>
                  <a:txBody>
                    <a:bodyPr/>
                    <a:lstStyle/>
                    <a:p>
                      <a:r>
                        <a:rPr lang="en-US" dirty="0" smtClean="0">
                          <a:effectLst/>
                        </a:rPr>
                        <a:t>Memento Pattern</a:t>
                      </a:r>
                    </a:p>
                  </a:txBody>
                  <a:tcPr/>
                </a:tc>
                <a:extLst>
                  <a:ext uri="{0D108BD9-81ED-4DB2-BD59-A6C34878D82A}">
                    <a16:rowId xmlns:a16="http://schemas.microsoft.com/office/drawing/2014/main" val="1889093645"/>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Proxy Pattern</a:t>
                      </a:r>
                    </a:p>
                  </a:txBody>
                  <a:tcPr/>
                </a:tc>
                <a:tc>
                  <a:txBody>
                    <a:bodyPr/>
                    <a:lstStyle/>
                    <a:p>
                      <a:r>
                        <a:rPr lang="en-US" dirty="0" smtClean="0">
                          <a:effectLst/>
                        </a:rPr>
                        <a:t>Observer Pattern</a:t>
                      </a:r>
                    </a:p>
                  </a:txBody>
                  <a:tcPr/>
                </a:tc>
                <a:extLst>
                  <a:ext uri="{0D108BD9-81ED-4DB2-BD59-A6C34878D82A}">
                    <a16:rowId xmlns:a16="http://schemas.microsoft.com/office/drawing/2014/main" val="2911578428"/>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txBody>
                  <a:tcPr/>
                </a:tc>
                <a:tc>
                  <a:txBody>
                    <a:bodyPr/>
                    <a:lstStyle/>
                    <a:p>
                      <a:r>
                        <a:rPr lang="en-US" dirty="0" smtClean="0">
                          <a:effectLst/>
                        </a:rPr>
                        <a:t>State Pattern</a:t>
                      </a:r>
                    </a:p>
                  </a:txBody>
                  <a:tcPr/>
                </a:tc>
                <a:extLst>
                  <a:ext uri="{0D108BD9-81ED-4DB2-BD59-A6C34878D82A}">
                    <a16:rowId xmlns:a16="http://schemas.microsoft.com/office/drawing/2014/main" val="2096449678"/>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txBody>
                  <a:tcPr/>
                </a:tc>
                <a:tc>
                  <a:txBody>
                    <a:bodyPr/>
                    <a:lstStyle/>
                    <a:p>
                      <a:r>
                        <a:rPr lang="en-US" dirty="0" smtClean="0">
                          <a:effectLst/>
                        </a:rPr>
                        <a:t>Strategy Pattern</a:t>
                      </a:r>
                    </a:p>
                  </a:txBody>
                  <a:tcPr/>
                </a:tc>
                <a:extLst>
                  <a:ext uri="{0D108BD9-81ED-4DB2-BD59-A6C34878D82A}">
                    <a16:rowId xmlns:a16="http://schemas.microsoft.com/office/drawing/2014/main" val="2074882630"/>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txBody>
                  <a:tcPr/>
                </a:tc>
                <a:tc>
                  <a:txBody>
                    <a:bodyPr/>
                    <a:lstStyle/>
                    <a:p>
                      <a:r>
                        <a:rPr lang="en-US" dirty="0" smtClean="0">
                          <a:effectLst/>
                        </a:rPr>
                        <a:t>Template Pattern</a:t>
                      </a:r>
                    </a:p>
                  </a:txBody>
                  <a:tcPr/>
                </a:tc>
                <a:extLst>
                  <a:ext uri="{0D108BD9-81ED-4DB2-BD59-A6C34878D82A}">
                    <a16:rowId xmlns:a16="http://schemas.microsoft.com/office/drawing/2014/main" val="1848963375"/>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Visitor Pattern</a:t>
                      </a:r>
                    </a:p>
                  </a:txBody>
                  <a:tcPr/>
                </a:tc>
                <a:extLst>
                  <a:ext uri="{0D108BD9-81ED-4DB2-BD59-A6C34878D82A}">
                    <a16:rowId xmlns:a16="http://schemas.microsoft.com/office/drawing/2014/main" val="844827456"/>
                  </a:ext>
                </a:extLst>
              </a:tr>
            </a:tbl>
          </a:graphicData>
        </a:graphic>
      </p:graphicFrame>
    </p:spTree>
    <p:extLst>
      <p:ext uri="{BB962C8B-B14F-4D97-AF65-F5344CB8AC3E}">
        <p14:creationId xmlns:p14="http://schemas.microsoft.com/office/powerpoint/2010/main" val="307483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0661"/>
          </a:xfrm>
        </p:spPr>
        <p:txBody>
          <a:bodyPr/>
          <a:lstStyle/>
          <a:p>
            <a:r>
              <a:rPr lang="en-US" dirty="0" smtClean="0"/>
              <a:t>Categorization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88710250"/>
              </p:ext>
            </p:extLst>
          </p:nvPr>
        </p:nvGraphicFramePr>
        <p:xfrm>
          <a:off x="781040" y="1547600"/>
          <a:ext cx="9109410" cy="1854200"/>
        </p:xfrm>
        <a:graphic>
          <a:graphicData uri="http://schemas.openxmlformats.org/drawingml/2006/table">
            <a:tbl>
              <a:tblPr firstRow="1" bandRow="1">
                <a:tableStyleId>{5C22544A-7EE6-4342-B048-85BDC9FD1C3A}</a:tableStyleId>
              </a:tblPr>
              <a:tblGrid>
                <a:gridCol w="3036470">
                  <a:extLst>
                    <a:ext uri="{9D8B030D-6E8A-4147-A177-3AD203B41FA5}">
                      <a16:colId xmlns:a16="http://schemas.microsoft.com/office/drawing/2014/main" val="706399136"/>
                    </a:ext>
                  </a:extLst>
                </a:gridCol>
                <a:gridCol w="2221459">
                  <a:extLst>
                    <a:ext uri="{9D8B030D-6E8A-4147-A177-3AD203B41FA5}">
                      <a16:colId xmlns:a16="http://schemas.microsoft.com/office/drawing/2014/main" val="1806273786"/>
                    </a:ext>
                  </a:extLst>
                </a:gridCol>
                <a:gridCol w="3851481">
                  <a:extLst>
                    <a:ext uri="{9D8B030D-6E8A-4147-A177-3AD203B41FA5}">
                      <a16:colId xmlns:a16="http://schemas.microsoft.com/office/drawing/2014/main" val="51675754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Creational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Structural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Behavioral</a:t>
                      </a:r>
                    </a:p>
                  </a:txBody>
                  <a:tcPr/>
                </a:tc>
                <a:extLst>
                  <a:ext uri="{0D108BD9-81ED-4DB2-BD59-A6C34878D82A}">
                    <a16:rowId xmlns:a16="http://schemas.microsoft.com/office/drawing/2014/main" val="2360671599"/>
                  </a:ext>
                </a:extLst>
              </a:tr>
              <a:tr h="370840">
                <a:tc>
                  <a:txBody>
                    <a:bodyPr/>
                    <a:lstStyle/>
                    <a:p>
                      <a:r>
                        <a:rPr lang="en-US" dirty="0" smtClean="0">
                          <a:effectLst/>
                        </a:rPr>
                        <a:t>Factory Pattern </a:t>
                      </a:r>
                    </a:p>
                  </a:txBody>
                  <a:tcPr/>
                </a:tc>
                <a:tc>
                  <a:txBody>
                    <a:bodyPr/>
                    <a:lstStyle/>
                    <a:p>
                      <a:r>
                        <a:rPr lang="en-US" dirty="0" smtClean="0">
                          <a:effectLst/>
                        </a:rPr>
                        <a:t>Adapter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Command Pattern</a:t>
                      </a:r>
                    </a:p>
                  </a:txBody>
                  <a:tcPr/>
                </a:tc>
                <a:extLst>
                  <a:ext uri="{0D108BD9-81ED-4DB2-BD59-A6C34878D82A}">
                    <a16:rowId xmlns:a16="http://schemas.microsoft.com/office/drawing/2014/main" val="1011532464"/>
                  </a:ext>
                </a:extLst>
              </a:tr>
              <a:tr h="370840">
                <a:tc>
                  <a:txBody>
                    <a:bodyPr/>
                    <a:lstStyle/>
                    <a:p>
                      <a:r>
                        <a:rPr lang="en-US" dirty="0" smtClean="0">
                          <a:effectLst/>
                        </a:rPr>
                        <a:t>Abstract Factory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Decorator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Mediator Pattern</a:t>
                      </a:r>
                    </a:p>
                  </a:txBody>
                  <a:tcPr/>
                </a:tc>
                <a:extLst>
                  <a:ext uri="{0D108BD9-81ED-4DB2-BD59-A6C34878D82A}">
                    <a16:rowId xmlns:a16="http://schemas.microsoft.com/office/drawing/2014/main" val="3351356875"/>
                  </a:ext>
                </a:extLst>
              </a:tr>
              <a:tr h="370840">
                <a:tc>
                  <a:txBody>
                    <a:bodyPr/>
                    <a:lstStyle/>
                    <a:p>
                      <a:r>
                        <a:rPr lang="en-US" dirty="0" smtClean="0">
                          <a:effectLst/>
                        </a:rPr>
                        <a:t>Singleton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Flyweight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Observer Pattern</a:t>
                      </a:r>
                    </a:p>
                  </a:txBody>
                  <a:tcPr/>
                </a:tc>
                <a:extLst>
                  <a:ext uri="{0D108BD9-81ED-4DB2-BD59-A6C34878D82A}">
                    <a16:rowId xmlns:a16="http://schemas.microsoft.com/office/drawing/2014/main" val="333201679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Builder Pattern</a:t>
                      </a:r>
                    </a:p>
                  </a:txBody>
                  <a:tcPr/>
                </a:tc>
                <a:tc>
                  <a:txBody>
                    <a:bodyPr/>
                    <a:lstStyle/>
                    <a:p>
                      <a:endParaRPr lang="en-US" dirty="0" smtClean="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Strategy Pattern</a:t>
                      </a:r>
                    </a:p>
                  </a:txBody>
                  <a:tcPr/>
                </a:tc>
                <a:extLst>
                  <a:ext uri="{0D108BD9-81ED-4DB2-BD59-A6C34878D82A}">
                    <a16:rowId xmlns:a16="http://schemas.microsoft.com/office/drawing/2014/main" val="3266972330"/>
                  </a:ext>
                </a:extLst>
              </a:tr>
            </a:tbl>
          </a:graphicData>
        </a:graphic>
      </p:graphicFrame>
    </p:spTree>
    <p:extLst>
      <p:ext uri="{BB962C8B-B14F-4D97-AF65-F5344CB8AC3E}">
        <p14:creationId xmlns:p14="http://schemas.microsoft.com/office/powerpoint/2010/main" val="188709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Factory design pattern</a:t>
            </a:r>
            <a:endParaRPr lang="en-US" sz="2800" dirty="0"/>
          </a:p>
        </p:txBody>
      </p:sp>
      <p:sp>
        <p:nvSpPr>
          <p:cNvPr id="3" name="Content Placeholder 2"/>
          <p:cNvSpPr>
            <a:spLocks noGrp="1"/>
          </p:cNvSpPr>
          <p:nvPr>
            <p:ph idx="1"/>
          </p:nvPr>
        </p:nvSpPr>
        <p:spPr>
          <a:xfrm>
            <a:off x="677334" y="989045"/>
            <a:ext cx="8596668" cy="4613778"/>
          </a:xfrm>
        </p:spPr>
        <p:txBody>
          <a:bodyPr>
            <a:normAutofit/>
          </a:bodyPr>
          <a:lstStyle/>
          <a:p>
            <a:r>
              <a:rPr lang="en-US" sz="2000" dirty="0" smtClean="0"/>
              <a:t>It is </a:t>
            </a:r>
            <a:r>
              <a:rPr lang="en-US" sz="2000" dirty="0"/>
              <a:t>most suitable when complex object creation steps are involved. To ensure that these steps are centralized and not exposed to composing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932" y="2239054"/>
            <a:ext cx="4200623" cy="4200623"/>
          </a:xfrm>
          <a:prstGeom prst="rect">
            <a:avLst/>
          </a:prstGeom>
        </p:spPr>
      </p:pic>
    </p:spTree>
    <p:extLst>
      <p:ext uri="{BB962C8B-B14F-4D97-AF65-F5344CB8AC3E}">
        <p14:creationId xmlns:p14="http://schemas.microsoft.com/office/powerpoint/2010/main" val="192294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Abstract factory </a:t>
            </a:r>
            <a:r>
              <a:rPr lang="en-US" sz="2800" dirty="0" smtClean="0"/>
              <a:t>design pattern</a:t>
            </a:r>
            <a:endParaRPr lang="en-US" sz="2800" dirty="0"/>
          </a:p>
        </p:txBody>
      </p:sp>
      <p:sp>
        <p:nvSpPr>
          <p:cNvPr id="3" name="Content Placeholder 2"/>
          <p:cNvSpPr>
            <a:spLocks noGrp="1"/>
          </p:cNvSpPr>
          <p:nvPr>
            <p:ph idx="1"/>
          </p:nvPr>
        </p:nvSpPr>
        <p:spPr>
          <a:xfrm>
            <a:off x="677334" y="989046"/>
            <a:ext cx="8596668" cy="914400"/>
          </a:xfrm>
        </p:spPr>
        <p:txBody>
          <a:bodyPr>
            <a:normAutofit/>
          </a:bodyPr>
          <a:lstStyle/>
          <a:p>
            <a:r>
              <a:rPr lang="en-US" sz="2000" dirty="0"/>
              <a:t>Abstract factory pattern is used whenever we need another level of abstraction over a group of factories created using factory pattern.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267" y="1903446"/>
            <a:ext cx="5571157" cy="4570154"/>
          </a:xfrm>
          <a:prstGeom prst="rect">
            <a:avLst/>
          </a:prstGeom>
        </p:spPr>
      </p:pic>
    </p:spTree>
    <p:extLst>
      <p:ext uri="{BB962C8B-B14F-4D97-AF65-F5344CB8AC3E}">
        <p14:creationId xmlns:p14="http://schemas.microsoft.com/office/powerpoint/2010/main" val="42689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a:t>
            </a:r>
            <a:r>
              <a:rPr lang="en-US" sz="2800" dirty="0" smtClean="0"/>
              <a:t>pattern</a:t>
            </a:r>
            <a:endParaRPr lang="en-US" sz="2800" dirty="0"/>
          </a:p>
        </p:txBody>
      </p:sp>
      <p:sp>
        <p:nvSpPr>
          <p:cNvPr id="3" name="Content Placeholder 2"/>
          <p:cNvSpPr>
            <a:spLocks noGrp="1"/>
          </p:cNvSpPr>
          <p:nvPr>
            <p:ph idx="1"/>
          </p:nvPr>
        </p:nvSpPr>
        <p:spPr>
          <a:xfrm>
            <a:off x="677334" y="989046"/>
            <a:ext cx="8596668" cy="886408"/>
          </a:xfrm>
        </p:spPr>
        <p:txBody>
          <a:bodyPr>
            <a:normAutofit fontScale="92500" lnSpcReduction="10000"/>
          </a:bodyPr>
          <a:lstStyle/>
          <a:p>
            <a:r>
              <a:rPr lang="en-US" sz="2000" dirty="0" smtClean="0"/>
              <a:t>It’s </a:t>
            </a:r>
            <a:r>
              <a:rPr lang="en-US" sz="2000" dirty="0"/>
              <a:t>a design solution where an application wants to have one and only one instance of any class, in all possible scenarios without any exceptional condition.</a:t>
            </a:r>
          </a:p>
        </p:txBody>
      </p:sp>
      <p:graphicFrame>
        <p:nvGraphicFramePr>
          <p:cNvPr id="7" name="Table 6"/>
          <p:cNvGraphicFramePr>
            <a:graphicFrameLocks noGrp="1"/>
          </p:cNvGraphicFramePr>
          <p:nvPr>
            <p:extLst>
              <p:ext uri="{D42A27DB-BD31-4B8C-83A1-F6EECF244321}">
                <p14:modId xmlns:p14="http://schemas.microsoft.com/office/powerpoint/2010/main" val="987090017"/>
              </p:ext>
            </p:extLst>
          </p:nvPr>
        </p:nvGraphicFramePr>
        <p:xfrm>
          <a:off x="2927738" y="2212564"/>
          <a:ext cx="4872653" cy="2286000"/>
        </p:xfrm>
        <a:graphic>
          <a:graphicData uri="http://schemas.openxmlformats.org/drawingml/2006/table">
            <a:tbl>
              <a:tblPr firstRow="1" bandRow="1">
                <a:tableStyleId>{5940675A-B579-460E-94D1-54222C63F5DA}</a:tableStyleId>
              </a:tblPr>
              <a:tblGrid>
                <a:gridCol w="4872653">
                  <a:extLst>
                    <a:ext uri="{9D8B030D-6E8A-4147-A177-3AD203B41FA5}">
                      <a16:colId xmlns:a16="http://schemas.microsoft.com/office/drawing/2014/main" val="2385833392"/>
                    </a:ext>
                  </a:extLst>
                </a:gridCol>
              </a:tblGrid>
              <a:tr h="370840">
                <a:tc>
                  <a:txBody>
                    <a:bodyPr/>
                    <a:lstStyle/>
                    <a:p>
                      <a:r>
                        <a:rPr lang="en-US" sz="2000" dirty="0" smtClean="0"/>
                        <a:t>Eager initialization</a:t>
                      </a:r>
                      <a:endParaRPr lang="en-US" sz="2000" dirty="0"/>
                    </a:p>
                  </a:txBody>
                  <a:tcPr/>
                </a:tc>
                <a:extLst>
                  <a:ext uri="{0D108BD9-81ED-4DB2-BD59-A6C34878D82A}">
                    <a16:rowId xmlns:a16="http://schemas.microsoft.com/office/drawing/2014/main" val="598962731"/>
                  </a:ext>
                </a:extLst>
              </a:tr>
              <a:tr h="370840">
                <a:tc>
                  <a:txBody>
                    <a:bodyPr/>
                    <a:lstStyle/>
                    <a:p>
                      <a:r>
                        <a:rPr lang="en-US" sz="2000" dirty="0" smtClean="0"/>
                        <a:t>Using static block</a:t>
                      </a:r>
                      <a:endParaRPr lang="en-US" sz="2000" dirty="0"/>
                    </a:p>
                  </a:txBody>
                  <a:tcPr/>
                </a:tc>
                <a:extLst>
                  <a:ext uri="{0D108BD9-81ED-4DB2-BD59-A6C34878D82A}">
                    <a16:rowId xmlns:a16="http://schemas.microsoft.com/office/drawing/2014/main" val="2924883990"/>
                  </a:ext>
                </a:extLst>
              </a:tr>
              <a:tr h="370840">
                <a:tc>
                  <a:txBody>
                    <a:bodyPr/>
                    <a:lstStyle/>
                    <a:p>
                      <a:r>
                        <a:rPr lang="en-US" sz="2000" dirty="0" smtClean="0"/>
                        <a:t>Lazy initialization</a:t>
                      </a:r>
                      <a:endParaRPr lang="en-US" sz="2000" dirty="0"/>
                    </a:p>
                  </a:txBody>
                  <a:tcPr/>
                </a:tc>
                <a:extLst>
                  <a:ext uri="{0D108BD9-81ED-4DB2-BD59-A6C34878D82A}">
                    <a16:rowId xmlns:a16="http://schemas.microsoft.com/office/drawing/2014/main" val="2213892044"/>
                  </a:ext>
                </a:extLst>
              </a:tr>
              <a:tr h="370840">
                <a:tc>
                  <a:txBody>
                    <a:bodyPr/>
                    <a:lstStyle/>
                    <a:p>
                      <a:r>
                        <a:rPr lang="en-US" sz="2000" dirty="0" smtClean="0"/>
                        <a:t>Thread safe singleton</a:t>
                      </a:r>
                      <a:endParaRPr lang="en-US" sz="2000" dirty="0"/>
                    </a:p>
                  </a:txBody>
                  <a:tcPr/>
                </a:tc>
                <a:extLst>
                  <a:ext uri="{0D108BD9-81ED-4DB2-BD59-A6C34878D82A}">
                    <a16:rowId xmlns:a16="http://schemas.microsoft.com/office/drawing/2014/main" val="2559921065"/>
                  </a:ext>
                </a:extLst>
              </a:tr>
              <a:tr h="370840">
                <a:tc>
                  <a:txBody>
                    <a:bodyPr/>
                    <a:lstStyle/>
                    <a:p>
                      <a:r>
                        <a:rPr lang="en-US" sz="2000" dirty="0" smtClean="0"/>
                        <a:t>Lazy initialization with double check locking</a:t>
                      </a:r>
                      <a:endParaRPr lang="en-US" sz="2000" dirty="0"/>
                    </a:p>
                  </a:txBody>
                  <a:tcPr/>
                </a:tc>
                <a:extLst>
                  <a:ext uri="{0D108BD9-81ED-4DB2-BD59-A6C34878D82A}">
                    <a16:rowId xmlns:a16="http://schemas.microsoft.com/office/drawing/2014/main" val="460039248"/>
                  </a:ext>
                </a:extLst>
              </a:tr>
            </a:tbl>
          </a:graphicData>
        </a:graphic>
      </p:graphicFrame>
    </p:spTree>
    <p:extLst>
      <p:ext uri="{BB962C8B-B14F-4D97-AF65-F5344CB8AC3E}">
        <p14:creationId xmlns:p14="http://schemas.microsoft.com/office/powerpoint/2010/main" val="404028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a:t>
            </a:r>
            <a:r>
              <a:rPr lang="en-US" sz="2800" dirty="0" smtClean="0"/>
              <a:t>pattern</a:t>
            </a:r>
            <a:endParaRPr lang="en-US" sz="2800" dirty="0"/>
          </a:p>
        </p:txBody>
      </p:sp>
      <p:sp>
        <p:nvSpPr>
          <p:cNvPr id="3" name="Content Placeholder 2"/>
          <p:cNvSpPr>
            <a:spLocks noGrp="1"/>
          </p:cNvSpPr>
          <p:nvPr>
            <p:ph idx="1"/>
          </p:nvPr>
        </p:nvSpPr>
        <p:spPr>
          <a:xfrm>
            <a:off x="677335" y="989046"/>
            <a:ext cx="8596668" cy="2304660"/>
          </a:xfrm>
        </p:spPr>
        <p:txBody>
          <a:bodyPr>
            <a:normAutofit/>
          </a:bodyPr>
          <a:lstStyle/>
          <a:p>
            <a:r>
              <a:rPr lang="en-US" sz="2400" dirty="0" smtClean="0"/>
              <a:t>Eager initialization: </a:t>
            </a:r>
            <a:r>
              <a:rPr lang="en-US" sz="2400" dirty="0"/>
              <a:t>This is a design pattern where an instance of a class is created much before it is actually required. Mostly it is done on system startup. In an eager initialization singleton pattern, the singleton instance is created irrespective of whether any other class actually asked for its instance or not.</a:t>
            </a:r>
          </a:p>
        </p:txBody>
      </p:sp>
    </p:spTree>
    <p:extLst>
      <p:ext uri="{BB962C8B-B14F-4D97-AF65-F5344CB8AC3E}">
        <p14:creationId xmlns:p14="http://schemas.microsoft.com/office/powerpoint/2010/main" val="315354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a:t>
            </a:r>
            <a:r>
              <a:rPr lang="en-US" sz="2800" dirty="0" smtClean="0"/>
              <a:t>pattern</a:t>
            </a:r>
            <a:endParaRPr lang="en-US" sz="2800" dirty="0"/>
          </a:p>
        </p:txBody>
      </p:sp>
      <p:sp>
        <p:nvSpPr>
          <p:cNvPr id="3" name="Content Placeholder 2"/>
          <p:cNvSpPr>
            <a:spLocks noGrp="1"/>
          </p:cNvSpPr>
          <p:nvPr>
            <p:ph idx="1"/>
          </p:nvPr>
        </p:nvSpPr>
        <p:spPr>
          <a:xfrm>
            <a:off x="677335" y="989046"/>
            <a:ext cx="8596668" cy="2304660"/>
          </a:xfrm>
        </p:spPr>
        <p:txBody>
          <a:bodyPr>
            <a:normAutofit/>
          </a:bodyPr>
          <a:lstStyle/>
          <a:p>
            <a:r>
              <a:rPr lang="en-US" sz="2400" dirty="0" smtClean="0"/>
              <a:t>Using a static block: </a:t>
            </a:r>
            <a:r>
              <a:rPr lang="en-US" sz="2400" dirty="0"/>
              <a:t>This is </a:t>
            </a:r>
            <a:r>
              <a:rPr lang="en-US" sz="2400" dirty="0" smtClean="0"/>
              <a:t>a </a:t>
            </a:r>
            <a:r>
              <a:rPr lang="en-US" sz="2400" dirty="0"/>
              <a:t>sub part of Eager initialization. The only difference is object is created in a static block so that we can have access on its creation, like exception handling. In this way also, object is created at the time of class </a:t>
            </a:r>
            <a:r>
              <a:rPr lang="en-US" sz="2400" dirty="0" smtClean="0"/>
              <a:t>loading.</a:t>
            </a:r>
            <a:endParaRPr lang="en-US" sz="2400" dirty="0"/>
          </a:p>
        </p:txBody>
      </p:sp>
    </p:spTree>
    <p:extLst>
      <p:ext uri="{BB962C8B-B14F-4D97-AF65-F5344CB8AC3E}">
        <p14:creationId xmlns:p14="http://schemas.microsoft.com/office/powerpoint/2010/main" val="417736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a:t>
            </a:r>
            <a:r>
              <a:rPr lang="en-US" sz="2800" dirty="0" smtClean="0"/>
              <a:t>pattern</a:t>
            </a:r>
            <a:endParaRPr lang="en-US" sz="2800" dirty="0"/>
          </a:p>
        </p:txBody>
      </p:sp>
      <p:sp>
        <p:nvSpPr>
          <p:cNvPr id="3" name="Content Placeholder 2"/>
          <p:cNvSpPr>
            <a:spLocks noGrp="1"/>
          </p:cNvSpPr>
          <p:nvPr>
            <p:ph idx="1"/>
          </p:nvPr>
        </p:nvSpPr>
        <p:spPr>
          <a:xfrm>
            <a:off x="677335" y="989046"/>
            <a:ext cx="8596668" cy="2304660"/>
          </a:xfrm>
        </p:spPr>
        <p:txBody>
          <a:bodyPr>
            <a:normAutofit/>
          </a:bodyPr>
          <a:lstStyle/>
          <a:p>
            <a:r>
              <a:rPr lang="en-US" sz="2400" dirty="0" smtClean="0"/>
              <a:t>Lazy initialization: It’s </a:t>
            </a:r>
            <a:r>
              <a:rPr lang="en-US" sz="2400" dirty="0"/>
              <a:t>the tactic of delaying the creation of an object, the calculation of a value, or some other expensive process, until the first time it is needed. In a singleton pattern, it restricts the creation of the instance until it is requested for first time</a:t>
            </a:r>
            <a:r>
              <a:rPr lang="en-US" sz="2400" dirty="0" smtClean="0"/>
              <a:t>.</a:t>
            </a:r>
            <a:endParaRPr lang="en-US" sz="2400" dirty="0"/>
          </a:p>
        </p:txBody>
      </p:sp>
    </p:spTree>
    <p:extLst>
      <p:ext uri="{BB962C8B-B14F-4D97-AF65-F5344CB8AC3E}">
        <p14:creationId xmlns:p14="http://schemas.microsoft.com/office/powerpoint/2010/main" val="21415101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484</TotalTime>
  <Words>475</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Java Design Patterns</vt:lpstr>
      <vt:lpstr>Categorization</vt:lpstr>
      <vt:lpstr>Categorization</vt:lpstr>
      <vt:lpstr>Factory design pattern</vt:lpstr>
      <vt:lpstr>Abstract factory design pattern</vt:lpstr>
      <vt:lpstr>Singleton design pattern</vt:lpstr>
      <vt:lpstr>Singleton design pattern</vt:lpstr>
      <vt:lpstr>Singleton design pattern</vt:lpstr>
      <vt:lpstr>Singleton design pattern</vt:lpstr>
      <vt:lpstr>Singleton design pattern</vt:lpstr>
      <vt:lpstr>Singleton design pattern</vt:lpstr>
      <vt:lpstr>Builder design pattern</vt:lpstr>
    </vt:vector>
  </TitlesOfParts>
  <Company>Samsung Research America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Design Patterns</dc:title>
  <dc:creator>Miguel Saavedra Lozano</dc:creator>
  <cp:lastModifiedBy>Miguel Saavedra Lozano</cp:lastModifiedBy>
  <cp:revision>16</cp:revision>
  <dcterms:created xsi:type="dcterms:W3CDTF">2019-10-23T23:07:44Z</dcterms:created>
  <dcterms:modified xsi:type="dcterms:W3CDTF">2019-10-25T01:00:59Z</dcterms:modified>
</cp:coreProperties>
</file>