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49"/>
  </p:notesMasterIdLst>
  <p:sldIdLst>
    <p:sldId id="256" r:id="rId3"/>
    <p:sldId id="295" r:id="rId4"/>
    <p:sldId id="302" r:id="rId5"/>
    <p:sldId id="305" r:id="rId6"/>
    <p:sldId id="306" r:id="rId7"/>
    <p:sldId id="294" r:id="rId8"/>
    <p:sldId id="271" r:id="rId9"/>
    <p:sldId id="273" r:id="rId10"/>
    <p:sldId id="297" r:id="rId11"/>
    <p:sldId id="258" r:id="rId12"/>
    <p:sldId id="298" r:id="rId13"/>
    <p:sldId id="299" r:id="rId14"/>
    <p:sldId id="300" r:id="rId15"/>
    <p:sldId id="301" r:id="rId16"/>
    <p:sldId id="274" r:id="rId17"/>
    <p:sldId id="304" r:id="rId18"/>
    <p:sldId id="276" r:id="rId19"/>
    <p:sldId id="277" r:id="rId20"/>
    <p:sldId id="307" r:id="rId21"/>
    <p:sldId id="308" r:id="rId22"/>
    <p:sldId id="316" r:id="rId23"/>
    <p:sldId id="317" r:id="rId24"/>
    <p:sldId id="309" r:id="rId25"/>
    <p:sldId id="318" r:id="rId26"/>
    <p:sldId id="319" r:id="rId27"/>
    <p:sldId id="320" r:id="rId28"/>
    <p:sldId id="321" r:id="rId29"/>
    <p:sldId id="322" r:id="rId30"/>
    <p:sldId id="323" r:id="rId31"/>
    <p:sldId id="324" r:id="rId32"/>
    <p:sldId id="311" r:id="rId33"/>
    <p:sldId id="325" r:id="rId34"/>
    <p:sldId id="313" r:id="rId35"/>
    <p:sldId id="314" r:id="rId36"/>
    <p:sldId id="283" r:id="rId37"/>
    <p:sldId id="284" r:id="rId38"/>
    <p:sldId id="285" r:id="rId39"/>
    <p:sldId id="286" r:id="rId40"/>
    <p:sldId id="287" r:id="rId41"/>
    <p:sldId id="288" r:id="rId42"/>
    <p:sldId id="289" r:id="rId43"/>
    <p:sldId id="290" r:id="rId44"/>
    <p:sldId id="291" r:id="rId45"/>
    <p:sldId id="315" r:id="rId46"/>
    <p:sldId id="292" r:id="rId47"/>
    <p:sldId id="30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ổng quan oracle" id="{E75E278A-FF0E-49A4-B170-79828D63BBAD}">
          <p14:sldIdLst>
            <p14:sldId id="256"/>
            <p14:sldId id="295"/>
            <p14:sldId id="302"/>
            <p14:sldId id="305"/>
            <p14:sldId id="306"/>
            <p14:sldId id="294"/>
            <p14:sldId id="271"/>
            <p14:sldId id="273"/>
            <p14:sldId id="297"/>
            <p14:sldId id="258"/>
            <p14:sldId id="298"/>
            <p14:sldId id="299"/>
            <p14:sldId id="300"/>
            <p14:sldId id="301"/>
            <p14:sldId id="274"/>
            <p14:sldId id="304"/>
          </p14:sldIdLst>
        </p14:section>
        <p14:section name="Cài đặt Oracle trên Window" id="{925EEF64-DD24-4E68-9FF6-9A8FEB9AE87D}">
          <p14:sldIdLst>
            <p14:sldId id="276"/>
            <p14:sldId id="277"/>
            <p14:sldId id="307"/>
            <p14:sldId id="308"/>
            <p14:sldId id="316"/>
            <p14:sldId id="317"/>
            <p14:sldId id="309"/>
            <p14:sldId id="318"/>
            <p14:sldId id="319"/>
            <p14:sldId id="320"/>
            <p14:sldId id="321"/>
            <p14:sldId id="322"/>
            <p14:sldId id="323"/>
            <p14:sldId id="324"/>
            <p14:sldId id="311"/>
            <p14:sldId id="325"/>
            <p14:sldId id="313"/>
            <p14:sldId id="314"/>
            <p14:sldId id="283"/>
            <p14:sldId id="284"/>
            <p14:sldId id="285"/>
            <p14:sldId id="286"/>
            <p14:sldId id="287"/>
            <p14:sldId id="288"/>
            <p14:sldId id="289"/>
            <p14:sldId id="290"/>
            <p14:sldId id="291"/>
            <p14:sldId id="315"/>
          </p14:sldIdLst>
        </p14:section>
        <p14:section name="Thực hành" id="{B1365AC2-7C0E-4A81-84B2-C75C943482F8}">
          <p14:sldIdLst>
            <p14:sldId id="292"/>
            <p14:sldId id="30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71" autoAdjust="0"/>
    <p:restoredTop sz="94280" autoAdjust="0"/>
  </p:normalViewPr>
  <p:slideViewPr>
    <p:cSldViewPr snapToGrid="0">
      <p:cViewPr varScale="1">
        <p:scale>
          <a:sx n="63" d="100"/>
          <a:sy n="63" d="100"/>
        </p:scale>
        <p:origin x="756" y="56"/>
      </p:cViewPr>
      <p:guideLst>
        <p:guide orient="horz" pos="2160"/>
        <p:guide pos="3840"/>
      </p:guideLst>
    </p:cSldViewPr>
  </p:slideViewPr>
  <p:notesTextViewPr>
    <p:cViewPr>
      <p:scale>
        <a:sx n="1" d="1"/>
        <a:sy n="1" d="1"/>
      </p:scale>
      <p:origin x="0" y="0"/>
    </p:cViewPr>
  </p:notesTextViewPr>
  <p:sorterViewPr>
    <p:cViewPr>
      <p:scale>
        <a:sx n="100" d="100"/>
        <a:sy n="100" d="100"/>
      </p:scale>
      <p:origin x="0" y="-10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https://www.youtube.com/watch?v=wDZWVRvhgoc</a:t>
            </a:r>
          </a:p>
          <a:p>
            <a:endParaRPr lang="en-US" dirty="0"/>
          </a:p>
          <a:p>
            <a:endParaRPr lang="en-US" dirty="0"/>
          </a:p>
          <a:p>
            <a:r>
              <a:rPr lang="en-US" dirty="0"/>
              <a:t>Let's start first with the database structure. On the left side, you have the client here. On the right side, you have the server here. The </a:t>
            </a:r>
            <a:r>
              <a:rPr lang="en-US" dirty="0" err="1"/>
              <a:t>server'side</a:t>
            </a:r>
            <a:r>
              <a:rPr lang="en-US" dirty="0"/>
              <a:t> is divided in 3 main structures: the memory, the logical structure and the physical </a:t>
            </a:r>
            <a:r>
              <a:rPr lang="en-US" dirty="0" err="1"/>
              <a:t>structure.To</a:t>
            </a:r>
            <a:r>
              <a:rPr lang="en-US" dirty="0"/>
              <a:t> provide you every steps of transaction, we would be using user Scott. It is important to know that the whole string is an alias and other database names. the string will be compared to this alias inside of a … This is similar to DNS will obtain all the </a:t>
            </a:r>
            <a:r>
              <a:rPr lang="en-US" dirty="0" err="1"/>
              <a:t>nescessary</a:t>
            </a:r>
            <a:r>
              <a:rPr lang="en-US" dirty="0"/>
              <a:t> details to read the database server. Locally, a user's process will be allocated and validated to connection through with listeners. The listeners will be interested to allocate to server's process. The user's processes is now linked to server's process. … For this example, we will execute an update. First, this s … will be validated, we call this step "the parsing". The server's process sends back the confirmation of the parsing. The statement will then be written into the shared pool and the redo log buffer. Next, we will also be created into the shared pool. The database lock, that is used for the </a:t>
            </a:r>
            <a:r>
              <a:rPr lang="en-US" dirty="0" err="1"/>
              <a:t>transation</a:t>
            </a:r>
            <a:r>
              <a:rPr lang="en-US" dirty="0"/>
              <a:t>, will be read and copied into the database Buffer cache. Only the field implicated in this transaction will be held into a none-do segment till the transaction is completed. We call those copies "the Before Image". A copy of this block will be duplicated with the update … .This copy is called "the after image". A confirmation will be sent to the user's process. The commit statement completes the transaction and is written into the redo log buffer. The commit statement triggers the log like a process and will send all statement for the current </a:t>
            </a:r>
            <a:r>
              <a:rPr lang="en-US" dirty="0" err="1"/>
              <a:t>consation</a:t>
            </a:r>
            <a:r>
              <a:rPr lang="en-US" dirty="0"/>
              <a:t> into the redo log files. The before image in the undo segment could be then deleted when the …  of the undo retention primary switch. a last confirmation will be sent to the user's process. When the correct log's full, it generates switch log, triggering at the same time the </a:t>
            </a:r>
            <a:r>
              <a:rPr lang="en-US" dirty="0" err="1"/>
              <a:t>ARCn's</a:t>
            </a:r>
            <a:r>
              <a:rPr lang="en-US" dirty="0"/>
              <a:t> process and the log sequence number. The </a:t>
            </a:r>
            <a:r>
              <a:rPr lang="en-US" dirty="0" err="1"/>
              <a:t>ARCn</a:t>
            </a:r>
            <a:r>
              <a:rPr lang="en-US" dirty="0"/>
              <a:t> will generate and the …. With the contact of the current </a:t>
            </a:r>
            <a:r>
              <a:rPr lang="en-US" dirty="0" err="1"/>
              <a:t>log.A</a:t>
            </a:r>
            <a:r>
              <a:rPr lang="en-US" dirty="0"/>
              <a:t> switch log will then trigger, its checkpoint passes, that will … (</a:t>
            </a:r>
            <a:r>
              <a:rPr lang="en-US" dirty="0" err="1"/>
              <a:t>không</a:t>
            </a:r>
            <a:r>
              <a:rPr lang="en-US" dirty="0"/>
              <a:t> </a:t>
            </a:r>
            <a:r>
              <a:rPr lang="en-US" dirty="0" err="1"/>
              <a:t>nghe</a:t>
            </a:r>
            <a:r>
              <a:rPr lang="en-US" dirty="0"/>
              <a:t> </a:t>
            </a:r>
            <a:r>
              <a:rPr lang="en-US" dirty="0" err="1"/>
              <a:t>được</a:t>
            </a:r>
            <a:r>
              <a:rPr lang="en-US" dirty="0"/>
              <a:t> </a:t>
            </a:r>
            <a:r>
              <a:rPr lang="en-US" dirty="0" err="1"/>
              <a:t>động</a:t>
            </a:r>
            <a:r>
              <a:rPr lang="en-US" dirty="0"/>
              <a:t> </a:t>
            </a:r>
            <a:r>
              <a:rPr lang="en-US" dirty="0" err="1"/>
              <a:t>từ</a:t>
            </a:r>
            <a:r>
              <a:rPr lang="en-US" dirty="0"/>
              <a:t> </a:t>
            </a:r>
            <a:r>
              <a:rPr lang="en-US" dirty="0" err="1"/>
              <a:t>gì</a:t>
            </a:r>
            <a:r>
              <a:rPr lang="en-US" dirty="0"/>
              <a:t>) checkpoint number by applying this last number into each data … (</a:t>
            </a:r>
            <a:r>
              <a:rPr lang="en-US" dirty="0" err="1"/>
              <a:t>khoong</a:t>
            </a:r>
            <a:r>
              <a:rPr lang="en-US" dirty="0"/>
              <a:t> </a:t>
            </a:r>
            <a:r>
              <a:rPr lang="en-US" dirty="0" err="1"/>
              <a:t>nghe</a:t>
            </a:r>
            <a:r>
              <a:rPr lang="en-US" dirty="0"/>
              <a:t> ). The checkpoint </a:t>
            </a:r>
            <a:r>
              <a:rPr lang="en-US" dirty="0" err="1"/>
              <a:t>process'll</a:t>
            </a:r>
            <a:r>
              <a:rPr lang="en-US" dirty="0"/>
              <a:t> finally trigger the database right the process and right the last image from the database … into the table</a:t>
            </a:r>
          </a:p>
          <a:p>
            <a:endParaRPr lang="en-US" dirty="0"/>
          </a:p>
        </p:txBody>
      </p:sp>
      <p:sp>
        <p:nvSpPr>
          <p:cNvPr id="4" name="Slide Number Placeholder 3"/>
          <p:cNvSpPr>
            <a:spLocks noGrp="1"/>
          </p:cNvSpPr>
          <p:nvPr>
            <p:ph type="sldNum" sz="quarter" idx="10"/>
          </p:nvPr>
        </p:nvSpPr>
        <p:spPr/>
        <p:txBody>
          <a:bodyPr/>
          <a:lstStyle/>
          <a:p>
            <a:fld id="{3F63E85C-6940-437B-94D4-A89918CE11E5}" type="slidenum">
              <a:rPr lang="en-US" smtClean="0"/>
              <a:t>16</a:t>
            </a:fld>
            <a:endParaRPr lang="en-US"/>
          </a:p>
        </p:txBody>
      </p:sp>
    </p:spTree>
    <p:extLst>
      <p:ext uri="{BB962C8B-B14F-4D97-AF65-F5344CB8AC3E}">
        <p14:creationId xmlns:p14="http://schemas.microsoft.com/office/powerpoint/2010/main" val="4268832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72887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173360" y="0"/>
            <a:ext cx="11831406" cy="728870"/>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BEEBAAA-29B5-4AF5-BC5F-7E580C29002D}" type="datetimeFigureOut">
              <a:rPr lang="en-US" smtClean="0"/>
              <a:pPr/>
              <a:t>8/14/2024</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BEEBAAA-29B5-4AF5-BC5F-7E580C29002D}" type="datetimeFigureOut">
              <a:rPr lang="en-US" smtClean="0"/>
              <a:pPr/>
              <a:t>8/14/2024</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2.xml"/><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rive.google.com/file/d/1jmxogc4VwJcIaf7OBJjvZF7zdaia_UG1/view?usp=sharing" TargetMode="External"/><Relationship Id="rId2" Type="http://schemas.openxmlformats.org/officeDocument/2006/relationships/hyperlink" Target="https://www.oracle.com/database/technologies/oracle-database-software-downloads.html" TargetMode="External"/><Relationship Id="rId1" Type="http://schemas.openxmlformats.org/officeDocument/2006/relationships/slideLayout" Target="../slideLayouts/slideLayout2.xml"/><Relationship Id="rId4" Type="http://schemas.openxmlformats.org/officeDocument/2006/relationships/hyperlink" Target="https://www.oracle.com/database/sqldeveloper/technologies/download/"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youtu.be/x0K7y2j_s8g" TargetMode="External"/><Relationship Id="rId2" Type="http://schemas.openxmlformats.org/officeDocument/2006/relationships/slideLayout" Target="../slideLayouts/slideLayout2.xml"/><Relationship Id="rId1" Type="http://schemas.openxmlformats.org/officeDocument/2006/relationships/video" Target="https://www.youtube.com/embed/x0K7y2j_s8g?feature=oembed" TargetMode="External"/><Relationship Id="rId4" Type="http://schemas.openxmlformats.org/officeDocument/2006/relationships/image" Target="../media/image27.jpeg"/></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youtu.be/OuOzQjQzGcQ" TargetMode="External"/><Relationship Id="rId2" Type="http://schemas.openxmlformats.org/officeDocument/2006/relationships/slideLayout" Target="../slideLayouts/slideLayout2.xml"/><Relationship Id="rId1" Type="http://schemas.openxmlformats.org/officeDocument/2006/relationships/video" Target="https://www.youtube.com/embed/OuOzQjQzGcQ?feature=oembed" TargetMode="External"/><Relationship Id="rId4" Type="http://schemas.openxmlformats.org/officeDocument/2006/relationships/image" Target="../media/image37.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10.xml"/><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slide" Target="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5169" y="360994"/>
            <a:ext cx="10515600" cy="2387600"/>
          </a:xfrm>
        </p:spPr>
        <p:txBody>
          <a:bodyPr/>
          <a:lstStyle/>
          <a:p>
            <a:pPr algn="ctr"/>
            <a:r>
              <a:rPr lang="en-US" b="1">
                <a:effectLst>
                  <a:outerShdw blurRad="38100" dist="38100" dir="2700000" algn="tl">
                    <a:srgbClr val="000000">
                      <a:alpha val="43137"/>
                    </a:srgbClr>
                  </a:outerShdw>
                </a:effectLst>
              </a:rPr>
              <a:t>CÔNG NGHỆ ORACLE</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5327374" y="4907230"/>
            <a:ext cx="6614106" cy="1747570"/>
          </a:xfrm>
        </p:spPr>
        <p:txBody>
          <a:bodyPr>
            <a:noAutofit/>
          </a:bodyPr>
          <a:lstStyle/>
          <a:p>
            <a:pPr>
              <a:lnSpc>
                <a:spcPts val="2400"/>
              </a:lnSpc>
              <a:spcBef>
                <a:spcPts val="0"/>
              </a:spcBef>
            </a:pPr>
            <a:r>
              <a:rPr lang="en-US" sz="1800" b="1"/>
              <a:t>Biên soạn: Nguyễn Việt Hưng</a:t>
            </a:r>
          </a:p>
          <a:p>
            <a:pPr>
              <a:lnSpc>
                <a:spcPts val="2400"/>
              </a:lnSpc>
              <a:spcBef>
                <a:spcPts val="0"/>
              </a:spcBef>
            </a:pPr>
            <a:r>
              <a:rPr lang="en-US" sz="1800" b="1"/>
              <a:t>Bộ môn: Khoa Học Máy Tính -  Khoa Công Nghệ Thông Tin</a:t>
            </a:r>
          </a:p>
          <a:p>
            <a:pPr>
              <a:lnSpc>
                <a:spcPts val="2400"/>
              </a:lnSpc>
              <a:spcBef>
                <a:spcPts val="0"/>
              </a:spcBef>
            </a:pPr>
            <a:r>
              <a:rPr lang="en-US" sz="1800" b="1"/>
              <a:t>Trường Đại Học Giao Thông Vân Tải</a:t>
            </a:r>
          </a:p>
          <a:p>
            <a:pPr>
              <a:lnSpc>
                <a:spcPts val="2400"/>
              </a:lnSpc>
              <a:spcBef>
                <a:spcPts val="0"/>
              </a:spcBef>
            </a:pPr>
            <a:r>
              <a:rPr lang="en-US" sz="1800" b="1">
                <a:solidFill>
                  <a:schemeClr val="accent1">
                    <a:lumMod val="75000"/>
                  </a:schemeClr>
                </a:solidFill>
              </a:rPr>
              <a:t>Email   : hungnv@utc.edu.vn - SDT: 0868.004.008</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10749367" cy="1208868"/>
          </a:xfrm>
        </p:spPr>
        <p:txBody>
          <a:bodyPr/>
          <a:lstStyle/>
          <a:p>
            <a:r>
              <a:rPr lang="en-US"/>
              <a:t>1. Tổng </a:t>
            </a:r>
            <a:r>
              <a:rPr lang="fr-FR"/>
              <a:t>quan về hệ quản trị CSDL Oracle</a:t>
            </a:r>
            <a:endParaRPr lang="en-US" dirty="0"/>
          </a:p>
        </p:txBody>
      </p:sp>
      <p:sp>
        <p:nvSpPr>
          <p:cNvPr id="5" name="Rectangle 4"/>
          <p:cNvSpPr/>
          <p:nvPr/>
        </p:nvSpPr>
        <p:spPr>
          <a:xfrm>
            <a:off x="522130" y="1176207"/>
            <a:ext cx="11147739" cy="5693866"/>
          </a:xfrm>
          <a:prstGeom prst="rect">
            <a:avLst/>
          </a:prstGeom>
        </p:spPr>
        <p:txBody>
          <a:bodyPr wrap="square">
            <a:spAutoFit/>
          </a:bodyPr>
          <a:lstStyle/>
          <a:p>
            <a:pPr marL="342900" marR="0" lvl="0" indent="-342900" algn="just">
              <a:spcBef>
                <a:spcPts val="0"/>
              </a:spcBef>
              <a:spcAft>
                <a:spcPts val="1200"/>
              </a:spcAft>
              <a:buFont typeface="Symbol" panose="05050102010706020507" pitchFamily="18" charset="2"/>
              <a:buChar char=""/>
            </a:pPr>
            <a:r>
              <a:rPr lang="vi-VN" sz="2400" dirty="0">
                <a:latin typeface="Times New Roman" panose="02020603050405020304" pitchFamily="18" charset="0"/>
                <a:ea typeface="MS Mincho" panose="02020609040205080304" pitchFamily="49" charset="-128"/>
              </a:rPr>
              <a:t>Phiên bản 1 (năm 1977),  Phiên bản 2 (năm 1979) </a:t>
            </a:r>
            <a:endParaRPr lang="en-US" sz="2400" dirty="0">
              <a:latin typeface="Times New Roman" panose="02020603050405020304" pitchFamily="18" charset="0"/>
              <a:ea typeface="MS Mincho" panose="02020609040205080304" pitchFamily="49" charset="-128"/>
            </a:endParaRPr>
          </a:p>
          <a:p>
            <a:pPr marL="342900" marR="0" lvl="0" indent="-342900" algn="just">
              <a:spcBef>
                <a:spcPts val="0"/>
              </a:spcBef>
              <a:spcAft>
                <a:spcPts val="1200"/>
              </a:spcAft>
              <a:buFont typeface="Symbol" panose="05050102010706020507" pitchFamily="18" charset="2"/>
              <a:buChar char=""/>
            </a:pPr>
            <a:r>
              <a:rPr lang="vi-VN" sz="2400" dirty="0">
                <a:latin typeface="Times New Roman" panose="02020603050405020304" pitchFamily="18" charset="0"/>
                <a:ea typeface="MS Mincho" panose="02020609040205080304" pitchFamily="49" charset="-128"/>
              </a:rPr>
              <a:t>Phiên bản 3 (năm 1983),  Phiên bản 4 (1984) </a:t>
            </a:r>
            <a:endParaRPr lang="en-US" sz="2400" dirty="0">
              <a:latin typeface="Times New Roman" panose="02020603050405020304" pitchFamily="18" charset="0"/>
              <a:ea typeface="MS Mincho" panose="02020609040205080304" pitchFamily="49" charset="-128"/>
            </a:endParaRPr>
          </a:p>
          <a:p>
            <a:pPr marL="342900" marR="0" lvl="0" indent="-342900" algn="just">
              <a:spcBef>
                <a:spcPts val="0"/>
              </a:spcBef>
              <a:spcAft>
                <a:spcPts val="1200"/>
              </a:spcAft>
              <a:buFont typeface="Symbol" panose="05050102010706020507" pitchFamily="18" charset="2"/>
              <a:buChar char=""/>
            </a:pPr>
            <a:r>
              <a:rPr lang="vi-VN" sz="2400" dirty="0">
                <a:latin typeface="Times New Roman" panose="02020603050405020304" pitchFamily="18" charset="0"/>
                <a:ea typeface="MS Mincho" panose="02020609040205080304" pitchFamily="49" charset="-128"/>
              </a:rPr>
              <a:t>Phiên bản 5 phát hành năm 1985 (SQLNet: hệ thống khách/chủ (client/server)). </a:t>
            </a:r>
            <a:endParaRPr lang="en-US" sz="2400" dirty="0">
              <a:latin typeface="Times New Roman" panose="02020603050405020304" pitchFamily="18" charset="0"/>
              <a:ea typeface="MS Mincho" panose="02020609040205080304" pitchFamily="49" charset="-128"/>
            </a:endParaRPr>
          </a:p>
          <a:p>
            <a:pPr marL="342900" marR="0" lvl="0" indent="-342900" algn="just">
              <a:spcBef>
                <a:spcPts val="0"/>
              </a:spcBef>
              <a:spcAft>
                <a:spcPts val="1200"/>
              </a:spcAft>
              <a:buFont typeface="Symbol" panose="05050102010706020507" pitchFamily="18" charset="2"/>
              <a:buChar char=""/>
            </a:pPr>
            <a:r>
              <a:rPr lang="vi-VN" sz="2400" dirty="0">
                <a:latin typeface="Times New Roman" panose="02020603050405020304" pitchFamily="18" charset="0"/>
                <a:ea typeface="MS Mincho" panose="02020609040205080304" pitchFamily="49" charset="-128"/>
              </a:rPr>
              <a:t>Phiên bản 6 phát hành năm 1988 (Sequence, thao tác ghi trễ). </a:t>
            </a:r>
            <a:endParaRPr lang="en-US" sz="2400" dirty="0">
              <a:latin typeface="Times New Roman" panose="02020603050405020304" pitchFamily="18" charset="0"/>
              <a:ea typeface="MS Mincho" panose="02020609040205080304" pitchFamily="49" charset="-128"/>
            </a:endParaRPr>
          </a:p>
          <a:p>
            <a:pPr marL="342900" marR="0" lvl="0" indent="-342900" algn="just">
              <a:spcBef>
                <a:spcPts val="0"/>
              </a:spcBef>
              <a:spcAft>
                <a:spcPts val="1200"/>
              </a:spcAft>
              <a:buFont typeface="Symbol" panose="05050102010706020507" pitchFamily="18" charset="2"/>
              <a:buChar char=""/>
            </a:pPr>
            <a:r>
              <a:rPr lang="vi-VN" sz="2400" dirty="0">
                <a:latin typeface="Times New Roman" panose="02020603050405020304" pitchFamily="18" charset="0"/>
                <a:ea typeface="MS Mincho" panose="02020609040205080304" pitchFamily="49" charset="-128"/>
              </a:rPr>
              <a:t>Oracle7 được phát hành năm 1992 (SQL*DBA). </a:t>
            </a:r>
            <a:endParaRPr lang="en-US" sz="2400" dirty="0">
              <a:latin typeface="Times New Roman" panose="02020603050405020304" pitchFamily="18" charset="0"/>
              <a:ea typeface="MS Mincho" panose="02020609040205080304" pitchFamily="49" charset="-128"/>
            </a:endParaRPr>
          </a:p>
          <a:p>
            <a:pPr marL="342900" marR="0" lvl="0" indent="-342900" algn="just">
              <a:spcBef>
                <a:spcPts val="0"/>
              </a:spcBef>
              <a:spcAft>
                <a:spcPts val="1200"/>
              </a:spcAft>
              <a:buFont typeface="Symbol" panose="05050102010706020507" pitchFamily="18" charset="2"/>
              <a:buChar char=""/>
            </a:pPr>
            <a:r>
              <a:rPr lang="en-US" sz="2400" dirty="0" err="1">
                <a:latin typeface="Times New Roman" panose="02020603050405020304" pitchFamily="18" charset="0"/>
                <a:ea typeface="MS Mincho" panose="02020609040205080304" pitchFamily="49" charset="-128"/>
              </a:rPr>
              <a:t>Năm</a:t>
            </a:r>
            <a:r>
              <a:rPr lang="en-US" sz="2400" dirty="0">
                <a:latin typeface="Times New Roman" panose="02020603050405020304" pitchFamily="18" charset="0"/>
                <a:ea typeface="MS Mincho" panose="02020609040205080304" pitchFamily="49" charset="-128"/>
              </a:rPr>
              <a:t> 1999 Oracle </a:t>
            </a:r>
            <a:r>
              <a:rPr lang="en-US" sz="2400" dirty="0" err="1">
                <a:latin typeface="Times New Roman" panose="02020603050405020304" pitchFamily="18" charset="0"/>
                <a:ea typeface="MS Mincho" panose="02020609040205080304" pitchFamily="49" charset="-128"/>
              </a:rPr>
              <a:t>giới</a:t>
            </a:r>
            <a:r>
              <a:rPr lang="en-US" sz="2400" dirty="0">
                <a:latin typeface="Times New Roman" panose="02020603050405020304" pitchFamily="18" charset="0"/>
                <a:ea typeface="MS Mincho" panose="02020609040205080304" pitchFamily="49" charset="-128"/>
              </a:rPr>
              <a:t> </a:t>
            </a:r>
            <a:r>
              <a:rPr lang="en-US" sz="2400" dirty="0" err="1">
                <a:latin typeface="Times New Roman" panose="02020603050405020304" pitchFamily="18" charset="0"/>
                <a:ea typeface="MS Mincho" panose="02020609040205080304" pitchFamily="49" charset="-128"/>
              </a:rPr>
              <a:t>thiệu</a:t>
            </a:r>
            <a:r>
              <a:rPr lang="en-US" sz="2400" dirty="0">
                <a:latin typeface="Times New Roman" panose="02020603050405020304" pitchFamily="18" charset="0"/>
                <a:ea typeface="MS Mincho" panose="02020609040205080304" pitchFamily="49" charset="-128"/>
              </a:rPr>
              <a:t> Oracle8i (</a:t>
            </a:r>
            <a:r>
              <a:rPr lang="en-US" sz="2400" dirty="0" err="1">
                <a:latin typeface="Times New Roman" panose="02020603050405020304" pitchFamily="18" charset="0"/>
                <a:ea typeface="MS Mincho" panose="02020609040205080304" pitchFamily="49" charset="-128"/>
              </a:rPr>
              <a:t>i</a:t>
            </a:r>
            <a:r>
              <a:rPr lang="en-US" sz="2400" dirty="0">
                <a:latin typeface="Times New Roman" panose="02020603050405020304" pitchFamily="18" charset="0"/>
                <a:ea typeface="MS Mincho" panose="02020609040205080304" pitchFamily="49" charset="-128"/>
              </a:rPr>
              <a:t>: internet). </a:t>
            </a:r>
          </a:p>
          <a:p>
            <a:pPr marL="342900" marR="0" lvl="0" indent="-342900" algn="just">
              <a:spcBef>
                <a:spcPts val="0"/>
              </a:spcBef>
              <a:spcAft>
                <a:spcPts val="1200"/>
              </a:spcAft>
              <a:buFont typeface="Symbol" panose="05050102010706020507" pitchFamily="18" charset="2"/>
              <a:buChar char=""/>
            </a:pPr>
            <a:r>
              <a:rPr lang="en-US" sz="2400" dirty="0" err="1">
                <a:latin typeface="Times New Roman" panose="02020603050405020304" pitchFamily="18" charset="0"/>
                <a:ea typeface="MS Mincho" panose="02020609040205080304" pitchFamily="49" charset="-128"/>
              </a:rPr>
              <a:t>Năm</a:t>
            </a:r>
            <a:r>
              <a:rPr lang="en-US" sz="2400" dirty="0">
                <a:latin typeface="Times New Roman" panose="02020603050405020304" pitchFamily="18" charset="0"/>
                <a:ea typeface="MS Mincho" panose="02020609040205080304" pitchFamily="49" charset="-128"/>
              </a:rPr>
              <a:t> 2001-2002: 2 </a:t>
            </a:r>
            <a:r>
              <a:rPr lang="en-US" sz="2400" dirty="0" err="1">
                <a:latin typeface="Times New Roman" panose="02020603050405020304" pitchFamily="18" charset="0"/>
                <a:ea typeface="MS Mincho" panose="02020609040205080304" pitchFamily="49" charset="-128"/>
              </a:rPr>
              <a:t>phiên</a:t>
            </a:r>
            <a:r>
              <a:rPr lang="en-US" sz="2400" dirty="0">
                <a:latin typeface="Times New Roman" panose="02020603050405020304" pitchFamily="18" charset="0"/>
                <a:ea typeface="MS Mincho" panose="02020609040205080304" pitchFamily="49" charset="-128"/>
              </a:rPr>
              <a:t> </a:t>
            </a:r>
            <a:r>
              <a:rPr lang="en-US" sz="2400" dirty="0" err="1">
                <a:latin typeface="Times New Roman" panose="02020603050405020304" pitchFamily="18" charset="0"/>
                <a:ea typeface="MS Mincho" panose="02020609040205080304" pitchFamily="49" charset="-128"/>
              </a:rPr>
              <a:t>bản</a:t>
            </a:r>
            <a:r>
              <a:rPr lang="en-US" sz="2400" dirty="0">
                <a:latin typeface="Times New Roman" panose="02020603050405020304" pitchFamily="18" charset="0"/>
                <a:ea typeface="MS Mincho" panose="02020609040205080304" pitchFamily="49" charset="-128"/>
              </a:rPr>
              <a:t> Oracle9i (Release 1&amp;2)</a:t>
            </a:r>
          </a:p>
          <a:p>
            <a:pPr marL="342900" marR="0" lvl="0" indent="-342900" algn="just">
              <a:spcBef>
                <a:spcPts val="0"/>
              </a:spcBef>
              <a:spcAft>
                <a:spcPts val="1200"/>
              </a:spcAft>
              <a:buFont typeface="Symbol" panose="05050102010706020507" pitchFamily="18" charset="2"/>
              <a:buChar char=""/>
            </a:pPr>
            <a:r>
              <a:rPr lang="en-US" sz="2400" dirty="0" err="1">
                <a:latin typeface="Times New Roman" panose="02020603050405020304" pitchFamily="18" charset="0"/>
                <a:ea typeface="MS Mincho" panose="02020609040205080304" pitchFamily="49" charset="-128"/>
              </a:rPr>
              <a:t>Năm</a:t>
            </a:r>
            <a:r>
              <a:rPr lang="en-US" sz="2400" dirty="0">
                <a:latin typeface="Times New Roman" panose="02020603050405020304" pitchFamily="18" charset="0"/>
                <a:ea typeface="MS Mincho" panose="02020609040205080304" pitchFamily="49" charset="-128"/>
              </a:rPr>
              <a:t> 2004-2005: 2 </a:t>
            </a:r>
            <a:r>
              <a:rPr lang="en-US" sz="2400" dirty="0" err="1">
                <a:latin typeface="Times New Roman" panose="02020603050405020304" pitchFamily="18" charset="0"/>
                <a:ea typeface="MS Mincho" panose="02020609040205080304" pitchFamily="49" charset="-128"/>
              </a:rPr>
              <a:t>phiên</a:t>
            </a:r>
            <a:r>
              <a:rPr lang="en-US" sz="2400" dirty="0">
                <a:latin typeface="Times New Roman" panose="02020603050405020304" pitchFamily="18" charset="0"/>
                <a:ea typeface="MS Mincho" panose="02020609040205080304" pitchFamily="49" charset="-128"/>
              </a:rPr>
              <a:t> </a:t>
            </a:r>
            <a:r>
              <a:rPr lang="en-US" sz="2400" dirty="0" err="1">
                <a:latin typeface="Times New Roman" panose="02020603050405020304" pitchFamily="18" charset="0"/>
                <a:ea typeface="MS Mincho" panose="02020609040205080304" pitchFamily="49" charset="-128"/>
              </a:rPr>
              <a:t>bản</a:t>
            </a:r>
            <a:r>
              <a:rPr lang="en-US" sz="2400" dirty="0">
                <a:latin typeface="Times New Roman" panose="02020603050405020304" pitchFamily="18" charset="0"/>
                <a:ea typeface="MS Mincho" panose="02020609040205080304" pitchFamily="49" charset="-128"/>
              </a:rPr>
              <a:t> Oracle10g (g: Grid) (Release 1&amp;2).    </a:t>
            </a:r>
          </a:p>
          <a:p>
            <a:pPr marL="342900" marR="0" lvl="0" indent="-342900" algn="just">
              <a:spcBef>
                <a:spcPts val="0"/>
              </a:spcBef>
              <a:spcAft>
                <a:spcPts val="1200"/>
              </a:spcAft>
              <a:buFont typeface="Symbol" panose="05050102010706020507" pitchFamily="18" charset="2"/>
              <a:buChar char=""/>
            </a:pPr>
            <a:r>
              <a:rPr lang="en-US" sz="2400" dirty="0" err="1">
                <a:latin typeface="Times New Roman" panose="02020603050405020304" pitchFamily="18" charset="0"/>
                <a:ea typeface="MS Mincho" panose="02020609040205080304" pitchFamily="49" charset="-128"/>
              </a:rPr>
              <a:t>Năm</a:t>
            </a:r>
            <a:r>
              <a:rPr lang="en-US" sz="2400" dirty="0">
                <a:latin typeface="Times New Roman" panose="02020603050405020304" pitchFamily="18" charset="0"/>
                <a:ea typeface="MS Mincho" panose="02020609040205080304" pitchFamily="49" charset="-128"/>
              </a:rPr>
              <a:t> 2008 – 2009: </a:t>
            </a:r>
            <a:r>
              <a:rPr lang="en-US" sz="2400" dirty="0" err="1">
                <a:latin typeface="Times New Roman" panose="02020603050405020304" pitchFamily="18" charset="0"/>
                <a:ea typeface="MS Mincho" panose="02020609040205080304" pitchFamily="49" charset="-128"/>
              </a:rPr>
              <a:t>Phiên</a:t>
            </a:r>
            <a:r>
              <a:rPr lang="en-US" sz="2400" dirty="0">
                <a:latin typeface="Times New Roman" panose="02020603050405020304" pitchFamily="18" charset="0"/>
                <a:ea typeface="MS Mincho" panose="02020609040205080304" pitchFamily="49" charset="-128"/>
              </a:rPr>
              <a:t> </a:t>
            </a:r>
            <a:r>
              <a:rPr lang="en-US" sz="2400" dirty="0" err="1">
                <a:latin typeface="Times New Roman" panose="02020603050405020304" pitchFamily="18" charset="0"/>
                <a:ea typeface="MS Mincho" panose="02020609040205080304" pitchFamily="49" charset="-128"/>
              </a:rPr>
              <a:t>bản</a:t>
            </a:r>
            <a:r>
              <a:rPr lang="en-US" sz="2400" dirty="0">
                <a:latin typeface="Times New Roman" panose="02020603050405020304" pitchFamily="18" charset="0"/>
                <a:ea typeface="MS Mincho" panose="02020609040205080304" pitchFamily="49" charset="-128"/>
              </a:rPr>
              <a:t> 11g  </a:t>
            </a:r>
          </a:p>
          <a:p>
            <a:pPr marL="342900" marR="0" lvl="0" indent="-342900" algn="just">
              <a:spcBef>
                <a:spcPts val="0"/>
              </a:spcBef>
              <a:spcAft>
                <a:spcPts val="1200"/>
              </a:spcAft>
              <a:buFont typeface="Symbol" panose="05050102010706020507" pitchFamily="18" charset="2"/>
              <a:buChar char=""/>
            </a:pPr>
            <a:r>
              <a:rPr lang="en-US" sz="2400" dirty="0">
                <a:latin typeface="Times New Roman" panose="02020603050405020304" pitchFamily="18" charset="0"/>
                <a:ea typeface="MS Mincho" panose="02020609040205080304" pitchFamily="49" charset="-128"/>
              </a:rPr>
              <a:t>1/7/2013: </a:t>
            </a:r>
            <a:r>
              <a:rPr lang="en-US" sz="2400" dirty="0" err="1">
                <a:latin typeface="Times New Roman" panose="02020603050405020304" pitchFamily="18" charset="0"/>
                <a:ea typeface="MS Mincho" panose="02020609040205080304" pitchFamily="49" charset="-128"/>
              </a:rPr>
              <a:t>Phiên</a:t>
            </a:r>
            <a:r>
              <a:rPr lang="en-US" sz="2400" dirty="0">
                <a:latin typeface="Times New Roman" panose="02020603050405020304" pitchFamily="18" charset="0"/>
                <a:ea typeface="MS Mincho" panose="02020609040205080304" pitchFamily="49" charset="-128"/>
              </a:rPr>
              <a:t> </a:t>
            </a:r>
            <a:r>
              <a:rPr lang="en-US" sz="2400" dirty="0" err="1">
                <a:latin typeface="Times New Roman" panose="02020603050405020304" pitchFamily="18" charset="0"/>
                <a:ea typeface="MS Mincho" panose="02020609040205080304" pitchFamily="49" charset="-128"/>
              </a:rPr>
              <a:t>bản</a:t>
            </a:r>
            <a:r>
              <a:rPr lang="en-US" sz="2400" dirty="0">
                <a:latin typeface="Times New Roman" panose="02020603050405020304" pitchFamily="18" charset="0"/>
                <a:ea typeface="MS Mincho" panose="02020609040205080304" pitchFamily="49" charset="-128"/>
              </a:rPr>
              <a:t> 12c</a:t>
            </a:r>
          </a:p>
          <a:p>
            <a:pPr marL="342900" marR="0" lvl="0" indent="-342900" algn="just">
              <a:spcBef>
                <a:spcPts val="0"/>
              </a:spcBef>
              <a:spcAft>
                <a:spcPts val="1200"/>
              </a:spcAft>
              <a:buFont typeface="Symbol" panose="05050102010706020507" pitchFamily="18" charset="2"/>
              <a:buChar char=""/>
            </a:pPr>
            <a:r>
              <a:rPr lang="en-US" sz="2400" dirty="0">
                <a:effectLst/>
                <a:latin typeface="Times New Roman" panose="02020603050405020304" pitchFamily="18" charset="0"/>
                <a:ea typeface="MS Mincho" panose="02020609040205080304" pitchFamily="49" charset="-128"/>
              </a:rPr>
              <a:t>2018: </a:t>
            </a:r>
            <a:r>
              <a:rPr lang="en-US" sz="2400" dirty="0" err="1">
                <a:effectLst/>
                <a:latin typeface="Times New Roman" panose="02020603050405020304" pitchFamily="18" charset="0"/>
                <a:ea typeface="MS Mincho" panose="02020609040205080304" pitchFamily="49" charset="-128"/>
              </a:rPr>
              <a:t>Phiên</a:t>
            </a:r>
            <a:r>
              <a:rPr lang="en-US" sz="2400" dirty="0">
                <a:effectLst/>
                <a:latin typeface="Times New Roman" panose="02020603050405020304" pitchFamily="18" charset="0"/>
                <a:ea typeface="MS Mincho" panose="02020609040205080304" pitchFamily="49" charset="-128"/>
              </a:rPr>
              <a:t> </a:t>
            </a:r>
            <a:r>
              <a:rPr lang="en-US" sz="2400" dirty="0" err="1">
                <a:effectLst/>
                <a:latin typeface="Times New Roman" panose="02020603050405020304" pitchFamily="18" charset="0"/>
                <a:ea typeface="MS Mincho" panose="02020609040205080304" pitchFamily="49" charset="-128"/>
              </a:rPr>
              <a:t>bản</a:t>
            </a:r>
            <a:r>
              <a:rPr lang="en-US" sz="2400" dirty="0">
                <a:effectLst/>
                <a:latin typeface="Times New Roman" panose="02020603050405020304" pitchFamily="18" charset="0"/>
                <a:ea typeface="MS Mincho" panose="02020609040205080304" pitchFamily="49" charset="-128"/>
              </a:rPr>
              <a:t> 18c	2019: 19C	2021: 21C</a:t>
            </a:r>
          </a:p>
        </p:txBody>
      </p:sp>
      <p:sp>
        <p:nvSpPr>
          <p:cNvPr id="3" name="Rectangle 2"/>
          <p:cNvSpPr/>
          <p:nvPr/>
        </p:nvSpPr>
        <p:spPr>
          <a:xfrm>
            <a:off x="206869" y="632707"/>
            <a:ext cx="4160113" cy="738664"/>
          </a:xfrm>
          <a:prstGeom prst="rect">
            <a:avLst/>
          </a:prstGeom>
        </p:spPr>
        <p:txBody>
          <a:bodyPr wrap="none">
            <a:spAutoFit/>
          </a:bodyPr>
          <a:lstStyle/>
          <a:p>
            <a:pPr marL="0" marR="0" lvl="2">
              <a:lnSpc>
                <a:spcPct val="150000"/>
              </a:lnSpc>
              <a:spcBef>
                <a:spcPts val="0"/>
              </a:spcBef>
              <a:spcAft>
                <a:spcPts val="0"/>
              </a:spcAft>
              <a:tabLst>
                <a:tab pos="270510" algn="l"/>
              </a:tabLst>
            </a:pPr>
            <a:r>
              <a:rPr lang="en-US" sz="2800" b="1">
                <a:latin typeface="Times New Roman" panose="02020603050405020304" pitchFamily="18" charset="0"/>
                <a:ea typeface="MS Mincho" panose="02020609040205080304" pitchFamily="49" charset="-128"/>
              </a:rPr>
              <a:t>1</a:t>
            </a:r>
            <a:r>
              <a:rPr lang="vi-VN" sz="2800" b="1">
                <a:latin typeface="Times New Roman" panose="02020603050405020304" pitchFamily="18" charset="0"/>
                <a:ea typeface="MS Mincho" panose="02020609040205080304" pitchFamily="49" charset="-128"/>
              </a:rPr>
              <a:t>.</a:t>
            </a:r>
            <a:r>
              <a:rPr lang="en-US" sz="2800" b="1">
                <a:latin typeface="Times New Roman" panose="02020603050405020304" pitchFamily="18" charset="0"/>
                <a:ea typeface="MS Mincho" panose="02020609040205080304" pitchFamily="49" charset="-128"/>
              </a:rPr>
              <a:t>3</a:t>
            </a:r>
            <a:r>
              <a:rPr lang="vi-VN" sz="2800" b="1">
                <a:latin typeface="Times New Roman" panose="02020603050405020304" pitchFamily="18" charset="0"/>
                <a:ea typeface="MS Mincho" panose="02020609040205080304" pitchFamily="49" charset="-128"/>
              </a:rPr>
              <a:t>. </a:t>
            </a:r>
            <a:r>
              <a:rPr lang="en-US" sz="2800" b="1">
                <a:latin typeface="Times New Roman" panose="02020603050405020304" pitchFamily="18" charset="0"/>
                <a:ea typeface="MS Mincho" panose="02020609040205080304" pitchFamily="49" charset="-128"/>
              </a:rPr>
              <a:t>Lịch sử các phiên bản</a:t>
            </a:r>
            <a:endParaRPr lang="vi-VN" sz="2800">
              <a:effectLst/>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86734607"/>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10749367" cy="1208868"/>
          </a:xfrm>
        </p:spPr>
        <p:txBody>
          <a:bodyPr/>
          <a:lstStyle/>
          <a:p>
            <a:r>
              <a:rPr lang="en-US"/>
              <a:t>1. Tổng </a:t>
            </a:r>
            <a:r>
              <a:rPr lang="fr-FR"/>
              <a:t>quan về hệ quản trị CSDL Oracle</a:t>
            </a:r>
            <a:endParaRPr lang="en-US" dirty="0"/>
          </a:p>
        </p:txBody>
      </p:sp>
      <p:sp>
        <p:nvSpPr>
          <p:cNvPr id="3" name="Rectangle 2"/>
          <p:cNvSpPr/>
          <p:nvPr/>
        </p:nvSpPr>
        <p:spPr>
          <a:xfrm>
            <a:off x="206869" y="632707"/>
            <a:ext cx="5091458" cy="738664"/>
          </a:xfrm>
          <a:prstGeom prst="rect">
            <a:avLst/>
          </a:prstGeom>
        </p:spPr>
        <p:txBody>
          <a:bodyPr wrap="none">
            <a:spAutoFit/>
          </a:bodyPr>
          <a:lstStyle/>
          <a:p>
            <a:pPr marL="0" marR="0" lvl="2">
              <a:lnSpc>
                <a:spcPct val="150000"/>
              </a:lnSpc>
              <a:spcBef>
                <a:spcPts val="0"/>
              </a:spcBef>
              <a:spcAft>
                <a:spcPts val="0"/>
              </a:spcAft>
              <a:tabLst>
                <a:tab pos="270510" algn="l"/>
              </a:tabLst>
            </a:pPr>
            <a:r>
              <a:rPr lang="en-US" sz="2800" b="1">
                <a:latin typeface="Times New Roman" panose="02020603050405020304" pitchFamily="18" charset="0"/>
                <a:ea typeface="MS Mincho" panose="02020609040205080304" pitchFamily="49" charset="-128"/>
              </a:rPr>
              <a:t>1</a:t>
            </a:r>
            <a:r>
              <a:rPr lang="vi-VN" sz="2800" b="1">
                <a:latin typeface="Times New Roman" panose="02020603050405020304" pitchFamily="18" charset="0"/>
                <a:ea typeface="MS Mincho" panose="02020609040205080304" pitchFamily="49" charset="-128"/>
              </a:rPr>
              <a:t>.</a:t>
            </a:r>
            <a:r>
              <a:rPr lang="en-US" sz="2800" b="1">
                <a:latin typeface="Times New Roman" panose="02020603050405020304" pitchFamily="18" charset="0"/>
                <a:ea typeface="MS Mincho" panose="02020609040205080304" pitchFamily="49" charset="-128"/>
              </a:rPr>
              <a:t>4</a:t>
            </a:r>
            <a:r>
              <a:rPr lang="vi-VN" sz="2800" b="1">
                <a:latin typeface="Times New Roman" panose="02020603050405020304" pitchFamily="18" charset="0"/>
                <a:ea typeface="MS Mincho" panose="02020609040205080304" pitchFamily="49" charset="-128"/>
              </a:rPr>
              <a:t>. </a:t>
            </a:r>
            <a:r>
              <a:rPr lang="en-US" sz="2800" b="1">
                <a:latin typeface="Times New Roman" panose="02020603050405020304" pitchFamily="18" charset="0"/>
                <a:cs typeface="Times New Roman" panose="02020603050405020304" pitchFamily="18" charset="0"/>
              </a:rPr>
              <a:t>Một số sản phẩm của oracle</a:t>
            </a:r>
            <a:endParaRPr lang="vi-VN" sz="2800" b="1">
              <a:effectLst/>
              <a:latin typeface="Times New Roman" panose="02020603050405020304" pitchFamily="18" charset="0"/>
              <a:ea typeface="MS Mincho" panose="02020609040205080304" pitchFamily="49" charset="-128"/>
              <a:cs typeface="Times New Roman" panose="02020603050405020304" pitchFamily="18" charset="0"/>
            </a:endParaRPr>
          </a:p>
        </p:txBody>
      </p:sp>
      <p:pic>
        <p:nvPicPr>
          <p:cNvPr id="2050" name="Picture 2" descr="http://www.gimasys.com/Uploads/images/oracle-fouder-with-new-server-6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9487" y="1841575"/>
            <a:ext cx="6048375" cy="40290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02842" y="1371371"/>
            <a:ext cx="4041491"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SERVER</a:t>
            </a:r>
          </a:p>
        </p:txBody>
      </p:sp>
    </p:spTree>
    <p:extLst>
      <p:ext uri="{BB962C8B-B14F-4D97-AF65-F5344CB8AC3E}">
        <p14:creationId xmlns:p14="http://schemas.microsoft.com/office/powerpoint/2010/main" val="1331219156"/>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10749367" cy="1208868"/>
          </a:xfrm>
        </p:spPr>
        <p:txBody>
          <a:bodyPr/>
          <a:lstStyle/>
          <a:p>
            <a:r>
              <a:rPr lang="en-US"/>
              <a:t>1. Tổng </a:t>
            </a:r>
            <a:r>
              <a:rPr lang="fr-FR"/>
              <a:t>quan về hệ quản trị CSDL Oracle</a:t>
            </a:r>
            <a:endParaRPr lang="en-US" dirty="0"/>
          </a:p>
        </p:txBody>
      </p:sp>
      <p:sp>
        <p:nvSpPr>
          <p:cNvPr id="3" name="Rectangle 2"/>
          <p:cNvSpPr/>
          <p:nvPr/>
        </p:nvSpPr>
        <p:spPr>
          <a:xfrm>
            <a:off x="206869" y="632707"/>
            <a:ext cx="5091458" cy="661207"/>
          </a:xfrm>
          <a:prstGeom prst="rect">
            <a:avLst/>
          </a:prstGeom>
        </p:spPr>
        <p:txBody>
          <a:bodyPr wrap="none">
            <a:spAutoFit/>
          </a:bodyPr>
          <a:lstStyle/>
          <a:p>
            <a:pPr marL="0" marR="0" lvl="2">
              <a:lnSpc>
                <a:spcPct val="150000"/>
              </a:lnSpc>
              <a:spcBef>
                <a:spcPts val="0"/>
              </a:spcBef>
              <a:spcAft>
                <a:spcPts val="0"/>
              </a:spcAft>
              <a:tabLst>
                <a:tab pos="270510" algn="l"/>
              </a:tabLst>
            </a:pPr>
            <a:r>
              <a:rPr lang="en-US" sz="2800" b="1">
                <a:latin typeface="Times New Roman" panose="02020603050405020304" pitchFamily="18" charset="0"/>
                <a:ea typeface="MS Mincho" panose="02020609040205080304" pitchFamily="49" charset="-128"/>
              </a:rPr>
              <a:t>1</a:t>
            </a:r>
            <a:r>
              <a:rPr lang="vi-VN" sz="2800" b="1">
                <a:latin typeface="Times New Roman" panose="02020603050405020304" pitchFamily="18" charset="0"/>
                <a:ea typeface="MS Mincho" panose="02020609040205080304" pitchFamily="49" charset="-128"/>
              </a:rPr>
              <a:t>.</a:t>
            </a:r>
            <a:r>
              <a:rPr lang="en-US" sz="2800" b="1">
                <a:latin typeface="Times New Roman" panose="02020603050405020304" pitchFamily="18" charset="0"/>
                <a:ea typeface="MS Mincho" panose="02020609040205080304" pitchFamily="49" charset="-128"/>
              </a:rPr>
              <a:t>4</a:t>
            </a:r>
            <a:r>
              <a:rPr lang="vi-VN" sz="2800" b="1">
                <a:latin typeface="Times New Roman" panose="02020603050405020304" pitchFamily="18" charset="0"/>
                <a:ea typeface="MS Mincho" panose="02020609040205080304" pitchFamily="49" charset="-128"/>
              </a:rPr>
              <a:t>. </a:t>
            </a:r>
            <a:r>
              <a:rPr lang="en-US" sz="2800" b="1">
                <a:latin typeface="Times New Roman" panose="02020603050405020304" pitchFamily="18" charset="0"/>
                <a:cs typeface="Times New Roman" panose="02020603050405020304" pitchFamily="18" charset="0"/>
              </a:rPr>
              <a:t>Một số sản phẩm của oracle</a:t>
            </a:r>
            <a:endParaRPr lang="vi-VN" sz="2800" b="1">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 name="Rectangle 3"/>
          <p:cNvSpPr/>
          <p:nvPr/>
        </p:nvSpPr>
        <p:spPr>
          <a:xfrm>
            <a:off x="402842" y="2143470"/>
            <a:ext cx="4389920"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STORAGE</a:t>
            </a:r>
          </a:p>
        </p:txBody>
      </p:sp>
      <p:sp>
        <p:nvSpPr>
          <p:cNvPr id="7" name="Rectangle 6"/>
          <p:cNvSpPr/>
          <p:nvPr/>
        </p:nvSpPr>
        <p:spPr>
          <a:xfrm>
            <a:off x="402842" y="1371371"/>
            <a:ext cx="4041491"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SERVER</a:t>
            </a:r>
          </a:p>
        </p:txBody>
      </p:sp>
      <p:pic>
        <p:nvPicPr>
          <p:cNvPr id="3076" name="Picture 4" descr="http://www.gimasys.com/Uploads/images/oracle%20stor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8086" y="1863650"/>
            <a:ext cx="6194975" cy="413373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690720"/>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10749367" cy="1208868"/>
          </a:xfrm>
        </p:spPr>
        <p:txBody>
          <a:bodyPr/>
          <a:lstStyle/>
          <a:p>
            <a:r>
              <a:rPr lang="en-US"/>
              <a:t>1. Tổng </a:t>
            </a:r>
            <a:r>
              <a:rPr lang="fr-FR"/>
              <a:t>quan về hệ quản trị CSDL Oracle</a:t>
            </a:r>
            <a:endParaRPr lang="en-US" dirty="0"/>
          </a:p>
        </p:txBody>
      </p:sp>
      <p:sp>
        <p:nvSpPr>
          <p:cNvPr id="3" name="Rectangle 2"/>
          <p:cNvSpPr/>
          <p:nvPr/>
        </p:nvSpPr>
        <p:spPr>
          <a:xfrm>
            <a:off x="206869" y="632707"/>
            <a:ext cx="5091458" cy="661207"/>
          </a:xfrm>
          <a:prstGeom prst="rect">
            <a:avLst/>
          </a:prstGeom>
        </p:spPr>
        <p:txBody>
          <a:bodyPr wrap="none">
            <a:spAutoFit/>
          </a:bodyPr>
          <a:lstStyle/>
          <a:p>
            <a:pPr marL="0" marR="0" lvl="2">
              <a:lnSpc>
                <a:spcPct val="150000"/>
              </a:lnSpc>
              <a:spcBef>
                <a:spcPts val="0"/>
              </a:spcBef>
              <a:spcAft>
                <a:spcPts val="0"/>
              </a:spcAft>
              <a:tabLst>
                <a:tab pos="270510" algn="l"/>
              </a:tabLst>
            </a:pPr>
            <a:r>
              <a:rPr lang="en-US" sz="2800" b="1">
                <a:latin typeface="Times New Roman" panose="02020603050405020304" pitchFamily="18" charset="0"/>
                <a:ea typeface="MS Mincho" panose="02020609040205080304" pitchFamily="49" charset="-128"/>
              </a:rPr>
              <a:t>1</a:t>
            </a:r>
            <a:r>
              <a:rPr lang="vi-VN" sz="2800" b="1">
                <a:latin typeface="Times New Roman" panose="02020603050405020304" pitchFamily="18" charset="0"/>
                <a:ea typeface="MS Mincho" panose="02020609040205080304" pitchFamily="49" charset="-128"/>
              </a:rPr>
              <a:t>.</a:t>
            </a:r>
            <a:r>
              <a:rPr lang="en-US" sz="2800" b="1">
                <a:latin typeface="Times New Roman" panose="02020603050405020304" pitchFamily="18" charset="0"/>
                <a:ea typeface="MS Mincho" panose="02020609040205080304" pitchFamily="49" charset="-128"/>
              </a:rPr>
              <a:t>4</a:t>
            </a:r>
            <a:r>
              <a:rPr lang="vi-VN" sz="2800" b="1">
                <a:latin typeface="Times New Roman" panose="02020603050405020304" pitchFamily="18" charset="0"/>
                <a:ea typeface="MS Mincho" panose="02020609040205080304" pitchFamily="49" charset="-128"/>
              </a:rPr>
              <a:t>. </a:t>
            </a:r>
            <a:r>
              <a:rPr lang="en-US" sz="2800" b="1">
                <a:latin typeface="Times New Roman" panose="02020603050405020304" pitchFamily="18" charset="0"/>
                <a:cs typeface="Times New Roman" panose="02020603050405020304" pitchFamily="18" charset="0"/>
              </a:rPr>
              <a:t>Một số sản phẩm của oracle</a:t>
            </a:r>
            <a:endParaRPr lang="vi-VN" sz="2800" b="1">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 name="Rectangle 3"/>
          <p:cNvSpPr/>
          <p:nvPr/>
        </p:nvSpPr>
        <p:spPr>
          <a:xfrm>
            <a:off x="402842" y="2885981"/>
            <a:ext cx="3067443"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VM</a:t>
            </a:r>
          </a:p>
        </p:txBody>
      </p:sp>
      <p:pic>
        <p:nvPicPr>
          <p:cNvPr id="3074" name="Picture 2" descr="http://www.gimasys.com/Uploads/images/Oracle%20V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9487" y="1841575"/>
            <a:ext cx="7020456" cy="34830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angle 6"/>
          <p:cNvSpPr/>
          <p:nvPr/>
        </p:nvSpPr>
        <p:spPr>
          <a:xfrm>
            <a:off x="402842" y="1371371"/>
            <a:ext cx="4041491"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SERVER</a:t>
            </a:r>
          </a:p>
        </p:txBody>
      </p:sp>
      <p:sp>
        <p:nvSpPr>
          <p:cNvPr id="8" name="Rectangle 7"/>
          <p:cNvSpPr/>
          <p:nvPr/>
        </p:nvSpPr>
        <p:spPr>
          <a:xfrm>
            <a:off x="402842" y="2143470"/>
            <a:ext cx="4389920"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STORAGE</a:t>
            </a:r>
          </a:p>
        </p:txBody>
      </p:sp>
    </p:spTree>
    <p:extLst>
      <p:ext uri="{BB962C8B-B14F-4D97-AF65-F5344CB8AC3E}">
        <p14:creationId xmlns:p14="http://schemas.microsoft.com/office/powerpoint/2010/main" val="638940958"/>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10749367" cy="1208868"/>
          </a:xfrm>
        </p:spPr>
        <p:txBody>
          <a:bodyPr/>
          <a:lstStyle/>
          <a:p>
            <a:r>
              <a:rPr lang="en-US"/>
              <a:t>1. Tổng </a:t>
            </a:r>
            <a:r>
              <a:rPr lang="fr-FR"/>
              <a:t>quan về hệ quản trị CSDL Oracle</a:t>
            </a:r>
            <a:endParaRPr lang="en-US" dirty="0"/>
          </a:p>
        </p:txBody>
      </p:sp>
      <p:sp>
        <p:nvSpPr>
          <p:cNvPr id="3" name="Rectangle 2"/>
          <p:cNvSpPr/>
          <p:nvPr/>
        </p:nvSpPr>
        <p:spPr>
          <a:xfrm>
            <a:off x="206869" y="632707"/>
            <a:ext cx="5091458" cy="661207"/>
          </a:xfrm>
          <a:prstGeom prst="rect">
            <a:avLst/>
          </a:prstGeom>
        </p:spPr>
        <p:txBody>
          <a:bodyPr wrap="none">
            <a:spAutoFit/>
          </a:bodyPr>
          <a:lstStyle/>
          <a:p>
            <a:pPr marL="0" marR="0" lvl="2">
              <a:lnSpc>
                <a:spcPct val="150000"/>
              </a:lnSpc>
              <a:spcBef>
                <a:spcPts val="0"/>
              </a:spcBef>
              <a:spcAft>
                <a:spcPts val="0"/>
              </a:spcAft>
              <a:tabLst>
                <a:tab pos="270510" algn="l"/>
              </a:tabLst>
            </a:pPr>
            <a:r>
              <a:rPr lang="en-US" sz="2800" b="1">
                <a:latin typeface="Times New Roman" panose="02020603050405020304" pitchFamily="18" charset="0"/>
                <a:ea typeface="MS Mincho" panose="02020609040205080304" pitchFamily="49" charset="-128"/>
              </a:rPr>
              <a:t>1</a:t>
            </a:r>
            <a:r>
              <a:rPr lang="vi-VN" sz="2800" b="1">
                <a:latin typeface="Times New Roman" panose="02020603050405020304" pitchFamily="18" charset="0"/>
                <a:ea typeface="MS Mincho" panose="02020609040205080304" pitchFamily="49" charset="-128"/>
              </a:rPr>
              <a:t>.</a:t>
            </a:r>
            <a:r>
              <a:rPr lang="en-US" sz="2800" b="1">
                <a:latin typeface="Times New Roman" panose="02020603050405020304" pitchFamily="18" charset="0"/>
                <a:ea typeface="MS Mincho" panose="02020609040205080304" pitchFamily="49" charset="-128"/>
              </a:rPr>
              <a:t>4</a:t>
            </a:r>
            <a:r>
              <a:rPr lang="vi-VN" sz="2800" b="1">
                <a:latin typeface="Times New Roman" panose="02020603050405020304" pitchFamily="18" charset="0"/>
                <a:ea typeface="MS Mincho" panose="02020609040205080304" pitchFamily="49" charset="-128"/>
              </a:rPr>
              <a:t>. </a:t>
            </a:r>
            <a:r>
              <a:rPr lang="en-US" sz="2800" b="1">
                <a:latin typeface="Times New Roman" panose="02020603050405020304" pitchFamily="18" charset="0"/>
                <a:cs typeface="Times New Roman" panose="02020603050405020304" pitchFamily="18" charset="0"/>
              </a:rPr>
              <a:t>Một số sản phẩm của oracle</a:t>
            </a:r>
            <a:endParaRPr lang="vi-VN" sz="2800" b="1">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 name="Rectangle 3"/>
          <p:cNvSpPr/>
          <p:nvPr/>
        </p:nvSpPr>
        <p:spPr>
          <a:xfrm>
            <a:off x="402842" y="2885981"/>
            <a:ext cx="3067443"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VM</a:t>
            </a:r>
          </a:p>
        </p:txBody>
      </p:sp>
      <p:sp>
        <p:nvSpPr>
          <p:cNvPr id="7" name="Rectangle 6"/>
          <p:cNvSpPr/>
          <p:nvPr/>
        </p:nvSpPr>
        <p:spPr>
          <a:xfrm>
            <a:off x="402842" y="1371371"/>
            <a:ext cx="4041491"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SERVER</a:t>
            </a:r>
          </a:p>
        </p:txBody>
      </p:sp>
      <p:sp>
        <p:nvSpPr>
          <p:cNvPr id="8" name="Rectangle 7"/>
          <p:cNvSpPr/>
          <p:nvPr/>
        </p:nvSpPr>
        <p:spPr>
          <a:xfrm>
            <a:off x="402842" y="2143470"/>
            <a:ext cx="4389920"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STORAGE</a:t>
            </a:r>
          </a:p>
        </p:txBody>
      </p:sp>
      <p:pic>
        <p:nvPicPr>
          <p:cNvPr id="5122" name="Picture 2" descr="http://www.gimasys.com/Uploads/images/oracle%20virtual%20network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8221" y="1492945"/>
            <a:ext cx="6446931" cy="427109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Rectangle 8"/>
          <p:cNvSpPr/>
          <p:nvPr/>
        </p:nvSpPr>
        <p:spPr>
          <a:xfrm>
            <a:off x="402842" y="3585936"/>
            <a:ext cx="4222946" cy="1569660"/>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VIRTUAL NETWORKING</a:t>
            </a:r>
          </a:p>
        </p:txBody>
      </p:sp>
    </p:spTree>
    <p:extLst>
      <p:ext uri="{BB962C8B-B14F-4D97-AF65-F5344CB8AC3E}">
        <p14:creationId xmlns:p14="http://schemas.microsoft.com/office/powerpoint/2010/main" val="809469823"/>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10749367" cy="1208868"/>
          </a:xfrm>
        </p:spPr>
        <p:txBody>
          <a:bodyPr/>
          <a:lstStyle/>
          <a:p>
            <a:r>
              <a:rPr lang="en-US"/>
              <a:t>1. Tổng </a:t>
            </a:r>
            <a:r>
              <a:rPr lang="fr-FR"/>
              <a:t>quan về hệ quản trị CSDL Oracle</a:t>
            </a:r>
            <a:endParaRPr lang="en-US" dirty="0"/>
          </a:p>
        </p:txBody>
      </p:sp>
      <p:sp>
        <p:nvSpPr>
          <p:cNvPr id="3" name="Rectangle 2"/>
          <p:cNvSpPr/>
          <p:nvPr/>
        </p:nvSpPr>
        <p:spPr>
          <a:xfrm>
            <a:off x="206869" y="632707"/>
            <a:ext cx="5091458" cy="661207"/>
          </a:xfrm>
          <a:prstGeom prst="rect">
            <a:avLst/>
          </a:prstGeom>
        </p:spPr>
        <p:txBody>
          <a:bodyPr wrap="none">
            <a:spAutoFit/>
          </a:bodyPr>
          <a:lstStyle/>
          <a:p>
            <a:pPr marL="0" marR="0" lvl="2">
              <a:lnSpc>
                <a:spcPct val="150000"/>
              </a:lnSpc>
              <a:spcBef>
                <a:spcPts val="0"/>
              </a:spcBef>
              <a:spcAft>
                <a:spcPts val="0"/>
              </a:spcAft>
              <a:tabLst>
                <a:tab pos="270510" algn="l"/>
              </a:tabLst>
            </a:pPr>
            <a:r>
              <a:rPr lang="en-US" sz="2800" b="1">
                <a:latin typeface="Times New Roman" panose="02020603050405020304" pitchFamily="18" charset="0"/>
                <a:ea typeface="MS Mincho" panose="02020609040205080304" pitchFamily="49" charset="-128"/>
              </a:rPr>
              <a:t>1</a:t>
            </a:r>
            <a:r>
              <a:rPr lang="vi-VN" sz="2800" b="1">
                <a:latin typeface="Times New Roman" panose="02020603050405020304" pitchFamily="18" charset="0"/>
                <a:ea typeface="MS Mincho" panose="02020609040205080304" pitchFamily="49" charset="-128"/>
              </a:rPr>
              <a:t>.</a:t>
            </a:r>
            <a:r>
              <a:rPr lang="en-US" sz="2800" b="1">
                <a:latin typeface="Times New Roman" panose="02020603050405020304" pitchFamily="18" charset="0"/>
                <a:ea typeface="MS Mincho" panose="02020609040205080304" pitchFamily="49" charset="-128"/>
              </a:rPr>
              <a:t>4</a:t>
            </a:r>
            <a:r>
              <a:rPr lang="vi-VN" sz="2800" b="1">
                <a:latin typeface="Times New Roman" panose="02020603050405020304" pitchFamily="18" charset="0"/>
                <a:ea typeface="MS Mincho" panose="02020609040205080304" pitchFamily="49" charset="-128"/>
              </a:rPr>
              <a:t>. </a:t>
            </a:r>
            <a:r>
              <a:rPr lang="en-US" sz="2800" b="1">
                <a:latin typeface="Times New Roman" panose="02020603050405020304" pitchFamily="18" charset="0"/>
                <a:cs typeface="Times New Roman" panose="02020603050405020304" pitchFamily="18" charset="0"/>
              </a:rPr>
              <a:t>Một số sản phẩm của oracle</a:t>
            </a:r>
            <a:endParaRPr lang="vi-VN" sz="2800" b="1">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6" name="Rectangle 5"/>
          <p:cNvSpPr/>
          <p:nvPr/>
        </p:nvSpPr>
        <p:spPr>
          <a:xfrm>
            <a:off x="675861" y="1371371"/>
            <a:ext cx="10999304" cy="3970318"/>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2400">
                <a:latin typeface="Times New Roman" panose="02020603050405020304" pitchFamily="18" charset="0"/>
                <a:ea typeface="MS Mincho" panose="02020609040205080304" pitchFamily="49" charset="-128"/>
              </a:rPr>
              <a:t>Công cụ thao tác cơ sở dữ liệu: SQL*Plus  </a:t>
            </a:r>
          </a:p>
          <a:p>
            <a:pPr marL="342900" marR="0" lvl="0" indent="-342900" algn="just">
              <a:lnSpc>
                <a:spcPct val="150000"/>
              </a:lnSpc>
              <a:spcBef>
                <a:spcPts val="0"/>
              </a:spcBef>
              <a:spcAft>
                <a:spcPts val="0"/>
              </a:spcAft>
              <a:buFont typeface="Symbol" panose="05050102010706020507" pitchFamily="18" charset="2"/>
              <a:buChar char=""/>
            </a:pPr>
            <a:r>
              <a:rPr lang="en-US" sz="2400">
                <a:latin typeface="Times New Roman" panose="02020603050405020304" pitchFamily="18" charset="0"/>
                <a:ea typeface="MS Mincho" panose="02020609040205080304" pitchFamily="49" charset="-128"/>
              </a:rPr>
              <a:t>Công cụ phát triển ứng dụng: Oracle Developer Suite (Form, Report, …. ), Oracle JDeveloper, ... </a:t>
            </a:r>
          </a:p>
          <a:p>
            <a:pPr marL="342900" marR="0" lvl="0" indent="-342900" algn="just">
              <a:lnSpc>
                <a:spcPct val="150000"/>
              </a:lnSpc>
              <a:spcBef>
                <a:spcPts val="0"/>
              </a:spcBef>
              <a:spcAft>
                <a:spcPts val="0"/>
              </a:spcAft>
              <a:buFont typeface="Symbol" panose="05050102010706020507" pitchFamily="18" charset="2"/>
              <a:buChar char=""/>
            </a:pPr>
            <a:r>
              <a:rPr lang="en-US" sz="2400">
                <a:latin typeface="Times New Roman" panose="02020603050405020304" pitchFamily="18" charset="0"/>
                <a:ea typeface="MS Mincho" panose="02020609040205080304" pitchFamily="49" charset="-128"/>
              </a:rPr>
              <a:t>Phân tích dữ liệu: Oracle Discoverer, Oracle Warehouse Builder ...</a:t>
            </a:r>
          </a:p>
          <a:p>
            <a:pPr marL="342900" marR="0" lvl="0" indent="-342900" algn="just">
              <a:lnSpc>
                <a:spcPct val="150000"/>
              </a:lnSpc>
              <a:spcBef>
                <a:spcPts val="0"/>
              </a:spcBef>
              <a:spcAft>
                <a:spcPts val="0"/>
              </a:spcAft>
              <a:buFont typeface="Symbol" panose="05050102010706020507" pitchFamily="18" charset="2"/>
              <a:buChar char=""/>
            </a:pPr>
            <a:r>
              <a:rPr lang="en-US" sz="2400">
                <a:latin typeface="Times New Roman" panose="02020603050405020304" pitchFamily="18" charset="0"/>
                <a:ea typeface="MS Mincho" panose="02020609040205080304" pitchFamily="49" charset="-128"/>
              </a:rPr>
              <a:t>Oracle Application Server (OAS) </a:t>
            </a:r>
          </a:p>
          <a:p>
            <a:pPr marL="342900" marR="0" lvl="0" indent="-342900" algn="just">
              <a:lnSpc>
                <a:spcPct val="150000"/>
              </a:lnSpc>
              <a:spcBef>
                <a:spcPts val="0"/>
              </a:spcBef>
              <a:spcAft>
                <a:spcPts val="0"/>
              </a:spcAft>
              <a:buFont typeface="Symbol" panose="05050102010706020507" pitchFamily="18" charset="2"/>
              <a:buChar char=""/>
            </a:pPr>
            <a:r>
              <a:rPr lang="en-US" sz="2400">
                <a:latin typeface="Times New Roman" panose="02020603050405020304" pitchFamily="18" charset="0"/>
                <a:ea typeface="MS Mincho" panose="02020609040205080304" pitchFamily="49" charset="-128"/>
              </a:rPr>
              <a:t>Ứng dụng đóng gói: Oracle Human Resource, Oracle Financial Applications … </a:t>
            </a:r>
          </a:p>
          <a:p>
            <a:pPr marL="342900" marR="0" lvl="0" indent="-342900">
              <a:lnSpc>
                <a:spcPct val="150000"/>
              </a:lnSpc>
              <a:spcBef>
                <a:spcPts val="0"/>
              </a:spcBef>
              <a:spcAft>
                <a:spcPts val="0"/>
              </a:spcAft>
              <a:buFont typeface="Symbol" panose="05050102010706020507" pitchFamily="18" charset="2"/>
              <a:buChar char=""/>
            </a:pPr>
            <a:r>
              <a:rPr lang="en-US" sz="2400">
                <a:latin typeface="Times New Roman" panose="02020603050405020304" pitchFamily="18" charset="0"/>
                <a:ea typeface="MS Mincho" panose="02020609040205080304" pitchFamily="49" charset="-128"/>
              </a:rPr>
              <a:t>Oracle Email, Oracle Calendar, Oracle Web Conferencing ...</a:t>
            </a:r>
          </a:p>
        </p:txBody>
      </p:sp>
    </p:spTree>
    <p:extLst>
      <p:ext uri="{BB962C8B-B14F-4D97-AF65-F5344CB8AC3E}">
        <p14:creationId xmlns:p14="http://schemas.microsoft.com/office/powerpoint/2010/main" val="1555459016"/>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ectangle 112"/>
          <p:cNvSpPr/>
          <p:nvPr/>
        </p:nvSpPr>
        <p:spPr>
          <a:xfrm>
            <a:off x="-1" y="0"/>
            <a:ext cx="2662519" cy="685800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2" name="Rectangle 111"/>
          <p:cNvSpPr/>
          <p:nvPr/>
        </p:nvSpPr>
        <p:spPr>
          <a:xfrm>
            <a:off x="2695529" y="3750364"/>
            <a:ext cx="9496471" cy="142347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2695529" y="0"/>
            <a:ext cx="9496471" cy="372319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2649068" y="5208332"/>
            <a:ext cx="9542931" cy="1649668"/>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1376" y="2720187"/>
            <a:ext cx="1896036" cy="1277471"/>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USER</a:t>
            </a:r>
          </a:p>
        </p:txBody>
      </p:sp>
      <p:grpSp>
        <p:nvGrpSpPr>
          <p:cNvPr id="8" name="Group 7"/>
          <p:cNvGrpSpPr/>
          <p:nvPr/>
        </p:nvGrpSpPr>
        <p:grpSpPr>
          <a:xfrm>
            <a:off x="2847511" y="2285044"/>
            <a:ext cx="1896036" cy="1277471"/>
            <a:chOff x="2805952" y="2720186"/>
            <a:chExt cx="1896036" cy="1277471"/>
          </a:xfrm>
        </p:grpSpPr>
        <p:sp>
          <p:nvSpPr>
            <p:cNvPr id="6" name="Oval 5"/>
            <p:cNvSpPr/>
            <p:nvPr/>
          </p:nvSpPr>
          <p:spPr>
            <a:xfrm>
              <a:off x="2805952" y="2720186"/>
              <a:ext cx="1896036" cy="1277471"/>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Rectangle 6"/>
            <p:cNvSpPr/>
            <p:nvPr/>
          </p:nvSpPr>
          <p:spPr>
            <a:xfrm>
              <a:off x="2853659" y="3004978"/>
              <a:ext cx="1800622" cy="707886"/>
            </a:xfrm>
            <a:prstGeom prst="rect">
              <a:avLst/>
            </a:prstGeom>
          </p:spPr>
          <p:txBody>
            <a:bodyPr wrap="none">
              <a:spAutoFit/>
            </a:bodyPr>
            <a:lstStyle/>
            <a:p>
              <a:pPr algn="ctr"/>
              <a:r>
                <a:rPr lang="en-US" sz="4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SERVER</a:t>
              </a:r>
            </a:p>
          </p:txBody>
        </p:sp>
      </p:grpSp>
      <p:cxnSp>
        <p:nvCxnSpPr>
          <p:cNvPr id="10" name="Straight Connector 9"/>
          <p:cNvCxnSpPr/>
          <p:nvPr/>
        </p:nvCxnSpPr>
        <p:spPr>
          <a:xfrm>
            <a:off x="2649071" y="0"/>
            <a:ext cx="0" cy="6858000"/>
          </a:xfrm>
          <a:prstGeom prst="line">
            <a:avLst/>
          </a:prstGeom>
          <a:ln w="60325">
            <a:prstDash val="dash"/>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802091" y="149229"/>
            <a:ext cx="1058334" cy="523220"/>
          </a:xfrm>
          <a:prstGeom prst="rect">
            <a:avLst/>
          </a:prstGeom>
          <a:noFill/>
        </p:spPr>
        <p:txBody>
          <a:bodyPr wrap="square" rtlCol="0">
            <a:spAutoFit/>
          </a:bodyPr>
          <a:lstStyle/>
          <a:p>
            <a:r>
              <a:rPr lang="en-US" sz="2800"/>
              <a:t>Client</a:t>
            </a:r>
          </a:p>
        </p:txBody>
      </p:sp>
      <p:cxnSp>
        <p:nvCxnSpPr>
          <p:cNvPr id="12" name="Straight Connector 11"/>
          <p:cNvCxnSpPr/>
          <p:nvPr/>
        </p:nvCxnSpPr>
        <p:spPr>
          <a:xfrm>
            <a:off x="2847511" y="3723194"/>
            <a:ext cx="9344489" cy="1641"/>
          </a:xfrm>
          <a:prstGeom prst="line">
            <a:avLst/>
          </a:prstGeom>
          <a:ln w="28575">
            <a:prstDash val="dash"/>
          </a:ln>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2649071" y="5173835"/>
            <a:ext cx="9542929" cy="0"/>
          </a:xfrm>
          <a:prstGeom prst="line">
            <a:avLst/>
          </a:prstGeom>
          <a:ln w="28575">
            <a:prstDash val="dash"/>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rot="16200000">
            <a:off x="2146656" y="1085888"/>
            <a:ext cx="1435136" cy="523220"/>
          </a:xfrm>
          <a:prstGeom prst="rect">
            <a:avLst/>
          </a:prstGeom>
          <a:noFill/>
        </p:spPr>
        <p:txBody>
          <a:bodyPr wrap="none" rtlCol="0">
            <a:spAutoFit/>
          </a:bodyPr>
          <a:lstStyle/>
          <a:p>
            <a:r>
              <a:rPr lang="en-US" sz="2800"/>
              <a:t>Memory</a:t>
            </a:r>
          </a:p>
        </p:txBody>
      </p:sp>
      <p:sp>
        <p:nvSpPr>
          <p:cNvPr id="17" name="TextBox 16"/>
          <p:cNvSpPr txBox="1"/>
          <p:nvPr/>
        </p:nvSpPr>
        <p:spPr>
          <a:xfrm rot="16200000">
            <a:off x="2242136" y="4194657"/>
            <a:ext cx="1337097" cy="523220"/>
          </a:xfrm>
          <a:prstGeom prst="rect">
            <a:avLst/>
          </a:prstGeom>
          <a:noFill/>
        </p:spPr>
        <p:txBody>
          <a:bodyPr wrap="none" rtlCol="0">
            <a:spAutoFit/>
          </a:bodyPr>
          <a:lstStyle/>
          <a:p>
            <a:r>
              <a:rPr lang="en-US" sz="2800"/>
              <a:t>Physical</a:t>
            </a:r>
          </a:p>
        </p:txBody>
      </p:sp>
      <p:sp>
        <p:nvSpPr>
          <p:cNvPr id="18" name="TextBox 17"/>
          <p:cNvSpPr txBox="1"/>
          <p:nvPr/>
        </p:nvSpPr>
        <p:spPr>
          <a:xfrm rot="16200000">
            <a:off x="2275635" y="5754307"/>
            <a:ext cx="1177182" cy="523220"/>
          </a:xfrm>
          <a:prstGeom prst="rect">
            <a:avLst/>
          </a:prstGeom>
          <a:noFill/>
        </p:spPr>
        <p:txBody>
          <a:bodyPr wrap="none" rtlCol="0">
            <a:spAutoFit/>
          </a:bodyPr>
          <a:lstStyle/>
          <a:p>
            <a:r>
              <a:rPr lang="en-US" sz="2800"/>
              <a:t>Logical</a:t>
            </a:r>
          </a:p>
        </p:txBody>
      </p:sp>
      <p:sp>
        <p:nvSpPr>
          <p:cNvPr id="19" name="TextBox 18"/>
          <p:cNvSpPr txBox="1"/>
          <p:nvPr/>
        </p:nvSpPr>
        <p:spPr>
          <a:xfrm rot="16200000">
            <a:off x="3992155" y="1052377"/>
            <a:ext cx="1407373" cy="523220"/>
          </a:xfrm>
          <a:prstGeom prst="rect">
            <a:avLst/>
          </a:prstGeom>
          <a:noFill/>
        </p:spPr>
        <p:txBody>
          <a:bodyPr wrap="none" rtlCol="0">
            <a:spAutoFit/>
          </a:bodyPr>
          <a:lstStyle/>
          <a:p>
            <a:r>
              <a:rPr lang="en-US" sz="2800"/>
              <a:t>Instance</a:t>
            </a:r>
          </a:p>
        </p:txBody>
      </p:sp>
      <p:sp>
        <p:nvSpPr>
          <p:cNvPr id="20" name="Rectangle 19"/>
          <p:cNvSpPr/>
          <p:nvPr/>
        </p:nvSpPr>
        <p:spPr>
          <a:xfrm>
            <a:off x="4957452" y="76442"/>
            <a:ext cx="7131454" cy="358386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1" name="Rounded Rectangle 20"/>
          <p:cNvSpPr/>
          <p:nvPr/>
        </p:nvSpPr>
        <p:spPr>
          <a:xfrm>
            <a:off x="5266769" y="336176"/>
            <a:ext cx="6566644" cy="19488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2" name="TextBox 21"/>
          <p:cNvSpPr txBox="1"/>
          <p:nvPr/>
        </p:nvSpPr>
        <p:spPr>
          <a:xfrm>
            <a:off x="5434214" y="336176"/>
            <a:ext cx="1354856" cy="369332"/>
          </a:xfrm>
          <a:prstGeom prst="rect">
            <a:avLst/>
          </a:prstGeom>
          <a:noFill/>
        </p:spPr>
        <p:txBody>
          <a:bodyPr wrap="square" rtlCol="0">
            <a:spAutoFit/>
          </a:bodyPr>
          <a:lstStyle/>
          <a:p>
            <a:r>
              <a:rPr lang="en-US" b="1"/>
              <a:t>Shared Pool</a:t>
            </a:r>
          </a:p>
        </p:txBody>
      </p:sp>
      <p:sp>
        <p:nvSpPr>
          <p:cNvPr id="23" name="Rounded Rectangle 22"/>
          <p:cNvSpPr/>
          <p:nvPr/>
        </p:nvSpPr>
        <p:spPr>
          <a:xfrm>
            <a:off x="5434214" y="791529"/>
            <a:ext cx="1237129" cy="1258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3" idx="1"/>
            <a:endCxn id="23" idx="3"/>
          </p:cNvCxnSpPr>
          <p:nvPr/>
        </p:nvCxnSpPr>
        <p:spPr>
          <a:xfrm>
            <a:off x="5434214" y="1420650"/>
            <a:ext cx="12371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10105466" y="791529"/>
            <a:ext cx="1237129" cy="1258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rot="16200000">
            <a:off x="10105466" y="1420650"/>
            <a:ext cx="12371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7265832" y="806824"/>
            <a:ext cx="2292338" cy="1258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7286050" y="1088956"/>
            <a:ext cx="2272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12001" y="802085"/>
            <a:ext cx="0" cy="12629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286050" y="1435945"/>
            <a:ext cx="2272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286050" y="1829627"/>
            <a:ext cx="2272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642804" y="802085"/>
            <a:ext cx="0" cy="12629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983462" y="802085"/>
            <a:ext cx="0" cy="12629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806448" y="802085"/>
            <a:ext cx="0" cy="12629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200895" y="802085"/>
            <a:ext cx="0" cy="12629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642803" y="325943"/>
            <a:ext cx="1608927" cy="369332"/>
          </a:xfrm>
          <a:prstGeom prst="rect">
            <a:avLst/>
          </a:prstGeom>
          <a:noFill/>
        </p:spPr>
        <p:txBody>
          <a:bodyPr wrap="square" rtlCol="0">
            <a:spAutoFit/>
          </a:bodyPr>
          <a:lstStyle/>
          <a:p>
            <a:pPr algn="ctr"/>
            <a:r>
              <a:rPr lang="en-US" b="1"/>
              <a:t>Buffer Cache</a:t>
            </a:r>
          </a:p>
        </p:txBody>
      </p:sp>
      <p:sp>
        <p:nvSpPr>
          <p:cNvPr id="41" name="TextBox 40"/>
          <p:cNvSpPr txBox="1"/>
          <p:nvPr/>
        </p:nvSpPr>
        <p:spPr>
          <a:xfrm>
            <a:off x="9851392" y="315710"/>
            <a:ext cx="1608927" cy="369332"/>
          </a:xfrm>
          <a:prstGeom prst="rect">
            <a:avLst/>
          </a:prstGeom>
          <a:noFill/>
        </p:spPr>
        <p:txBody>
          <a:bodyPr wrap="square" rtlCol="0">
            <a:spAutoFit/>
          </a:bodyPr>
          <a:lstStyle/>
          <a:p>
            <a:pPr algn="ctr"/>
            <a:r>
              <a:rPr lang="en-US" b="1"/>
              <a:t>Log Buffer</a:t>
            </a:r>
          </a:p>
        </p:txBody>
      </p:sp>
      <p:grpSp>
        <p:nvGrpSpPr>
          <p:cNvPr id="42" name="Group 41"/>
          <p:cNvGrpSpPr/>
          <p:nvPr/>
        </p:nvGrpSpPr>
        <p:grpSpPr>
          <a:xfrm>
            <a:off x="5397872" y="2450849"/>
            <a:ext cx="1087801" cy="908072"/>
            <a:chOff x="4921526" y="2733591"/>
            <a:chExt cx="1555858" cy="908072"/>
          </a:xfrm>
        </p:grpSpPr>
        <p:sp>
          <p:nvSpPr>
            <p:cNvPr id="43" name="Oval 42"/>
            <p:cNvSpPr/>
            <p:nvPr/>
          </p:nvSpPr>
          <p:spPr>
            <a:xfrm>
              <a:off x="4921526" y="2733591"/>
              <a:ext cx="1555858" cy="90807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4" name="Rectangle 43"/>
            <p:cNvSpPr/>
            <p:nvPr/>
          </p:nvSpPr>
          <p:spPr>
            <a:xfrm>
              <a:off x="5137443" y="2947248"/>
              <a:ext cx="1027845" cy="461665"/>
            </a:xfrm>
            <a:prstGeom prst="rect">
              <a:avLst/>
            </a:prstGeom>
          </p:spPr>
          <p:txBody>
            <a:bodyPr wrap="none">
              <a:spAutoFit/>
            </a:bodyPr>
            <a:lstStyle/>
            <a:p>
              <a:pPr algn="ctr"/>
              <a:r>
                <a:rPr lang="en-US" sz="2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PMON</a:t>
              </a:r>
            </a:p>
          </p:txBody>
        </p:sp>
      </p:grpSp>
      <p:grpSp>
        <p:nvGrpSpPr>
          <p:cNvPr id="52" name="Group 51"/>
          <p:cNvGrpSpPr/>
          <p:nvPr/>
        </p:nvGrpSpPr>
        <p:grpSpPr>
          <a:xfrm>
            <a:off x="6695800" y="2484677"/>
            <a:ext cx="1087801" cy="908072"/>
            <a:chOff x="4921526" y="2733591"/>
            <a:chExt cx="1555858" cy="908072"/>
          </a:xfrm>
        </p:grpSpPr>
        <p:sp>
          <p:nvSpPr>
            <p:cNvPr id="53" name="Oval 52"/>
            <p:cNvSpPr/>
            <p:nvPr/>
          </p:nvSpPr>
          <p:spPr>
            <a:xfrm>
              <a:off x="4921526" y="2733591"/>
              <a:ext cx="1555858" cy="90807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4" name="Rectangle 53"/>
            <p:cNvSpPr/>
            <p:nvPr/>
          </p:nvSpPr>
          <p:spPr>
            <a:xfrm>
              <a:off x="4928923" y="2947248"/>
              <a:ext cx="1444886" cy="461665"/>
            </a:xfrm>
            <a:prstGeom prst="rect">
              <a:avLst/>
            </a:prstGeom>
          </p:spPr>
          <p:txBody>
            <a:bodyPr wrap="none">
              <a:spAutoFit/>
            </a:bodyPr>
            <a:lstStyle/>
            <a:p>
              <a:pPr algn="ctr"/>
              <a:r>
                <a:rPr lang="en-US" sz="2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SMON</a:t>
              </a:r>
            </a:p>
          </p:txBody>
        </p:sp>
      </p:grpSp>
      <p:grpSp>
        <p:nvGrpSpPr>
          <p:cNvPr id="55" name="Group 54"/>
          <p:cNvGrpSpPr/>
          <p:nvPr/>
        </p:nvGrpSpPr>
        <p:grpSpPr>
          <a:xfrm>
            <a:off x="7993728" y="2484677"/>
            <a:ext cx="1087801" cy="908072"/>
            <a:chOff x="4921526" y="2733591"/>
            <a:chExt cx="1555858" cy="908072"/>
          </a:xfrm>
        </p:grpSpPr>
        <p:sp>
          <p:nvSpPr>
            <p:cNvPr id="56" name="Oval 55"/>
            <p:cNvSpPr/>
            <p:nvPr/>
          </p:nvSpPr>
          <p:spPr>
            <a:xfrm>
              <a:off x="4921526" y="2733591"/>
              <a:ext cx="1555858" cy="90807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7" name="Rectangle 56"/>
            <p:cNvSpPr/>
            <p:nvPr/>
          </p:nvSpPr>
          <p:spPr>
            <a:xfrm>
              <a:off x="4948457" y="2947248"/>
              <a:ext cx="1405818" cy="461665"/>
            </a:xfrm>
            <a:prstGeom prst="rect">
              <a:avLst/>
            </a:prstGeom>
          </p:spPr>
          <p:txBody>
            <a:bodyPr wrap="none">
              <a:spAutoFit/>
            </a:bodyPr>
            <a:lstStyle/>
            <a:p>
              <a:pPr algn="ctr"/>
              <a:r>
                <a:rPr lang="en-US" sz="2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DBWn</a:t>
              </a:r>
            </a:p>
          </p:txBody>
        </p:sp>
      </p:grpSp>
      <p:grpSp>
        <p:nvGrpSpPr>
          <p:cNvPr id="64" name="Group 63"/>
          <p:cNvGrpSpPr/>
          <p:nvPr/>
        </p:nvGrpSpPr>
        <p:grpSpPr>
          <a:xfrm>
            <a:off x="9284038" y="2518641"/>
            <a:ext cx="1087801" cy="908072"/>
            <a:chOff x="4921526" y="2733591"/>
            <a:chExt cx="1555858" cy="908072"/>
          </a:xfrm>
        </p:grpSpPr>
        <p:sp>
          <p:nvSpPr>
            <p:cNvPr id="65" name="Oval 64"/>
            <p:cNvSpPr/>
            <p:nvPr/>
          </p:nvSpPr>
          <p:spPr>
            <a:xfrm>
              <a:off x="4921526" y="2733591"/>
              <a:ext cx="1555858" cy="90807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6" name="Rectangle 65"/>
            <p:cNvSpPr/>
            <p:nvPr/>
          </p:nvSpPr>
          <p:spPr>
            <a:xfrm>
              <a:off x="5056813" y="2947248"/>
              <a:ext cx="1189106" cy="461665"/>
            </a:xfrm>
            <a:prstGeom prst="rect">
              <a:avLst/>
            </a:prstGeom>
          </p:spPr>
          <p:txBody>
            <a:bodyPr wrap="none">
              <a:spAutoFit/>
            </a:bodyPr>
            <a:lstStyle/>
            <a:p>
              <a:pPr algn="ctr"/>
              <a:r>
                <a:rPr lang="en-US" sz="2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CKPT</a:t>
              </a:r>
            </a:p>
          </p:txBody>
        </p:sp>
      </p:grpSp>
      <p:grpSp>
        <p:nvGrpSpPr>
          <p:cNvPr id="67" name="Group 66"/>
          <p:cNvGrpSpPr/>
          <p:nvPr/>
        </p:nvGrpSpPr>
        <p:grpSpPr>
          <a:xfrm>
            <a:off x="10581966" y="2518641"/>
            <a:ext cx="1087801" cy="908072"/>
            <a:chOff x="4921526" y="2733591"/>
            <a:chExt cx="1555858" cy="908072"/>
          </a:xfrm>
        </p:grpSpPr>
        <p:sp>
          <p:nvSpPr>
            <p:cNvPr id="68" name="Oval 67"/>
            <p:cNvSpPr/>
            <p:nvPr/>
          </p:nvSpPr>
          <p:spPr>
            <a:xfrm>
              <a:off x="4921526" y="2733591"/>
              <a:ext cx="1555858" cy="90807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9" name="Rectangle 68"/>
            <p:cNvSpPr/>
            <p:nvPr/>
          </p:nvSpPr>
          <p:spPr>
            <a:xfrm>
              <a:off x="4968496" y="2947248"/>
              <a:ext cx="1365741" cy="461665"/>
            </a:xfrm>
            <a:prstGeom prst="rect">
              <a:avLst/>
            </a:prstGeom>
          </p:spPr>
          <p:txBody>
            <a:bodyPr wrap="none">
              <a:spAutoFit/>
            </a:bodyPr>
            <a:lstStyle/>
            <a:p>
              <a:pPr algn="ctr"/>
              <a:r>
                <a:rPr lang="en-US" sz="2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LGWR</a:t>
              </a:r>
            </a:p>
          </p:txBody>
        </p:sp>
      </p:grpSp>
      <p:sp>
        <p:nvSpPr>
          <p:cNvPr id="70" name="Rectangle 69"/>
          <p:cNvSpPr/>
          <p:nvPr/>
        </p:nvSpPr>
        <p:spPr>
          <a:xfrm>
            <a:off x="4265972" y="4069727"/>
            <a:ext cx="1251490" cy="43418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1" name="TextBox 70"/>
          <p:cNvSpPr txBox="1"/>
          <p:nvPr/>
        </p:nvSpPr>
        <p:spPr>
          <a:xfrm>
            <a:off x="4247392" y="4590589"/>
            <a:ext cx="1354856" cy="369332"/>
          </a:xfrm>
          <a:prstGeom prst="rect">
            <a:avLst/>
          </a:prstGeom>
          <a:noFill/>
        </p:spPr>
        <p:txBody>
          <a:bodyPr wrap="square" rtlCol="0">
            <a:spAutoFit/>
          </a:bodyPr>
          <a:lstStyle/>
          <a:p>
            <a:r>
              <a:rPr lang="en-US" b="1"/>
              <a:t>Control file</a:t>
            </a:r>
          </a:p>
        </p:txBody>
      </p:sp>
      <p:grpSp>
        <p:nvGrpSpPr>
          <p:cNvPr id="74" name="Group 73"/>
          <p:cNvGrpSpPr/>
          <p:nvPr/>
        </p:nvGrpSpPr>
        <p:grpSpPr>
          <a:xfrm>
            <a:off x="6111642" y="3945103"/>
            <a:ext cx="773252" cy="971515"/>
            <a:chOff x="6111642" y="3945103"/>
            <a:chExt cx="773252" cy="1066412"/>
          </a:xfrm>
        </p:grpSpPr>
        <p:sp>
          <p:nvSpPr>
            <p:cNvPr id="72" name="Rectangle 71"/>
            <p:cNvSpPr/>
            <p:nvPr/>
          </p:nvSpPr>
          <p:spPr>
            <a:xfrm>
              <a:off x="6111642" y="3945103"/>
              <a:ext cx="773252" cy="106641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3" name="Rectangle 72"/>
            <p:cNvSpPr/>
            <p:nvPr/>
          </p:nvSpPr>
          <p:spPr>
            <a:xfrm>
              <a:off x="6118451" y="3952004"/>
              <a:ext cx="766443" cy="217090"/>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75" name="Group 74"/>
          <p:cNvGrpSpPr/>
          <p:nvPr/>
        </p:nvGrpSpPr>
        <p:grpSpPr>
          <a:xfrm>
            <a:off x="8117380" y="3952004"/>
            <a:ext cx="773252" cy="986393"/>
            <a:chOff x="6111642" y="3945103"/>
            <a:chExt cx="773252" cy="1066412"/>
          </a:xfrm>
        </p:grpSpPr>
        <p:sp>
          <p:nvSpPr>
            <p:cNvPr id="76" name="Rectangle 75"/>
            <p:cNvSpPr/>
            <p:nvPr/>
          </p:nvSpPr>
          <p:spPr>
            <a:xfrm>
              <a:off x="6111642" y="3945103"/>
              <a:ext cx="773252" cy="106641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7" name="Rectangle 76"/>
            <p:cNvSpPr/>
            <p:nvPr/>
          </p:nvSpPr>
          <p:spPr>
            <a:xfrm>
              <a:off x="6118451" y="3952004"/>
              <a:ext cx="766443" cy="217090"/>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78" name="Group 77"/>
          <p:cNvGrpSpPr/>
          <p:nvPr/>
        </p:nvGrpSpPr>
        <p:grpSpPr>
          <a:xfrm>
            <a:off x="7133129" y="3948407"/>
            <a:ext cx="773252" cy="968211"/>
            <a:chOff x="6111642" y="3945103"/>
            <a:chExt cx="773252" cy="1066412"/>
          </a:xfrm>
        </p:grpSpPr>
        <p:sp>
          <p:nvSpPr>
            <p:cNvPr id="79" name="Rectangle 78"/>
            <p:cNvSpPr/>
            <p:nvPr/>
          </p:nvSpPr>
          <p:spPr>
            <a:xfrm>
              <a:off x="6111642" y="3945103"/>
              <a:ext cx="773252" cy="106641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0" name="Rectangle 79"/>
            <p:cNvSpPr/>
            <p:nvPr/>
          </p:nvSpPr>
          <p:spPr>
            <a:xfrm>
              <a:off x="6118451" y="3952004"/>
              <a:ext cx="766443" cy="217090"/>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cxnSp>
        <p:nvCxnSpPr>
          <p:cNvPr id="85" name="Straight Connector 84"/>
          <p:cNvCxnSpPr>
            <a:stCxn id="72" idx="1"/>
            <a:endCxn id="76" idx="3"/>
          </p:cNvCxnSpPr>
          <p:nvPr/>
        </p:nvCxnSpPr>
        <p:spPr>
          <a:xfrm>
            <a:off x="6111642" y="4430861"/>
            <a:ext cx="2778990" cy="14340"/>
          </a:xfrm>
          <a:prstGeom prst="line">
            <a:avLst/>
          </a:prstGeom>
        </p:spPr>
        <p:style>
          <a:lnRef idx="3">
            <a:schemeClr val="dk1"/>
          </a:lnRef>
          <a:fillRef idx="0">
            <a:schemeClr val="dk1"/>
          </a:fillRef>
          <a:effectRef idx="2">
            <a:schemeClr val="dk1"/>
          </a:effectRef>
          <a:fontRef idx="minor">
            <a:schemeClr val="tx1"/>
          </a:fontRef>
        </p:style>
      </p:cxnSp>
      <p:cxnSp>
        <p:nvCxnSpPr>
          <p:cNvPr id="87" name="Straight Connector 86"/>
          <p:cNvCxnSpPr>
            <a:endCxn id="72" idx="1"/>
          </p:cNvCxnSpPr>
          <p:nvPr/>
        </p:nvCxnSpPr>
        <p:spPr>
          <a:xfrm>
            <a:off x="6111642" y="4331413"/>
            <a:ext cx="0" cy="99448"/>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p:nvPr/>
        </p:nvCxnSpPr>
        <p:spPr>
          <a:xfrm>
            <a:off x="8888345" y="4336334"/>
            <a:ext cx="0" cy="274320"/>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a:off x="6811773" y="4305794"/>
            <a:ext cx="1354856" cy="369332"/>
          </a:xfrm>
          <a:prstGeom prst="rect">
            <a:avLst/>
          </a:prstGeom>
          <a:solidFill>
            <a:schemeClr val="bg1"/>
          </a:solidFill>
          <a:ln>
            <a:solidFill>
              <a:schemeClr val="tx1"/>
            </a:solidFill>
          </a:ln>
        </p:spPr>
        <p:txBody>
          <a:bodyPr wrap="square" rtlCol="0">
            <a:spAutoFit/>
          </a:bodyPr>
          <a:lstStyle/>
          <a:p>
            <a:pPr algn="ctr"/>
            <a:r>
              <a:rPr lang="en-US" b="1"/>
              <a:t>Datafiles</a:t>
            </a:r>
          </a:p>
        </p:txBody>
      </p:sp>
      <p:sp>
        <p:nvSpPr>
          <p:cNvPr id="90" name="Rectangle 89"/>
          <p:cNvSpPr/>
          <p:nvPr/>
        </p:nvSpPr>
        <p:spPr>
          <a:xfrm>
            <a:off x="9481492" y="3898247"/>
            <a:ext cx="890347" cy="52630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1" name="Rectangle 90"/>
          <p:cNvSpPr/>
          <p:nvPr/>
        </p:nvSpPr>
        <p:spPr>
          <a:xfrm>
            <a:off x="10617242" y="3893908"/>
            <a:ext cx="890347" cy="52630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3" name="TextBox 92"/>
          <p:cNvSpPr txBox="1"/>
          <p:nvPr/>
        </p:nvSpPr>
        <p:spPr>
          <a:xfrm>
            <a:off x="9898458" y="4444011"/>
            <a:ext cx="1842240" cy="369332"/>
          </a:xfrm>
          <a:prstGeom prst="rect">
            <a:avLst/>
          </a:prstGeom>
          <a:noFill/>
        </p:spPr>
        <p:txBody>
          <a:bodyPr wrap="square" rtlCol="0">
            <a:spAutoFit/>
          </a:bodyPr>
          <a:lstStyle/>
          <a:p>
            <a:r>
              <a:rPr lang="en-US" b="1"/>
              <a:t>Redo log file</a:t>
            </a:r>
          </a:p>
        </p:txBody>
      </p:sp>
      <p:sp>
        <p:nvSpPr>
          <p:cNvPr id="98" name="Rectangle 97"/>
          <p:cNvSpPr/>
          <p:nvPr/>
        </p:nvSpPr>
        <p:spPr>
          <a:xfrm>
            <a:off x="5813247" y="5365831"/>
            <a:ext cx="2170215" cy="113568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1" name="Rectangle 100"/>
          <p:cNvSpPr/>
          <p:nvPr/>
        </p:nvSpPr>
        <p:spPr>
          <a:xfrm>
            <a:off x="8124189" y="5378908"/>
            <a:ext cx="773252" cy="112510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3" name="TextBox 102"/>
          <p:cNvSpPr txBox="1"/>
          <p:nvPr/>
        </p:nvSpPr>
        <p:spPr>
          <a:xfrm>
            <a:off x="8117380" y="6167362"/>
            <a:ext cx="1842240" cy="369332"/>
          </a:xfrm>
          <a:prstGeom prst="rect">
            <a:avLst/>
          </a:prstGeom>
          <a:noFill/>
        </p:spPr>
        <p:txBody>
          <a:bodyPr wrap="square" rtlCol="0">
            <a:spAutoFit/>
          </a:bodyPr>
          <a:lstStyle/>
          <a:p>
            <a:r>
              <a:rPr lang="en-US" b="1"/>
              <a:t>UNDO</a:t>
            </a:r>
          </a:p>
        </p:txBody>
      </p:sp>
      <p:sp>
        <p:nvSpPr>
          <p:cNvPr id="104" name="Oval 103"/>
          <p:cNvSpPr/>
          <p:nvPr/>
        </p:nvSpPr>
        <p:spPr>
          <a:xfrm>
            <a:off x="8204221" y="5581641"/>
            <a:ext cx="618404" cy="618404"/>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06" name="Straight Connector 105"/>
          <p:cNvCxnSpPr>
            <a:stCxn id="104" idx="2"/>
            <a:endCxn id="104" idx="6"/>
          </p:cNvCxnSpPr>
          <p:nvPr/>
        </p:nvCxnSpPr>
        <p:spPr>
          <a:xfrm>
            <a:off x="8204221" y="5890843"/>
            <a:ext cx="618404" cy="0"/>
          </a:xfrm>
          <a:prstGeom prst="line">
            <a:avLst/>
          </a:prstGeom>
        </p:spPr>
        <p:style>
          <a:lnRef idx="3">
            <a:schemeClr val="dk1"/>
          </a:lnRef>
          <a:fillRef idx="0">
            <a:schemeClr val="dk1"/>
          </a:fillRef>
          <a:effectRef idx="2">
            <a:schemeClr val="dk1"/>
          </a:effectRef>
          <a:fontRef idx="minor">
            <a:schemeClr val="tx1"/>
          </a:fontRef>
        </p:style>
      </p:cxnSp>
      <p:sp>
        <p:nvSpPr>
          <p:cNvPr id="107" name="Oval 106"/>
          <p:cNvSpPr/>
          <p:nvPr/>
        </p:nvSpPr>
        <p:spPr>
          <a:xfrm>
            <a:off x="8419239" y="5796363"/>
            <a:ext cx="183151" cy="1831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8" name="TextBox 107"/>
          <p:cNvSpPr txBox="1"/>
          <p:nvPr/>
        </p:nvSpPr>
        <p:spPr>
          <a:xfrm>
            <a:off x="5977234" y="6524870"/>
            <a:ext cx="1842240" cy="369332"/>
          </a:xfrm>
          <a:prstGeom prst="rect">
            <a:avLst/>
          </a:prstGeom>
          <a:noFill/>
        </p:spPr>
        <p:txBody>
          <a:bodyPr wrap="square" rtlCol="0">
            <a:spAutoFit/>
          </a:bodyPr>
          <a:lstStyle/>
          <a:p>
            <a:r>
              <a:rPr lang="en-US" b="1"/>
              <a:t>TABLESPACES</a:t>
            </a:r>
          </a:p>
        </p:txBody>
      </p:sp>
      <p:sp>
        <p:nvSpPr>
          <p:cNvPr id="109" name="Right Brace 108"/>
          <p:cNvSpPr/>
          <p:nvPr/>
        </p:nvSpPr>
        <p:spPr>
          <a:xfrm rot="5400000">
            <a:off x="7332466" y="4959849"/>
            <a:ext cx="101982" cy="3223995"/>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pic>
        <p:nvPicPr>
          <p:cNvPr id="114" name="Picture 113"/>
          <p:cNvPicPr>
            <a:picLocks noChangeAspect="1"/>
          </p:cNvPicPr>
          <p:nvPr/>
        </p:nvPicPr>
        <p:blipFill>
          <a:blip r:embed="rId4"/>
          <a:stretch>
            <a:fillRect/>
          </a:stretch>
        </p:blipFill>
        <p:spPr>
          <a:xfrm>
            <a:off x="6240573" y="5426790"/>
            <a:ext cx="1184102" cy="1020344"/>
          </a:xfrm>
          <a:prstGeom prst="rect">
            <a:avLst/>
          </a:prstGeom>
        </p:spPr>
      </p:pic>
      <p:sp>
        <p:nvSpPr>
          <p:cNvPr id="115" name="TextBox 114"/>
          <p:cNvSpPr txBox="1"/>
          <p:nvPr/>
        </p:nvSpPr>
        <p:spPr>
          <a:xfrm>
            <a:off x="4246552" y="5720297"/>
            <a:ext cx="1040468" cy="369332"/>
          </a:xfrm>
          <a:prstGeom prst="rect">
            <a:avLst/>
          </a:prstGeom>
          <a:solidFill>
            <a:schemeClr val="bg1"/>
          </a:solidFill>
          <a:ln>
            <a:solidFill>
              <a:schemeClr val="tx1"/>
            </a:solidFill>
          </a:ln>
        </p:spPr>
        <p:txBody>
          <a:bodyPr wrap="square" rtlCol="0">
            <a:spAutoFit/>
          </a:bodyPr>
          <a:lstStyle/>
          <a:p>
            <a:pPr algn="ctr"/>
            <a:r>
              <a:rPr lang="en-US" b="1"/>
              <a:t>Table</a:t>
            </a:r>
          </a:p>
        </p:txBody>
      </p:sp>
      <p:cxnSp>
        <p:nvCxnSpPr>
          <p:cNvPr id="117" name="Straight Arrow Connector 116"/>
          <p:cNvCxnSpPr>
            <a:endCxn id="114" idx="1"/>
          </p:cNvCxnSpPr>
          <p:nvPr/>
        </p:nvCxnSpPr>
        <p:spPr>
          <a:xfrm>
            <a:off x="5298141" y="5923119"/>
            <a:ext cx="942432" cy="138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028" name="Picture 4" descr="http://www.freeiconspng.com/uploads/ear-healthcare-hear-hearing-icon-15.png"/>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3083869" y="44374"/>
            <a:ext cx="1027602" cy="1228462"/>
          </a:xfrm>
          <a:prstGeom prst="rect">
            <a:avLst/>
          </a:prstGeom>
          <a:noFill/>
          <a:extLst>
            <a:ext uri="{909E8E84-426E-40DD-AFC4-6F175D3DCCD1}">
              <a14:hiddenFill xmlns:a14="http://schemas.microsoft.com/office/drawing/2010/main">
                <a:solidFill>
                  <a:srgbClr val="FFFFFF"/>
                </a:solidFill>
              </a14:hiddenFill>
            </a:ext>
          </a:extLst>
        </p:spPr>
      </p:pic>
      <p:sp>
        <p:nvSpPr>
          <p:cNvPr id="81" name="TextBox 80"/>
          <p:cNvSpPr txBox="1"/>
          <p:nvPr/>
        </p:nvSpPr>
        <p:spPr>
          <a:xfrm>
            <a:off x="876431" y="5097343"/>
            <a:ext cx="1175692" cy="369332"/>
          </a:xfrm>
          <a:prstGeom prst="rect">
            <a:avLst/>
          </a:prstGeom>
          <a:solidFill>
            <a:schemeClr val="bg1"/>
          </a:solidFill>
          <a:ln>
            <a:solidFill>
              <a:schemeClr val="tx1"/>
            </a:solidFill>
          </a:ln>
        </p:spPr>
        <p:txBody>
          <a:bodyPr wrap="square" rtlCol="0">
            <a:spAutoFit/>
          </a:bodyPr>
          <a:lstStyle/>
          <a:p>
            <a:pPr algn="ctr"/>
            <a:r>
              <a:rPr lang="en-US" b="1"/>
              <a:t>DATABASE</a:t>
            </a:r>
          </a:p>
        </p:txBody>
      </p:sp>
      <p:sp>
        <p:nvSpPr>
          <p:cNvPr id="2" name="Left Brace 1"/>
          <p:cNvSpPr/>
          <p:nvPr/>
        </p:nvSpPr>
        <p:spPr>
          <a:xfrm>
            <a:off x="2212402" y="3750364"/>
            <a:ext cx="357203" cy="3107636"/>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 name="Straight Connector 4"/>
          <p:cNvCxnSpPr>
            <a:stCxn id="72" idx="2"/>
          </p:cNvCxnSpPr>
          <p:nvPr/>
        </p:nvCxnSpPr>
        <p:spPr>
          <a:xfrm>
            <a:off x="6498268" y="4916618"/>
            <a:ext cx="0" cy="180725"/>
          </a:xfrm>
          <a:prstGeom prst="line">
            <a:avLst/>
          </a:prstGeom>
          <a:ln w="19050">
            <a:solidFill>
              <a:schemeClr val="tx1"/>
            </a:solidFill>
          </a:ln>
        </p:spPr>
        <p:style>
          <a:lnRef idx="3">
            <a:schemeClr val="dk1"/>
          </a:lnRef>
          <a:fillRef idx="0">
            <a:schemeClr val="dk1"/>
          </a:fillRef>
          <a:effectRef idx="2">
            <a:schemeClr val="dk1"/>
          </a:effectRef>
          <a:fontRef idx="minor">
            <a:schemeClr val="tx1"/>
          </a:fontRef>
        </p:style>
      </p:cxnSp>
      <p:cxnSp>
        <p:nvCxnSpPr>
          <p:cNvPr id="92" name="Straight Connector 91"/>
          <p:cNvCxnSpPr/>
          <p:nvPr/>
        </p:nvCxnSpPr>
        <p:spPr>
          <a:xfrm>
            <a:off x="7530261" y="4944091"/>
            <a:ext cx="0" cy="137160"/>
          </a:xfrm>
          <a:prstGeom prst="line">
            <a:avLst/>
          </a:prstGeom>
          <a:ln w="19050">
            <a:solidFill>
              <a:schemeClr val="tx1"/>
            </a:solidFill>
          </a:ln>
        </p:spPr>
        <p:style>
          <a:lnRef idx="3">
            <a:schemeClr val="dk1"/>
          </a:lnRef>
          <a:fillRef idx="0">
            <a:schemeClr val="dk1"/>
          </a:fillRef>
          <a:effectRef idx="2">
            <a:schemeClr val="dk1"/>
          </a:effectRef>
          <a:fontRef idx="minor">
            <a:schemeClr val="tx1"/>
          </a:fontRef>
        </p:style>
      </p:cxnSp>
      <p:cxnSp>
        <p:nvCxnSpPr>
          <p:cNvPr id="94" name="Straight Connector 93"/>
          <p:cNvCxnSpPr/>
          <p:nvPr/>
        </p:nvCxnSpPr>
        <p:spPr>
          <a:xfrm>
            <a:off x="8513013" y="4971564"/>
            <a:ext cx="0" cy="407344"/>
          </a:xfrm>
          <a:prstGeom prst="line">
            <a:avLst/>
          </a:prstGeom>
          <a:ln w="19050">
            <a:solidFill>
              <a:schemeClr val="tx1"/>
            </a:solidFill>
          </a:ln>
        </p:spPr>
        <p:style>
          <a:lnRef idx="3">
            <a:schemeClr val="dk1"/>
          </a:lnRef>
          <a:fillRef idx="0">
            <a:schemeClr val="dk1"/>
          </a:fillRef>
          <a:effectRef idx="2">
            <a:schemeClr val="dk1"/>
          </a:effectRef>
          <a:fontRef idx="minor">
            <a:schemeClr val="tx1"/>
          </a:fontRef>
        </p:style>
      </p:cxnSp>
      <p:cxnSp>
        <p:nvCxnSpPr>
          <p:cNvPr id="95" name="Straight Connector 94"/>
          <p:cNvCxnSpPr/>
          <p:nvPr/>
        </p:nvCxnSpPr>
        <p:spPr>
          <a:xfrm>
            <a:off x="7040446" y="5097343"/>
            <a:ext cx="0" cy="95208"/>
          </a:xfrm>
          <a:prstGeom prst="line">
            <a:avLst/>
          </a:prstGeom>
          <a:ln w="19050">
            <a:solidFill>
              <a:schemeClr val="tx1"/>
            </a:solidFill>
          </a:ln>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a:off x="6498268" y="5077348"/>
            <a:ext cx="103199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427422" y="4863819"/>
            <a:ext cx="13716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6" name="Oval 95"/>
          <p:cNvSpPr/>
          <p:nvPr/>
        </p:nvSpPr>
        <p:spPr>
          <a:xfrm>
            <a:off x="7465439" y="4860721"/>
            <a:ext cx="13716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7" name="Oval 96"/>
          <p:cNvSpPr/>
          <p:nvPr/>
        </p:nvSpPr>
        <p:spPr>
          <a:xfrm>
            <a:off x="8447184" y="4885759"/>
            <a:ext cx="13716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9" name="Oval 98"/>
          <p:cNvSpPr/>
          <p:nvPr/>
        </p:nvSpPr>
        <p:spPr>
          <a:xfrm>
            <a:off x="8444346" y="5291677"/>
            <a:ext cx="13716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0" name="Oval 99"/>
          <p:cNvSpPr/>
          <p:nvPr/>
        </p:nvSpPr>
        <p:spPr>
          <a:xfrm>
            <a:off x="6966630" y="5137022"/>
            <a:ext cx="13716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6"/>
          <a:stretch>
            <a:fillRect/>
          </a:stretch>
        </p:blipFill>
        <p:spPr>
          <a:xfrm>
            <a:off x="572134" y="181642"/>
            <a:ext cx="3656368" cy="2559458"/>
          </a:xfrm>
          <a:prstGeom prst="rect">
            <a:avLst/>
          </a:prstGeom>
          <a:ln w="57150">
            <a:solidFill>
              <a:schemeClr val="tx1"/>
            </a:solidFill>
          </a:ln>
        </p:spPr>
      </p:pic>
      <p:sp>
        <p:nvSpPr>
          <p:cNvPr id="47" name="TextBox 46"/>
          <p:cNvSpPr txBox="1"/>
          <p:nvPr/>
        </p:nvSpPr>
        <p:spPr>
          <a:xfrm>
            <a:off x="2052123" y="745813"/>
            <a:ext cx="794705" cy="369332"/>
          </a:xfrm>
          <a:prstGeom prst="rect">
            <a:avLst/>
          </a:prstGeom>
          <a:noFill/>
        </p:spPr>
        <p:txBody>
          <a:bodyPr wrap="none" rtlCol="0">
            <a:spAutoFit/>
          </a:bodyPr>
          <a:lstStyle/>
          <a:p>
            <a:r>
              <a:rPr lang="en-US" b="1"/>
              <a:t>SCOTT</a:t>
            </a:r>
          </a:p>
        </p:txBody>
      </p:sp>
      <p:sp>
        <p:nvSpPr>
          <p:cNvPr id="105" name="TextBox 104"/>
          <p:cNvSpPr txBox="1"/>
          <p:nvPr/>
        </p:nvSpPr>
        <p:spPr>
          <a:xfrm>
            <a:off x="2019096" y="465313"/>
            <a:ext cx="1390124" cy="1107996"/>
          </a:xfrm>
          <a:prstGeom prst="rect">
            <a:avLst/>
          </a:prstGeom>
          <a:noFill/>
        </p:spPr>
        <p:txBody>
          <a:bodyPr wrap="none" rtlCol="0">
            <a:spAutoFit/>
          </a:bodyPr>
          <a:lstStyle/>
          <a:p>
            <a:r>
              <a:rPr lang="en-US" sz="6600" b="1"/>
              <a:t>……</a:t>
            </a:r>
          </a:p>
        </p:txBody>
      </p:sp>
      <p:sp>
        <p:nvSpPr>
          <p:cNvPr id="116" name="TextBox 115"/>
          <p:cNvSpPr txBox="1"/>
          <p:nvPr/>
        </p:nvSpPr>
        <p:spPr>
          <a:xfrm>
            <a:off x="2048333" y="1394063"/>
            <a:ext cx="687945" cy="369332"/>
          </a:xfrm>
          <a:prstGeom prst="rect">
            <a:avLst/>
          </a:prstGeom>
          <a:noFill/>
        </p:spPr>
        <p:txBody>
          <a:bodyPr wrap="none" rtlCol="0">
            <a:spAutoFit/>
          </a:bodyPr>
          <a:lstStyle/>
          <a:p>
            <a:r>
              <a:rPr lang="en-US" b="1"/>
              <a:t>ORCL</a:t>
            </a:r>
          </a:p>
        </p:txBody>
      </p:sp>
      <p:pic>
        <p:nvPicPr>
          <p:cNvPr id="49" name="Picture 48"/>
          <p:cNvPicPr>
            <a:picLocks noChangeAspect="1"/>
          </p:cNvPicPr>
          <p:nvPr/>
        </p:nvPicPr>
        <p:blipFill>
          <a:blip r:embed="rId7"/>
          <a:stretch>
            <a:fillRect/>
          </a:stretch>
        </p:blipFill>
        <p:spPr>
          <a:xfrm>
            <a:off x="3210151" y="3547456"/>
            <a:ext cx="7367360" cy="2006831"/>
          </a:xfrm>
          <a:prstGeom prst="rect">
            <a:avLst/>
          </a:prstGeom>
          <a:ln w="57150">
            <a:solidFill>
              <a:schemeClr val="tx1"/>
            </a:solidFill>
          </a:ln>
        </p:spPr>
      </p:pic>
      <p:sp>
        <p:nvSpPr>
          <p:cNvPr id="50" name="Oval 49"/>
          <p:cNvSpPr/>
          <p:nvPr/>
        </p:nvSpPr>
        <p:spPr>
          <a:xfrm>
            <a:off x="1860425" y="1394063"/>
            <a:ext cx="986403" cy="369332"/>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1" name="Curved Down Arrow 50"/>
          <p:cNvSpPr/>
          <p:nvPr/>
        </p:nvSpPr>
        <p:spPr>
          <a:xfrm rot="10555537">
            <a:off x="1224446" y="3904168"/>
            <a:ext cx="2143840" cy="691626"/>
          </a:xfrm>
          <a:prstGeom prst="curvedDownArrow">
            <a:avLst>
              <a:gd name="adj1" fmla="val 25000"/>
              <a:gd name="adj2" fmla="val 48658"/>
              <a:gd name="adj3" fmla="val 25000"/>
            </a:avLst>
          </a:prstGeom>
          <a:solidFill>
            <a:srgbClr val="FF0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8" name="Curved Down Arrow 117"/>
          <p:cNvSpPr/>
          <p:nvPr/>
        </p:nvSpPr>
        <p:spPr>
          <a:xfrm rot="3837213">
            <a:off x="2822013" y="1781448"/>
            <a:ext cx="2816849" cy="1397376"/>
          </a:xfrm>
          <a:prstGeom prst="curvedDownArrow">
            <a:avLst>
              <a:gd name="adj1" fmla="val 25000"/>
              <a:gd name="adj2" fmla="val 48658"/>
              <a:gd name="adj3" fmla="val 25000"/>
            </a:avLst>
          </a:prstGeom>
          <a:solidFill>
            <a:srgbClr val="FF0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9" name="Bent Arrow 118"/>
          <p:cNvSpPr/>
          <p:nvPr/>
        </p:nvSpPr>
        <p:spPr>
          <a:xfrm>
            <a:off x="876431" y="465314"/>
            <a:ext cx="1797251" cy="2098462"/>
          </a:xfrm>
          <a:prstGeom prst="bentArrow">
            <a:avLst/>
          </a:prstGeom>
          <a:solidFill>
            <a:srgbClr val="FF0000"/>
          </a:solidFill>
          <a:ln>
            <a:solidFill>
              <a:schemeClr val="tx2">
                <a:lumMod val="50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endParaRPr>
          </a:p>
        </p:txBody>
      </p:sp>
      <p:sp>
        <p:nvSpPr>
          <p:cNvPr id="120" name="Down Arrow 119"/>
          <p:cNvSpPr/>
          <p:nvPr/>
        </p:nvSpPr>
        <p:spPr>
          <a:xfrm>
            <a:off x="3645143" y="1294789"/>
            <a:ext cx="435738" cy="95405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78956" y="4246194"/>
            <a:ext cx="1883209" cy="369332"/>
          </a:xfrm>
          <a:prstGeom prst="rect">
            <a:avLst/>
          </a:prstGeom>
          <a:solidFill>
            <a:schemeClr val="bg1"/>
          </a:solidFill>
          <a:ln>
            <a:solidFill>
              <a:schemeClr val="tx1"/>
            </a:solidFill>
          </a:ln>
        </p:spPr>
        <p:txBody>
          <a:bodyPr wrap="square" rtlCol="0">
            <a:spAutoFit/>
          </a:bodyPr>
          <a:lstStyle/>
          <a:p>
            <a:pPr algn="ctr"/>
            <a:r>
              <a:rPr lang="en-US" b="1"/>
              <a:t>SQL&gt; Update …</a:t>
            </a:r>
          </a:p>
        </p:txBody>
      </p:sp>
      <p:sp>
        <p:nvSpPr>
          <p:cNvPr id="58" name="Left-Right Arrow 57"/>
          <p:cNvSpPr/>
          <p:nvPr/>
        </p:nvSpPr>
        <p:spPr>
          <a:xfrm>
            <a:off x="1652773" y="2741100"/>
            <a:ext cx="1194055" cy="3386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Curved Down Arrow 125"/>
          <p:cNvSpPr/>
          <p:nvPr/>
        </p:nvSpPr>
        <p:spPr>
          <a:xfrm>
            <a:off x="751147" y="1492837"/>
            <a:ext cx="2893711" cy="1124578"/>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7" name="TextBox 126"/>
          <p:cNvSpPr txBox="1"/>
          <p:nvPr/>
        </p:nvSpPr>
        <p:spPr>
          <a:xfrm>
            <a:off x="1722182" y="1420650"/>
            <a:ext cx="874227" cy="369332"/>
          </a:xfrm>
          <a:prstGeom prst="rect">
            <a:avLst/>
          </a:prstGeom>
          <a:solidFill>
            <a:schemeClr val="bg1"/>
          </a:solidFill>
          <a:ln>
            <a:solidFill>
              <a:schemeClr val="tx1"/>
            </a:solidFill>
          </a:ln>
        </p:spPr>
        <p:txBody>
          <a:bodyPr wrap="square" rtlCol="0">
            <a:spAutoFit/>
          </a:bodyPr>
          <a:lstStyle/>
          <a:p>
            <a:pPr algn="ctr"/>
            <a:r>
              <a:rPr lang="en-US" b="1"/>
              <a:t>Parse</a:t>
            </a:r>
          </a:p>
        </p:txBody>
      </p:sp>
      <p:sp>
        <p:nvSpPr>
          <p:cNvPr id="128" name="Right Arrow 127"/>
          <p:cNvSpPr/>
          <p:nvPr/>
        </p:nvSpPr>
        <p:spPr>
          <a:xfrm flipH="1">
            <a:off x="1887152" y="3050766"/>
            <a:ext cx="1124646" cy="49480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p:cNvSpPr txBox="1"/>
          <p:nvPr/>
        </p:nvSpPr>
        <p:spPr>
          <a:xfrm>
            <a:off x="2277669" y="3119205"/>
            <a:ext cx="521970" cy="369332"/>
          </a:xfrm>
          <a:prstGeom prst="rect">
            <a:avLst/>
          </a:prstGeom>
          <a:solidFill>
            <a:schemeClr val="bg1"/>
          </a:solidFill>
          <a:ln>
            <a:solidFill>
              <a:schemeClr val="tx1"/>
            </a:solidFill>
          </a:ln>
        </p:spPr>
        <p:txBody>
          <a:bodyPr wrap="square" rtlCol="0">
            <a:spAutoFit/>
          </a:bodyPr>
          <a:lstStyle/>
          <a:p>
            <a:pPr algn="ctr"/>
            <a:r>
              <a:rPr lang="en-US" b="1"/>
              <a:t>OK</a:t>
            </a:r>
          </a:p>
        </p:txBody>
      </p:sp>
      <p:sp>
        <p:nvSpPr>
          <p:cNvPr id="59" name="Rectangle 58"/>
          <p:cNvSpPr/>
          <p:nvPr/>
        </p:nvSpPr>
        <p:spPr>
          <a:xfrm>
            <a:off x="5531665" y="839550"/>
            <a:ext cx="1103059" cy="369332"/>
          </a:xfrm>
          <a:prstGeom prst="rect">
            <a:avLst/>
          </a:prstGeom>
        </p:spPr>
        <p:txBody>
          <a:bodyPr wrap="none">
            <a:spAutoFit/>
          </a:bodyPr>
          <a:lstStyle/>
          <a:p>
            <a:r>
              <a:rPr lang="en-US" b="1">
                <a:solidFill>
                  <a:schemeClr val="bg1"/>
                </a:solidFill>
              </a:rPr>
              <a:t>Update …</a:t>
            </a:r>
            <a:endParaRPr lang="en-US">
              <a:solidFill>
                <a:schemeClr val="bg1"/>
              </a:solidFill>
            </a:endParaRPr>
          </a:p>
        </p:txBody>
      </p:sp>
      <p:sp>
        <p:nvSpPr>
          <p:cNvPr id="130" name="Rectangle 129"/>
          <p:cNvSpPr/>
          <p:nvPr/>
        </p:nvSpPr>
        <p:spPr>
          <a:xfrm>
            <a:off x="10029960" y="878891"/>
            <a:ext cx="1031046" cy="338554"/>
          </a:xfrm>
          <a:prstGeom prst="rect">
            <a:avLst/>
          </a:prstGeom>
        </p:spPr>
        <p:txBody>
          <a:bodyPr wrap="square">
            <a:spAutoFit/>
          </a:bodyPr>
          <a:lstStyle/>
          <a:p>
            <a:r>
              <a:rPr lang="en-US" sz="1600" b="1">
                <a:solidFill>
                  <a:schemeClr val="bg1"/>
                </a:solidFill>
              </a:rPr>
              <a:t>Update …</a:t>
            </a:r>
            <a:endParaRPr lang="en-US" sz="1600">
              <a:solidFill>
                <a:schemeClr val="bg1"/>
              </a:solidFill>
            </a:endParaRPr>
          </a:p>
        </p:txBody>
      </p:sp>
      <p:sp>
        <p:nvSpPr>
          <p:cNvPr id="131" name="Curved Down Arrow 130"/>
          <p:cNvSpPr/>
          <p:nvPr/>
        </p:nvSpPr>
        <p:spPr>
          <a:xfrm>
            <a:off x="903547" y="1645237"/>
            <a:ext cx="2893711" cy="1124578"/>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2" name="TextBox 131"/>
          <p:cNvSpPr txBox="1"/>
          <p:nvPr/>
        </p:nvSpPr>
        <p:spPr>
          <a:xfrm>
            <a:off x="1818310" y="1573050"/>
            <a:ext cx="1108417" cy="369332"/>
          </a:xfrm>
          <a:prstGeom prst="rect">
            <a:avLst/>
          </a:prstGeom>
          <a:solidFill>
            <a:schemeClr val="bg1"/>
          </a:solidFill>
          <a:ln>
            <a:solidFill>
              <a:schemeClr val="tx1"/>
            </a:solidFill>
          </a:ln>
        </p:spPr>
        <p:txBody>
          <a:bodyPr wrap="square" rtlCol="0">
            <a:spAutoFit/>
          </a:bodyPr>
          <a:lstStyle/>
          <a:p>
            <a:pPr algn="ctr"/>
            <a:r>
              <a:rPr lang="en-US" b="1"/>
              <a:t>Execute</a:t>
            </a:r>
          </a:p>
        </p:txBody>
      </p:sp>
      <p:pic>
        <p:nvPicPr>
          <p:cNvPr id="84" name="Picture 83"/>
          <p:cNvPicPr>
            <a:picLocks noChangeAspect="1"/>
          </p:cNvPicPr>
          <p:nvPr/>
        </p:nvPicPr>
        <p:blipFill>
          <a:blip r:embed="rId8"/>
          <a:stretch>
            <a:fillRect/>
          </a:stretch>
        </p:blipFill>
        <p:spPr>
          <a:xfrm>
            <a:off x="6344211" y="5587383"/>
            <a:ext cx="581025" cy="352425"/>
          </a:xfrm>
          <a:prstGeom prst="rect">
            <a:avLst/>
          </a:prstGeom>
        </p:spPr>
      </p:pic>
      <p:cxnSp>
        <p:nvCxnSpPr>
          <p:cNvPr id="61" name="Straight Connector 60"/>
          <p:cNvCxnSpPr/>
          <p:nvPr/>
        </p:nvCxnSpPr>
        <p:spPr>
          <a:xfrm>
            <a:off x="6427422" y="5720297"/>
            <a:ext cx="3475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Down Arrow Callout 101"/>
          <p:cNvSpPr/>
          <p:nvPr/>
        </p:nvSpPr>
        <p:spPr>
          <a:xfrm>
            <a:off x="7072145" y="494985"/>
            <a:ext cx="1551308" cy="599468"/>
          </a:xfrm>
          <a:prstGeom prst="downArrowCallou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Before image</a:t>
            </a:r>
          </a:p>
        </p:txBody>
      </p:sp>
      <p:sp>
        <p:nvSpPr>
          <p:cNvPr id="136" name="Down Arrow Callout 135"/>
          <p:cNvSpPr/>
          <p:nvPr/>
        </p:nvSpPr>
        <p:spPr>
          <a:xfrm>
            <a:off x="7700422" y="4937907"/>
            <a:ext cx="1551308" cy="599468"/>
          </a:xfrm>
          <a:prstGeom prst="downArrowCallou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Before image</a:t>
            </a:r>
          </a:p>
        </p:txBody>
      </p:sp>
      <p:grpSp>
        <p:nvGrpSpPr>
          <p:cNvPr id="1025" name="Group 1024"/>
          <p:cNvGrpSpPr/>
          <p:nvPr/>
        </p:nvGrpSpPr>
        <p:grpSpPr>
          <a:xfrm>
            <a:off x="8732680" y="1066272"/>
            <a:ext cx="581025" cy="352425"/>
            <a:chOff x="8732680" y="1066272"/>
            <a:chExt cx="581025" cy="352425"/>
          </a:xfrm>
        </p:grpSpPr>
        <p:pic>
          <p:nvPicPr>
            <p:cNvPr id="137" name="Picture 136"/>
            <p:cNvPicPr>
              <a:picLocks noChangeAspect="1"/>
            </p:cNvPicPr>
            <p:nvPr/>
          </p:nvPicPr>
          <p:blipFill>
            <a:blip r:embed="rId8"/>
            <a:stretch>
              <a:fillRect/>
            </a:stretch>
          </p:blipFill>
          <p:spPr>
            <a:xfrm>
              <a:off x="8732680" y="1066272"/>
              <a:ext cx="581025" cy="352425"/>
            </a:xfrm>
            <a:prstGeom prst="rect">
              <a:avLst/>
            </a:prstGeom>
          </p:spPr>
        </p:pic>
        <p:cxnSp>
          <p:nvCxnSpPr>
            <p:cNvPr id="138" name="Straight Connector 137"/>
            <p:cNvCxnSpPr/>
            <p:nvPr/>
          </p:nvCxnSpPr>
          <p:spPr>
            <a:xfrm>
              <a:off x="8797031" y="1208882"/>
              <a:ext cx="4572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26" name="Right Arrow 1025"/>
          <p:cNvSpPr/>
          <p:nvPr/>
        </p:nvSpPr>
        <p:spPr>
          <a:xfrm>
            <a:off x="8125940" y="1070587"/>
            <a:ext cx="537926" cy="36194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Up Arrow Callout 1026"/>
          <p:cNvSpPr/>
          <p:nvPr/>
        </p:nvSpPr>
        <p:spPr>
          <a:xfrm>
            <a:off x="8394903" y="1420588"/>
            <a:ext cx="1306057" cy="531807"/>
          </a:xfrm>
          <a:prstGeom prst="up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After image</a:t>
            </a:r>
          </a:p>
        </p:txBody>
      </p:sp>
      <p:sp>
        <p:nvSpPr>
          <p:cNvPr id="144" name="TextBox 143"/>
          <p:cNvSpPr txBox="1"/>
          <p:nvPr/>
        </p:nvSpPr>
        <p:spPr>
          <a:xfrm>
            <a:off x="90936" y="4500887"/>
            <a:ext cx="1883209" cy="369332"/>
          </a:xfrm>
          <a:prstGeom prst="rect">
            <a:avLst/>
          </a:prstGeom>
          <a:solidFill>
            <a:schemeClr val="bg1"/>
          </a:solidFill>
          <a:ln>
            <a:solidFill>
              <a:schemeClr val="tx1"/>
            </a:solidFill>
          </a:ln>
        </p:spPr>
        <p:txBody>
          <a:bodyPr wrap="square" rtlCol="0">
            <a:spAutoFit/>
          </a:bodyPr>
          <a:lstStyle/>
          <a:p>
            <a:pPr algn="ctr"/>
            <a:r>
              <a:rPr lang="en-US" b="1"/>
              <a:t>SQL&gt; Commit;</a:t>
            </a:r>
          </a:p>
        </p:txBody>
      </p:sp>
      <p:sp>
        <p:nvSpPr>
          <p:cNvPr id="145" name="Rectangle 144"/>
          <p:cNvSpPr/>
          <p:nvPr/>
        </p:nvSpPr>
        <p:spPr>
          <a:xfrm>
            <a:off x="10027612" y="1157901"/>
            <a:ext cx="1193246" cy="338554"/>
          </a:xfrm>
          <a:prstGeom prst="rect">
            <a:avLst/>
          </a:prstGeom>
        </p:spPr>
        <p:txBody>
          <a:bodyPr wrap="square">
            <a:spAutoFit/>
          </a:bodyPr>
          <a:lstStyle/>
          <a:p>
            <a:r>
              <a:rPr lang="en-US" sz="1600" b="1">
                <a:solidFill>
                  <a:schemeClr val="bg1"/>
                </a:solidFill>
              </a:rPr>
              <a:t>Commit;</a:t>
            </a:r>
            <a:endParaRPr lang="en-US" sz="1600">
              <a:solidFill>
                <a:schemeClr val="bg1"/>
              </a:solidFill>
            </a:endParaRPr>
          </a:p>
        </p:txBody>
      </p:sp>
      <p:sp>
        <p:nvSpPr>
          <p:cNvPr id="146" name="Right Arrow 145"/>
          <p:cNvSpPr/>
          <p:nvPr/>
        </p:nvSpPr>
        <p:spPr>
          <a:xfrm flipH="1">
            <a:off x="1969212" y="3104690"/>
            <a:ext cx="1124646" cy="49480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p:cNvSpPr txBox="1"/>
          <p:nvPr/>
        </p:nvSpPr>
        <p:spPr>
          <a:xfrm>
            <a:off x="2359729" y="3173129"/>
            <a:ext cx="521970" cy="369332"/>
          </a:xfrm>
          <a:prstGeom prst="rect">
            <a:avLst/>
          </a:prstGeom>
          <a:solidFill>
            <a:schemeClr val="bg1"/>
          </a:solidFill>
          <a:ln>
            <a:solidFill>
              <a:schemeClr val="tx1"/>
            </a:solidFill>
          </a:ln>
        </p:spPr>
        <p:txBody>
          <a:bodyPr wrap="square" rtlCol="0">
            <a:spAutoFit/>
          </a:bodyPr>
          <a:lstStyle/>
          <a:p>
            <a:pPr algn="ctr"/>
            <a:r>
              <a:rPr lang="en-US" b="1"/>
              <a:t>OK</a:t>
            </a:r>
          </a:p>
        </p:txBody>
      </p:sp>
      <p:sp>
        <p:nvSpPr>
          <p:cNvPr id="1033" name="Curved Right Arrow 1032"/>
          <p:cNvSpPr/>
          <p:nvPr/>
        </p:nvSpPr>
        <p:spPr>
          <a:xfrm flipH="1">
            <a:off x="11364442" y="1338475"/>
            <a:ext cx="793278" cy="1449322"/>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3" name="TextBox 152"/>
          <p:cNvSpPr txBox="1"/>
          <p:nvPr/>
        </p:nvSpPr>
        <p:spPr>
          <a:xfrm>
            <a:off x="4695840" y="4112297"/>
            <a:ext cx="418704" cy="369332"/>
          </a:xfrm>
          <a:prstGeom prst="rect">
            <a:avLst/>
          </a:prstGeom>
          <a:noFill/>
        </p:spPr>
        <p:txBody>
          <a:bodyPr wrap="none" rtlCol="0">
            <a:spAutoFit/>
          </a:bodyPr>
          <a:lstStyle/>
          <a:p>
            <a:r>
              <a:rPr lang="en-US" b="1"/>
              <a:t>10</a:t>
            </a:r>
          </a:p>
        </p:txBody>
      </p:sp>
      <p:sp>
        <p:nvSpPr>
          <p:cNvPr id="154" name="TextBox 153"/>
          <p:cNvSpPr txBox="1"/>
          <p:nvPr/>
        </p:nvSpPr>
        <p:spPr>
          <a:xfrm>
            <a:off x="6304028" y="3884952"/>
            <a:ext cx="418704" cy="369332"/>
          </a:xfrm>
          <a:prstGeom prst="rect">
            <a:avLst/>
          </a:prstGeom>
          <a:noFill/>
        </p:spPr>
        <p:txBody>
          <a:bodyPr wrap="square" rtlCol="0">
            <a:spAutoFit/>
          </a:bodyPr>
          <a:lstStyle/>
          <a:p>
            <a:r>
              <a:rPr lang="en-US" b="1"/>
              <a:t>10</a:t>
            </a:r>
          </a:p>
        </p:txBody>
      </p:sp>
      <p:sp>
        <p:nvSpPr>
          <p:cNvPr id="155" name="TextBox 154"/>
          <p:cNvSpPr txBox="1"/>
          <p:nvPr/>
        </p:nvSpPr>
        <p:spPr>
          <a:xfrm>
            <a:off x="7313592" y="3882518"/>
            <a:ext cx="418704" cy="369332"/>
          </a:xfrm>
          <a:prstGeom prst="rect">
            <a:avLst/>
          </a:prstGeom>
          <a:noFill/>
        </p:spPr>
        <p:txBody>
          <a:bodyPr wrap="square" rtlCol="0">
            <a:spAutoFit/>
          </a:bodyPr>
          <a:lstStyle/>
          <a:p>
            <a:r>
              <a:rPr lang="en-US" b="1"/>
              <a:t>10</a:t>
            </a:r>
          </a:p>
        </p:txBody>
      </p:sp>
      <p:sp>
        <p:nvSpPr>
          <p:cNvPr id="156" name="TextBox 155"/>
          <p:cNvSpPr txBox="1"/>
          <p:nvPr/>
        </p:nvSpPr>
        <p:spPr>
          <a:xfrm>
            <a:off x="8287889" y="3895411"/>
            <a:ext cx="418704" cy="369332"/>
          </a:xfrm>
          <a:prstGeom prst="rect">
            <a:avLst/>
          </a:prstGeom>
          <a:noFill/>
        </p:spPr>
        <p:txBody>
          <a:bodyPr wrap="square" rtlCol="0">
            <a:spAutoFit/>
          </a:bodyPr>
          <a:lstStyle/>
          <a:p>
            <a:r>
              <a:rPr lang="en-US" b="1"/>
              <a:t>10</a:t>
            </a:r>
          </a:p>
        </p:txBody>
      </p:sp>
      <p:sp>
        <p:nvSpPr>
          <p:cNvPr id="157" name="TextBox 156"/>
          <p:cNvSpPr txBox="1"/>
          <p:nvPr/>
        </p:nvSpPr>
        <p:spPr>
          <a:xfrm>
            <a:off x="9717313" y="3993387"/>
            <a:ext cx="418704" cy="369332"/>
          </a:xfrm>
          <a:prstGeom prst="rect">
            <a:avLst/>
          </a:prstGeom>
          <a:noFill/>
        </p:spPr>
        <p:txBody>
          <a:bodyPr wrap="square" rtlCol="0">
            <a:spAutoFit/>
          </a:bodyPr>
          <a:lstStyle/>
          <a:p>
            <a:r>
              <a:rPr lang="en-US" b="1"/>
              <a:t>10</a:t>
            </a:r>
          </a:p>
        </p:txBody>
      </p:sp>
      <p:sp>
        <p:nvSpPr>
          <p:cNvPr id="158" name="TextBox 157"/>
          <p:cNvSpPr txBox="1"/>
          <p:nvPr/>
        </p:nvSpPr>
        <p:spPr>
          <a:xfrm>
            <a:off x="10882893" y="3977755"/>
            <a:ext cx="418704" cy="369332"/>
          </a:xfrm>
          <a:prstGeom prst="rect">
            <a:avLst/>
          </a:prstGeom>
          <a:noFill/>
        </p:spPr>
        <p:txBody>
          <a:bodyPr wrap="square" rtlCol="0">
            <a:spAutoFit/>
          </a:bodyPr>
          <a:lstStyle/>
          <a:p>
            <a:r>
              <a:rPr lang="en-US" b="1"/>
              <a:t>11</a:t>
            </a:r>
          </a:p>
        </p:txBody>
      </p:sp>
      <p:sp>
        <p:nvSpPr>
          <p:cNvPr id="1034" name="Down Arrow 1033"/>
          <p:cNvSpPr/>
          <p:nvPr/>
        </p:nvSpPr>
        <p:spPr>
          <a:xfrm>
            <a:off x="10909031" y="3454927"/>
            <a:ext cx="446583" cy="40216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p:cNvSpPr txBox="1"/>
          <p:nvPr/>
        </p:nvSpPr>
        <p:spPr>
          <a:xfrm>
            <a:off x="10472780" y="3837935"/>
            <a:ext cx="1304728" cy="646331"/>
          </a:xfrm>
          <a:prstGeom prst="rect">
            <a:avLst/>
          </a:prstGeom>
          <a:solidFill>
            <a:schemeClr val="bg1"/>
          </a:solidFill>
          <a:ln>
            <a:solidFill>
              <a:schemeClr val="tx1"/>
            </a:solidFill>
          </a:ln>
        </p:spPr>
        <p:txBody>
          <a:bodyPr wrap="square" rtlCol="0">
            <a:spAutoFit/>
          </a:bodyPr>
          <a:lstStyle/>
          <a:p>
            <a:pPr algn="ctr"/>
            <a:r>
              <a:rPr lang="en-US" b="1"/>
              <a:t>Update…</a:t>
            </a:r>
          </a:p>
          <a:p>
            <a:pPr algn="ctr"/>
            <a:r>
              <a:rPr lang="en-US" b="1"/>
              <a:t>Commit;</a:t>
            </a:r>
          </a:p>
        </p:txBody>
      </p:sp>
      <p:sp>
        <p:nvSpPr>
          <p:cNvPr id="1035" name="Left Arrow Callout 1034"/>
          <p:cNvSpPr/>
          <p:nvPr/>
        </p:nvSpPr>
        <p:spPr>
          <a:xfrm>
            <a:off x="8806448" y="5530236"/>
            <a:ext cx="1771063" cy="685955"/>
          </a:xfrm>
          <a:prstGeom prst="leftArrowCallout">
            <a:avLst>
              <a:gd name="adj1" fmla="val 16797"/>
              <a:gd name="adj2" fmla="val 22949"/>
              <a:gd name="adj3" fmla="val 25000"/>
              <a:gd name="adj4" fmla="val 8284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Image</a:t>
            </a:r>
          </a:p>
          <a:p>
            <a:pPr algn="ctr"/>
            <a:r>
              <a:rPr lang="en-US" b="1" dirty="0">
                <a:solidFill>
                  <a:schemeClr val="tx1"/>
                </a:solidFill>
              </a:rPr>
              <a:t> </a:t>
            </a:r>
            <a:r>
              <a:rPr lang="en-US" b="1">
                <a:solidFill>
                  <a:schemeClr val="tx1"/>
                </a:solidFill>
              </a:rPr>
              <a:t>Overwriten</a:t>
            </a:r>
            <a:endParaRPr lang="en-US" b="1" dirty="0">
              <a:solidFill>
                <a:schemeClr val="tx1"/>
              </a:solidFill>
            </a:endParaRPr>
          </a:p>
        </p:txBody>
      </p:sp>
      <p:sp>
        <p:nvSpPr>
          <p:cNvPr id="1036" name="TextBox 1035"/>
          <p:cNvSpPr txBox="1"/>
          <p:nvPr/>
        </p:nvSpPr>
        <p:spPr>
          <a:xfrm>
            <a:off x="8465330" y="5513646"/>
            <a:ext cx="344966" cy="461665"/>
          </a:xfrm>
          <a:prstGeom prst="rect">
            <a:avLst/>
          </a:prstGeom>
          <a:noFill/>
        </p:spPr>
        <p:txBody>
          <a:bodyPr wrap="none" rtlCol="0">
            <a:spAutoFit/>
          </a:bodyPr>
          <a:lstStyle/>
          <a:p>
            <a:r>
              <a:rPr lang="en-US" sz="2400">
                <a:solidFill>
                  <a:srgbClr val="FF0000"/>
                </a:solidFill>
              </a:rPr>
              <a:t>X</a:t>
            </a:r>
          </a:p>
        </p:txBody>
      </p:sp>
      <p:sp>
        <p:nvSpPr>
          <p:cNvPr id="164" name="Curved Down Arrow 163"/>
          <p:cNvSpPr/>
          <p:nvPr/>
        </p:nvSpPr>
        <p:spPr>
          <a:xfrm rot="11015009">
            <a:off x="9608258" y="4499963"/>
            <a:ext cx="1546499" cy="707572"/>
          </a:xfrm>
          <a:prstGeom prst="curvedDownArrow">
            <a:avLst>
              <a:gd name="adj1" fmla="val 25000"/>
              <a:gd name="adj2" fmla="val 48658"/>
              <a:gd name="adj3" fmla="val 25000"/>
            </a:avLst>
          </a:prstGeom>
          <a:solidFill>
            <a:srgbClr val="FF0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TextBox 164"/>
          <p:cNvSpPr txBox="1"/>
          <p:nvPr/>
        </p:nvSpPr>
        <p:spPr>
          <a:xfrm>
            <a:off x="9975421" y="5015776"/>
            <a:ext cx="877417" cy="369332"/>
          </a:xfrm>
          <a:prstGeom prst="rect">
            <a:avLst/>
          </a:prstGeom>
          <a:solidFill>
            <a:schemeClr val="bg1"/>
          </a:solidFill>
          <a:ln>
            <a:solidFill>
              <a:schemeClr val="tx1"/>
            </a:solidFill>
          </a:ln>
        </p:spPr>
        <p:txBody>
          <a:bodyPr wrap="square" rtlCol="0">
            <a:spAutoFit/>
          </a:bodyPr>
          <a:lstStyle/>
          <a:p>
            <a:pPr algn="ctr"/>
            <a:r>
              <a:rPr lang="en-US" b="1"/>
              <a:t>Switch</a:t>
            </a:r>
          </a:p>
        </p:txBody>
      </p:sp>
      <p:sp>
        <p:nvSpPr>
          <p:cNvPr id="166" name="TextBox 165"/>
          <p:cNvSpPr txBox="1"/>
          <p:nvPr/>
        </p:nvSpPr>
        <p:spPr>
          <a:xfrm>
            <a:off x="9729033" y="3991039"/>
            <a:ext cx="418704" cy="369332"/>
          </a:xfrm>
          <a:prstGeom prst="rect">
            <a:avLst/>
          </a:prstGeom>
          <a:noFill/>
        </p:spPr>
        <p:txBody>
          <a:bodyPr wrap="square" rtlCol="0">
            <a:spAutoFit/>
          </a:bodyPr>
          <a:lstStyle/>
          <a:p>
            <a:r>
              <a:rPr lang="en-US" b="1"/>
              <a:t>12</a:t>
            </a:r>
          </a:p>
        </p:txBody>
      </p:sp>
      <p:sp>
        <p:nvSpPr>
          <p:cNvPr id="167" name="Bent-Up Arrow 166"/>
          <p:cNvSpPr/>
          <p:nvPr/>
        </p:nvSpPr>
        <p:spPr>
          <a:xfrm flipH="1">
            <a:off x="9155023" y="3228459"/>
            <a:ext cx="838543" cy="2090619"/>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8" name="Straight Arrow Connector 167"/>
          <p:cNvCxnSpPr/>
          <p:nvPr/>
        </p:nvCxnSpPr>
        <p:spPr>
          <a:xfrm flipH="1">
            <a:off x="8523179" y="2972677"/>
            <a:ext cx="760859" cy="687634"/>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9" name="Straight Arrow Connector 168"/>
          <p:cNvCxnSpPr/>
          <p:nvPr/>
        </p:nvCxnSpPr>
        <p:spPr>
          <a:xfrm flipH="1">
            <a:off x="8581428" y="3601452"/>
            <a:ext cx="11143" cy="405847"/>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0" name="Straight Arrow Connector 169"/>
          <p:cNvCxnSpPr/>
          <p:nvPr/>
        </p:nvCxnSpPr>
        <p:spPr>
          <a:xfrm flipH="1">
            <a:off x="7694052" y="3584664"/>
            <a:ext cx="858252" cy="355008"/>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1" name="Straight Arrow Connector 170"/>
          <p:cNvCxnSpPr/>
          <p:nvPr/>
        </p:nvCxnSpPr>
        <p:spPr>
          <a:xfrm flipH="1">
            <a:off x="6806676" y="3660311"/>
            <a:ext cx="1716503" cy="262573"/>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2" name="Straight Arrow Connector 171"/>
          <p:cNvCxnSpPr/>
          <p:nvPr/>
        </p:nvCxnSpPr>
        <p:spPr>
          <a:xfrm flipH="1">
            <a:off x="4848872" y="3544789"/>
            <a:ext cx="3795528" cy="467454"/>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73" name="TextBox 172"/>
          <p:cNvSpPr txBox="1"/>
          <p:nvPr/>
        </p:nvSpPr>
        <p:spPr>
          <a:xfrm>
            <a:off x="4707560" y="4124017"/>
            <a:ext cx="418704" cy="369332"/>
          </a:xfrm>
          <a:prstGeom prst="rect">
            <a:avLst/>
          </a:prstGeom>
          <a:noFill/>
        </p:spPr>
        <p:txBody>
          <a:bodyPr wrap="none" rtlCol="0">
            <a:spAutoFit/>
          </a:bodyPr>
          <a:lstStyle/>
          <a:p>
            <a:r>
              <a:rPr lang="en-US" b="1"/>
              <a:t>11</a:t>
            </a:r>
          </a:p>
        </p:txBody>
      </p:sp>
      <p:sp>
        <p:nvSpPr>
          <p:cNvPr id="174" name="TextBox 173"/>
          <p:cNvSpPr txBox="1"/>
          <p:nvPr/>
        </p:nvSpPr>
        <p:spPr>
          <a:xfrm>
            <a:off x="6315748" y="3896672"/>
            <a:ext cx="418704" cy="369332"/>
          </a:xfrm>
          <a:prstGeom prst="rect">
            <a:avLst/>
          </a:prstGeom>
          <a:noFill/>
        </p:spPr>
        <p:txBody>
          <a:bodyPr wrap="square" rtlCol="0">
            <a:spAutoFit/>
          </a:bodyPr>
          <a:lstStyle/>
          <a:p>
            <a:r>
              <a:rPr lang="en-US" b="1"/>
              <a:t>11</a:t>
            </a:r>
          </a:p>
        </p:txBody>
      </p:sp>
      <p:sp>
        <p:nvSpPr>
          <p:cNvPr id="175" name="TextBox 174"/>
          <p:cNvSpPr txBox="1"/>
          <p:nvPr/>
        </p:nvSpPr>
        <p:spPr>
          <a:xfrm>
            <a:off x="7325312" y="3894238"/>
            <a:ext cx="418704" cy="369332"/>
          </a:xfrm>
          <a:prstGeom prst="rect">
            <a:avLst/>
          </a:prstGeom>
          <a:noFill/>
        </p:spPr>
        <p:txBody>
          <a:bodyPr wrap="square" rtlCol="0">
            <a:spAutoFit/>
          </a:bodyPr>
          <a:lstStyle/>
          <a:p>
            <a:r>
              <a:rPr lang="en-US" b="1"/>
              <a:t>11</a:t>
            </a:r>
          </a:p>
        </p:txBody>
      </p:sp>
      <p:sp>
        <p:nvSpPr>
          <p:cNvPr id="176" name="TextBox 175"/>
          <p:cNvSpPr txBox="1"/>
          <p:nvPr/>
        </p:nvSpPr>
        <p:spPr>
          <a:xfrm>
            <a:off x="8299609" y="3907131"/>
            <a:ext cx="418704" cy="369332"/>
          </a:xfrm>
          <a:prstGeom prst="rect">
            <a:avLst/>
          </a:prstGeom>
          <a:noFill/>
        </p:spPr>
        <p:txBody>
          <a:bodyPr wrap="square" rtlCol="0">
            <a:spAutoFit/>
          </a:bodyPr>
          <a:lstStyle/>
          <a:p>
            <a:r>
              <a:rPr lang="en-US" b="1"/>
              <a:t>11</a:t>
            </a:r>
          </a:p>
        </p:txBody>
      </p:sp>
      <p:sp>
        <p:nvSpPr>
          <p:cNvPr id="1037" name="Left Arrow 1036"/>
          <p:cNvSpPr/>
          <p:nvPr/>
        </p:nvSpPr>
        <p:spPr>
          <a:xfrm>
            <a:off x="9015441" y="2741978"/>
            <a:ext cx="472577" cy="390184"/>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9" name="Elbow Connector 1038"/>
          <p:cNvCxnSpPr/>
          <p:nvPr/>
        </p:nvCxnSpPr>
        <p:spPr>
          <a:xfrm rot="5400000">
            <a:off x="8009548" y="1950277"/>
            <a:ext cx="1366181" cy="390793"/>
          </a:xfrm>
          <a:prstGeom prst="bentConnector3">
            <a:avLst>
              <a:gd name="adj1" fmla="val 50000"/>
            </a:avLst>
          </a:prstGeom>
          <a:ln w="76200">
            <a:solidFill>
              <a:srgbClr val="FF0000"/>
            </a:solidFill>
            <a:tailEnd type="triangle"/>
          </a:ln>
        </p:spPr>
        <p:style>
          <a:lnRef idx="1">
            <a:schemeClr val="accent3"/>
          </a:lnRef>
          <a:fillRef idx="0">
            <a:schemeClr val="accent3"/>
          </a:fillRef>
          <a:effectRef idx="0">
            <a:schemeClr val="accent3"/>
          </a:effectRef>
          <a:fontRef idx="minor">
            <a:schemeClr val="tx1"/>
          </a:fontRef>
        </p:style>
      </p:cxnSp>
      <p:cxnSp>
        <p:nvCxnSpPr>
          <p:cNvPr id="184" name="Elbow Connector 183"/>
          <p:cNvCxnSpPr>
            <a:endCxn id="84" idx="0"/>
          </p:cNvCxnSpPr>
          <p:nvPr/>
        </p:nvCxnSpPr>
        <p:spPr>
          <a:xfrm rot="5400000">
            <a:off x="6371902" y="3579092"/>
            <a:ext cx="2271113" cy="1745468"/>
          </a:xfrm>
          <a:prstGeom prst="bentConnector3">
            <a:avLst>
              <a:gd name="adj1" fmla="val 50000"/>
            </a:avLst>
          </a:prstGeom>
          <a:ln w="76200">
            <a:solidFill>
              <a:srgbClr val="FF0000"/>
            </a:solidFill>
            <a:tailEnd type="triangle"/>
          </a:ln>
        </p:spPr>
        <p:style>
          <a:lnRef idx="1">
            <a:schemeClr val="accent3"/>
          </a:lnRef>
          <a:fillRef idx="0">
            <a:schemeClr val="accent3"/>
          </a:fillRef>
          <a:effectRef idx="0">
            <a:schemeClr val="accent3"/>
          </a:effectRef>
          <a:fontRef idx="minor">
            <a:schemeClr val="tx1"/>
          </a:fontRef>
        </p:style>
      </p:cxnSp>
    </p:spTree>
    <p:custDataLst>
      <p:tags r:id="rId1"/>
    </p:custDataLst>
    <p:extLst>
      <p:ext uri="{BB962C8B-B14F-4D97-AF65-F5344CB8AC3E}">
        <p14:creationId xmlns:p14="http://schemas.microsoft.com/office/powerpoint/2010/main" val="1252596196"/>
      </p:ext>
    </p:extLst>
  </p:cSld>
  <p:clrMapOvr>
    <a:masterClrMapping/>
  </p:clrMapOvr>
  <mc:AlternateContent xmlns:mc="http://schemas.openxmlformats.org/markup-compatibility/2006" xmlns:p14="http://schemas.microsoft.com/office/powerpoint/2010/main">
    <mc:Choice Requires="p14">
      <p:transition spd="slow" p14:dur="2000" advTm="22278"/>
    </mc:Choice>
    <mc:Fallback xmlns="">
      <p:transition spd="slow" advTm="222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repeatCount="indefinite" fill="hold" grpId="0" nodeType="clickEffect">
                                  <p:stCondLst>
                                    <p:cond delay="0"/>
                                  </p:stCondLst>
                                  <p:endCondLst>
                                    <p:cond evt="onNext" delay="0">
                                      <p:tgtEl>
                                        <p:sldTgt/>
                                      </p:tgtEl>
                                    </p:cond>
                                  </p:endCondLst>
                                  <p:childTnLst>
                                    <p:animClr clrSpc="hsl" dir="cw">
                                      <p:cBhvr override="childStyle">
                                        <p:cTn id="6" dur="500" fill="hold"/>
                                        <p:tgtEl>
                                          <p:spTgt spid="113"/>
                                        </p:tgtEl>
                                        <p:attrNameLst>
                                          <p:attrName>style.color</p:attrName>
                                        </p:attrNameLst>
                                      </p:cBhvr>
                                      <p:by>
                                        <p:hsl h="0" s="-12549" l="-25098"/>
                                      </p:by>
                                    </p:animClr>
                                    <p:animClr clrSpc="hsl" dir="cw">
                                      <p:cBhvr>
                                        <p:cTn id="7" dur="500" fill="hold"/>
                                        <p:tgtEl>
                                          <p:spTgt spid="113"/>
                                        </p:tgtEl>
                                        <p:attrNameLst>
                                          <p:attrName>fillcolor</p:attrName>
                                        </p:attrNameLst>
                                      </p:cBhvr>
                                      <p:by>
                                        <p:hsl h="0" s="-12549" l="-25098"/>
                                      </p:by>
                                    </p:animClr>
                                    <p:animClr clrSpc="hsl" dir="cw">
                                      <p:cBhvr>
                                        <p:cTn id="8" dur="500" fill="hold"/>
                                        <p:tgtEl>
                                          <p:spTgt spid="113"/>
                                        </p:tgtEl>
                                        <p:attrNameLst>
                                          <p:attrName>stroke.color</p:attrName>
                                        </p:attrNameLst>
                                      </p:cBhvr>
                                      <p:by>
                                        <p:hsl h="0" s="-12549" l="-25098"/>
                                      </p:by>
                                    </p:animClr>
                                    <p:set>
                                      <p:cBhvr>
                                        <p:cTn id="9" dur="500" fill="hold"/>
                                        <p:tgtEl>
                                          <p:spTgt spid="11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mph" presetSubtype="2" repeatCount="indefinite" fill="hold" nodeType="clickEffect">
                                  <p:stCondLst>
                                    <p:cond delay="0"/>
                                  </p:stCondLst>
                                  <p:endCondLst>
                                    <p:cond evt="onNext" delay="0">
                                      <p:tgtEl>
                                        <p:sldTgt/>
                                      </p:tgtEl>
                                    </p:cond>
                                  </p:endCondLst>
                                  <p:childTnLst>
                                    <p:animClr clrSpc="rgb" dir="cw">
                                      <p:cBhvr>
                                        <p:cTn id="13" dur="1250" fill="hold"/>
                                        <p:tgtEl>
                                          <p:spTgt spid="111"/>
                                        </p:tgtEl>
                                        <p:attrNameLst>
                                          <p:attrName>fillcolor</p:attrName>
                                        </p:attrNameLst>
                                      </p:cBhvr>
                                      <p:to>
                                        <a:schemeClr val="hlink"/>
                                      </p:to>
                                    </p:animClr>
                                    <p:set>
                                      <p:cBhvr>
                                        <p:cTn id="14" dur="1250" fill="hold"/>
                                        <p:tgtEl>
                                          <p:spTgt spid="111"/>
                                        </p:tgtEl>
                                        <p:attrNameLst>
                                          <p:attrName>fill.type</p:attrName>
                                        </p:attrNameLst>
                                      </p:cBhvr>
                                      <p:to>
                                        <p:strVal val="solid"/>
                                      </p:to>
                                    </p:set>
                                    <p:set>
                                      <p:cBhvr>
                                        <p:cTn id="15" dur="1250" fill="hold"/>
                                        <p:tgtEl>
                                          <p:spTgt spid="111"/>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 presetClass="emph" presetSubtype="2" repeatCount="indefinite" fill="hold" nodeType="clickEffect">
                                  <p:stCondLst>
                                    <p:cond delay="0"/>
                                  </p:stCondLst>
                                  <p:endCondLst>
                                    <p:cond evt="onNext" delay="0">
                                      <p:tgtEl>
                                        <p:sldTgt/>
                                      </p:tgtEl>
                                    </p:cond>
                                  </p:endCondLst>
                                  <p:childTnLst>
                                    <p:animClr clrSpc="rgb" dir="cw">
                                      <p:cBhvr>
                                        <p:cTn id="19" dur="1000" fill="hold"/>
                                        <p:tgtEl>
                                          <p:spTgt spid="112"/>
                                        </p:tgtEl>
                                        <p:attrNameLst>
                                          <p:attrName>fillcolor</p:attrName>
                                        </p:attrNameLst>
                                      </p:cBhvr>
                                      <p:to>
                                        <a:schemeClr val="accent2"/>
                                      </p:to>
                                    </p:animClr>
                                    <p:set>
                                      <p:cBhvr>
                                        <p:cTn id="20" dur="1000" fill="hold"/>
                                        <p:tgtEl>
                                          <p:spTgt spid="112"/>
                                        </p:tgtEl>
                                        <p:attrNameLst>
                                          <p:attrName>fill.type</p:attrName>
                                        </p:attrNameLst>
                                      </p:cBhvr>
                                      <p:to>
                                        <p:strVal val="solid"/>
                                      </p:to>
                                    </p:set>
                                    <p:set>
                                      <p:cBhvr>
                                        <p:cTn id="21" dur="1000" fill="hold"/>
                                        <p:tgtEl>
                                          <p:spTgt spid="112"/>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repeatCount="indefinite" fill="hold" nodeType="clickEffect">
                                  <p:stCondLst>
                                    <p:cond delay="0"/>
                                  </p:stCondLst>
                                  <p:endCondLst>
                                    <p:cond evt="onNext" delay="0">
                                      <p:tgtEl>
                                        <p:sldTgt/>
                                      </p:tgtEl>
                                    </p:cond>
                                  </p:endCondLst>
                                  <p:childTnLst>
                                    <p:animClr clrSpc="rgb" dir="cw">
                                      <p:cBhvr>
                                        <p:cTn id="25" dur="1000" fill="hold"/>
                                        <p:tgtEl>
                                          <p:spTgt spid="110"/>
                                        </p:tgtEl>
                                        <p:attrNameLst>
                                          <p:attrName>fillcolor</p:attrName>
                                        </p:attrNameLst>
                                      </p:cBhvr>
                                      <p:to>
                                        <a:schemeClr val="accent2"/>
                                      </p:to>
                                    </p:animClr>
                                    <p:set>
                                      <p:cBhvr>
                                        <p:cTn id="26" dur="1000" fill="hold"/>
                                        <p:tgtEl>
                                          <p:spTgt spid="110"/>
                                        </p:tgtEl>
                                        <p:attrNameLst>
                                          <p:attrName>fill.type</p:attrName>
                                        </p:attrNameLst>
                                      </p:cBhvr>
                                      <p:to>
                                        <p:strVal val="solid"/>
                                      </p:to>
                                    </p:set>
                                    <p:set>
                                      <p:cBhvr>
                                        <p:cTn id="27" dur="1000" fill="hold"/>
                                        <p:tgtEl>
                                          <p:spTgt spid="110"/>
                                        </p:tgtEl>
                                        <p:attrNameLst>
                                          <p:attrName>fill.on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32" presetClass="emph" presetSubtype="0" repeatCount="indefinite" fill="hold" grpId="0" nodeType="clickEffect">
                                  <p:stCondLst>
                                    <p:cond delay="0"/>
                                  </p:stCondLst>
                                  <p:endCondLst>
                                    <p:cond evt="onNext" delay="0">
                                      <p:tgtEl>
                                        <p:sldTgt/>
                                      </p:tgtEl>
                                    </p:cond>
                                  </p:endCondLst>
                                  <p:childTnLst>
                                    <p:animRot by="120000">
                                      <p:cBhvr>
                                        <p:cTn id="31" dur="50" fill="hold">
                                          <p:stCondLst>
                                            <p:cond delay="0"/>
                                          </p:stCondLst>
                                        </p:cTn>
                                        <p:tgtEl>
                                          <p:spTgt spid="2"/>
                                        </p:tgtEl>
                                        <p:attrNameLst>
                                          <p:attrName>r</p:attrName>
                                        </p:attrNameLst>
                                      </p:cBhvr>
                                    </p:animRot>
                                    <p:animRot by="-240000">
                                      <p:cBhvr>
                                        <p:cTn id="32" dur="100" fill="hold">
                                          <p:stCondLst>
                                            <p:cond delay="100"/>
                                          </p:stCondLst>
                                        </p:cTn>
                                        <p:tgtEl>
                                          <p:spTgt spid="2"/>
                                        </p:tgtEl>
                                        <p:attrNameLst>
                                          <p:attrName>r</p:attrName>
                                        </p:attrNameLst>
                                      </p:cBhvr>
                                    </p:animRot>
                                    <p:animRot by="240000">
                                      <p:cBhvr>
                                        <p:cTn id="33" dur="100" fill="hold">
                                          <p:stCondLst>
                                            <p:cond delay="200"/>
                                          </p:stCondLst>
                                        </p:cTn>
                                        <p:tgtEl>
                                          <p:spTgt spid="2"/>
                                        </p:tgtEl>
                                        <p:attrNameLst>
                                          <p:attrName>r</p:attrName>
                                        </p:attrNameLst>
                                      </p:cBhvr>
                                    </p:animRot>
                                    <p:animRot by="-240000">
                                      <p:cBhvr>
                                        <p:cTn id="34" dur="100" fill="hold">
                                          <p:stCondLst>
                                            <p:cond delay="300"/>
                                          </p:stCondLst>
                                        </p:cTn>
                                        <p:tgtEl>
                                          <p:spTgt spid="2"/>
                                        </p:tgtEl>
                                        <p:attrNameLst>
                                          <p:attrName>r</p:attrName>
                                        </p:attrNameLst>
                                      </p:cBhvr>
                                    </p:animRot>
                                    <p:animRot by="120000">
                                      <p:cBhvr>
                                        <p:cTn id="35" dur="100" fill="hold">
                                          <p:stCondLst>
                                            <p:cond delay="400"/>
                                          </p:stCondLst>
                                        </p:cTn>
                                        <p:tgtEl>
                                          <p:spTgt spid="2"/>
                                        </p:tgtEl>
                                        <p:attrNameLst>
                                          <p:attrName>r</p:attrName>
                                        </p:attrNameLst>
                                      </p:cBhvr>
                                    </p:animRot>
                                  </p:childTnLst>
                                </p:cTn>
                              </p:par>
                              <p:par>
                                <p:cTn id="36" presetID="32" presetClass="emph" presetSubtype="0" repeatCount="indefinite" fill="hold" grpId="0" nodeType="withEffect">
                                  <p:stCondLst>
                                    <p:cond delay="0"/>
                                  </p:stCondLst>
                                  <p:endCondLst>
                                    <p:cond evt="onNext" delay="0">
                                      <p:tgtEl>
                                        <p:sldTgt/>
                                      </p:tgtEl>
                                    </p:cond>
                                  </p:endCondLst>
                                  <p:childTnLst>
                                    <p:animRot by="120000">
                                      <p:cBhvr>
                                        <p:cTn id="37" dur="50" fill="hold">
                                          <p:stCondLst>
                                            <p:cond delay="0"/>
                                          </p:stCondLst>
                                        </p:cTn>
                                        <p:tgtEl>
                                          <p:spTgt spid="81"/>
                                        </p:tgtEl>
                                        <p:attrNameLst>
                                          <p:attrName>r</p:attrName>
                                        </p:attrNameLst>
                                      </p:cBhvr>
                                    </p:animRot>
                                    <p:animRot by="-240000">
                                      <p:cBhvr>
                                        <p:cTn id="38" dur="100" fill="hold">
                                          <p:stCondLst>
                                            <p:cond delay="100"/>
                                          </p:stCondLst>
                                        </p:cTn>
                                        <p:tgtEl>
                                          <p:spTgt spid="81"/>
                                        </p:tgtEl>
                                        <p:attrNameLst>
                                          <p:attrName>r</p:attrName>
                                        </p:attrNameLst>
                                      </p:cBhvr>
                                    </p:animRot>
                                    <p:animRot by="240000">
                                      <p:cBhvr>
                                        <p:cTn id="39" dur="100" fill="hold">
                                          <p:stCondLst>
                                            <p:cond delay="200"/>
                                          </p:stCondLst>
                                        </p:cTn>
                                        <p:tgtEl>
                                          <p:spTgt spid="81"/>
                                        </p:tgtEl>
                                        <p:attrNameLst>
                                          <p:attrName>r</p:attrName>
                                        </p:attrNameLst>
                                      </p:cBhvr>
                                    </p:animRot>
                                    <p:animRot by="-240000">
                                      <p:cBhvr>
                                        <p:cTn id="40" dur="100" fill="hold">
                                          <p:stCondLst>
                                            <p:cond delay="300"/>
                                          </p:stCondLst>
                                        </p:cTn>
                                        <p:tgtEl>
                                          <p:spTgt spid="81"/>
                                        </p:tgtEl>
                                        <p:attrNameLst>
                                          <p:attrName>r</p:attrName>
                                        </p:attrNameLst>
                                      </p:cBhvr>
                                    </p:animRot>
                                    <p:animRot by="120000">
                                      <p:cBhvr>
                                        <p:cTn id="41" dur="100" fill="hold">
                                          <p:stCondLst>
                                            <p:cond delay="400"/>
                                          </p:stCondLst>
                                        </p:cTn>
                                        <p:tgtEl>
                                          <p:spTgt spid="81"/>
                                        </p:tgtEl>
                                        <p:attrNameLst>
                                          <p:attrName>r</p:attrName>
                                        </p:attrNameLst>
                                      </p:cBhvr>
                                    </p:animRo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barn(inVertical)">
                                      <p:cBhvr>
                                        <p:cTn id="46" dur="500"/>
                                        <p:tgtEl>
                                          <p:spTgt spid="4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iterate type="lt">
                                    <p:tmPct val="50000"/>
                                  </p:iterate>
                                  <p:childTnLst>
                                    <p:set>
                                      <p:cBhvr>
                                        <p:cTn id="50" dur="1" fill="hold">
                                          <p:stCondLst>
                                            <p:cond delay="0"/>
                                          </p:stCondLst>
                                        </p:cTn>
                                        <p:tgtEl>
                                          <p:spTgt spid="47"/>
                                        </p:tgtEl>
                                        <p:attrNameLst>
                                          <p:attrName>style.visibility</p:attrName>
                                        </p:attrNameLst>
                                      </p:cBhvr>
                                      <p:to>
                                        <p:strVal val="visible"/>
                                      </p:to>
                                    </p:set>
                                    <p:animEffect transition="in" filter="dissolve">
                                      <p:cBhvr>
                                        <p:cTn id="51" dur="250"/>
                                        <p:tgtEl>
                                          <p:spTgt spid="47"/>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iterate type="lt">
                                    <p:tmPct val="50000"/>
                                  </p:iterate>
                                  <p:childTnLst>
                                    <p:set>
                                      <p:cBhvr>
                                        <p:cTn id="55" dur="1" fill="hold">
                                          <p:stCondLst>
                                            <p:cond delay="0"/>
                                          </p:stCondLst>
                                        </p:cTn>
                                        <p:tgtEl>
                                          <p:spTgt spid="105"/>
                                        </p:tgtEl>
                                        <p:attrNameLst>
                                          <p:attrName>style.visibility</p:attrName>
                                        </p:attrNameLst>
                                      </p:cBhvr>
                                      <p:to>
                                        <p:strVal val="visible"/>
                                      </p:to>
                                    </p:set>
                                    <p:animEffect transition="in" filter="dissolve">
                                      <p:cBhvr>
                                        <p:cTn id="56" dur="500"/>
                                        <p:tgtEl>
                                          <p:spTgt spid="105"/>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iterate type="lt">
                                    <p:tmPct val="50000"/>
                                  </p:iterate>
                                  <p:childTnLst>
                                    <p:set>
                                      <p:cBhvr>
                                        <p:cTn id="60" dur="1" fill="hold">
                                          <p:stCondLst>
                                            <p:cond delay="0"/>
                                          </p:stCondLst>
                                        </p:cTn>
                                        <p:tgtEl>
                                          <p:spTgt spid="116"/>
                                        </p:tgtEl>
                                        <p:attrNameLst>
                                          <p:attrName>style.visibility</p:attrName>
                                        </p:attrNameLst>
                                      </p:cBhvr>
                                      <p:to>
                                        <p:strVal val="visible"/>
                                      </p:to>
                                    </p:set>
                                    <p:animEffect transition="in" filter="dissolve">
                                      <p:cBhvr>
                                        <p:cTn id="61" dur="250"/>
                                        <p:tgtEl>
                                          <p:spTgt spid="116"/>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barn(inVertical)">
                                      <p:cBhvr>
                                        <p:cTn id="66" dur="500"/>
                                        <p:tgtEl>
                                          <p:spTgt spid="49"/>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grpId="0" nodeType="click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barn(inVertical)">
                                      <p:cBhvr>
                                        <p:cTn id="71" dur="500"/>
                                        <p:tgtEl>
                                          <p:spTgt spid="50"/>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grpId="0" nodeType="clickEffect">
                                  <p:stCondLst>
                                    <p:cond delay="0"/>
                                  </p:stCondLst>
                                  <p:childTnLst>
                                    <p:set>
                                      <p:cBhvr>
                                        <p:cTn id="75" dur="1" fill="hold">
                                          <p:stCondLst>
                                            <p:cond delay="0"/>
                                          </p:stCondLst>
                                        </p:cTn>
                                        <p:tgtEl>
                                          <p:spTgt spid="118"/>
                                        </p:tgtEl>
                                        <p:attrNameLst>
                                          <p:attrName>style.visibility</p:attrName>
                                        </p:attrNameLst>
                                      </p:cBhvr>
                                      <p:to>
                                        <p:strVal val="visible"/>
                                      </p:to>
                                    </p:set>
                                    <p:animEffect transition="in" filter="barn(inVertical)">
                                      <p:cBhvr>
                                        <p:cTn id="76" dur="500"/>
                                        <p:tgtEl>
                                          <p:spTgt spid="118"/>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grpId="0" nodeType="click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barn(inVertical)">
                                      <p:cBhvr>
                                        <p:cTn id="81" dur="500"/>
                                        <p:tgtEl>
                                          <p:spTgt spid="51"/>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xit" presetSubtype="10" fill="hold" nodeType="clickEffect">
                                  <p:stCondLst>
                                    <p:cond delay="0"/>
                                  </p:stCondLst>
                                  <p:childTnLst>
                                    <p:animEffect transition="out" filter="blinds(horizontal)">
                                      <p:cBhvr>
                                        <p:cTn id="85" dur="500"/>
                                        <p:tgtEl>
                                          <p:spTgt spid="46"/>
                                        </p:tgtEl>
                                      </p:cBhvr>
                                    </p:animEffect>
                                    <p:set>
                                      <p:cBhvr>
                                        <p:cTn id="86" dur="1" fill="hold">
                                          <p:stCondLst>
                                            <p:cond delay="499"/>
                                          </p:stCondLst>
                                        </p:cTn>
                                        <p:tgtEl>
                                          <p:spTgt spid="46"/>
                                        </p:tgtEl>
                                        <p:attrNameLst>
                                          <p:attrName>style.visibility</p:attrName>
                                        </p:attrNameLst>
                                      </p:cBhvr>
                                      <p:to>
                                        <p:strVal val="hidden"/>
                                      </p:to>
                                    </p:set>
                                  </p:childTnLst>
                                </p:cTn>
                              </p:par>
                              <p:par>
                                <p:cTn id="87" presetID="3" presetClass="exit" presetSubtype="10" fill="hold" grpId="1" nodeType="withEffect">
                                  <p:stCondLst>
                                    <p:cond delay="0"/>
                                  </p:stCondLst>
                                  <p:iterate type="lt">
                                    <p:tmPct val="0"/>
                                  </p:iterate>
                                  <p:childTnLst>
                                    <p:animEffect transition="out" filter="blinds(horizontal)">
                                      <p:cBhvr>
                                        <p:cTn id="88" dur="500"/>
                                        <p:tgtEl>
                                          <p:spTgt spid="47"/>
                                        </p:tgtEl>
                                      </p:cBhvr>
                                    </p:animEffect>
                                    <p:set>
                                      <p:cBhvr>
                                        <p:cTn id="89" dur="1" fill="hold">
                                          <p:stCondLst>
                                            <p:cond delay="499"/>
                                          </p:stCondLst>
                                        </p:cTn>
                                        <p:tgtEl>
                                          <p:spTgt spid="47"/>
                                        </p:tgtEl>
                                        <p:attrNameLst>
                                          <p:attrName>style.visibility</p:attrName>
                                        </p:attrNameLst>
                                      </p:cBhvr>
                                      <p:to>
                                        <p:strVal val="hidden"/>
                                      </p:to>
                                    </p:set>
                                  </p:childTnLst>
                                </p:cTn>
                              </p:par>
                              <p:par>
                                <p:cTn id="90" presetID="3" presetClass="exit" presetSubtype="10" fill="hold" grpId="1" nodeType="withEffect">
                                  <p:stCondLst>
                                    <p:cond delay="0"/>
                                  </p:stCondLst>
                                  <p:iterate type="lt">
                                    <p:tmPct val="0"/>
                                  </p:iterate>
                                  <p:childTnLst>
                                    <p:animEffect transition="out" filter="blinds(horizontal)">
                                      <p:cBhvr>
                                        <p:cTn id="91" dur="500"/>
                                        <p:tgtEl>
                                          <p:spTgt spid="105"/>
                                        </p:tgtEl>
                                      </p:cBhvr>
                                    </p:animEffect>
                                    <p:set>
                                      <p:cBhvr>
                                        <p:cTn id="92" dur="1" fill="hold">
                                          <p:stCondLst>
                                            <p:cond delay="499"/>
                                          </p:stCondLst>
                                        </p:cTn>
                                        <p:tgtEl>
                                          <p:spTgt spid="105"/>
                                        </p:tgtEl>
                                        <p:attrNameLst>
                                          <p:attrName>style.visibility</p:attrName>
                                        </p:attrNameLst>
                                      </p:cBhvr>
                                      <p:to>
                                        <p:strVal val="hidden"/>
                                      </p:to>
                                    </p:set>
                                  </p:childTnLst>
                                </p:cTn>
                              </p:par>
                              <p:par>
                                <p:cTn id="93" presetID="3" presetClass="exit" presetSubtype="10" fill="hold" grpId="1" nodeType="withEffect">
                                  <p:stCondLst>
                                    <p:cond delay="0"/>
                                  </p:stCondLst>
                                  <p:iterate type="lt">
                                    <p:tmPct val="0"/>
                                  </p:iterate>
                                  <p:childTnLst>
                                    <p:animEffect transition="out" filter="blinds(horizontal)">
                                      <p:cBhvr>
                                        <p:cTn id="94" dur="500"/>
                                        <p:tgtEl>
                                          <p:spTgt spid="116"/>
                                        </p:tgtEl>
                                      </p:cBhvr>
                                    </p:animEffect>
                                    <p:set>
                                      <p:cBhvr>
                                        <p:cTn id="95" dur="1" fill="hold">
                                          <p:stCondLst>
                                            <p:cond delay="499"/>
                                          </p:stCondLst>
                                        </p:cTn>
                                        <p:tgtEl>
                                          <p:spTgt spid="116"/>
                                        </p:tgtEl>
                                        <p:attrNameLst>
                                          <p:attrName>style.visibility</p:attrName>
                                        </p:attrNameLst>
                                      </p:cBhvr>
                                      <p:to>
                                        <p:strVal val="hidden"/>
                                      </p:to>
                                    </p:set>
                                  </p:childTnLst>
                                </p:cTn>
                              </p:par>
                              <p:par>
                                <p:cTn id="96" presetID="3" presetClass="exit" presetSubtype="10" fill="hold" nodeType="withEffect">
                                  <p:stCondLst>
                                    <p:cond delay="0"/>
                                  </p:stCondLst>
                                  <p:childTnLst>
                                    <p:animEffect transition="out" filter="blinds(horizontal)">
                                      <p:cBhvr>
                                        <p:cTn id="97" dur="500"/>
                                        <p:tgtEl>
                                          <p:spTgt spid="49"/>
                                        </p:tgtEl>
                                      </p:cBhvr>
                                    </p:animEffect>
                                    <p:set>
                                      <p:cBhvr>
                                        <p:cTn id="98" dur="1" fill="hold">
                                          <p:stCondLst>
                                            <p:cond delay="499"/>
                                          </p:stCondLst>
                                        </p:cTn>
                                        <p:tgtEl>
                                          <p:spTgt spid="49"/>
                                        </p:tgtEl>
                                        <p:attrNameLst>
                                          <p:attrName>style.visibility</p:attrName>
                                        </p:attrNameLst>
                                      </p:cBhvr>
                                      <p:to>
                                        <p:strVal val="hidden"/>
                                      </p:to>
                                    </p:set>
                                  </p:childTnLst>
                                </p:cTn>
                              </p:par>
                              <p:par>
                                <p:cTn id="99" presetID="3" presetClass="exit" presetSubtype="10" fill="hold" grpId="1" nodeType="withEffect">
                                  <p:stCondLst>
                                    <p:cond delay="0"/>
                                  </p:stCondLst>
                                  <p:childTnLst>
                                    <p:animEffect transition="out" filter="blinds(horizontal)">
                                      <p:cBhvr>
                                        <p:cTn id="100" dur="500"/>
                                        <p:tgtEl>
                                          <p:spTgt spid="50"/>
                                        </p:tgtEl>
                                      </p:cBhvr>
                                    </p:animEffect>
                                    <p:set>
                                      <p:cBhvr>
                                        <p:cTn id="101" dur="1" fill="hold">
                                          <p:stCondLst>
                                            <p:cond delay="499"/>
                                          </p:stCondLst>
                                        </p:cTn>
                                        <p:tgtEl>
                                          <p:spTgt spid="50"/>
                                        </p:tgtEl>
                                        <p:attrNameLst>
                                          <p:attrName>style.visibility</p:attrName>
                                        </p:attrNameLst>
                                      </p:cBhvr>
                                      <p:to>
                                        <p:strVal val="hidden"/>
                                      </p:to>
                                    </p:set>
                                  </p:childTnLst>
                                </p:cTn>
                              </p:par>
                              <p:par>
                                <p:cTn id="102" presetID="3" presetClass="exit" presetSubtype="10" fill="hold" grpId="1" nodeType="withEffect">
                                  <p:stCondLst>
                                    <p:cond delay="0"/>
                                  </p:stCondLst>
                                  <p:childTnLst>
                                    <p:animEffect transition="out" filter="blinds(horizontal)">
                                      <p:cBhvr>
                                        <p:cTn id="103" dur="500"/>
                                        <p:tgtEl>
                                          <p:spTgt spid="118"/>
                                        </p:tgtEl>
                                      </p:cBhvr>
                                    </p:animEffect>
                                    <p:set>
                                      <p:cBhvr>
                                        <p:cTn id="104" dur="1" fill="hold">
                                          <p:stCondLst>
                                            <p:cond delay="499"/>
                                          </p:stCondLst>
                                        </p:cTn>
                                        <p:tgtEl>
                                          <p:spTgt spid="118"/>
                                        </p:tgtEl>
                                        <p:attrNameLst>
                                          <p:attrName>style.visibility</p:attrName>
                                        </p:attrNameLst>
                                      </p:cBhvr>
                                      <p:to>
                                        <p:strVal val="hidden"/>
                                      </p:to>
                                    </p:set>
                                  </p:childTnLst>
                                </p:cTn>
                              </p:par>
                              <p:par>
                                <p:cTn id="105" presetID="3" presetClass="exit" presetSubtype="10" fill="hold" grpId="1" nodeType="withEffect">
                                  <p:stCondLst>
                                    <p:cond delay="0"/>
                                  </p:stCondLst>
                                  <p:childTnLst>
                                    <p:animEffect transition="out" filter="blinds(horizontal)">
                                      <p:cBhvr>
                                        <p:cTn id="106" dur="500"/>
                                        <p:tgtEl>
                                          <p:spTgt spid="51"/>
                                        </p:tgtEl>
                                      </p:cBhvr>
                                    </p:animEffect>
                                    <p:set>
                                      <p:cBhvr>
                                        <p:cTn id="107" dur="1" fill="hold">
                                          <p:stCondLst>
                                            <p:cond delay="499"/>
                                          </p:stCondLst>
                                        </p:cTn>
                                        <p:tgtEl>
                                          <p:spTgt spid="51"/>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6" presetClass="entr" presetSubtype="21" fill="hold" grpId="0" nodeType="clickEffect">
                                  <p:stCondLst>
                                    <p:cond delay="0"/>
                                  </p:stCondLst>
                                  <p:childTnLst>
                                    <p:set>
                                      <p:cBhvr>
                                        <p:cTn id="111" dur="1" fill="hold">
                                          <p:stCondLst>
                                            <p:cond delay="0"/>
                                          </p:stCondLst>
                                        </p:cTn>
                                        <p:tgtEl>
                                          <p:spTgt spid="158"/>
                                        </p:tgtEl>
                                        <p:attrNameLst>
                                          <p:attrName>style.visibility</p:attrName>
                                        </p:attrNameLst>
                                      </p:cBhvr>
                                      <p:to>
                                        <p:strVal val="visible"/>
                                      </p:to>
                                    </p:set>
                                    <p:animEffect transition="in" filter="barn(inVertical)">
                                      <p:cBhvr>
                                        <p:cTn id="112" dur="500"/>
                                        <p:tgtEl>
                                          <p:spTgt spid="158"/>
                                        </p:tgtEl>
                                      </p:cBhvr>
                                    </p:animEffect>
                                  </p:childTnLst>
                                </p:cTn>
                              </p:par>
                              <p:par>
                                <p:cTn id="113" presetID="16" presetClass="entr" presetSubtype="21" fill="hold" grpId="0" nodeType="withEffect">
                                  <p:stCondLst>
                                    <p:cond delay="0"/>
                                  </p:stCondLst>
                                  <p:childTnLst>
                                    <p:set>
                                      <p:cBhvr>
                                        <p:cTn id="114" dur="1" fill="hold">
                                          <p:stCondLst>
                                            <p:cond delay="0"/>
                                          </p:stCondLst>
                                        </p:cTn>
                                        <p:tgtEl>
                                          <p:spTgt spid="157"/>
                                        </p:tgtEl>
                                        <p:attrNameLst>
                                          <p:attrName>style.visibility</p:attrName>
                                        </p:attrNameLst>
                                      </p:cBhvr>
                                      <p:to>
                                        <p:strVal val="visible"/>
                                      </p:to>
                                    </p:set>
                                    <p:animEffect transition="in" filter="barn(inVertical)">
                                      <p:cBhvr>
                                        <p:cTn id="115" dur="500"/>
                                        <p:tgtEl>
                                          <p:spTgt spid="157"/>
                                        </p:tgtEl>
                                      </p:cBhvr>
                                    </p:animEffect>
                                  </p:childTnLst>
                                </p:cTn>
                              </p:par>
                              <p:par>
                                <p:cTn id="116" presetID="16" presetClass="entr" presetSubtype="21" fill="hold" grpId="0" nodeType="withEffect">
                                  <p:stCondLst>
                                    <p:cond delay="0"/>
                                  </p:stCondLst>
                                  <p:childTnLst>
                                    <p:set>
                                      <p:cBhvr>
                                        <p:cTn id="117" dur="1" fill="hold">
                                          <p:stCondLst>
                                            <p:cond delay="0"/>
                                          </p:stCondLst>
                                        </p:cTn>
                                        <p:tgtEl>
                                          <p:spTgt spid="156"/>
                                        </p:tgtEl>
                                        <p:attrNameLst>
                                          <p:attrName>style.visibility</p:attrName>
                                        </p:attrNameLst>
                                      </p:cBhvr>
                                      <p:to>
                                        <p:strVal val="visible"/>
                                      </p:to>
                                    </p:set>
                                    <p:animEffect transition="in" filter="barn(inVertical)">
                                      <p:cBhvr>
                                        <p:cTn id="118" dur="500"/>
                                        <p:tgtEl>
                                          <p:spTgt spid="156"/>
                                        </p:tgtEl>
                                      </p:cBhvr>
                                    </p:animEffect>
                                  </p:childTnLst>
                                </p:cTn>
                              </p:par>
                              <p:par>
                                <p:cTn id="119" presetID="16" presetClass="entr" presetSubtype="21" fill="hold" grpId="0" nodeType="withEffect">
                                  <p:stCondLst>
                                    <p:cond delay="0"/>
                                  </p:stCondLst>
                                  <p:childTnLst>
                                    <p:set>
                                      <p:cBhvr>
                                        <p:cTn id="120" dur="1" fill="hold">
                                          <p:stCondLst>
                                            <p:cond delay="0"/>
                                          </p:stCondLst>
                                        </p:cTn>
                                        <p:tgtEl>
                                          <p:spTgt spid="155"/>
                                        </p:tgtEl>
                                        <p:attrNameLst>
                                          <p:attrName>style.visibility</p:attrName>
                                        </p:attrNameLst>
                                      </p:cBhvr>
                                      <p:to>
                                        <p:strVal val="visible"/>
                                      </p:to>
                                    </p:set>
                                    <p:animEffect transition="in" filter="barn(inVertical)">
                                      <p:cBhvr>
                                        <p:cTn id="121" dur="500"/>
                                        <p:tgtEl>
                                          <p:spTgt spid="155"/>
                                        </p:tgtEl>
                                      </p:cBhvr>
                                    </p:animEffect>
                                  </p:childTnLst>
                                </p:cTn>
                              </p:par>
                              <p:par>
                                <p:cTn id="122" presetID="16" presetClass="entr" presetSubtype="21" fill="hold" grpId="0" nodeType="withEffect">
                                  <p:stCondLst>
                                    <p:cond delay="0"/>
                                  </p:stCondLst>
                                  <p:childTnLst>
                                    <p:set>
                                      <p:cBhvr>
                                        <p:cTn id="123" dur="1" fill="hold">
                                          <p:stCondLst>
                                            <p:cond delay="0"/>
                                          </p:stCondLst>
                                        </p:cTn>
                                        <p:tgtEl>
                                          <p:spTgt spid="154"/>
                                        </p:tgtEl>
                                        <p:attrNameLst>
                                          <p:attrName>style.visibility</p:attrName>
                                        </p:attrNameLst>
                                      </p:cBhvr>
                                      <p:to>
                                        <p:strVal val="visible"/>
                                      </p:to>
                                    </p:set>
                                    <p:animEffect transition="in" filter="barn(inVertical)">
                                      <p:cBhvr>
                                        <p:cTn id="124" dur="500"/>
                                        <p:tgtEl>
                                          <p:spTgt spid="154"/>
                                        </p:tgtEl>
                                      </p:cBhvr>
                                    </p:animEffect>
                                  </p:childTnLst>
                                </p:cTn>
                              </p:par>
                              <p:par>
                                <p:cTn id="125" presetID="16" presetClass="entr" presetSubtype="21" fill="hold" grpId="0" nodeType="withEffect">
                                  <p:stCondLst>
                                    <p:cond delay="0"/>
                                  </p:stCondLst>
                                  <p:childTnLst>
                                    <p:set>
                                      <p:cBhvr>
                                        <p:cTn id="126" dur="1" fill="hold">
                                          <p:stCondLst>
                                            <p:cond delay="0"/>
                                          </p:stCondLst>
                                        </p:cTn>
                                        <p:tgtEl>
                                          <p:spTgt spid="153"/>
                                        </p:tgtEl>
                                        <p:attrNameLst>
                                          <p:attrName>style.visibility</p:attrName>
                                        </p:attrNameLst>
                                      </p:cBhvr>
                                      <p:to>
                                        <p:strVal val="visible"/>
                                      </p:to>
                                    </p:set>
                                    <p:animEffect transition="in" filter="barn(inVertical)">
                                      <p:cBhvr>
                                        <p:cTn id="127" dur="500"/>
                                        <p:tgtEl>
                                          <p:spTgt spid="153"/>
                                        </p:tgtEl>
                                      </p:cBhvr>
                                    </p:animEffect>
                                  </p:childTnLst>
                                </p:cTn>
                              </p:par>
                            </p:childTnLst>
                          </p:cTn>
                        </p:par>
                      </p:childTnLst>
                    </p:cTn>
                  </p:par>
                  <p:par>
                    <p:cTn id="128" fill="hold">
                      <p:stCondLst>
                        <p:cond delay="indefinite"/>
                      </p:stCondLst>
                      <p:childTnLst>
                        <p:par>
                          <p:cTn id="129" fill="hold">
                            <p:stCondLst>
                              <p:cond delay="0"/>
                            </p:stCondLst>
                            <p:childTnLst>
                              <p:par>
                                <p:cTn id="130" presetID="16" presetClass="entr" presetSubtype="21" fill="hold" grpId="0" nodeType="clickEffect">
                                  <p:stCondLst>
                                    <p:cond delay="0"/>
                                  </p:stCondLst>
                                  <p:childTnLst>
                                    <p:set>
                                      <p:cBhvr>
                                        <p:cTn id="131" dur="1" fill="hold">
                                          <p:stCondLst>
                                            <p:cond delay="0"/>
                                          </p:stCondLst>
                                        </p:cTn>
                                        <p:tgtEl>
                                          <p:spTgt spid="119"/>
                                        </p:tgtEl>
                                        <p:attrNameLst>
                                          <p:attrName>style.visibility</p:attrName>
                                        </p:attrNameLst>
                                      </p:cBhvr>
                                      <p:to>
                                        <p:strVal val="visible"/>
                                      </p:to>
                                    </p:set>
                                    <p:animEffect transition="in" filter="barn(inVertical)">
                                      <p:cBhvr>
                                        <p:cTn id="132" dur="500"/>
                                        <p:tgtEl>
                                          <p:spTgt spid="119"/>
                                        </p:tgtEl>
                                      </p:cBhvr>
                                    </p:animEffect>
                                  </p:childTnLst>
                                </p:cTn>
                              </p:par>
                            </p:childTnLst>
                          </p:cTn>
                        </p:par>
                      </p:childTnLst>
                    </p:cTn>
                  </p:par>
                  <p:par>
                    <p:cTn id="133" fill="hold">
                      <p:stCondLst>
                        <p:cond delay="indefinite"/>
                      </p:stCondLst>
                      <p:childTnLst>
                        <p:par>
                          <p:cTn id="134" fill="hold">
                            <p:stCondLst>
                              <p:cond delay="0"/>
                            </p:stCondLst>
                            <p:childTnLst>
                              <p:par>
                                <p:cTn id="135" presetID="32" presetClass="emph" presetSubtype="0" repeatCount="indefinite" fill="hold" nodeType="clickEffect">
                                  <p:stCondLst>
                                    <p:cond delay="0"/>
                                  </p:stCondLst>
                                  <p:endCondLst>
                                    <p:cond evt="onNext" delay="0">
                                      <p:tgtEl>
                                        <p:sldTgt/>
                                      </p:tgtEl>
                                    </p:cond>
                                  </p:endCondLst>
                                  <p:childTnLst>
                                    <p:animRot by="120000">
                                      <p:cBhvr>
                                        <p:cTn id="136" dur="100" fill="hold">
                                          <p:stCondLst>
                                            <p:cond delay="0"/>
                                          </p:stCondLst>
                                        </p:cTn>
                                        <p:tgtEl>
                                          <p:spTgt spid="1028"/>
                                        </p:tgtEl>
                                        <p:attrNameLst>
                                          <p:attrName>r</p:attrName>
                                        </p:attrNameLst>
                                      </p:cBhvr>
                                    </p:animRot>
                                    <p:animRot by="-240000">
                                      <p:cBhvr>
                                        <p:cTn id="137" dur="200" fill="hold">
                                          <p:stCondLst>
                                            <p:cond delay="200"/>
                                          </p:stCondLst>
                                        </p:cTn>
                                        <p:tgtEl>
                                          <p:spTgt spid="1028"/>
                                        </p:tgtEl>
                                        <p:attrNameLst>
                                          <p:attrName>r</p:attrName>
                                        </p:attrNameLst>
                                      </p:cBhvr>
                                    </p:animRot>
                                    <p:animRot by="240000">
                                      <p:cBhvr>
                                        <p:cTn id="138" dur="200" fill="hold">
                                          <p:stCondLst>
                                            <p:cond delay="400"/>
                                          </p:stCondLst>
                                        </p:cTn>
                                        <p:tgtEl>
                                          <p:spTgt spid="1028"/>
                                        </p:tgtEl>
                                        <p:attrNameLst>
                                          <p:attrName>r</p:attrName>
                                        </p:attrNameLst>
                                      </p:cBhvr>
                                    </p:animRot>
                                    <p:animRot by="-240000">
                                      <p:cBhvr>
                                        <p:cTn id="139" dur="200" fill="hold">
                                          <p:stCondLst>
                                            <p:cond delay="600"/>
                                          </p:stCondLst>
                                        </p:cTn>
                                        <p:tgtEl>
                                          <p:spTgt spid="1028"/>
                                        </p:tgtEl>
                                        <p:attrNameLst>
                                          <p:attrName>r</p:attrName>
                                        </p:attrNameLst>
                                      </p:cBhvr>
                                    </p:animRot>
                                    <p:animRot by="120000">
                                      <p:cBhvr>
                                        <p:cTn id="140" dur="200" fill="hold">
                                          <p:stCondLst>
                                            <p:cond delay="800"/>
                                          </p:stCondLst>
                                        </p:cTn>
                                        <p:tgtEl>
                                          <p:spTgt spid="1028"/>
                                        </p:tgtEl>
                                        <p:attrNameLst>
                                          <p:attrName>r</p:attrName>
                                        </p:attrNameLst>
                                      </p:cBhvr>
                                    </p:animRot>
                                  </p:childTnLst>
                                </p:cTn>
                              </p:par>
                            </p:childTnLst>
                          </p:cTn>
                        </p:par>
                      </p:childTnLst>
                    </p:cTn>
                  </p:par>
                  <p:par>
                    <p:cTn id="141" fill="hold">
                      <p:stCondLst>
                        <p:cond delay="indefinite"/>
                      </p:stCondLst>
                      <p:childTnLst>
                        <p:par>
                          <p:cTn id="142" fill="hold">
                            <p:stCondLst>
                              <p:cond delay="0"/>
                            </p:stCondLst>
                            <p:childTnLst>
                              <p:par>
                                <p:cTn id="143" presetID="26" presetClass="emph" presetSubtype="0" repeatCount="indefinite" fill="hold" nodeType="clickEffect">
                                  <p:stCondLst>
                                    <p:cond delay="0"/>
                                  </p:stCondLst>
                                  <p:endCondLst>
                                    <p:cond evt="onNext" delay="0">
                                      <p:tgtEl>
                                        <p:sldTgt/>
                                      </p:tgtEl>
                                    </p:cond>
                                  </p:endCondLst>
                                  <p:childTnLst>
                                    <p:animEffect transition="out" filter="fade">
                                      <p:cBhvr>
                                        <p:cTn id="144" dur="500" tmFilter="0, 0; .2, .5; .8, .5; 1, 0"/>
                                        <p:tgtEl>
                                          <p:spTgt spid="1028"/>
                                        </p:tgtEl>
                                      </p:cBhvr>
                                    </p:animEffect>
                                    <p:animScale>
                                      <p:cBhvr>
                                        <p:cTn id="145" dur="250" autoRev="1" fill="hold"/>
                                        <p:tgtEl>
                                          <p:spTgt spid="1028"/>
                                        </p:tgtEl>
                                      </p:cBhvr>
                                      <p:by x="105000" y="105000"/>
                                    </p:animScale>
                                  </p:childTnLst>
                                </p:cTn>
                              </p:par>
                            </p:childTnLst>
                          </p:cTn>
                        </p:par>
                      </p:childTnLst>
                    </p:cTn>
                  </p:par>
                  <p:par>
                    <p:cTn id="146" fill="hold">
                      <p:stCondLst>
                        <p:cond delay="indefinite"/>
                      </p:stCondLst>
                      <p:childTnLst>
                        <p:par>
                          <p:cTn id="147" fill="hold">
                            <p:stCondLst>
                              <p:cond delay="0"/>
                            </p:stCondLst>
                            <p:childTnLst>
                              <p:par>
                                <p:cTn id="148" presetID="22" presetClass="entr" presetSubtype="4" fill="hold" grpId="0" nodeType="clickEffect">
                                  <p:stCondLst>
                                    <p:cond delay="0"/>
                                  </p:stCondLst>
                                  <p:childTnLst>
                                    <p:set>
                                      <p:cBhvr>
                                        <p:cTn id="149" dur="1" fill="hold">
                                          <p:stCondLst>
                                            <p:cond delay="0"/>
                                          </p:stCondLst>
                                        </p:cTn>
                                        <p:tgtEl>
                                          <p:spTgt spid="120"/>
                                        </p:tgtEl>
                                        <p:attrNameLst>
                                          <p:attrName>style.visibility</p:attrName>
                                        </p:attrNameLst>
                                      </p:cBhvr>
                                      <p:to>
                                        <p:strVal val="visible"/>
                                      </p:to>
                                    </p:set>
                                    <p:animEffect transition="in" filter="wipe(down)">
                                      <p:cBhvr>
                                        <p:cTn id="150" dur="500"/>
                                        <p:tgtEl>
                                          <p:spTgt spid="120"/>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xit" presetSubtype="0" fill="hold" grpId="1" nodeType="clickEffect">
                                  <p:stCondLst>
                                    <p:cond delay="0"/>
                                  </p:stCondLst>
                                  <p:childTnLst>
                                    <p:animEffect transition="out" filter="fade">
                                      <p:cBhvr>
                                        <p:cTn id="154" dur="500"/>
                                        <p:tgtEl>
                                          <p:spTgt spid="119"/>
                                        </p:tgtEl>
                                      </p:cBhvr>
                                    </p:animEffect>
                                    <p:set>
                                      <p:cBhvr>
                                        <p:cTn id="155" dur="1" fill="hold">
                                          <p:stCondLst>
                                            <p:cond delay="499"/>
                                          </p:stCondLst>
                                        </p:cTn>
                                        <p:tgtEl>
                                          <p:spTgt spid="119"/>
                                        </p:tgtEl>
                                        <p:attrNameLst>
                                          <p:attrName>style.visibility</p:attrName>
                                        </p:attrNameLst>
                                      </p:cBhvr>
                                      <p:to>
                                        <p:strVal val="hidden"/>
                                      </p:to>
                                    </p:set>
                                  </p:childTnLst>
                                </p:cTn>
                              </p:par>
                              <p:par>
                                <p:cTn id="156" presetID="10" presetClass="exit" presetSubtype="0" fill="hold" grpId="1" nodeType="withEffect">
                                  <p:stCondLst>
                                    <p:cond delay="0"/>
                                  </p:stCondLst>
                                  <p:childTnLst>
                                    <p:animEffect transition="out" filter="fade">
                                      <p:cBhvr>
                                        <p:cTn id="157" dur="500"/>
                                        <p:tgtEl>
                                          <p:spTgt spid="120"/>
                                        </p:tgtEl>
                                      </p:cBhvr>
                                    </p:animEffect>
                                    <p:set>
                                      <p:cBhvr>
                                        <p:cTn id="158" dur="1" fill="hold">
                                          <p:stCondLst>
                                            <p:cond delay="499"/>
                                          </p:stCondLst>
                                        </p:cTn>
                                        <p:tgtEl>
                                          <p:spTgt spid="120"/>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6" presetClass="entr" presetSubtype="21" fill="hold" grpId="0" nodeType="clickEffect">
                                  <p:stCondLst>
                                    <p:cond delay="0"/>
                                  </p:stCondLst>
                                  <p:childTnLst>
                                    <p:set>
                                      <p:cBhvr>
                                        <p:cTn id="162" dur="1" fill="hold">
                                          <p:stCondLst>
                                            <p:cond delay="0"/>
                                          </p:stCondLst>
                                        </p:cTn>
                                        <p:tgtEl>
                                          <p:spTgt spid="58"/>
                                        </p:tgtEl>
                                        <p:attrNameLst>
                                          <p:attrName>style.visibility</p:attrName>
                                        </p:attrNameLst>
                                      </p:cBhvr>
                                      <p:to>
                                        <p:strVal val="visible"/>
                                      </p:to>
                                    </p:set>
                                    <p:animEffect transition="in" filter="barn(inVertical)">
                                      <p:cBhvr>
                                        <p:cTn id="163" dur="500"/>
                                        <p:tgtEl>
                                          <p:spTgt spid="58"/>
                                        </p:tgtEl>
                                      </p:cBhvr>
                                    </p:animEffect>
                                  </p:childTnLst>
                                </p:cTn>
                              </p:par>
                            </p:childTnLst>
                          </p:cTn>
                        </p:par>
                      </p:childTnLst>
                    </p:cTn>
                  </p:par>
                  <p:par>
                    <p:cTn id="164" fill="hold">
                      <p:stCondLst>
                        <p:cond delay="indefinite"/>
                      </p:stCondLst>
                      <p:childTnLst>
                        <p:par>
                          <p:cTn id="165" fill="hold">
                            <p:stCondLst>
                              <p:cond delay="0"/>
                            </p:stCondLst>
                            <p:childTnLst>
                              <p:par>
                                <p:cTn id="166" presetID="16" presetClass="entr" presetSubtype="21" fill="hold" grpId="0" nodeType="clickEffect">
                                  <p:stCondLst>
                                    <p:cond delay="0"/>
                                  </p:stCondLst>
                                  <p:childTnLst>
                                    <p:set>
                                      <p:cBhvr>
                                        <p:cTn id="167" dur="1" fill="hold">
                                          <p:stCondLst>
                                            <p:cond delay="0"/>
                                          </p:stCondLst>
                                        </p:cTn>
                                        <p:tgtEl>
                                          <p:spTgt spid="121"/>
                                        </p:tgtEl>
                                        <p:attrNameLst>
                                          <p:attrName>style.visibility</p:attrName>
                                        </p:attrNameLst>
                                      </p:cBhvr>
                                      <p:to>
                                        <p:strVal val="visible"/>
                                      </p:to>
                                    </p:set>
                                    <p:animEffect transition="in" filter="barn(inVertical)">
                                      <p:cBhvr>
                                        <p:cTn id="168" dur="500"/>
                                        <p:tgtEl>
                                          <p:spTgt spid="121"/>
                                        </p:tgtEl>
                                      </p:cBhvr>
                                    </p:animEffect>
                                  </p:childTnLst>
                                </p:cTn>
                              </p:par>
                            </p:childTnLst>
                          </p:cTn>
                        </p:par>
                      </p:childTnLst>
                    </p:cTn>
                  </p:par>
                  <p:par>
                    <p:cTn id="169" fill="hold">
                      <p:stCondLst>
                        <p:cond delay="indefinite"/>
                      </p:stCondLst>
                      <p:childTnLst>
                        <p:par>
                          <p:cTn id="170" fill="hold">
                            <p:stCondLst>
                              <p:cond delay="0"/>
                            </p:stCondLst>
                            <p:childTnLst>
                              <p:par>
                                <p:cTn id="171" presetID="16" presetClass="entr" presetSubtype="21" fill="hold" grpId="0" nodeType="clickEffect">
                                  <p:stCondLst>
                                    <p:cond delay="0"/>
                                  </p:stCondLst>
                                  <p:childTnLst>
                                    <p:set>
                                      <p:cBhvr>
                                        <p:cTn id="172" dur="1" fill="hold">
                                          <p:stCondLst>
                                            <p:cond delay="0"/>
                                          </p:stCondLst>
                                        </p:cTn>
                                        <p:tgtEl>
                                          <p:spTgt spid="126"/>
                                        </p:tgtEl>
                                        <p:attrNameLst>
                                          <p:attrName>style.visibility</p:attrName>
                                        </p:attrNameLst>
                                      </p:cBhvr>
                                      <p:to>
                                        <p:strVal val="visible"/>
                                      </p:to>
                                    </p:set>
                                    <p:animEffect transition="in" filter="barn(inVertical)">
                                      <p:cBhvr>
                                        <p:cTn id="173" dur="500"/>
                                        <p:tgtEl>
                                          <p:spTgt spid="126"/>
                                        </p:tgtEl>
                                      </p:cBhvr>
                                    </p:animEffect>
                                  </p:childTnLst>
                                </p:cTn>
                              </p:par>
                            </p:childTnLst>
                          </p:cTn>
                        </p:par>
                      </p:childTnLst>
                    </p:cTn>
                  </p:par>
                  <p:par>
                    <p:cTn id="174" fill="hold">
                      <p:stCondLst>
                        <p:cond delay="indefinite"/>
                      </p:stCondLst>
                      <p:childTnLst>
                        <p:par>
                          <p:cTn id="175" fill="hold">
                            <p:stCondLst>
                              <p:cond delay="0"/>
                            </p:stCondLst>
                            <p:childTnLst>
                              <p:par>
                                <p:cTn id="176" presetID="16" presetClass="entr" presetSubtype="21" fill="hold" grpId="0" nodeType="clickEffect">
                                  <p:stCondLst>
                                    <p:cond delay="0"/>
                                  </p:stCondLst>
                                  <p:childTnLst>
                                    <p:set>
                                      <p:cBhvr>
                                        <p:cTn id="177" dur="1" fill="hold">
                                          <p:stCondLst>
                                            <p:cond delay="0"/>
                                          </p:stCondLst>
                                        </p:cTn>
                                        <p:tgtEl>
                                          <p:spTgt spid="127"/>
                                        </p:tgtEl>
                                        <p:attrNameLst>
                                          <p:attrName>style.visibility</p:attrName>
                                        </p:attrNameLst>
                                      </p:cBhvr>
                                      <p:to>
                                        <p:strVal val="visible"/>
                                      </p:to>
                                    </p:set>
                                    <p:animEffect transition="in" filter="barn(inVertical)">
                                      <p:cBhvr>
                                        <p:cTn id="178" dur="500"/>
                                        <p:tgtEl>
                                          <p:spTgt spid="127"/>
                                        </p:tgtEl>
                                      </p:cBhvr>
                                    </p:animEffect>
                                  </p:childTnLst>
                                </p:cTn>
                              </p:par>
                            </p:childTnLst>
                          </p:cTn>
                        </p:par>
                      </p:childTnLst>
                    </p:cTn>
                  </p:par>
                  <p:par>
                    <p:cTn id="179" fill="hold">
                      <p:stCondLst>
                        <p:cond delay="indefinite"/>
                      </p:stCondLst>
                      <p:childTnLst>
                        <p:par>
                          <p:cTn id="180" fill="hold">
                            <p:stCondLst>
                              <p:cond delay="0"/>
                            </p:stCondLst>
                            <p:childTnLst>
                              <p:par>
                                <p:cTn id="181" presetID="16" presetClass="entr" presetSubtype="21" fill="hold" grpId="0" nodeType="clickEffect">
                                  <p:stCondLst>
                                    <p:cond delay="0"/>
                                  </p:stCondLst>
                                  <p:childTnLst>
                                    <p:set>
                                      <p:cBhvr>
                                        <p:cTn id="182" dur="1" fill="hold">
                                          <p:stCondLst>
                                            <p:cond delay="0"/>
                                          </p:stCondLst>
                                        </p:cTn>
                                        <p:tgtEl>
                                          <p:spTgt spid="128"/>
                                        </p:tgtEl>
                                        <p:attrNameLst>
                                          <p:attrName>style.visibility</p:attrName>
                                        </p:attrNameLst>
                                      </p:cBhvr>
                                      <p:to>
                                        <p:strVal val="visible"/>
                                      </p:to>
                                    </p:set>
                                    <p:animEffect transition="in" filter="barn(inVertical)">
                                      <p:cBhvr>
                                        <p:cTn id="183" dur="500"/>
                                        <p:tgtEl>
                                          <p:spTgt spid="128"/>
                                        </p:tgtEl>
                                      </p:cBhvr>
                                    </p:animEffect>
                                  </p:childTnLst>
                                </p:cTn>
                              </p:par>
                            </p:childTnLst>
                          </p:cTn>
                        </p:par>
                      </p:childTnLst>
                    </p:cTn>
                  </p:par>
                  <p:par>
                    <p:cTn id="184" fill="hold">
                      <p:stCondLst>
                        <p:cond delay="indefinite"/>
                      </p:stCondLst>
                      <p:childTnLst>
                        <p:par>
                          <p:cTn id="185" fill="hold">
                            <p:stCondLst>
                              <p:cond delay="0"/>
                            </p:stCondLst>
                            <p:childTnLst>
                              <p:par>
                                <p:cTn id="186" presetID="16" presetClass="entr" presetSubtype="21" fill="hold" grpId="0" nodeType="clickEffect">
                                  <p:stCondLst>
                                    <p:cond delay="0"/>
                                  </p:stCondLst>
                                  <p:childTnLst>
                                    <p:set>
                                      <p:cBhvr>
                                        <p:cTn id="187" dur="1" fill="hold">
                                          <p:stCondLst>
                                            <p:cond delay="0"/>
                                          </p:stCondLst>
                                        </p:cTn>
                                        <p:tgtEl>
                                          <p:spTgt spid="129"/>
                                        </p:tgtEl>
                                        <p:attrNameLst>
                                          <p:attrName>style.visibility</p:attrName>
                                        </p:attrNameLst>
                                      </p:cBhvr>
                                      <p:to>
                                        <p:strVal val="visible"/>
                                      </p:to>
                                    </p:set>
                                    <p:animEffect transition="in" filter="barn(inVertical)">
                                      <p:cBhvr>
                                        <p:cTn id="188" dur="500"/>
                                        <p:tgtEl>
                                          <p:spTgt spid="129"/>
                                        </p:tgtEl>
                                      </p:cBhvr>
                                    </p:animEffect>
                                  </p:childTnLst>
                                </p:cTn>
                              </p:par>
                            </p:childTnLst>
                          </p:cTn>
                        </p:par>
                      </p:childTnLst>
                    </p:cTn>
                  </p:par>
                  <p:par>
                    <p:cTn id="189" fill="hold">
                      <p:stCondLst>
                        <p:cond delay="indefinite"/>
                      </p:stCondLst>
                      <p:childTnLst>
                        <p:par>
                          <p:cTn id="190" fill="hold">
                            <p:stCondLst>
                              <p:cond delay="0"/>
                            </p:stCondLst>
                            <p:childTnLst>
                              <p:par>
                                <p:cTn id="191" presetID="14" presetClass="exit" presetSubtype="10" fill="hold" grpId="1" nodeType="clickEffect">
                                  <p:stCondLst>
                                    <p:cond delay="0"/>
                                  </p:stCondLst>
                                  <p:childTnLst>
                                    <p:animEffect transition="out" filter="randombar(horizontal)">
                                      <p:cBhvr>
                                        <p:cTn id="192" dur="500"/>
                                        <p:tgtEl>
                                          <p:spTgt spid="126"/>
                                        </p:tgtEl>
                                      </p:cBhvr>
                                    </p:animEffect>
                                    <p:set>
                                      <p:cBhvr>
                                        <p:cTn id="193" dur="1" fill="hold">
                                          <p:stCondLst>
                                            <p:cond delay="499"/>
                                          </p:stCondLst>
                                        </p:cTn>
                                        <p:tgtEl>
                                          <p:spTgt spid="126"/>
                                        </p:tgtEl>
                                        <p:attrNameLst>
                                          <p:attrName>style.visibility</p:attrName>
                                        </p:attrNameLst>
                                      </p:cBhvr>
                                      <p:to>
                                        <p:strVal val="hidden"/>
                                      </p:to>
                                    </p:set>
                                  </p:childTnLst>
                                </p:cTn>
                              </p:par>
                              <p:par>
                                <p:cTn id="194" presetID="14" presetClass="exit" presetSubtype="10" fill="hold" grpId="1" nodeType="withEffect">
                                  <p:stCondLst>
                                    <p:cond delay="0"/>
                                  </p:stCondLst>
                                  <p:childTnLst>
                                    <p:animEffect transition="out" filter="randombar(horizontal)">
                                      <p:cBhvr>
                                        <p:cTn id="195" dur="500"/>
                                        <p:tgtEl>
                                          <p:spTgt spid="127"/>
                                        </p:tgtEl>
                                      </p:cBhvr>
                                    </p:animEffect>
                                    <p:set>
                                      <p:cBhvr>
                                        <p:cTn id="196" dur="1" fill="hold">
                                          <p:stCondLst>
                                            <p:cond delay="499"/>
                                          </p:stCondLst>
                                        </p:cTn>
                                        <p:tgtEl>
                                          <p:spTgt spid="127"/>
                                        </p:tgtEl>
                                        <p:attrNameLst>
                                          <p:attrName>style.visibility</p:attrName>
                                        </p:attrNameLst>
                                      </p:cBhvr>
                                      <p:to>
                                        <p:strVal val="hidden"/>
                                      </p:to>
                                    </p:set>
                                  </p:childTnLst>
                                </p:cTn>
                              </p:par>
                              <p:par>
                                <p:cTn id="197" presetID="14" presetClass="exit" presetSubtype="10" fill="hold" grpId="1" nodeType="withEffect">
                                  <p:stCondLst>
                                    <p:cond delay="0"/>
                                  </p:stCondLst>
                                  <p:childTnLst>
                                    <p:animEffect transition="out" filter="randombar(horizontal)">
                                      <p:cBhvr>
                                        <p:cTn id="198" dur="500"/>
                                        <p:tgtEl>
                                          <p:spTgt spid="128"/>
                                        </p:tgtEl>
                                      </p:cBhvr>
                                    </p:animEffect>
                                    <p:set>
                                      <p:cBhvr>
                                        <p:cTn id="199" dur="1" fill="hold">
                                          <p:stCondLst>
                                            <p:cond delay="499"/>
                                          </p:stCondLst>
                                        </p:cTn>
                                        <p:tgtEl>
                                          <p:spTgt spid="128"/>
                                        </p:tgtEl>
                                        <p:attrNameLst>
                                          <p:attrName>style.visibility</p:attrName>
                                        </p:attrNameLst>
                                      </p:cBhvr>
                                      <p:to>
                                        <p:strVal val="hidden"/>
                                      </p:to>
                                    </p:set>
                                  </p:childTnLst>
                                </p:cTn>
                              </p:par>
                              <p:par>
                                <p:cTn id="200" presetID="14" presetClass="exit" presetSubtype="10" fill="hold" grpId="1" nodeType="withEffect">
                                  <p:stCondLst>
                                    <p:cond delay="0"/>
                                  </p:stCondLst>
                                  <p:childTnLst>
                                    <p:animEffect transition="out" filter="randombar(horizontal)">
                                      <p:cBhvr>
                                        <p:cTn id="201" dur="500"/>
                                        <p:tgtEl>
                                          <p:spTgt spid="129"/>
                                        </p:tgtEl>
                                      </p:cBhvr>
                                    </p:animEffect>
                                    <p:set>
                                      <p:cBhvr>
                                        <p:cTn id="202" dur="1" fill="hold">
                                          <p:stCondLst>
                                            <p:cond delay="499"/>
                                          </p:stCondLst>
                                        </p:cTn>
                                        <p:tgtEl>
                                          <p:spTgt spid="129"/>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9" presetClass="exit" presetSubtype="0" fill="hold" grpId="1" nodeType="clickEffect">
                                  <p:stCondLst>
                                    <p:cond delay="0"/>
                                  </p:stCondLst>
                                  <p:childTnLst>
                                    <p:animEffect transition="out" filter="dissolve">
                                      <p:cBhvr>
                                        <p:cTn id="206" dur="500"/>
                                        <p:tgtEl>
                                          <p:spTgt spid="121"/>
                                        </p:tgtEl>
                                      </p:cBhvr>
                                    </p:animEffect>
                                    <p:set>
                                      <p:cBhvr>
                                        <p:cTn id="207" dur="1" fill="hold">
                                          <p:stCondLst>
                                            <p:cond delay="499"/>
                                          </p:stCondLst>
                                        </p:cTn>
                                        <p:tgtEl>
                                          <p:spTgt spid="121"/>
                                        </p:tgtEl>
                                        <p:attrNameLst>
                                          <p:attrName>style.visibility</p:attrName>
                                        </p:attrNameLst>
                                      </p:cBhvr>
                                      <p:to>
                                        <p:strVal val="hidden"/>
                                      </p:to>
                                    </p:set>
                                  </p:childTnLst>
                                </p:cTn>
                              </p:par>
                              <p:par>
                                <p:cTn id="208" presetID="16" presetClass="entr" presetSubtype="21" fill="hold" grpId="0" nodeType="withEffect">
                                  <p:stCondLst>
                                    <p:cond delay="0"/>
                                  </p:stCondLst>
                                  <p:childTnLst>
                                    <p:set>
                                      <p:cBhvr>
                                        <p:cTn id="209" dur="1" fill="hold">
                                          <p:stCondLst>
                                            <p:cond delay="0"/>
                                          </p:stCondLst>
                                        </p:cTn>
                                        <p:tgtEl>
                                          <p:spTgt spid="59"/>
                                        </p:tgtEl>
                                        <p:attrNameLst>
                                          <p:attrName>style.visibility</p:attrName>
                                        </p:attrNameLst>
                                      </p:cBhvr>
                                      <p:to>
                                        <p:strVal val="visible"/>
                                      </p:to>
                                    </p:set>
                                    <p:animEffect transition="in" filter="barn(inVertical)">
                                      <p:cBhvr>
                                        <p:cTn id="210" dur="500"/>
                                        <p:tgtEl>
                                          <p:spTgt spid="59"/>
                                        </p:tgtEl>
                                      </p:cBhvr>
                                    </p:animEffect>
                                  </p:childTnLst>
                                </p:cTn>
                              </p:par>
                              <p:par>
                                <p:cTn id="211" presetID="16" presetClass="entr" presetSubtype="21" fill="hold" grpId="0" nodeType="withEffect">
                                  <p:stCondLst>
                                    <p:cond delay="0"/>
                                  </p:stCondLst>
                                  <p:childTnLst>
                                    <p:set>
                                      <p:cBhvr>
                                        <p:cTn id="212" dur="1" fill="hold">
                                          <p:stCondLst>
                                            <p:cond delay="0"/>
                                          </p:stCondLst>
                                        </p:cTn>
                                        <p:tgtEl>
                                          <p:spTgt spid="130"/>
                                        </p:tgtEl>
                                        <p:attrNameLst>
                                          <p:attrName>style.visibility</p:attrName>
                                        </p:attrNameLst>
                                      </p:cBhvr>
                                      <p:to>
                                        <p:strVal val="visible"/>
                                      </p:to>
                                    </p:set>
                                    <p:animEffect transition="in" filter="barn(inVertical)">
                                      <p:cBhvr>
                                        <p:cTn id="213" dur="500"/>
                                        <p:tgtEl>
                                          <p:spTgt spid="130"/>
                                        </p:tgtEl>
                                      </p:cBhvr>
                                    </p:animEffect>
                                  </p:childTnLst>
                                </p:cTn>
                              </p:par>
                            </p:childTnLst>
                          </p:cTn>
                        </p:par>
                      </p:childTnLst>
                    </p:cTn>
                  </p:par>
                  <p:par>
                    <p:cTn id="214" fill="hold">
                      <p:stCondLst>
                        <p:cond delay="indefinite"/>
                      </p:stCondLst>
                      <p:childTnLst>
                        <p:par>
                          <p:cTn id="215" fill="hold">
                            <p:stCondLst>
                              <p:cond delay="0"/>
                            </p:stCondLst>
                            <p:childTnLst>
                              <p:par>
                                <p:cTn id="216" presetID="16" presetClass="entr" presetSubtype="21" fill="hold" grpId="0" nodeType="clickEffect">
                                  <p:stCondLst>
                                    <p:cond delay="0"/>
                                  </p:stCondLst>
                                  <p:childTnLst>
                                    <p:set>
                                      <p:cBhvr>
                                        <p:cTn id="217" dur="1" fill="hold">
                                          <p:stCondLst>
                                            <p:cond delay="0"/>
                                          </p:stCondLst>
                                        </p:cTn>
                                        <p:tgtEl>
                                          <p:spTgt spid="131"/>
                                        </p:tgtEl>
                                        <p:attrNameLst>
                                          <p:attrName>style.visibility</p:attrName>
                                        </p:attrNameLst>
                                      </p:cBhvr>
                                      <p:to>
                                        <p:strVal val="visible"/>
                                      </p:to>
                                    </p:set>
                                    <p:animEffect transition="in" filter="barn(inVertical)">
                                      <p:cBhvr>
                                        <p:cTn id="218" dur="500"/>
                                        <p:tgtEl>
                                          <p:spTgt spid="131"/>
                                        </p:tgtEl>
                                      </p:cBhvr>
                                    </p:animEffect>
                                  </p:childTnLst>
                                </p:cTn>
                              </p:par>
                            </p:childTnLst>
                          </p:cTn>
                        </p:par>
                      </p:childTnLst>
                    </p:cTn>
                  </p:par>
                  <p:par>
                    <p:cTn id="219" fill="hold">
                      <p:stCondLst>
                        <p:cond delay="indefinite"/>
                      </p:stCondLst>
                      <p:childTnLst>
                        <p:par>
                          <p:cTn id="220" fill="hold">
                            <p:stCondLst>
                              <p:cond delay="0"/>
                            </p:stCondLst>
                            <p:childTnLst>
                              <p:par>
                                <p:cTn id="221" presetID="16" presetClass="entr" presetSubtype="21" fill="hold" grpId="0" nodeType="clickEffect">
                                  <p:stCondLst>
                                    <p:cond delay="0"/>
                                  </p:stCondLst>
                                  <p:childTnLst>
                                    <p:set>
                                      <p:cBhvr>
                                        <p:cTn id="222" dur="1" fill="hold">
                                          <p:stCondLst>
                                            <p:cond delay="0"/>
                                          </p:stCondLst>
                                        </p:cTn>
                                        <p:tgtEl>
                                          <p:spTgt spid="132"/>
                                        </p:tgtEl>
                                        <p:attrNameLst>
                                          <p:attrName>style.visibility</p:attrName>
                                        </p:attrNameLst>
                                      </p:cBhvr>
                                      <p:to>
                                        <p:strVal val="visible"/>
                                      </p:to>
                                    </p:set>
                                    <p:animEffect transition="in" filter="barn(inVertical)">
                                      <p:cBhvr>
                                        <p:cTn id="223" dur="500"/>
                                        <p:tgtEl>
                                          <p:spTgt spid="132"/>
                                        </p:tgtEl>
                                      </p:cBhvr>
                                    </p:animEffect>
                                  </p:childTnLst>
                                </p:cTn>
                              </p:par>
                            </p:childTnLst>
                          </p:cTn>
                        </p:par>
                      </p:childTnLst>
                    </p:cTn>
                  </p:par>
                  <p:par>
                    <p:cTn id="224" fill="hold">
                      <p:stCondLst>
                        <p:cond delay="indefinite"/>
                      </p:stCondLst>
                      <p:childTnLst>
                        <p:par>
                          <p:cTn id="225" fill="hold">
                            <p:stCondLst>
                              <p:cond delay="0"/>
                            </p:stCondLst>
                            <p:childTnLst>
                              <p:par>
                                <p:cTn id="226" presetID="16" presetClass="entr" presetSubtype="21" fill="hold" nodeType="clickEffect">
                                  <p:stCondLst>
                                    <p:cond delay="0"/>
                                  </p:stCondLst>
                                  <p:childTnLst>
                                    <p:set>
                                      <p:cBhvr>
                                        <p:cTn id="227" dur="1" fill="hold">
                                          <p:stCondLst>
                                            <p:cond delay="0"/>
                                          </p:stCondLst>
                                        </p:cTn>
                                        <p:tgtEl>
                                          <p:spTgt spid="61"/>
                                        </p:tgtEl>
                                        <p:attrNameLst>
                                          <p:attrName>style.visibility</p:attrName>
                                        </p:attrNameLst>
                                      </p:cBhvr>
                                      <p:to>
                                        <p:strVal val="visible"/>
                                      </p:to>
                                    </p:set>
                                    <p:animEffect transition="in" filter="barn(inVertical)">
                                      <p:cBhvr>
                                        <p:cTn id="228" dur="250"/>
                                        <p:tgtEl>
                                          <p:spTgt spid="61"/>
                                        </p:tgtEl>
                                      </p:cBhvr>
                                    </p:animEffect>
                                  </p:childTnLst>
                                </p:cTn>
                              </p:par>
                              <p:par>
                                <p:cTn id="229" presetID="10" presetClass="entr" presetSubtype="0" fill="hold" nodeType="withEffect">
                                  <p:stCondLst>
                                    <p:cond delay="0"/>
                                  </p:stCondLst>
                                  <p:childTnLst>
                                    <p:set>
                                      <p:cBhvr>
                                        <p:cTn id="230" dur="1" fill="hold">
                                          <p:stCondLst>
                                            <p:cond delay="0"/>
                                          </p:stCondLst>
                                        </p:cTn>
                                        <p:tgtEl>
                                          <p:spTgt spid="84"/>
                                        </p:tgtEl>
                                        <p:attrNameLst>
                                          <p:attrName>style.visibility</p:attrName>
                                        </p:attrNameLst>
                                      </p:cBhvr>
                                      <p:to>
                                        <p:strVal val="visible"/>
                                      </p:to>
                                    </p:set>
                                    <p:animEffect transition="in" filter="fade">
                                      <p:cBhvr>
                                        <p:cTn id="231" dur="500"/>
                                        <p:tgtEl>
                                          <p:spTgt spid="84"/>
                                        </p:tgtEl>
                                      </p:cBhvr>
                                    </p:animEffect>
                                  </p:childTnLst>
                                </p:cTn>
                              </p:par>
                            </p:childTnLst>
                          </p:cTn>
                        </p:par>
                      </p:childTnLst>
                    </p:cTn>
                  </p:par>
                  <p:par>
                    <p:cTn id="232" fill="hold">
                      <p:stCondLst>
                        <p:cond delay="indefinite"/>
                      </p:stCondLst>
                      <p:childTnLst>
                        <p:par>
                          <p:cTn id="233" fill="hold">
                            <p:stCondLst>
                              <p:cond delay="0"/>
                            </p:stCondLst>
                            <p:childTnLst>
                              <p:par>
                                <p:cTn id="234" presetID="63" presetClass="path" presetSubtype="0" accel="50000" decel="50000" fill="hold" nodeType="clickEffect">
                                  <p:stCondLst>
                                    <p:cond delay="0"/>
                                  </p:stCondLst>
                                  <p:childTnLst>
                                    <p:animMotion origin="layout" path="M 3.75E-6 2.22222E-6 L 0.16419 0.00879 " pathEditMode="relative" rAng="0" ptsTypes="AA">
                                      <p:cBhvr>
                                        <p:cTn id="235" dur="2000" fill="hold"/>
                                        <p:tgtEl>
                                          <p:spTgt spid="61"/>
                                        </p:tgtEl>
                                        <p:attrNameLst>
                                          <p:attrName>ppt_x</p:attrName>
                                          <p:attrName>ppt_y</p:attrName>
                                        </p:attrNameLst>
                                      </p:cBhvr>
                                      <p:rCtr x="8203" y="440"/>
                                    </p:animMotion>
                                  </p:childTnLst>
                                </p:cTn>
                              </p:par>
                              <p:par>
                                <p:cTn id="236" presetID="56" presetClass="path" presetSubtype="0" accel="50000" decel="50000" fill="hold" nodeType="withEffect">
                                  <p:stCondLst>
                                    <p:cond delay="0"/>
                                  </p:stCondLst>
                                  <p:childTnLst>
                                    <p:animMotion origin="layout" path="M -6.25E-7 7.40741E-7 L 0.09883 -0.65718 " pathEditMode="relative" rAng="0" ptsTypes="AA">
                                      <p:cBhvr>
                                        <p:cTn id="237" dur="2000" fill="hold"/>
                                        <p:tgtEl>
                                          <p:spTgt spid="84"/>
                                        </p:tgtEl>
                                        <p:attrNameLst>
                                          <p:attrName>ppt_x</p:attrName>
                                          <p:attrName>ppt_y</p:attrName>
                                        </p:attrNameLst>
                                      </p:cBhvr>
                                      <p:rCtr x="4935" y="-32870"/>
                                    </p:animMotion>
                                  </p:childTnLst>
                                </p:cTn>
                              </p:par>
                            </p:childTnLst>
                          </p:cTn>
                        </p:par>
                      </p:childTnLst>
                    </p:cTn>
                  </p:par>
                  <p:par>
                    <p:cTn id="238" fill="hold">
                      <p:stCondLst>
                        <p:cond delay="indefinite"/>
                      </p:stCondLst>
                      <p:childTnLst>
                        <p:par>
                          <p:cTn id="239" fill="hold">
                            <p:stCondLst>
                              <p:cond delay="0"/>
                            </p:stCondLst>
                            <p:childTnLst>
                              <p:par>
                                <p:cTn id="240" presetID="16" presetClass="entr" presetSubtype="21" fill="hold" grpId="0" nodeType="clickEffect">
                                  <p:stCondLst>
                                    <p:cond delay="0"/>
                                  </p:stCondLst>
                                  <p:childTnLst>
                                    <p:set>
                                      <p:cBhvr>
                                        <p:cTn id="241" dur="1" fill="hold">
                                          <p:stCondLst>
                                            <p:cond delay="0"/>
                                          </p:stCondLst>
                                        </p:cTn>
                                        <p:tgtEl>
                                          <p:spTgt spid="136"/>
                                        </p:tgtEl>
                                        <p:attrNameLst>
                                          <p:attrName>style.visibility</p:attrName>
                                        </p:attrNameLst>
                                      </p:cBhvr>
                                      <p:to>
                                        <p:strVal val="visible"/>
                                      </p:to>
                                    </p:set>
                                    <p:animEffect transition="in" filter="barn(inVertical)">
                                      <p:cBhvr>
                                        <p:cTn id="242" dur="500"/>
                                        <p:tgtEl>
                                          <p:spTgt spid="136"/>
                                        </p:tgtEl>
                                      </p:cBhvr>
                                    </p:animEffect>
                                  </p:childTnLst>
                                </p:cTn>
                              </p:par>
                              <p:par>
                                <p:cTn id="243" presetID="16" presetClass="entr" presetSubtype="21" fill="hold" grpId="0" nodeType="withEffect">
                                  <p:stCondLst>
                                    <p:cond delay="0"/>
                                  </p:stCondLst>
                                  <p:childTnLst>
                                    <p:set>
                                      <p:cBhvr>
                                        <p:cTn id="244" dur="1" fill="hold">
                                          <p:stCondLst>
                                            <p:cond delay="0"/>
                                          </p:stCondLst>
                                        </p:cTn>
                                        <p:tgtEl>
                                          <p:spTgt spid="102"/>
                                        </p:tgtEl>
                                        <p:attrNameLst>
                                          <p:attrName>style.visibility</p:attrName>
                                        </p:attrNameLst>
                                      </p:cBhvr>
                                      <p:to>
                                        <p:strVal val="visible"/>
                                      </p:to>
                                    </p:set>
                                    <p:animEffect transition="in" filter="barn(inVertical)">
                                      <p:cBhvr>
                                        <p:cTn id="245" dur="500"/>
                                        <p:tgtEl>
                                          <p:spTgt spid="102"/>
                                        </p:tgtEl>
                                      </p:cBhvr>
                                    </p:animEffect>
                                  </p:childTnLst>
                                </p:cTn>
                              </p:par>
                            </p:childTnLst>
                          </p:cTn>
                        </p:par>
                      </p:childTnLst>
                    </p:cTn>
                  </p:par>
                  <p:par>
                    <p:cTn id="246" fill="hold">
                      <p:stCondLst>
                        <p:cond delay="indefinite"/>
                      </p:stCondLst>
                      <p:childTnLst>
                        <p:par>
                          <p:cTn id="247" fill="hold">
                            <p:stCondLst>
                              <p:cond delay="0"/>
                            </p:stCondLst>
                            <p:childTnLst>
                              <p:par>
                                <p:cTn id="248" presetID="16" presetClass="entr" presetSubtype="21" fill="hold" grpId="0" nodeType="clickEffect">
                                  <p:stCondLst>
                                    <p:cond delay="0"/>
                                  </p:stCondLst>
                                  <p:childTnLst>
                                    <p:set>
                                      <p:cBhvr>
                                        <p:cTn id="249" dur="1" fill="hold">
                                          <p:stCondLst>
                                            <p:cond delay="0"/>
                                          </p:stCondLst>
                                        </p:cTn>
                                        <p:tgtEl>
                                          <p:spTgt spid="1026"/>
                                        </p:tgtEl>
                                        <p:attrNameLst>
                                          <p:attrName>style.visibility</p:attrName>
                                        </p:attrNameLst>
                                      </p:cBhvr>
                                      <p:to>
                                        <p:strVal val="visible"/>
                                      </p:to>
                                    </p:set>
                                    <p:animEffect transition="in" filter="barn(inVertical)">
                                      <p:cBhvr>
                                        <p:cTn id="250" dur="500"/>
                                        <p:tgtEl>
                                          <p:spTgt spid="1026"/>
                                        </p:tgtEl>
                                      </p:cBhvr>
                                    </p:animEffect>
                                  </p:childTnLst>
                                </p:cTn>
                              </p:par>
                            </p:childTnLst>
                          </p:cTn>
                        </p:par>
                      </p:childTnLst>
                    </p:cTn>
                  </p:par>
                  <p:par>
                    <p:cTn id="251" fill="hold">
                      <p:stCondLst>
                        <p:cond delay="indefinite"/>
                      </p:stCondLst>
                      <p:childTnLst>
                        <p:par>
                          <p:cTn id="252" fill="hold">
                            <p:stCondLst>
                              <p:cond delay="0"/>
                            </p:stCondLst>
                            <p:childTnLst>
                              <p:par>
                                <p:cTn id="253" presetID="16" presetClass="entr" presetSubtype="21" fill="hold" nodeType="clickEffect">
                                  <p:stCondLst>
                                    <p:cond delay="0"/>
                                  </p:stCondLst>
                                  <p:childTnLst>
                                    <p:set>
                                      <p:cBhvr>
                                        <p:cTn id="254" dur="1" fill="hold">
                                          <p:stCondLst>
                                            <p:cond delay="0"/>
                                          </p:stCondLst>
                                        </p:cTn>
                                        <p:tgtEl>
                                          <p:spTgt spid="1025"/>
                                        </p:tgtEl>
                                        <p:attrNameLst>
                                          <p:attrName>style.visibility</p:attrName>
                                        </p:attrNameLst>
                                      </p:cBhvr>
                                      <p:to>
                                        <p:strVal val="visible"/>
                                      </p:to>
                                    </p:set>
                                    <p:animEffect transition="in" filter="barn(inVertical)">
                                      <p:cBhvr>
                                        <p:cTn id="255" dur="500"/>
                                        <p:tgtEl>
                                          <p:spTgt spid="1025"/>
                                        </p:tgtEl>
                                      </p:cBhvr>
                                    </p:animEffect>
                                  </p:childTnLst>
                                </p:cTn>
                              </p:par>
                            </p:childTnLst>
                          </p:cTn>
                        </p:par>
                      </p:childTnLst>
                    </p:cTn>
                  </p:par>
                  <p:par>
                    <p:cTn id="256" fill="hold">
                      <p:stCondLst>
                        <p:cond delay="indefinite"/>
                      </p:stCondLst>
                      <p:childTnLst>
                        <p:par>
                          <p:cTn id="257" fill="hold">
                            <p:stCondLst>
                              <p:cond delay="0"/>
                            </p:stCondLst>
                            <p:childTnLst>
                              <p:par>
                                <p:cTn id="258" presetID="16" presetClass="exit" presetSubtype="21" fill="hold" grpId="1" nodeType="clickEffect">
                                  <p:stCondLst>
                                    <p:cond delay="0"/>
                                  </p:stCondLst>
                                  <p:childTnLst>
                                    <p:animEffect transition="out" filter="barn(inVertical)">
                                      <p:cBhvr>
                                        <p:cTn id="259" dur="500"/>
                                        <p:tgtEl>
                                          <p:spTgt spid="1026"/>
                                        </p:tgtEl>
                                      </p:cBhvr>
                                    </p:animEffect>
                                    <p:set>
                                      <p:cBhvr>
                                        <p:cTn id="260" dur="1" fill="hold">
                                          <p:stCondLst>
                                            <p:cond delay="499"/>
                                          </p:stCondLst>
                                        </p:cTn>
                                        <p:tgtEl>
                                          <p:spTgt spid="1026"/>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16" presetClass="entr" presetSubtype="21" fill="hold" grpId="0" nodeType="clickEffect">
                                  <p:stCondLst>
                                    <p:cond delay="0"/>
                                  </p:stCondLst>
                                  <p:childTnLst>
                                    <p:set>
                                      <p:cBhvr>
                                        <p:cTn id="264" dur="1" fill="hold">
                                          <p:stCondLst>
                                            <p:cond delay="0"/>
                                          </p:stCondLst>
                                        </p:cTn>
                                        <p:tgtEl>
                                          <p:spTgt spid="1027"/>
                                        </p:tgtEl>
                                        <p:attrNameLst>
                                          <p:attrName>style.visibility</p:attrName>
                                        </p:attrNameLst>
                                      </p:cBhvr>
                                      <p:to>
                                        <p:strVal val="visible"/>
                                      </p:to>
                                    </p:set>
                                    <p:animEffect transition="in" filter="barn(inVertical)">
                                      <p:cBhvr>
                                        <p:cTn id="265" dur="500"/>
                                        <p:tgtEl>
                                          <p:spTgt spid="1027"/>
                                        </p:tgtEl>
                                      </p:cBhvr>
                                    </p:animEffect>
                                  </p:childTnLst>
                                </p:cTn>
                              </p:par>
                              <p:par>
                                <p:cTn id="266" presetID="16" presetClass="entr" presetSubtype="21" fill="hold" grpId="0" nodeType="withEffect">
                                  <p:stCondLst>
                                    <p:cond delay="0"/>
                                  </p:stCondLst>
                                  <p:childTnLst>
                                    <p:set>
                                      <p:cBhvr>
                                        <p:cTn id="267" dur="1" fill="hold">
                                          <p:stCondLst>
                                            <p:cond delay="0"/>
                                          </p:stCondLst>
                                        </p:cTn>
                                        <p:tgtEl>
                                          <p:spTgt spid="146"/>
                                        </p:tgtEl>
                                        <p:attrNameLst>
                                          <p:attrName>style.visibility</p:attrName>
                                        </p:attrNameLst>
                                      </p:cBhvr>
                                      <p:to>
                                        <p:strVal val="visible"/>
                                      </p:to>
                                    </p:set>
                                    <p:animEffect transition="in" filter="barn(inVertical)">
                                      <p:cBhvr>
                                        <p:cTn id="268" dur="500"/>
                                        <p:tgtEl>
                                          <p:spTgt spid="146"/>
                                        </p:tgtEl>
                                      </p:cBhvr>
                                    </p:animEffect>
                                  </p:childTnLst>
                                </p:cTn>
                              </p:par>
                            </p:childTnLst>
                          </p:cTn>
                        </p:par>
                      </p:childTnLst>
                    </p:cTn>
                  </p:par>
                  <p:par>
                    <p:cTn id="269" fill="hold">
                      <p:stCondLst>
                        <p:cond delay="indefinite"/>
                      </p:stCondLst>
                      <p:childTnLst>
                        <p:par>
                          <p:cTn id="270" fill="hold">
                            <p:stCondLst>
                              <p:cond delay="0"/>
                            </p:stCondLst>
                            <p:childTnLst>
                              <p:par>
                                <p:cTn id="271" presetID="16" presetClass="entr" presetSubtype="21" fill="hold" grpId="0" nodeType="clickEffect">
                                  <p:stCondLst>
                                    <p:cond delay="0"/>
                                  </p:stCondLst>
                                  <p:childTnLst>
                                    <p:set>
                                      <p:cBhvr>
                                        <p:cTn id="272" dur="1" fill="hold">
                                          <p:stCondLst>
                                            <p:cond delay="0"/>
                                          </p:stCondLst>
                                        </p:cTn>
                                        <p:tgtEl>
                                          <p:spTgt spid="147"/>
                                        </p:tgtEl>
                                        <p:attrNameLst>
                                          <p:attrName>style.visibility</p:attrName>
                                        </p:attrNameLst>
                                      </p:cBhvr>
                                      <p:to>
                                        <p:strVal val="visible"/>
                                      </p:to>
                                    </p:set>
                                    <p:animEffect transition="in" filter="barn(inVertical)">
                                      <p:cBhvr>
                                        <p:cTn id="273" dur="500"/>
                                        <p:tgtEl>
                                          <p:spTgt spid="147"/>
                                        </p:tgtEl>
                                      </p:cBhvr>
                                    </p:animEffect>
                                  </p:childTnLst>
                                </p:cTn>
                              </p:par>
                            </p:childTnLst>
                          </p:cTn>
                        </p:par>
                      </p:childTnLst>
                    </p:cTn>
                  </p:par>
                  <p:par>
                    <p:cTn id="274" fill="hold">
                      <p:stCondLst>
                        <p:cond delay="indefinite"/>
                      </p:stCondLst>
                      <p:childTnLst>
                        <p:par>
                          <p:cTn id="275" fill="hold">
                            <p:stCondLst>
                              <p:cond delay="0"/>
                            </p:stCondLst>
                            <p:childTnLst>
                              <p:par>
                                <p:cTn id="276" presetID="14" presetClass="exit" presetSubtype="10" fill="hold" grpId="1" nodeType="clickEffect">
                                  <p:stCondLst>
                                    <p:cond delay="0"/>
                                  </p:stCondLst>
                                  <p:childTnLst>
                                    <p:animEffect transition="out" filter="randombar(horizontal)">
                                      <p:cBhvr>
                                        <p:cTn id="277" dur="500"/>
                                        <p:tgtEl>
                                          <p:spTgt spid="136"/>
                                        </p:tgtEl>
                                      </p:cBhvr>
                                    </p:animEffect>
                                    <p:set>
                                      <p:cBhvr>
                                        <p:cTn id="278" dur="1" fill="hold">
                                          <p:stCondLst>
                                            <p:cond delay="499"/>
                                          </p:stCondLst>
                                        </p:cTn>
                                        <p:tgtEl>
                                          <p:spTgt spid="136"/>
                                        </p:tgtEl>
                                        <p:attrNameLst>
                                          <p:attrName>style.visibility</p:attrName>
                                        </p:attrNameLst>
                                      </p:cBhvr>
                                      <p:to>
                                        <p:strVal val="hidden"/>
                                      </p:to>
                                    </p:set>
                                  </p:childTnLst>
                                </p:cTn>
                              </p:par>
                              <p:par>
                                <p:cTn id="279" presetID="14" presetClass="exit" presetSubtype="10" fill="hold" grpId="1" nodeType="withEffect">
                                  <p:stCondLst>
                                    <p:cond delay="0"/>
                                  </p:stCondLst>
                                  <p:childTnLst>
                                    <p:animEffect transition="out" filter="randombar(horizontal)">
                                      <p:cBhvr>
                                        <p:cTn id="280" dur="500"/>
                                        <p:tgtEl>
                                          <p:spTgt spid="102"/>
                                        </p:tgtEl>
                                      </p:cBhvr>
                                    </p:animEffect>
                                    <p:set>
                                      <p:cBhvr>
                                        <p:cTn id="281" dur="1" fill="hold">
                                          <p:stCondLst>
                                            <p:cond delay="499"/>
                                          </p:stCondLst>
                                        </p:cTn>
                                        <p:tgtEl>
                                          <p:spTgt spid="102"/>
                                        </p:tgtEl>
                                        <p:attrNameLst>
                                          <p:attrName>style.visibility</p:attrName>
                                        </p:attrNameLst>
                                      </p:cBhvr>
                                      <p:to>
                                        <p:strVal val="hidden"/>
                                      </p:to>
                                    </p:set>
                                  </p:childTnLst>
                                </p:cTn>
                              </p:par>
                              <p:par>
                                <p:cTn id="282" presetID="14" presetClass="exit" presetSubtype="10" fill="hold" grpId="1" nodeType="withEffect">
                                  <p:stCondLst>
                                    <p:cond delay="0"/>
                                  </p:stCondLst>
                                  <p:childTnLst>
                                    <p:animEffect transition="out" filter="randombar(horizontal)">
                                      <p:cBhvr>
                                        <p:cTn id="283" dur="500"/>
                                        <p:tgtEl>
                                          <p:spTgt spid="1027"/>
                                        </p:tgtEl>
                                      </p:cBhvr>
                                    </p:animEffect>
                                    <p:set>
                                      <p:cBhvr>
                                        <p:cTn id="284" dur="1" fill="hold">
                                          <p:stCondLst>
                                            <p:cond delay="499"/>
                                          </p:stCondLst>
                                        </p:cTn>
                                        <p:tgtEl>
                                          <p:spTgt spid="1027"/>
                                        </p:tgtEl>
                                        <p:attrNameLst>
                                          <p:attrName>style.visibility</p:attrName>
                                        </p:attrNameLst>
                                      </p:cBhvr>
                                      <p:to>
                                        <p:strVal val="hidden"/>
                                      </p:to>
                                    </p:set>
                                  </p:childTnLst>
                                </p:cTn>
                              </p:par>
                              <p:par>
                                <p:cTn id="285" presetID="14" presetClass="exit" presetSubtype="10" fill="hold" grpId="1" nodeType="withEffect">
                                  <p:stCondLst>
                                    <p:cond delay="0"/>
                                  </p:stCondLst>
                                  <p:childTnLst>
                                    <p:animEffect transition="out" filter="randombar(horizontal)">
                                      <p:cBhvr>
                                        <p:cTn id="286" dur="500"/>
                                        <p:tgtEl>
                                          <p:spTgt spid="146"/>
                                        </p:tgtEl>
                                      </p:cBhvr>
                                    </p:animEffect>
                                    <p:set>
                                      <p:cBhvr>
                                        <p:cTn id="287" dur="1" fill="hold">
                                          <p:stCondLst>
                                            <p:cond delay="499"/>
                                          </p:stCondLst>
                                        </p:cTn>
                                        <p:tgtEl>
                                          <p:spTgt spid="146"/>
                                        </p:tgtEl>
                                        <p:attrNameLst>
                                          <p:attrName>style.visibility</p:attrName>
                                        </p:attrNameLst>
                                      </p:cBhvr>
                                      <p:to>
                                        <p:strVal val="hidden"/>
                                      </p:to>
                                    </p:set>
                                  </p:childTnLst>
                                </p:cTn>
                              </p:par>
                              <p:par>
                                <p:cTn id="288" presetID="14" presetClass="exit" presetSubtype="10" fill="hold" grpId="1" nodeType="withEffect">
                                  <p:stCondLst>
                                    <p:cond delay="0"/>
                                  </p:stCondLst>
                                  <p:childTnLst>
                                    <p:animEffect transition="out" filter="randombar(horizontal)">
                                      <p:cBhvr>
                                        <p:cTn id="289" dur="500"/>
                                        <p:tgtEl>
                                          <p:spTgt spid="147"/>
                                        </p:tgtEl>
                                      </p:cBhvr>
                                    </p:animEffect>
                                    <p:set>
                                      <p:cBhvr>
                                        <p:cTn id="290" dur="1" fill="hold">
                                          <p:stCondLst>
                                            <p:cond delay="499"/>
                                          </p:stCondLst>
                                        </p:cTn>
                                        <p:tgtEl>
                                          <p:spTgt spid="147"/>
                                        </p:tgtEl>
                                        <p:attrNameLst>
                                          <p:attrName>style.visibility</p:attrName>
                                        </p:attrNameLst>
                                      </p:cBhvr>
                                      <p:to>
                                        <p:strVal val="hidden"/>
                                      </p:to>
                                    </p:set>
                                  </p:childTnLst>
                                </p:cTn>
                              </p:par>
                              <p:par>
                                <p:cTn id="291" presetID="16" presetClass="exit" presetSubtype="21" fill="hold" grpId="1" nodeType="withEffect">
                                  <p:stCondLst>
                                    <p:cond delay="0"/>
                                  </p:stCondLst>
                                  <p:childTnLst>
                                    <p:animEffect transition="out" filter="barn(inVertical)">
                                      <p:cBhvr>
                                        <p:cTn id="292" dur="500"/>
                                        <p:tgtEl>
                                          <p:spTgt spid="131"/>
                                        </p:tgtEl>
                                      </p:cBhvr>
                                    </p:animEffect>
                                    <p:set>
                                      <p:cBhvr>
                                        <p:cTn id="293" dur="1" fill="hold">
                                          <p:stCondLst>
                                            <p:cond delay="499"/>
                                          </p:stCondLst>
                                        </p:cTn>
                                        <p:tgtEl>
                                          <p:spTgt spid="131"/>
                                        </p:tgtEl>
                                        <p:attrNameLst>
                                          <p:attrName>style.visibility</p:attrName>
                                        </p:attrNameLst>
                                      </p:cBhvr>
                                      <p:to>
                                        <p:strVal val="hidden"/>
                                      </p:to>
                                    </p:set>
                                  </p:childTnLst>
                                </p:cTn>
                              </p:par>
                              <p:par>
                                <p:cTn id="294" presetID="16" presetClass="exit" presetSubtype="21" fill="hold" grpId="1" nodeType="withEffect">
                                  <p:stCondLst>
                                    <p:cond delay="0"/>
                                  </p:stCondLst>
                                  <p:childTnLst>
                                    <p:animEffect transition="out" filter="barn(inVertical)">
                                      <p:cBhvr>
                                        <p:cTn id="295" dur="500"/>
                                        <p:tgtEl>
                                          <p:spTgt spid="132"/>
                                        </p:tgtEl>
                                      </p:cBhvr>
                                    </p:animEffect>
                                    <p:set>
                                      <p:cBhvr>
                                        <p:cTn id="296" dur="1" fill="hold">
                                          <p:stCondLst>
                                            <p:cond delay="499"/>
                                          </p:stCondLst>
                                        </p:cTn>
                                        <p:tgtEl>
                                          <p:spTgt spid="132"/>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16" presetClass="entr" presetSubtype="21" fill="hold" grpId="0" nodeType="clickEffect">
                                  <p:stCondLst>
                                    <p:cond delay="0"/>
                                  </p:stCondLst>
                                  <p:childTnLst>
                                    <p:set>
                                      <p:cBhvr>
                                        <p:cTn id="300" dur="1" fill="hold">
                                          <p:stCondLst>
                                            <p:cond delay="0"/>
                                          </p:stCondLst>
                                        </p:cTn>
                                        <p:tgtEl>
                                          <p:spTgt spid="144"/>
                                        </p:tgtEl>
                                        <p:attrNameLst>
                                          <p:attrName>style.visibility</p:attrName>
                                        </p:attrNameLst>
                                      </p:cBhvr>
                                      <p:to>
                                        <p:strVal val="visible"/>
                                      </p:to>
                                    </p:set>
                                    <p:animEffect transition="in" filter="barn(inVertical)">
                                      <p:cBhvr>
                                        <p:cTn id="301" dur="500"/>
                                        <p:tgtEl>
                                          <p:spTgt spid="144"/>
                                        </p:tgtEl>
                                      </p:cBhvr>
                                    </p:animEffect>
                                  </p:childTnLst>
                                </p:cTn>
                              </p:par>
                              <p:par>
                                <p:cTn id="302" presetID="16" presetClass="entr" presetSubtype="21" fill="hold" grpId="0" nodeType="withEffect">
                                  <p:stCondLst>
                                    <p:cond delay="0"/>
                                  </p:stCondLst>
                                  <p:childTnLst>
                                    <p:set>
                                      <p:cBhvr>
                                        <p:cTn id="303" dur="1" fill="hold">
                                          <p:stCondLst>
                                            <p:cond delay="0"/>
                                          </p:stCondLst>
                                        </p:cTn>
                                        <p:tgtEl>
                                          <p:spTgt spid="145"/>
                                        </p:tgtEl>
                                        <p:attrNameLst>
                                          <p:attrName>style.visibility</p:attrName>
                                        </p:attrNameLst>
                                      </p:cBhvr>
                                      <p:to>
                                        <p:strVal val="visible"/>
                                      </p:to>
                                    </p:set>
                                    <p:animEffect transition="in" filter="barn(inVertical)">
                                      <p:cBhvr>
                                        <p:cTn id="304" dur="500"/>
                                        <p:tgtEl>
                                          <p:spTgt spid="145"/>
                                        </p:tgtEl>
                                      </p:cBhvr>
                                    </p:animEffect>
                                  </p:childTnLst>
                                </p:cTn>
                              </p:par>
                            </p:childTnLst>
                          </p:cTn>
                        </p:par>
                      </p:childTnLst>
                    </p:cTn>
                  </p:par>
                  <p:par>
                    <p:cTn id="305" fill="hold">
                      <p:stCondLst>
                        <p:cond delay="indefinite"/>
                      </p:stCondLst>
                      <p:childTnLst>
                        <p:par>
                          <p:cTn id="306" fill="hold">
                            <p:stCondLst>
                              <p:cond delay="0"/>
                            </p:stCondLst>
                            <p:childTnLst>
                              <p:par>
                                <p:cTn id="307" presetID="16" presetClass="entr" presetSubtype="21" fill="hold" grpId="0" nodeType="clickEffect">
                                  <p:stCondLst>
                                    <p:cond delay="0"/>
                                  </p:stCondLst>
                                  <p:childTnLst>
                                    <p:set>
                                      <p:cBhvr>
                                        <p:cTn id="308" dur="1" fill="hold">
                                          <p:stCondLst>
                                            <p:cond delay="0"/>
                                          </p:stCondLst>
                                        </p:cTn>
                                        <p:tgtEl>
                                          <p:spTgt spid="1033"/>
                                        </p:tgtEl>
                                        <p:attrNameLst>
                                          <p:attrName>style.visibility</p:attrName>
                                        </p:attrNameLst>
                                      </p:cBhvr>
                                      <p:to>
                                        <p:strVal val="visible"/>
                                      </p:to>
                                    </p:set>
                                    <p:animEffect transition="in" filter="barn(inVertical)">
                                      <p:cBhvr>
                                        <p:cTn id="309" dur="500"/>
                                        <p:tgtEl>
                                          <p:spTgt spid="1033"/>
                                        </p:tgtEl>
                                      </p:cBhvr>
                                    </p:animEffect>
                                  </p:childTnLst>
                                </p:cTn>
                              </p:par>
                            </p:childTnLst>
                          </p:cTn>
                        </p:par>
                      </p:childTnLst>
                    </p:cTn>
                  </p:par>
                  <p:par>
                    <p:cTn id="310" fill="hold">
                      <p:stCondLst>
                        <p:cond delay="indefinite"/>
                      </p:stCondLst>
                      <p:childTnLst>
                        <p:par>
                          <p:cTn id="311" fill="hold">
                            <p:stCondLst>
                              <p:cond delay="0"/>
                            </p:stCondLst>
                            <p:childTnLst>
                              <p:par>
                                <p:cTn id="312" presetID="16" presetClass="entr" presetSubtype="21" fill="hold" grpId="0" nodeType="clickEffect">
                                  <p:stCondLst>
                                    <p:cond delay="0"/>
                                  </p:stCondLst>
                                  <p:childTnLst>
                                    <p:set>
                                      <p:cBhvr>
                                        <p:cTn id="313" dur="1" fill="hold">
                                          <p:stCondLst>
                                            <p:cond delay="0"/>
                                          </p:stCondLst>
                                        </p:cTn>
                                        <p:tgtEl>
                                          <p:spTgt spid="1034"/>
                                        </p:tgtEl>
                                        <p:attrNameLst>
                                          <p:attrName>style.visibility</p:attrName>
                                        </p:attrNameLst>
                                      </p:cBhvr>
                                      <p:to>
                                        <p:strVal val="visible"/>
                                      </p:to>
                                    </p:set>
                                    <p:animEffect transition="in" filter="barn(inVertical)">
                                      <p:cBhvr>
                                        <p:cTn id="314" dur="500"/>
                                        <p:tgtEl>
                                          <p:spTgt spid="1034"/>
                                        </p:tgtEl>
                                      </p:cBhvr>
                                    </p:animEffect>
                                  </p:childTnLst>
                                </p:cTn>
                              </p:par>
                            </p:childTnLst>
                          </p:cTn>
                        </p:par>
                      </p:childTnLst>
                    </p:cTn>
                  </p:par>
                  <p:par>
                    <p:cTn id="315" fill="hold">
                      <p:stCondLst>
                        <p:cond delay="indefinite"/>
                      </p:stCondLst>
                      <p:childTnLst>
                        <p:par>
                          <p:cTn id="316" fill="hold">
                            <p:stCondLst>
                              <p:cond delay="0"/>
                            </p:stCondLst>
                            <p:childTnLst>
                              <p:par>
                                <p:cTn id="317" presetID="16" presetClass="entr" presetSubtype="21" fill="hold" grpId="0" nodeType="clickEffect">
                                  <p:stCondLst>
                                    <p:cond delay="0"/>
                                  </p:stCondLst>
                                  <p:childTnLst>
                                    <p:set>
                                      <p:cBhvr>
                                        <p:cTn id="318" dur="1" fill="hold">
                                          <p:stCondLst>
                                            <p:cond delay="0"/>
                                          </p:stCondLst>
                                        </p:cTn>
                                        <p:tgtEl>
                                          <p:spTgt spid="160"/>
                                        </p:tgtEl>
                                        <p:attrNameLst>
                                          <p:attrName>style.visibility</p:attrName>
                                        </p:attrNameLst>
                                      </p:cBhvr>
                                      <p:to>
                                        <p:strVal val="visible"/>
                                      </p:to>
                                    </p:set>
                                    <p:animEffect transition="in" filter="barn(inVertical)">
                                      <p:cBhvr>
                                        <p:cTn id="319" dur="500"/>
                                        <p:tgtEl>
                                          <p:spTgt spid="160"/>
                                        </p:tgtEl>
                                      </p:cBhvr>
                                    </p:animEffect>
                                  </p:childTnLst>
                                </p:cTn>
                              </p:par>
                            </p:childTnLst>
                          </p:cTn>
                        </p:par>
                      </p:childTnLst>
                    </p:cTn>
                  </p:par>
                  <p:par>
                    <p:cTn id="320" fill="hold">
                      <p:stCondLst>
                        <p:cond delay="indefinite"/>
                      </p:stCondLst>
                      <p:childTnLst>
                        <p:par>
                          <p:cTn id="321" fill="hold">
                            <p:stCondLst>
                              <p:cond delay="0"/>
                            </p:stCondLst>
                            <p:childTnLst>
                              <p:par>
                                <p:cTn id="322" presetID="16" presetClass="entr" presetSubtype="21" fill="hold" grpId="0" nodeType="clickEffect">
                                  <p:stCondLst>
                                    <p:cond delay="0"/>
                                  </p:stCondLst>
                                  <p:childTnLst>
                                    <p:set>
                                      <p:cBhvr>
                                        <p:cTn id="323" dur="1" fill="hold">
                                          <p:stCondLst>
                                            <p:cond delay="0"/>
                                          </p:stCondLst>
                                        </p:cTn>
                                        <p:tgtEl>
                                          <p:spTgt spid="1035"/>
                                        </p:tgtEl>
                                        <p:attrNameLst>
                                          <p:attrName>style.visibility</p:attrName>
                                        </p:attrNameLst>
                                      </p:cBhvr>
                                      <p:to>
                                        <p:strVal val="visible"/>
                                      </p:to>
                                    </p:set>
                                    <p:animEffect transition="in" filter="barn(inVertical)">
                                      <p:cBhvr>
                                        <p:cTn id="324" dur="500"/>
                                        <p:tgtEl>
                                          <p:spTgt spid="1035"/>
                                        </p:tgtEl>
                                      </p:cBhvr>
                                    </p:animEffect>
                                  </p:childTnLst>
                                </p:cTn>
                              </p:par>
                            </p:childTnLst>
                          </p:cTn>
                        </p:par>
                      </p:childTnLst>
                    </p:cTn>
                  </p:par>
                  <p:par>
                    <p:cTn id="325" fill="hold">
                      <p:stCondLst>
                        <p:cond delay="indefinite"/>
                      </p:stCondLst>
                      <p:childTnLst>
                        <p:par>
                          <p:cTn id="326" fill="hold">
                            <p:stCondLst>
                              <p:cond delay="0"/>
                            </p:stCondLst>
                            <p:childTnLst>
                              <p:par>
                                <p:cTn id="327" presetID="10" presetClass="exit" presetSubtype="0" fill="hold" grpId="1" nodeType="clickEffect">
                                  <p:stCondLst>
                                    <p:cond delay="0"/>
                                  </p:stCondLst>
                                  <p:childTnLst>
                                    <p:animEffect transition="out" filter="fade">
                                      <p:cBhvr>
                                        <p:cTn id="328" dur="500"/>
                                        <p:tgtEl>
                                          <p:spTgt spid="1033"/>
                                        </p:tgtEl>
                                      </p:cBhvr>
                                    </p:animEffect>
                                    <p:set>
                                      <p:cBhvr>
                                        <p:cTn id="329" dur="1" fill="hold">
                                          <p:stCondLst>
                                            <p:cond delay="499"/>
                                          </p:stCondLst>
                                        </p:cTn>
                                        <p:tgtEl>
                                          <p:spTgt spid="1033"/>
                                        </p:tgtEl>
                                        <p:attrNameLst>
                                          <p:attrName>style.visibility</p:attrName>
                                        </p:attrNameLst>
                                      </p:cBhvr>
                                      <p:to>
                                        <p:strVal val="hidden"/>
                                      </p:to>
                                    </p:set>
                                  </p:childTnLst>
                                </p:cTn>
                              </p:par>
                              <p:par>
                                <p:cTn id="330" presetID="10" presetClass="exit" presetSubtype="0" fill="hold" grpId="1" nodeType="withEffect">
                                  <p:stCondLst>
                                    <p:cond delay="0"/>
                                  </p:stCondLst>
                                  <p:childTnLst>
                                    <p:animEffect transition="out" filter="fade">
                                      <p:cBhvr>
                                        <p:cTn id="331" dur="500"/>
                                        <p:tgtEl>
                                          <p:spTgt spid="1034"/>
                                        </p:tgtEl>
                                      </p:cBhvr>
                                    </p:animEffect>
                                    <p:set>
                                      <p:cBhvr>
                                        <p:cTn id="332" dur="1" fill="hold">
                                          <p:stCondLst>
                                            <p:cond delay="499"/>
                                          </p:stCondLst>
                                        </p:cTn>
                                        <p:tgtEl>
                                          <p:spTgt spid="1034"/>
                                        </p:tgtEl>
                                        <p:attrNameLst>
                                          <p:attrName>style.visibility</p:attrName>
                                        </p:attrNameLst>
                                      </p:cBhvr>
                                      <p:to>
                                        <p:strVal val="hidden"/>
                                      </p:to>
                                    </p:set>
                                  </p:childTnLst>
                                </p:cTn>
                              </p:par>
                            </p:childTnLst>
                          </p:cTn>
                        </p:par>
                      </p:childTnLst>
                    </p:cTn>
                  </p:par>
                  <p:par>
                    <p:cTn id="333" fill="hold">
                      <p:stCondLst>
                        <p:cond delay="indefinite"/>
                      </p:stCondLst>
                      <p:childTnLst>
                        <p:par>
                          <p:cTn id="334" fill="hold">
                            <p:stCondLst>
                              <p:cond delay="0"/>
                            </p:stCondLst>
                            <p:childTnLst>
                              <p:par>
                                <p:cTn id="335" presetID="16" presetClass="entr" presetSubtype="21" fill="hold" grpId="0" nodeType="clickEffect">
                                  <p:stCondLst>
                                    <p:cond delay="0"/>
                                  </p:stCondLst>
                                  <p:childTnLst>
                                    <p:set>
                                      <p:cBhvr>
                                        <p:cTn id="336" dur="1" fill="hold">
                                          <p:stCondLst>
                                            <p:cond delay="0"/>
                                          </p:stCondLst>
                                        </p:cTn>
                                        <p:tgtEl>
                                          <p:spTgt spid="1036"/>
                                        </p:tgtEl>
                                        <p:attrNameLst>
                                          <p:attrName>style.visibility</p:attrName>
                                        </p:attrNameLst>
                                      </p:cBhvr>
                                      <p:to>
                                        <p:strVal val="visible"/>
                                      </p:to>
                                    </p:set>
                                    <p:animEffect transition="in" filter="barn(inVertical)">
                                      <p:cBhvr>
                                        <p:cTn id="337" dur="500"/>
                                        <p:tgtEl>
                                          <p:spTgt spid="1036"/>
                                        </p:tgtEl>
                                      </p:cBhvr>
                                    </p:animEffect>
                                  </p:childTnLst>
                                </p:cTn>
                              </p:par>
                            </p:childTnLst>
                          </p:cTn>
                        </p:par>
                      </p:childTnLst>
                    </p:cTn>
                  </p:par>
                  <p:par>
                    <p:cTn id="338" fill="hold">
                      <p:stCondLst>
                        <p:cond delay="indefinite"/>
                      </p:stCondLst>
                      <p:childTnLst>
                        <p:par>
                          <p:cTn id="339" fill="hold">
                            <p:stCondLst>
                              <p:cond delay="0"/>
                            </p:stCondLst>
                            <p:childTnLst>
                              <p:par>
                                <p:cTn id="340" presetID="16" presetClass="entr" presetSubtype="21" fill="hold" grpId="0" nodeType="clickEffect">
                                  <p:stCondLst>
                                    <p:cond delay="0"/>
                                  </p:stCondLst>
                                  <p:childTnLst>
                                    <p:set>
                                      <p:cBhvr>
                                        <p:cTn id="341" dur="1" fill="hold">
                                          <p:stCondLst>
                                            <p:cond delay="0"/>
                                          </p:stCondLst>
                                        </p:cTn>
                                        <p:tgtEl>
                                          <p:spTgt spid="164"/>
                                        </p:tgtEl>
                                        <p:attrNameLst>
                                          <p:attrName>style.visibility</p:attrName>
                                        </p:attrNameLst>
                                      </p:cBhvr>
                                      <p:to>
                                        <p:strVal val="visible"/>
                                      </p:to>
                                    </p:set>
                                    <p:animEffect transition="in" filter="barn(inVertical)">
                                      <p:cBhvr>
                                        <p:cTn id="342" dur="500"/>
                                        <p:tgtEl>
                                          <p:spTgt spid="164"/>
                                        </p:tgtEl>
                                      </p:cBhvr>
                                    </p:animEffect>
                                  </p:childTnLst>
                                </p:cTn>
                              </p:par>
                            </p:childTnLst>
                          </p:cTn>
                        </p:par>
                      </p:childTnLst>
                    </p:cTn>
                  </p:par>
                  <p:par>
                    <p:cTn id="343" fill="hold">
                      <p:stCondLst>
                        <p:cond delay="indefinite"/>
                      </p:stCondLst>
                      <p:childTnLst>
                        <p:par>
                          <p:cTn id="344" fill="hold">
                            <p:stCondLst>
                              <p:cond delay="0"/>
                            </p:stCondLst>
                            <p:childTnLst>
                              <p:par>
                                <p:cTn id="345" presetID="16" presetClass="entr" presetSubtype="21" fill="hold" grpId="0" nodeType="clickEffect">
                                  <p:stCondLst>
                                    <p:cond delay="0"/>
                                  </p:stCondLst>
                                  <p:childTnLst>
                                    <p:set>
                                      <p:cBhvr>
                                        <p:cTn id="346" dur="1" fill="hold">
                                          <p:stCondLst>
                                            <p:cond delay="0"/>
                                          </p:stCondLst>
                                        </p:cTn>
                                        <p:tgtEl>
                                          <p:spTgt spid="165"/>
                                        </p:tgtEl>
                                        <p:attrNameLst>
                                          <p:attrName>style.visibility</p:attrName>
                                        </p:attrNameLst>
                                      </p:cBhvr>
                                      <p:to>
                                        <p:strVal val="visible"/>
                                      </p:to>
                                    </p:set>
                                    <p:animEffect transition="in" filter="barn(inVertical)">
                                      <p:cBhvr>
                                        <p:cTn id="347" dur="500"/>
                                        <p:tgtEl>
                                          <p:spTgt spid="165"/>
                                        </p:tgtEl>
                                      </p:cBhvr>
                                    </p:animEffect>
                                  </p:childTnLst>
                                </p:cTn>
                              </p:par>
                            </p:childTnLst>
                          </p:cTn>
                        </p:par>
                      </p:childTnLst>
                    </p:cTn>
                  </p:par>
                  <p:par>
                    <p:cTn id="348" fill="hold">
                      <p:stCondLst>
                        <p:cond delay="indefinite"/>
                      </p:stCondLst>
                      <p:childTnLst>
                        <p:par>
                          <p:cTn id="349" fill="hold">
                            <p:stCondLst>
                              <p:cond delay="0"/>
                            </p:stCondLst>
                            <p:childTnLst>
                              <p:par>
                                <p:cTn id="350" presetID="16" presetClass="exit" presetSubtype="21" fill="hold" grpId="1" nodeType="clickEffect">
                                  <p:stCondLst>
                                    <p:cond delay="0"/>
                                  </p:stCondLst>
                                  <p:childTnLst>
                                    <p:animEffect transition="out" filter="barn(inVertical)">
                                      <p:cBhvr>
                                        <p:cTn id="351" dur="500"/>
                                        <p:tgtEl>
                                          <p:spTgt spid="157"/>
                                        </p:tgtEl>
                                      </p:cBhvr>
                                    </p:animEffect>
                                    <p:set>
                                      <p:cBhvr>
                                        <p:cTn id="352" dur="1" fill="hold">
                                          <p:stCondLst>
                                            <p:cond delay="499"/>
                                          </p:stCondLst>
                                        </p:cTn>
                                        <p:tgtEl>
                                          <p:spTgt spid="157"/>
                                        </p:tgtEl>
                                        <p:attrNameLst>
                                          <p:attrName>style.visibility</p:attrName>
                                        </p:attrNameLst>
                                      </p:cBhvr>
                                      <p:to>
                                        <p:strVal val="hidden"/>
                                      </p:to>
                                    </p:set>
                                  </p:childTnLst>
                                </p:cTn>
                              </p:par>
                              <p:par>
                                <p:cTn id="353" presetID="16" presetClass="entr" presetSubtype="21" fill="hold" grpId="0" nodeType="withEffect">
                                  <p:stCondLst>
                                    <p:cond delay="0"/>
                                  </p:stCondLst>
                                  <p:childTnLst>
                                    <p:set>
                                      <p:cBhvr>
                                        <p:cTn id="354" dur="1" fill="hold">
                                          <p:stCondLst>
                                            <p:cond delay="0"/>
                                          </p:stCondLst>
                                        </p:cTn>
                                        <p:tgtEl>
                                          <p:spTgt spid="166"/>
                                        </p:tgtEl>
                                        <p:attrNameLst>
                                          <p:attrName>style.visibility</p:attrName>
                                        </p:attrNameLst>
                                      </p:cBhvr>
                                      <p:to>
                                        <p:strVal val="visible"/>
                                      </p:to>
                                    </p:set>
                                    <p:animEffect transition="in" filter="barn(inVertical)">
                                      <p:cBhvr>
                                        <p:cTn id="355" dur="500"/>
                                        <p:tgtEl>
                                          <p:spTgt spid="166"/>
                                        </p:tgtEl>
                                      </p:cBhvr>
                                    </p:animEffect>
                                  </p:childTnLst>
                                </p:cTn>
                              </p:par>
                            </p:childTnLst>
                          </p:cTn>
                        </p:par>
                      </p:childTnLst>
                    </p:cTn>
                  </p:par>
                  <p:par>
                    <p:cTn id="356" fill="hold">
                      <p:stCondLst>
                        <p:cond delay="indefinite"/>
                      </p:stCondLst>
                      <p:childTnLst>
                        <p:par>
                          <p:cTn id="357" fill="hold">
                            <p:stCondLst>
                              <p:cond delay="0"/>
                            </p:stCondLst>
                            <p:childTnLst>
                              <p:par>
                                <p:cTn id="358" presetID="16" presetClass="entr" presetSubtype="21" fill="hold" grpId="0" nodeType="clickEffect">
                                  <p:stCondLst>
                                    <p:cond delay="0"/>
                                  </p:stCondLst>
                                  <p:childTnLst>
                                    <p:set>
                                      <p:cBhvr>
                                        <p:cTn id="359" dur="1" fill="hold">
                                          <p:stCondLst>
                                            <p:cond delay="0"/>
                                          </p:stCondLst>
                                        </p:cTn>
                                        <p:tgtEl>
                                          <p:spTgt spid="167"/>
                                        </p:tgtEl>
                                        <p:attrNameLst>
                                          <p:attrName>style.visibility</p:attrName>
                                        </p:attrNameLst>
                                      </p:cBhvr>
                                      <p:to>
                                        <p:strVal val="visible"/>
                                      </p:to>
                                    </p:set>
                                    <p:animEffect transition="in" filter="barn(inVertical)">
                                      <p:cBhvr>
                                        <p:cTn id="360" dur="500"/>
                                        <p:tgtEl>
                                          <p:spTgt spid="167"/>
                                        </p:tgtEl>
                                      </p:cBhvr>
                                    </p:animEffect>
                                  </p:childTnLst>
                                </p:cTn>
                              </p:par>
                            </p:childTnLst>
                          </p:cTn>
                        </p:par>
                      </p:childTnLst>
                    </p:cTn>
                  </p:par>
                  <p:par>
                    <p:cTn id="361" fill="hold">
                      <p:stCondLst>
                        <p:cond delay="indefinite"/>
                      </p:stCondLst>
                      <p:childTnLst>
                        <p:par>
                          <p:cTn id="362" fill="hold">
                            <p:stCondLst>
                              <p:cond delay="0"/>
                            </p:stCondLst>
                            <p:childTnLst>
                              <p:par>
                                <p:cTn id="363" presetID="3" presetClass="exit" presetSubtype="10" fill="hold" grpId="1" nodeType="clickEffect">
                                  <p:stCondLst>
                                    <p:cond delay="0"/>
                                  </p:stCondLst>
                                  <p:childTnLst>
                                    <p:animEffect transition="out" filter="blinds(horizontal)">
                                      <p:cBhvr>
                                        <p:cTn id="364" dur="500"/>
                                        <p:tgtEl>
                                          <p:spTgt spid="164"/>
                                        </p:tgtEl>
                                      </p:cBhvr>
                                    </p:animEffect>
                                    <p:set>
                                      <p:cBhvr>
                                        <p:cTn id="365" dur="1" fill="hold">
                                          <p:stCondLst>
                                            <p:cond delay="499"/>
                                          </p:stCondLst>
                                        </p:cTn>
                                        <p:tgtEl>
                                          <p:spTgt spid="164"/>
                                        </p:tgtEl>
                                        <p:attrNameLst>
                                          <p:attrName>style.visibility</p:attrName>
                                        </p:attrNameLst>
                                      </p:cBhvr>
                                      <p:to>
                                        <p:strVal val="hidden"/>
                                      </p:to>
                                    </p:set>
                                  </p:childTnLst>
                                </p:cTn>
                              </p:par>
                              <p:par>
                                <p:cTn id="366" presetID="10" presetClass="exit" presetSubtype="0" fill="hold" grpId="1" nodeType="withEffect">
                                  <p:stCondLst>
                                    <p:cond delay="0"/>
                                  </p:stCondLst>
                                  <p:childTnLst>
                                    <p:animEffect transition="out" filter="fade">
                                      <p:cBhvr>
                                        <p:cTn id="367" dur="500"/>
                                        <p:tgtEl>
                                          <p:spTgt spid="167"/>
                                        </p:tgtEl>
                                      </p:cBhvr>
                                    </p:animEffect>
                                    <p:set>
                                      <p:cBhvr>
                                        <p:cTn id="368" dur="1" fill="hold">
                                          <p:stCondLst>
                                            <p:cond delay="499"/>
                                          </p:stCondLst>
                                        </p:cTn>
                                        <p:tgtEl>
                                          <p:spTgt spid="167"/>
                                        </p:tgtEl>
                                        <p:attrNameLst>
                                          <p:attrName>style.visibility</p:attrName>
                                        </p:attrNameLst>
                                      </p:cBhvr>
                                      <p:to>
                                        <p:strVal val="hidden"/>
                                      </p:to>
                                    </p:set>
                                  </p:childTnLst>
                                </p:cTn>
                              </p:par>
                              <p:par>
                                <p:cTn id="369" presetID="10" presetClass="exit" presetSubtype="0" fill="hold" grpId="1" nodeType="withEffect">
                                  <p:stCondLst>
                                    <p:cond delay="0"/>
                                  </p:stCondLst>
                                  <p:childTnLst>
                                    <p:animEffect transition="out" filter="fade">
                                      <p:cBhvr>
                                        <p:cTn id="370" dur="500"/>
                                        <p:tgtEl>
                                          <p:spTgt spid="165"/>
                                        </p:tgtEl>
                                      </p:cBhvr>
                                    </p:animEffect>
                                    <p:set>
                                      <p:cBhvr>
                                        <p:cTn id="371" dur="1" fill="hold">
                                          <p:stCondLst>
                                            <p:cond delay="499"/>
                                          </p:stCondLst>
                                        </p:cTn>
                                        <p:tgtEl>
                                          <p:spTgt spid="165"/>
                                        </p:tgtEl>
                                        <p:attrNameLst>
                                          <p:attrName>style.visibility</p:attrName>
                                        </p:attrNameLst>
                                      </p:cBhvr>
                                      <p:to>
                                        <p:strVal val="hidden"/>
                                      </p:to>
                                    </p:set>
                                  </p:childTnLst>
                                </p:cTn>
                              </p:par>
                            </p:childTnLst>
                          </p:cTn>
                        </p:par>
                      </p:childTnLst>
                    </p:cTn>
                  </p:par>
                  <p:par>
                    <p:cTn id="372" fill="hold">
                      <p:stCondLst>
                        <p:cond delay="indefinite"/>
                      </p:stCondLst>
                      <p:childTnLst>
                        <p:par>
                          <p:cTn id="373" fill="hold">
                            <p:stCondLst>
                              <p:cond delay="0"/>
                            </p:stCondLst>
                            <p:childTnLst>
                              <p:par>
                                <p:cTn id="374" presetID="16" presetClass="entr" presetSubtype="21" fill="hold" nodeType="clickEffect">
                                  <p:stCondLst>
                                    <p:cond delay="0"/>
                                  </p:stCondLst>
                                  <p:childTnLst>
                                    <p:set>
                                      <p:cBhvr>
                                        <p:cTn id="375" dur="1" fill="hold">
                                          <p:stCondLst>
                                            <p:cond delay="0"/>
                                          </p:stCondLst>
                                        </p:cTn>
                                        <p:tgtEl>
                                          <p:spTgt spid="168"/>
                                        </p:tgtEl>
                                        <p:attrNameLst>
                                          <p:attrName>style.visibility</p:attrName>
                                        </p:attrNameLst>
                                      </p:cBhvr>
                                      <p:to>
                                        <p:strVal val="visible"/>
                                      </p:to>
                                    </p:set>
                                    <p:animEffect transition="in" filter="barn(inVertical)">
                                      <p:cBhvr>
                                        <p:cTn id="376" dur="500"/>
                                        <p:tgtEl>
                                          <p:spTgt spid="168"/>
                                        </p:tgtEl>
                                      </p:cBhvr>
                                    </p:animEffect>
                                  </p:childTnLst>
                                </p:cTn>
                              </p:par>
                              <p:par>
                                <p:cTn id="377" presetID="16" presetClass="entr" presetSubtype="21" fill="hold" nodeType="withEffect">
                                  <p:stCondLst>
                                    <p:cond delay="0"/>
                                  </p:stCondLst>
                                  <p:childTnLst>
                                    <p:set>
                                      <p:cBhvr>
                                        <p:cTn id="378" dur="1" fill="hold">
                                          <p:stCondLst>
                                            <p:cond delay="0"/>
                                          </p:stCondLst>
                                        </p:cTn>
                                        <p:tgtEl>
                                          <p:spTgt spid="169"/>
                                        </p:tgtEl>
                                        <p:attrNameLst>
                                          <p:attrName>style.visibility</p:attrName>
                                        </p:attrNameLst>
                                      </p:cBhvr>
                                      <p:to>
                                        <p:strVal val="visible"/>
                                      </p:to>
                                    </p:set>
                                    <p:animEffect transition="in" filter="barn(inVertical)">
                                      <p:cBhvr>
                                        <p:cTn id="379" dur="500"/>
                                        <p:tgtEl>
                                          <p:spTgt spid="169"/>
                                        </p:tgtEl>
                                      </p:cBhvr>
                                    </p:animEffect>
                                  </p:childTnLst>
                                </p:cTn>
                              </p:par>
                              <p:par>
                                <p:cTn id="380" presetID="16" presetClass="entr" presetSubtype="21" fill="hold" nodeType="withEffect">
                                  <p:stCondLst>
                                    <p:cond delay="0"/>
                                  </p:stCondLst>
                                  <p:childTnLst>
                                    <p:set>
                                      <p:cBhvr>
                                        <p:cTn id="381" dur="1" fill="hold">
                                          <p:stCondLst>
                                            <p:cond delay="0"/>
                                          </p:stCondLst>
                                        </p:cTn>
                                        <p:tgtEl>
                                          <p:spTgt spid="171"/>
                                        </p:tgtEl>
                                        <p:attrNameLst>
                                          <p:attrName>style.visibility</p:attrName>
                                        </p:attrNameLst>
                                      </p:cBhvr>
                                      <p:to>
                                        <p:strVal val="visible"/>
                                      </p:to>
                                    </p:set>
                                    <p:animEffect transition="in" filter="barn(inVertical)">
                                      <p:cBhvr>
                                        <p:cTn id="382" dur="500"/>
                                        <p:tgtEl>
                                          <p:spTgt spid="171"/>
                                        </p:tgtEl>
                                      </p:cBhvr>
                                    </p:animEffect>
                                  </p:childTnLst>
                                </p:cTn>
                              </p:par>
                              <p:par>
                                <p:cTn id="383" presetID="16" presetClass="entr" presetSubtype="21" fill="hold" nodeType="withEffect">
                                  <p:stCondLst>
                                    <p:cond delay="0"/>
                                  </p:stCondLst>
                                  <p:childTnLst>
                                    <p:set>
                                      <p:cBhvr>
                                        <p:cTn id="384" dur="1" fill="hold">
                                          <p:stCondLst>
                                            <p:cond delay="0"/>
                                          </p:stCondLst>
                                        </p:cTn>
                                        <p:tgtEl>
                                          <p:spTgt spid="170"/>
                                        </p:tgtEl>
                                        <p:attrNameLst>
                                          <p:attrName>style.visibility</p:attrName>
                                        </p:attrNameLst>
                                      </p:cBhvr>
                                      <p:to>
                                        <p:strVal val="visible"/>
                                      </p:to>
                                    </p:set>
                                    <p:animEffect transition="in" filter="barn(inVertical)">
                                      <p:cBhvr>
                                        <p:cTn id="385" dur="500"/>
                                        <p:tgtEl>
                                          <p:spTgt spid="170"/>
                                        </p:tgtEl>
                                      </p:cBhvr>
                                    </p:animEffect>
                                  </p:childTnLst>
                                </p:cTn>
                              </p:par>
                              <p:par>
                                <p:cTn id="386" presetID="16" presetClass="entr" presetSubtype="21" fill="hold" nodeType="withEffect">
                                  <p:stCondLst>
                                    <p:cond delay="0"/>
                                  </p:stCondLst>
                                  <p:childTnLst>
                                    <p:set>
                                      <p:cBhvr>
                                        <p:cTn id="387" dur="1" fill="hold">
                                          <p:stCondLst>
                                            <p:cond delay="0"/>
                                          </p:stCondLst>
                                        </p:cTn>
                                        <p:tgtEl>
                                          <p:spTgt spid="172"/>
                                        </p:tgtEl>
                                        <p:attrNameLst>
                                          <p:attrName>style.visibility</p:attrName>
                                        </p:attrNameLst>
                                      </p:cBhvr>
                                      <p:to>
                                        <p:strVal val="visible"/>
                                      </p:to>
                                    </p:set>
                                    <p:animEffect transition="in" filter="barn(inVertical)">
                                      <p:cBhvr>
                                        <p:cTn id="388" dur="500"/>
                                        <p:tgtEl>
                                          <p:spTgt spid="172"/>
                                        </p:tgtEl>
                                      </p:cBhvr>
                                    </p:animEffect>
                                  </p:childTnLst>
                                </p:cTn>
                              </p:par>
                            </p:childTnLst>
                          </p:cTn>
                        </p:par>
                      </p:childTnLst>
                    </p:cTn>
                  </p:par>
                  <p:par>
                    <p:cTn id="389" fill="hold">
                      <p:stCondLst>
                        <p:cond delay="indefinite"/>
                      </p:stCondLst>
                      <p:childTnLst>
                        <p:par>
                          <p:cTn id="390" fill="hold">
                            <p:stCondLst>
                              <p:cond delay="0"/>
                            </p:stCondLst>
                            <p:childTnLst>
                              <p:par>
                                <p:cTn id="391" presetID="16" presetClass="exit" presetSubtype="21" fill="hold" grpId="1" nodeType="clickEffect">
                                  <p:stCondLst>
                                    <p:cond delay="0"/>
                                  </p:stCondLst>
                                  <p:childTnLst>
                                    <p:animEffect transition="out" filter="barn(inVertical)">
                                      <p:cBhvr>
                                        <p:cTn id="392" dur="500"/>
                                        <p:tgtEl>
                                          <p:spTgt spid="156"/>
                                        </p:tgtEl>
                                      </p:cBhvr>
                                    </p:animEffect>
                                    <p:set>
                                      <p:cBhvr>
                                        <p:cTn id="393" dur="1" fill="hold">
                                          <p:stCondLst>
                                            <p:cond delay="499"/>
                                          </p:stCondLst>
                                        </p:cTn>
                                        <p:tgtEl>
                                          <p:spTgt spid="156"/>
                                        </p:tgtEl>
                                        <p:attrNameLst>
                                          <p:attrName>style.visibility</p:attrName>
                                        </p:attrNameLst>
                                      </p:cBhvr>
                                      <p:to>
                                        <p:strVal val="hidden"/>
                                      </p:to>
                                    </p:set>
                                  </p:childTnLst>
                                </p:cTn>
                              </p:par>
                              <p:par>
                                <p:cTn id="394" presetID="16" presetClass="exit" presetSubtype="21" fill="hold" grpId="1" nodeType="withEffect">
                                  <p:stCondLst>
                                    <p:cond delay="0"/>
                                  </p:stCondLst>
                                  <p:childTnLst>
                                    <p:animEffect transition="out" filter="barn(inVertical)">
                                      <p:cBhvr>
                                        <p:cTn id="395" dur="500"/>
                                        <p:tgtEl>
                                          <p:spTgt spid="155"/>
                                        </p:tgtEl>
                                      </p:cBhvr>
                                    </p:animEffect>
                                    <p:set>
                                      <p:cBhvr>
                                        <p:cTn id="396" dur="1" fill="hold">
                                          <p:stCondLst>
                                            <p:cond delay="499"/>
                                          </p:stCondLst>
                                        </p:cTn>
                                        <p:tgtEl>
                                          <p:spTgt spid="155"/>
                                        </p:tgtEl>
                                        <p:attrNameLst>
                                          <p:attrName>style.visibility</p:attrName>
                                        </p:attrNameLst>
                                      </p:cBhvr>
                                      <p:to>
                                        <p:strVal val="hidden"/>
                                      </p:to>
                                    </p:set>
                                  </p:childTnLst>
                                </p:cTn>
                              </p:par>
                              <p:par>
                                <p:cTn id="397" presetID="16" presetClass="exit" presetSubtype="21" fill="hold" grpId="1" nodeType="withEffect">
                                  <p:stCondLst>
                                    <p:cond delay="0"/>
                                  </p:stCondLst>
                                  <p:childTnLst>
                                    <p:animEffect transition="out" filter="barn(inVertical)">
                                      <p:cBhvr>
                                        <p:cTn id="398" dur="500"/>
                                        <p:tgtEl>
                                          <p:spTgt spid="154"/>
                                        </p:tgtEl>
                                      </p:cBhvr>
                                    </p:animEffect>
                                    <p:set>
                                      <p:cBhvr>
                                        <p:cTn id="399" dur="1" fill="hold">
                                          <p:stCondLst>
                                            <p:cond delay="499"/>
                                          </p:stCondLst>
                                        </p:cTn>
                                        <p:tgtEl>
                                          <p:spTgt spid="154"/>
                                        </p:tgtEl>
                                        <p:attrNameLst>
                                          <p:attrName>style.visibility</p:attrName>
                                        </p:attrNameLst>
                                      </p:cBhvr>
                                      <p:to>
                                        <p:strVal val="hidden"/>
                                      </p:to>
                                    </p:set>
                                  </p:childTnLst>
                                </p:cTn>
                              </p:par>
                              <p:par>
                                <p:cTn id="400" presetID="16" presetClass="exit" presetSubtype="21" fill="hold" grpId="1" nodeType="withEffect">
                                  <p:stCondLst>
                                    <p:cond delay="0"/>
                                  </p:stCondLst>
                                  <p:childTnLst>
                                    <p:animEffect transition="out" filter="barn(inVertical)">
                                      <p:cBhvr>
                                        <p:cTn id="401" dur="500"/>
                                        <p:tgtEl>
                                          <p:spTgt spid="153"/>
                                        </p:tgtEl>
                                      </p:cBhvr>
                                    </p:animEffect>
                                    <p:set>
                                      <p:cBhvr>
                                        <p:cTn id="402" dur="1" fill="hold">
                                          <p:stCondLst>
                                            <p:cond delay="499"/>
                                          </p:stCondLst>
                                        </p:cTn>
                                        <p:tgtEl>
                                          <p:spTgt spid="153"/>
                                        </p:tgtEl>
                                        <p:attrNameLst>
                                          <p:attrName>style.visibility</p:attrName>
                                        </p:attrNameLst>
                                      </p:cBhvr>
                                      <p:to>
                                        <p:strVal val="hidden"/>
                                      </p:to>
                                    </p:set>
                                  </p:childTnLst>
                                </p:cTn>
                              </p:par>
                              <p:par>
                                <p:cTn id="403" presetID="16" presetClass="entr" presetSubtype="21" fill="hold" grpId="0" nodeType="withEffect">
                                  <p:stCondLst>
                                    <p:cond delay="0"/>
                                  </p:stCondLst>
                                  <p:childTnLst>
                                    <p:set>
                                      <p:cBhvr>
                                        <p:cTn id="404" dur="1" fill="hold">
                                          <p:stCondLst>
                                            <p:cond delay="0"/>
                                          </p:stCondLst>
                                        </p:cTn>
                                        <p:tgtEl>
                                          <p:spTgt spid="176"/>
                                        </p:tgtEl>
                                        <p:attrNameLst>
                                          <p:attrName>style.visibility</p:attrName>
                                        </p:attrNameLst>
                                      </p:cBhvr>
                                      <p:to>
                                        <p:strVal val="visible"/>
                                      </p:to>
                                    </p:set>
                                    <p:animEffect transition="in" filter="barn(inVertical)">
                                      <p:cBhvr>
                                        <p:cTn id="405" dur="500"/>
                                        <p:tgtEl>
                                          <p:spTgt spid="176"/>
                                        </p:tgtEl>
                                      </p:cBhvr>
                                    </p:animEffect>
                                  </p:childTnLst>
                                </p:cTn>
                              </p:par>
                              <p:par>
                                <p:cTn id="406" presetID="16" presetClass="entr" presetSubtype="21" fill="hold" grpId="0" nodeType="withEffect">
                                  <p:stCondLst>
                                    <p:cond delay="0"/>
                                  </p:stCondLst>
                                  <p:childTnLst>
                                    <p:set>
                                      <p:cBhvr>
                                        <p:cTn id="407" dur="1" fill="hold">
                                          <p:stCondLst>
                                            <p:cond delay="0"/>
                                          </p:stCondLst>
                                        </p:cTn>
                                        <p:tgtEl>
                                          <p:spTgt spid="175"/>
                                        </p:tgtEl>
                                        <p:attrNameLst>
                                          <p:attrName>style.visibility</p:attrName>
                                        </p:attrNameLst>
                                      </p:cBhvr>
                                      <p:to>
                                        <p:strVal val="visible"/>
                                      </p:to>
                                    </p:set>
                                    <p:animEffect transition="in" filter="barn(inVertical)">
                                      <p:cBhvr>
                                        <p:cTn id="408" dur="500"/>
                                        <p:tgtEl>
                                          <p:spTgt spid="175"/>
                                        </p:tgtEl>
                                      </p:cBhvr>
                                    </p:animEffect>
                                  </p:childTnLst>
                                </p:cTn>
                              </p:par>
                              <p:par>
                                <p:cTn id="409" presetID="16" presetClass="entr" presetSubtype="21" fill="hold" grpId="0" nodeType="withEffect">
                                  <p:stCondLst>
                                    <p:cond delay="0"/>
                                  </p:stCondLst>
                                  <p:childTnLst>
                                    <p:set>
                                      <p:cBhvr>
                                        <p:cTn id="410" dur="1" fill="hold">
                                          <p:stCondLst>
                                            <p:cond delay="0"/>
                                          </p:stCondLst>
                                        </p:cTn>
                                        <p:tgtEl>
                                          <p:spTgt spid="174"/>
                                        </p:tgtEl>
                                        <p:attrNameLst>
                                          <p:attrName>style.visibility</p:attrName>
                                        </p:attrNameLst>
                                      </p:cBhvr>
                                      <p:to>
                                        <p:strVal val="visible"/>
                                      </p:to>
                                    </p:set>
                                    <p:animEffect transition="in" filter="barn(inVertical)">
                                      <p:cBhvr>
                                        <p:cTn id="411" dur="500"/>
                                        <p:tgtEl>
                                          <p:spTgt spid="174"/>
                                        </p:tgtEl>
                                      </p:cBhvr>
                                    </p:animEffect>
                                  </p:childTnLst>
                                </p:cTn>
                              </p:par>
                              <p:par>
                                <p:cTn id="412" presetID="16" presetClass="entr" presetSubtype="21" fill="hold" grpId="0" nodeType="withEffect">
                                  <p:stCondLst>
                                    <p:cond delay="0"/>
                                  </p:stCondLst>
                                  <p:childTnLst>
                                    <p:set>
                                      <p:cBhvr>
                                        <p:cTn id="413" dur="1" fill="hold">
                                          <p:stCondLst>
                                            <p:cond delay="0"/>
                                          </p:stCondLst>
                                        </p:cTn>
                                        <p:tgtEl>
                                          <p:spTgt spid="173"/>
                                        </p:tgtEl>
                                        <p:attrNameLst>
                                          <p:attrName>style.visibility</p:attrName>
                                        </p:attrNameLst>
                                      </p:cBhvr>
                                      <p:to>
                                        <p:strVal val="visible"/>
                                      </p:to>
                                    </p:set>
                                    <p:animEffect transition="in" filter="barn(inVertical)">
                                      <p:cBhvr>
                                        <p:cTn id="414" dur="500"/>
                                        <p:tgtEl>
                                          <p:spTgt spid="173"/>
                                        </p:tgtEl>
                                      </p:cBhvr>
                                    </p:animEffect>
                                  </p:childTnLst>
                                </p:cTn>
                              </p:par>
                            </p:childTnLst>
                          </p:cTn>
                        </p:par>
                      </p:childTnLst>
                    </p:cTn>
                  </p:par>
                  <p:par>
                    <p:cTn id="415" fill="hold">
                      <p:stCondLst>
                        <p:cond delay="indefinite"/>
                      </p:stCondLst>
                      <p:childTnLst>
                        <p:par>
                          <p:cTn id="416" fill="hold">
                            <p:stCondLst>
                              <p:cond delay="0"/>
                            </p:stCondLst>
                            <p:childTnLst>
                              <p:par>
                                <p:cTn id="417" presetID="16" presetClass="entr" presetSubtype="21" fill="hold" grpId="0" nodeType="clickEffect">
                                  <p:stCondLst>
                                    <p:cond delay="0"/>
                                  </p:stCondLst>
                                  <p:childTnLst>
                                    <p:set>
                                      <p:cBhvr>
                                        <p:cTn id="418" dur="1" fill="hold">
                                          <p:stCondLst>
                                            <p:cond delay="0"/>
                                          </p:stCondLst>
                                        </p:cTn>
                                        <p:tgtEl>
                                          <p:spTgt spid="1037"/>
                                        </p:tgtEl>
                                        <p:attrNameLst>
                                          <p:attrName>style.visibility</p:attrName>
                                        </p:attrNameLst>
                                      </p:cBhvr>
                                      <p:to>
                                        <p:strVal val="visible"/>
                                      </p:to>
                                    </p:set>
                                    <p:animEffect transition="in" filter="barn(inVertical)">
                                      <p:cBhvr>
                                        <p:cTn id="419" dur="500"/>
                                        <p:tgtEl>
                                          <p:spTgt spid="1037"/>
                                        </p:tgtEl>
                                      </p:cBhvr>
                                    </p:animEffect>
                                  </p:childTnLst>
                                </p:cTn>
                              </p:par>
                            </p:childTnLst>
                          </p:cTn>
                        </p:par>
                      </p:childTnLst>
                    </p:cTn>
                  </p:par>
                  <p:par>
                    <p:cTn id="420" fill="hold">
                      <p:stCondLst>
                        <p:cond delay="indefinite"/>
                      </p:stCondLst>
                      <p:childTnLst>
                        <p:par>
                          <p:cTn id="421" fill="hold">
                            <p:stCondLst>
                              <p:cond delay="0"/>
                            </p:stCondLst>
                            <p:childTnLst>
                              <p:par>
                                <p:cTn id="422" presetID="16" presetClass="exit" presetSubtype="21" fill="hold" nodeType="clickEffect">
                                  <p:stCondLst>
                                    <p:cond delay="0"/>
                                  </p:stCondLst>
                                  <p:childTnLst>
                                    <p:animEffect transition="out" filter="barn(inVertical)">
                                      <p:cBhvr>
                                        <p:cTn id="423" dur="500"/>
                                        <p:tgtEl>
                                          <p:spTgt spid="168"/>
                                        </p:tgtEl>
                                      </p:cBhvr>
                                    </p:animEffect>
                                    <p:set>
                                      <p:cBhvr>
                                        <p:cTn id="424" dur="1" fill="hold">
                                          <p:stCondLst>
                                            <p:cond delay="499"/>
                                          </p:stCondLst>
                                        </p:cTn>
                                        <p:tgtEl>
                                          <p:spTgt spid="168"/>
                                        </p:tgtEl>
                                        <p:attrNameLst>
                                          <p:attrName>style.visibility</p:attrName>
                                        </p:attrNameLst>
                                      </p:cBhvr>
                                      <p:to>
                                        <p:strVal val="hidden"/>
                                      </p:to>
                                    </p:set>
                                  </p:childTnLst>
                                </p:cTn>
                              </p:par>
                              <p:par>
                                <p:cTn id="425" presetID="16" presetClass="exit" presetSubtype="21" fill="hold" nodeType="withEffect">
                                  <p:stCondLst>
                                    <p:cond delay="0"/>
                                  </p:stCondLst>
                                  <p:childTnLst>
                                    <p:animEffect transition="out" filter="barn(inVertical)">
                                      <p:cBhvr>
                                        <p:cTn id="426" dur="500"/>
                                        <p:tgtEl>
                                          <p:spTgt spid="169"/>
                                        </p:tgtEl>
                                      </p:cBhvr>
                                    </p:animEffect>
                                    <p:set>
                                      <p:cBhvr>
                                        <p:cTn id="427" dur="1" fill="hold">
                                          <p:stCondLst>
                                            <p:cond delay="499"/>
                                          </p:stCondLst>
                                        </p:cTn>
                                        <p:tgtEl>
                                          <p:spTgt spid="169"/>
                                        </p:tgtEl>
                                        <p:attrNameLst>
                                          <p:attrName>style.visibility</p:attrName>
                                        </p:attrNameLst>
                                      </p:cBhvr>
                                      <p:to>
                                        <p:strVal val="hidden"/>
                                      </p:to>
                                    </p:set>
                                  </p:childTnLst>
                                </p:cTn>
                              </p:par>
                              <p:par>
                                <p:cTn id="428" presetID="16" presetClass="exit" presetSubtype="21" fill="hold" nodeType="withEffect">
                                  <p:stCondLst>
                                    <p:cond delay="0"/>
                                  </p:stCondLst>
                                  <p:childTnLst>
                                    <p:animEffect transition="out" filter="barn(inVertical)">
                                      <p:cBhvr>
                                        <p:cTn id="429" dur="500"/>
                                        <p:tgtEl>
                                          <p:spTgt spid="171"/>
                                        </p:tgtEl>
                                      </p:cBhvr>
                                    </p:animEffect>
                                    <p:set>
                                      <p:cBhvr>
                                        <p:cTn id="430" dur="1" fill="hold">
                                          <p:stCondLst>
                                            <p:cond delay="499"/>
                                          </p:stCondLst>
                                        </p:cTn>
                                        <p:tgtEl>
                                          <p:spTgt spid="171"/>
                                        </p:tgtEl>
                                        <p:attrNameLst>
                                          <p:attrName>style.visibility</p:attrName>
                                        </p:attrNameLst>
                                      </p:cBhvr>
                                      <p:to>
                                        <p:strVal val="hidden"/>
                                      </p:to>
                                    </p:set>
                                  </p:childTnLst>
                                </p:cTn>
                              </p:par>
                              <p:par>
                                <p:cTn id="431" presetID="16" presetClass="exit" presetSubtype="21" fill="hold" nodeType="withEffect">
                                  <p:stCondLst>
                                    <p:cond delay="0"/>
                                  </p:stCondLst>
                                  <p:childTnLst>
                                    <p:animEffect transition="out" filter="barn(inVertical)">
                                      <p:cBhvr>
                                        <p:cTn id="432" dur="500"/>
                                        <p:tgtEl>
                                          <p:spTgt spid="170"/>
                                        </p:tgtEl>
                                      </p:cBhvr>
                                    </p:animEffect>
                                    <p:set>
                                      <p:cBhvr>
                                        <p:cTn id="433" dur="1" fill="hold">
                                          <p:stCondLst>
                                            <p:cond delay="499"/>
                                          </p:stCondLst>
                                        </p:cTn>
                                        <p:tgtEl>
                                          <p:spTgt spid="170"/>
                                        </p:tgtEl>
                                        <p:attrNameLst>
                                          <p:attrName>style.visibility</p:attrName>
                                        </p:attrNameLst>
                                      </p:cBhvr>
                                      <p:to>
                                        <p:strVal val="hidden"/>
                                      </p:to>
                                    </p:set>
                                  </p:childTnLst>
                                </p:cTn>
                              </p:par>
                              <p:par>
                                <p:cTn id="434" presetID="16" presetClass="exit" presetSubtype="21" fill="hold" nodeType="withEffect">
                                  <p:stCondLst>
                                    <p:cond delay="0"/>
                                  </p:stCondLst>
                                  <p:childTnLst>
                                    <p:animEffect transition="out" filter="barn(inVertical)">
                                      <p:cBhvr>
                                        <p:cTn id="435" dur="500"/>
                                        <p:tgtEl>
                                          <p:spTgt spid="172"/>
                                        </p:tgtEl>
                                      </p:cBhvr>
                                    </p:animEffect>
                                    <p:set>
                                      <p:cBhvr>
                                        <p:cTn id="436" dur="1" fill="hold">
                                          <p:stCondLst>
                                            <p:cond delay="499"/>
                                          </p:stCondLst>
                                        </p:cTn>
                                        <p:tgtEl>
                                          <p:spTgt spid="172"/>
                                        </p:tgtEl>
                                        <p:attrNameLst>
                                          <p:attrName>style.visibility</p:attrName>
                                        </p:attrNameLst>
                                      </p:cBhvr>
                                      <p:to>
                                        <p:strVal val="hidden"/>
                                      </p:to>
                                    </p:set>
                                  </p:childTnLst>
                                </p:cTn>
                              </p:par>
                            </p:childTnLst>
                          </p:cTn>
                        </p:par>
                      </p:childTnLst>
                    </p:cTn>
                  </p:par>
                  <p:par>
                    <p:cTn id="437" fill="hold">
                      <p:stCondLst>
                        <p:cond delay="indefinite"/>
                      </p:stCondLst>
                      <p:childTnLst>
                        <p:par>
                          <p:cTn id="438" fill="hold">
                            <p:stCondLst>
                              <p:cond delay="0"/>
                            </p:stCondLst>
                            <p:childTnLst>
                              <p:par>
                                <p:cTn id="439" presetID="16" presetClass="entr" presetSubtype="21" fill="hold" nodeType="clickEffect">
                                  <p:stCondLst>
                                    <p:cond delay="0"/>
                                  </p:stCondLst>
                                  <p:childTnLst>
                                    <p:set>
                                      <p:cBhvr>
                                        <p:cTn id="440" dur="1" fill="hold">
                                          <p:stCondLst>
                                            <p:cond delay="0"/>
                                          </p:stCondLst>
                                        </p:cTn>
                                        <p:tgtEl>
                                          <p:spTgt spid="1039"/>
                                        </p:tgtEl>
                                        <p:attrNameLst>
                                          <p:attrName>style.visibility</p:attrName>
                                        </p:attrNameLst>
                                      </p:cBhvr>
                                      <p:to>
                                        <p:strVal val="visible"/>
                                      </p:to>
                                    </p:set>
                                    <p:animEffect transition="in" filter="barn(inVertical)">
                                      <p:cBhvr>
                                        <p:cTn id="441" dur="500"/>
                                        <p:tgtEl>
                                          <p:spTgt spid="1039"/>
                                        </p:tgtEl>
                                      </p:cBhvr>
                                    </p:animEffect>
                                  </p:childTnLst>
                                </p:cTn>
                              </p:par>
                              <p:par>
                                <p:cTn id="442" presetID="16" presetClass="entr" presetSubtype="21" fill="hold" nodeType="withEffect">
                                  <p:stCondLst>
                                    <p:cond delay="0"/>
                                  </p:stCondLst>
                                  <p:childTnLst>
                                    <p:set>
                                      <p:cBhvr>
                                        <p:cTn id="443" dur="1" fill="hold">
                                          <p:stCondLst>
                                            <p:cond delay="0"/>
                                          </p:stCondLst>
                                        </p:cTn>
                                        <p:tgtEl>
                                          <p:spTgt spid="184"/>
                                        </p:tgtEl>
                                        <p:attrNameLst>
                                          <p:attrName>style.visibility</p:attrName>
                                        </p:attrNameLst>
                                      </p:cBhvr>
                                      <p:to>
                                        <p:strVal val="visible"/>
                                      </p:to>
                                    </p:set>
                                    <p:animEffect transition="in" filter="barn(inVertical)">
                                      <p:cBhvr>
                                        <p:cTn id="444" dur="500"/>
                                        <p:tgtEl>
                                          <p:spTgt spid="184"/>
                                        </p:tgtEl>
                                      </p:cBhvr>
                                    </p:animEffect>
                                  </p:childTnLst>
                                </p:cTn>
                              </p:par>
                              <p:par>
                                <p:cTn id="445" presetID="16" presetClass="exit" presetSubtype="21" fill="hold" grpId="1" nodeType="withEffect">
                                  <p:stCondLst>
                                    <p:cond delay="0"/>
                                  </p:stCondLst>
                                  <p:childTnLst>
                                    <p:animEffect transition="out" filter="barn(inVertical)">
                                      <p:cBhvr>
                                        <p:cTn id="446" dur="500"/>
                                        <p:tgtEl>
                                          <p:spTgt spid="1037"/>
                                        </p:tgtEl>
                                      </p:cBhvr>
                                    </p:animEffect>
                                    <p:set>
                                      <p:cBhvr>
                                        <p:cTn id="447" dur="1" fill="hold">
                                          <p:stCondLst>
                                            <p:cond delay="499"/>
                                          </p:stCondLst>
                                        </p:cTn>
                                        <p:tgtEl>
                                          <p:spTgt spid="1037"/>
                                        </p:tgtEl>
                                        <p:attrNameLst>
                                          <p:attrName>style.visibility</p:attrName>
                                        </p:attrNameLst>
                                      </p:cBhvr>
                                      <p:to>
                                        <p:strVal val="hidden"/>
                                      </p:to>
                                    </p:set>
                                  </p:childTnLst>
                                </p:cTn>
                              </p:par>
                            </p:childTnLst>
                          </p:cTn>
                        </p:par>
                      </p:childTnLst>
                    </p:cTn>
                  </p:par>
                  <p:par>
                    <p:cTn id="448" fill="hold">
                      <p:stCondLst>
                        <p:cond delay="indefinite"/>
                      </p:stCondLst>
                      <p:childTnLst>
                        <p:par>
                          <p:cTn id="449" fill="hold">
                            <p:stCondLst>
                              <p:cond delay="0"/>
                            </p:stCondLst>
                            <p:childTnLst>
                              <p:par>
                                <p:cTn id="450" presetID="0" presetClass="path" presetSubtype="0" accel="50000" decel="50000" fill="hold" nodeType="clickEffect">
                                  <p:stCondLst>
                                    <p:cond delay="0"/>
                                  </p:stCondLst>
                                  <p:childTnLst>
                                    <p:animMotion origin="layout" path="M -2.08333E-6 1.11111E-6 C 0.00065 0.03241 0.00091 0.06551 0.00169 0.09815 L -0.0362 0.09815 C -0.0375 0.15741 -0.03867 0.2169 -0.03997 0.27639 C -0.04166 0.33032 -0.04336 0.38403 -0.04505 0.43796 L -0.20312 0.44213 C -0.20456 0.5088 -0.19596 0.58472 -0.19752 0.65139 " pathEditMode="relative" rAng="0" ptsTypes="AAAAAAA">
                                      <p:cBhvr>
                                        <p:cTn id="451" dur="2000" fill="hold"/>
                                        <p:tgtEl>
                                          <p:spTgt spid="1025"/>
                                        </p:tgtEl>
                                        <p:attrNameLst>
                                          <p:attrName>ppt_x</p:attrName>
                                          <p:attrName>ppt_y</p:attrName>
                                        </p:attrNameLst>
                                      </p:cBhvr>
                                      <p:rCtr x="-10078" y="325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81" grpId="0" animBg="1"/>
      <p:bldP spid="2" grpId="0" animBg="1"/>
      <p:bldP spid="47" grpId="0"/>
      <p:bldP spid="47" grpId="1"/>
      <p:bldP spid="105" grpId="0"/>
      <p:bldP spid="105" grpId="1"/>
      <p:bldP spid="116" grpId="0"/>
      <p:bldP spid="116" grpId="1"/>
      <p:bldP spid="50" grpId="0" animBg="1"/>
      <p:bldP spid="50" grpId="1" animBg="1"/>
      <p:bldP spid="51" grpId="0" animBg="1"/>
      <p:bldP spid="51" grpId="1" animBg="1"/>
      <p:bldP spid="118" grpId="0" animBg="1"/>
      <p:bldP spid="118" grpId="1" animBg="1"/>
      <p:bldP spid="119" grpId="0" animBg="1"/>
      <p:bldP spid="119" grpId="1" animBg="1"/>
      <p:bldP spid="120" grpId="0" animBg="1"/>
      <p:bldP spid="120" grpId="1" animBg="1"/>
      <p:bldP spid="121" grpId="0" animBg="1"/>
      <p:bldP spid="121" grpId="1" animBg="1"/>
      <p:bldP spid="58" grpId="0" animBg="1"/>
      <p:bldP spid="126" grpId="0" animBg="1"/>
      <p:bldP spid="126" grpId="1" animBg="1"/>
      <p:bldP spid="127" grpId="0" animBg="1"/>
      <p:bldP spid="127" grpId="1" animBg="1"/>
      <p:bldP spid="128" grpId="0" animBg="1"/>
      <p:bldP spid="128" grpId="1" animBg="1"/>
      <p:bldP spid="129" grpId="0" animBg="1"/>
      <p:bldP spid="129" grpId="1" animBg="1"/>
      <p:bldP spid="59" grpId="0"/>
      <p:bldP spid="130" grpId="0"/>
      <p:bldP spid="131" grpId="0" animBg="1"/>
      <p:bldP spid="131" grpId="1" animBg="1"/>
      <p:bldP spid="132" grpId="0" animBg="1"/>
      <p:bldP spid="132" grpId="1" animBg="1"/>
      <p:bldP spid="102" grpId="0" animBg="1"/>
      <p:bldP spid="102" grpId="1" animBg="1"/>
      <p:bldP spid="136" grpId="0" animBg="1"/>
      <p:bldP spid="136" grpId="1" animBg="1"/>
      <p:bldP spid="1026" grpId="0" animBg="1"/>
      <p:bldP spid="1026" grpId="1" animBg="1"/>
      <p:bldP spid="1027" grpId="0" animBg="1"/>
      <p:bldP spid="1027" grpId="1" animBg="1"/>
      <p:bldP spid="144" grpId="0" animBg="1"/>
      <p:bldP spid="145" grpId="0"/>
      <p:bldP spid="146" grpId="0" animBg="1"/>
      <p:bldP spid="146" grpId="1" animBg="1"/>
      <p:bldP spid="147" grpId="0" animBg="1"/>
      <p:bldP spid="147" grpId="1" animBg="1"/>
      <p:bldP spid="1033" grpId="0" animBg="1"/>
      <p:bldP spid="1033" grpId="1" animBg="1"/>
      <p:bldP spid="153" grpId="0"/>
      <p:bldP spid="153" grpId="1"/>
      <p:bldP spid="154" grpId="0"/>
      <p:bldP spid="154" grpId="1"/>
      <p:bldP spid="155" grpId="0"/>
      <p:bldP spid="155" grpId="1"/>
      <p:bldP spid="156" grpId="0"/>
      <p:bldP spid="156" grpId="1"/>
      <p:bldP spid="157" grpId="0"/>
      <p:bldP spid="157" grpId="1"/>
      <p:bldP spid="158" grpId="0"/>
      <p:bldP spid="1034" grpId="0" animBg="1"/>
      <p:bldP spid="1034" grpId="1" animBg="1"/>
      <p:bldP spid="160" grpId="0" animBg="1"/>
      <p:bldP spid="1035" grpId="0" animBg="1"/>
      <p:bldP spid="1036" grpId="0"/>
      <p:bldP spid="164" grpId="0" animBg="1"/>
      <p:bldP spid="164" grpId="1" animBg="1"/>
      <p:bldP spid="165" grpId="0" animBg="1"/>
      <p:bldP spid="165" grpId="1" animBg="1"/>
      <p:bldP spid="166" grpId="0"/>
      <p:bldP spid="167" grpId="0" animBg="1"/>
      <p:bldP spid="167" grpId="1" animBg="1"/>
      <p:bldP spid="173" grpId="0"/>
      <p:bldP spid="174" grpId="0"/>
      <p:bldP spid="175" grpId="0"/>
      <p:bldP spid="176" grpId="0"/>
      <p:bldP spid="1037" grpId="0" animBg="1"/>
      <p:bldP spid="1037"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Cài</a:t>
            </a:r>
            <a:r>
              <a:rPr lang="en-US" dirty="0"/>
              <a:t> </a:t>
            </a:r>
            <a:r>
              <a:rPr lang="en-US" dirty="0" err="1"/>
              <a:t>đặt</a:t>
            </a:r>
            <a:r>
              <a:rPr lang="en-US" dirty="0"/>
              <a:t> Oracle 19C </a:t>
            </a:r>
            <a:r>
              <a:rPr lang="en-US" dirty="0" err="1"/>
              <a:t>trên</a:t>
            </a:r>
            <a:r>
              <a:rPr lang="en-US" dirty="0"/>
              <a:t> </a:t>
            </a:r>
            <a:r>
              <a:rPr lang="en-US" dirty="0" err="1"/>
              <a:t>hệ</a:t>
            </a:r>
            <a:r>
              <a:rPr lang="en-US" dirty="0"/>
              <a:t> </a:t>
            </a:r>
            <a:r>
              <a:rPr lang="en-US" dirty="0" err="1"/>
              <a:t>điều</a:t>
            </a:r>
            <a:r>
              <a:rPr lang="en-US" dirty="0"/>
              <a:t> </a:t>
            </a:r>
            <a:r>
              <a:rPr lang="en-US" dirty="0" err="1"/>
              <a:t>hành</a:t>
            </a:r>
            <a:r>
              <a:rPr lang="en-US" dirty="0"/>
              <a:t> windows </a:t>
            </a:r>
            <a:endParaRPr lang="vi-VN" dirty="0"/>
          </a:p>
        </p:txBody>
      </p:sp>
      <p:sp>
        <p:nvSpPr>
          <p:cNvPr id="3" name="Rectangle 2"/>
          <p:cNvSpPr/>
          <p:nvPr/>
        </p:nvSpPr>
        <p:spPr>
          <a:xfrm>
            <a:off x="462123" y="728870"/>
            <a:ext cx="11542643" cy="661207"/>
          </a:xfrm>
          <a:prstGeom prst="rect">
            <a:avLst/>
          </a:prstGeom>
        </p:spPr>
        <p:txBody>
          <a:bodyPr wrap="square">
            <a:spAutoFit/>
          </a:bodyPr>
          <a:lstStyle/>
          <a:p>
            <a:pPr marL="292100" marR="0" lvl="1" indent="-292100">
              <a:lnSpc>
                <a:spcPct val="150000"/>
              </a:lnSpc>
              <a:spcBef>
                <a:spcPts val="0"/>
              </a:spcBef>
              <a:spcAft>
                <a:spcPts val="0"/>
              </a:spcAft>
              <a:buFont typeface="+mj-lt"/>
              <a:buAutoNum type="arabicPeriod"/>
              <a:tabLst>
                <a:tab pos="270510" algn="l"/>
              </a:tabLst>
            </a:pPr>
            <a:r>
              <a:rPr lang="en-US" sz="2800" b="1" dirty="0" err="1">
                <a:latin typeface="Times New Roman" panose="02020603050405020304" pitchFamily="18" charset="0"/>
                <a:ea typeface="MS Mincho" panose="02020609040205080304" pitchFamily="49" charset="-128"/>
              </a:rPr>
              <a:t>Yêu</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cầu</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về</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cấu</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hình</a:t>
            </a:r>
            <a:endParaRPr lang="vi-VN" sz="2800" dirty="0">
              <a:latin typeface="Times New Roman" panose="02020603050405020304" pitchFamily="18" charset="0"/>
              <a:ea typeface="MS Mincho" panose="02020609040205080304" pitchFamily="49" charset="-128"/>
            </a:endParaRPr>
          </a:p>
        </p:txBody>
      </p:sp>
      <p:pic>
        <p:nvPicPr>
          <p:cNvPr id="5" name="Picture 4">
            <a:extLst>
              <a:ext uri="{FF2B5EF4-FFF2-40B4-BE49-F238E27FC236}">
                <a16:creationId xmlns:a16="http://schemas.microsoft.com/office/drawing/2014/main" id="{839351A7-67BC-47B3-58F7-A006E2F21FB4}"/>
              </a:ext>
            </a:extLst>
          </p:cNvPr>
          <p:cNvPicPr>
            <a:picLocks noChangeAspect="1"/>
          </p:cNvPicPr>
          <p:nvPr/>
        </p:nvPicPr>
        <p:blipFill>
          <a:blip r:embed="rId2"/>
          <a:stretch>
            <a:fillRect/>
          </a:stretch>
        </p:blipFill>
        <p:spPr>
          <a:xfrm>
            <a:off x="173360" y="1457740"/>
            <a:ext cx="10465448" cy="5246463"/>
          </a:xfrm>
          <a:prstGeom prst="rect">
            <a:avLst/>
          </a:prstGeom>
        </p:spPr>
      </p:pic>
      <p:pic>
        <p:nvPicPr>
          <p:cNvPr id="6" name="Picture 5" descr="Logo, company name&#10;&#10;Description automatically generated with medium confidence">
            <a:extLst>
              <a:ext uri="{FF2B5EF4-FFF2-40B4-BE49-F238E27FC236}">
                <a16:creationId xmlns:a16="http://schemas.microsoft.com/office/drawing/2014/main" id="{64AA0D31-781B-6B0C-2143-AE3B72727D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38808" y="715222"/>
            <a:ext cx="1553192" cy="1146412"/>
          </a:xfrm>
          <a:prstGeom prst="rect">
            <a:avLst/>
          </a:prstGeom>
          <a:noFill/>
          <a:ln>
            <a:noFill/>
          </a:ln>
        </p:spPr>
      </p:pic>
    </p:spTree>
    <p:extLst>
      <p:ext uri="{BB962C8B-B14F-4D97-AF65-F5344CB8AC3E}">
        <p14:creationId xmlns:p14="http://schemas.microsoft.com/office/powerpoint/2010/main" val="1433995006"/>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Cài</a:t>
            </a:r>
            <a:r>
              <a:rPr lang="en-US" dirty="0"/>
              <a:t> </a:t>
            </a:r>
            <a:r>
              <a:rPr lang="en-US" dirty="0" err="1"/>
              <a:t>đặt</a:t>
            </a:r>
            <a:r>
              <a:rPr lang="en-US" dirty="0"/>
              <a:t> Oracle 19C </a:t>
            </a:r>
            <a:r>
              <a:rPr lang="en-US" dirty="0" err="1"/>
              <a:t>trên</a:t>
            </a:r>
            <a:r>
              <a:rPr lang="en-US" dirty="0"/>
              <a:t> </a:t>
            </a:r>
            <a:r>
              <a:rPr lang="en-US" dirty="0" err="1"/>
              <a:t>hệ</a:t>
            </a:r>
            <a:r>
              <a:rPr lang="en-US" dirty="0"/>
              <a:t> </a:t>
            </a:r>
            <a:r>
              <a:rPr lang="en-US" dirty="0" err="1"/>
              <a:t>điều</a:t>
            </a:r>
            <a:r>
              <a:rPr lang="en-US" dirty="0"/>
              <a:t> </a:t>
            </a:r>
            <a:r>
              <a:rPr lang="en-US" dirty="0" err="1"/>
              <a:t>hành</a:t>
            </a:r>
            <a:r>
              <a:rPr lang="en-US" dirty="0"/>
              <a:t> windows </a:t>
            </a:r>
            <a:endParaRPr lang="vi-VN" dirty="0"/>
          </a:p>
        </p:txBody>
      </p:sp>
      <p:sp>
        <p:nvSpPr>
          <p:cNvPr id="3" name="Rectangle 2"/>
          <p:cNvSpPr/>
          <p:nvPr/>
        </p:nvSpPr>
        <p:spPr>
          <a:xfrm>
            <a:off x="173360" y="821635"/>
            <a:ext cx="11729877" cy="5104282"/>
          </a:xfrm>
          <a:prstGeom prst="rect">
            <a:avLst/>
          </a:prstGeom>
        </p:spPr>
        <p:txBody>
          <a:bodyPr wrap="square">
            <a:spAutoFit/>
          </a:bodyPr>
          <a:lstStyle/>
          <a:p>
            <a:pPr marL="514350" lvl="1" indent="-514350">
              <a:lnSpc>
                <a:spcPct val="150000"/>
              </a:lnSpc>
              <a:buFont typeface="+mj-lt"/>
              <a:buAutoNum type="arabicPeriod" startAt="2"/>
              <a:tabLst>
                <a:tab pos="270510" algn="l"/>
              </a:tabLst>
            </a:pP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Phần</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mềm</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cài</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đặt</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và</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bộ</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công</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cụ</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phát</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triển</a:t>
            </a:r>
            <a:endParaRPr lang="vi-VN" sz="2400" b="1" dirty="0">
              <a:latin typeface="Times New Roman" panose="02020603050405020304" pitchFamily="18" charset="0"/>
              <a:ea typeface="MS Mincho" panose="02020609040205080304" pitchFamily="49" charset="-128"/>
              <a:cs typeface="Times New Roman" panose="02020603050405020304" pitchFamily="18" charset="0"/>
            </a:endParaRPr>
          </a:p>
          <a:p>
            <a:pPr marL="342900" lvl="1"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Database</a:t>
            </a:r>
            <a:r>
              <a:rPr lang="vi-V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19C</a:t>
            </a:r>
            <a:r>
              <a:rPr lang="vi-VN" sz="2400" dirty="0">
                <a:latin typeface="Times New Roman" panose="02020603050405020304" pitchFamily="18" charset="0"/>
                <a:cs typeface="Times New Roman" panose="02020603050405020304" pitchFamily="18" charset="0"/>
              </a:rPr>
              <a:t> - phần mềm cài đặt hệ quản trị CSDL Oracle,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vi-VN" sz="2400" dirty="0">
                <a:latin typeface="Times New Roman" panose="02020603050405020304" pitchFamily="18" charset="0"/>
                <a:cs typeface="Times New Roman" panose="02020603050405020304" pitchFamily="18" charset="0"/>
              </a:rPr>
              <a:t> download tại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vi-V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2"/>
              </a:rPr>
              <a:t>https://www.oracle.com/database/technologies/oracle-database-software-downloads.html</a:t>
            </a:r>
            <a:endParaRPr lang="en-US" sz="2400" dirty="0">
              <a:latin typeface="Times New Roman" panose="02020603050405020304" pitchFamily="18" charset="0"/>
              <a:cs typeface="Times New Roman" panose="02020603050405020304" pitchFamily="18" charset="0"/>
            </a:endParaRPr>
          </a:p>
          <a:p>
            <a:pPr marL="342900" lvl="1" indent="-342900">
              <a:lnSpc>
                <a:spcPct val="150000"/>
              </a:lnSpc>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Bộ công cụ phát triển:</a:t>
            </a:r>
          </a:p>
          <a:p>
            <a:pPr>
              <a:lnSpc>
                <a:spcPct val="150000"/>
              </a:lnSpc>
            </a:pPr>
            <a:r>
              <a:rPr lang="vi-VN" sz="2400" dirty="0">
                <a:latin typeface="Times New Roman" panose="02020603050405020304" pitchFamily="18" charset="0"/>
                <a:cs typeface="Times New Roman" panose="02020603050405020304" pitchFamily="18" charset="0"/>
              </a:rPr>
              <a:t>+ </a:t>
            </a:r>
            <a:r>
              <a:rPr lang="pt-BR" sz="2400" dirty="0">
                <a:latin typeface="Times New Roman" panose="02020603050405020304" pitchFamily="18" charset="0"/>
                <a:cs typeface="Times New Roman" panose="02020603050405020304" pitchFamily="18" charset="0"/>
              </a:rPr>
              <a:t>PL_SQL Developer 15.0.2.2054 (x64) Multilingual</a:t>
            </a:r>
          </a:p>
          <a:p>
            <a:pPr>
              <a:lnSpc>
                <a:spcPct val="150000"/>
              </a:lnSpc>
            </a:pPr>
            <a:r>
              <a:rPr lang="vi-VN" sz="2400" dirty="0">
                <a:latin typeface="Times New Roman" panose="02020603050405020304" pitchFamily="18" charset="0"/>
                <a:cs typeface="Times New Roman" panose="02020603050405020304" pitchFamily="18" charset="0"/>
                <a:hlinkClick r:id="rId3"/>
              </a:rPr>
              <a:t>https://drive.google.com/file/d/1jmxogc4VwJcIaf7OBJjvZF7zdaia_UG1/view?usp=sharing</a:t>
            </a:r>
            <a:endParaRPr lang="en-US" sz="2400" dirty="0">
              <a:latin typeface="Times New Roman" panose="02020603050405020304" pitchFamily="18" charset="0"/>
              <a:cs typeface="Times New Roman" panose="02020603050405020304" pitchFamily="18" charset="0"/>
            </a:endParaRPr>
          </a:p>
          <a:p>
            <a:pPr>
              <a:lnSpc>
                <a:spcPct val="150000"/>
              </a:lnSpc>
            </a:pPr>
            <a:r>
              <a:rPr lang="vi-VN" sz="2400" dirty="0">
                <a:latin typeface="Times New Roman" panose="02020603050405020304" pitchFamily="18" charset="0"/>
                <a:cs typeface="Times New Roman" panose="02020603050405020304" pitchFamily="18" charset="0"/>
              </a:rPr>
              <a:t>+ SQL Developer:</a:t>
            </a:r>
          </a:p>
          <a:p>
            <a:pPr>
              <a:lnSpc>
                <a:spcPct val="150000"/>
              </a:lnSpc>
            </a:pPr>
            <a:r>
              <a:rPr lang="vi-VN" sz="2400" dirty="0">
                <a:latin typeface="Times New Roman" panose="02020603050405020304" pitchFamily="18" charset="0"/>
                <a:cs typeface="Times New Roman" panose="02020603050405020304" pitchFamily="18" charset="0"/>
                <a:hlinkClick r:id="rId4"/>
              </a:rPr>
              <a:t>https://www.oracle.com/database/sqldeveloper/technologies/download/</a:t>
            </a:r>
            <a:endParaRPr lang="en-US" sz="2400" dirty="0">
              <a:latin typeface="Times New Roman" panose="02020603050405020304" pitchFamily="18" charset="0"/>
              <a:cs typeface="Times New Roman" panose="02020603050405020304" pitchFamily="18" charset="0"/>
            </a:endParaRPr>
          </a:p>
          <a:p>
            <a:pPr>
              <a:lnSpc>
                <a:spcPct val="150000"/>
              </a:lnSpc>
            </a:pP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5357852"/>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985AE-0DF6-6E94-E22B-2141864E0117}"/>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422B49F0-AD7A-CA72-81EA-01A94EBC287F}"/>
              </a:ext>
            </a:extLst>
          </p:cNvPr>
          <p:cNvPicPr>
            <a:picLocks noChangeAspect="1"/>
          </p:cNvPicPr>
          <p:nvPr/>
        </p:nvPicPr>
        <p:blipFill>
          <a:blip r:embed="rId2"/>
          <a:stretch>
            <a:fillRect/>
          </a:stretch>
        </p:blipFill>
        <p:spPr>
          <a:xfrm>
            <a:off x="2279063" y="885398"/>
            <a:ext cx="7620000" cy="5715000"/>
          </a:xfrm>
          <a:prstGeom prst="rect">
            <a:avLst/>
          </a:prstGeom>
        </p:spPr>
      </p:pic>
    </p:spTree>
    <p:extLst>
      <p:ext uri="{BB962C8B-B14F-4D97-AF65-F5344CB8AC3E}">
        <p14:creationId xmlns:p14="http://schemas.microsoft.com/office/powerpoint/2010/main" val="2475099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Mục tiêu môn học</a:t>
            </a:r>
            <a:endParaRPr lang="vi-VN"/>
          </a:p>
        </p:txBody>
      </p:sp>
      <p:sp>
        <p:nvSpPr>
          <p:cNvPr id="3" name="TextBox 2"/>
          <p:cNvSpPr txBox="1"/>
          <p:nvPr/>
        </p:nvSpPr>
        <p:spPr>
          <a:xfrm>
            <a:off x="363071" y="1394238"/>
            <a:ext cx="11641695" cy="4616648"/>
          </a:xfrm>
          <a:prstGeom prst="rect">
            <a:avLst/>
          </a:prstGeom>
          <a:noFill/>
        </p:spPr>
        <p:txBody>
          <a:bodyPr wrap="square" rtlCol="0">
            <a:spAutoFit/>
          </a:bodyPr>
          <a:lstStyle/>
          <a:p>
            <a:pPr marL="342900" indent="-342900" algn="just">
              <a:lnSpc>
                <a:spcPct val="150000"/>
              </a:lnSpc>
              <a:buClr>
                <a:srgbClr val="FF0000"/>
              </a:buClr>
              <a:buAutoNum type="arabicPeriod"/>
            </a:pPr>
            <a:r>
              <a:rPr lang="en-US" sz="2800" b="1" dirty="0" err="1">
                <a:latin typeface="Arial" panose="020B0604020202020204" pitchFamily="34" charset="0"/>
                <a:cs typeface="Arial" panose="020B0604020202020204" pitchFamily="34" charset="0"/>
              </a:rPr>
              <a:t>Cài</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đặt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và</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vận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hành</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Hệ</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quản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trị</a:t>
            </a:r>
            <a:r>
              <a:rPr lang="en-US" sz="2800" b="1" dirty="0">
                <a:latin typeface="Arial" panose="020B0604020202020204" pitchFamily="34" charset="0"/>
                <a:cs typeface="Arial" panose="020B0604020202020204" pitchFamily="34" charset="0"/>
              </a:rPr>
              <a:t> CSDL Oracle ở </a:t>
            </a:r>
            <a:r>
              <a:rPr lang="en-US" sz="2800" b="1" dirty="0" err="1">
                <a:latin typeface="Arial" panose="020B0604020202020204" pitchFamily="34" charset="0"/>
                <a:cs typeface="Arial" panose="020B0604020202020204" pitchFamily="34" charset="0"/>
              </a:rPr>
              <a:t>cấp</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độ</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cơ</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bản</a:t>
            </a:r>
            <a:r>
              <a:rPr lang="en-US" sz="2800" b="1" dirty="0">
                <a:latin typeface="Arial" panose="020B0604020202020204" pitchFamily="34" charset="0"/>
                <a:cs typeface="Arial" panose="020B0604020202020204" pitchFamily="34" charset="0"/>
              </a:rPr>
              <a:t>.</a:t>
            </a:r>
          </a:p>
          <a:p>
            <a:pPr marL="342900" indent="-342900" algn="just">
              <a:lnSpc>
                <a:spcPct val="150000"/>
              </a:lnSpc>
              <a:buClr>
                <a:srgbClr val="FF0000"/>
              </a:buClr>
              <a:buAutoNum type="arabicPeriod"/>
            </a:pPr>
            <a:r>
              <a:rPr lang="en-US" sz="2800" b="1" dirty="0" err="1">
                <a:latin typeface="Arial" panose="020B0604020202020204" pitchFamily="34" charset="0"/>
                <a:cs typeface="Arial" panose="020B0604020202020204" pitchFamily="34" charset="0"/>
              </a:rPr>
              <a:t>Hiểu</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được</a:t>
            </a:r>
            <a:r>
              <a:rPr lang="en-US" sz="2800" b="1" dirty="0">
                <a:latin typeface="Arial" panose="020B0604020202020204" pitchFamily="34" charset="0"/>
                <a:cs typeface="Arial" panose="020B0604020202020204" pitchFamily="34" charset="0"/>
              </a:rPr>
              <a:t> </a:t>
            </a:r>
            <a:r>
              <a:rPr lang="vi-VN" sz="2800" b="1" dirty="0">
                <a:latin typeface="Arial" panose="020B0604020202020204" pitchFamily="34" charset="0"/>
                <a:cs typeface="Arial" panose="020B0604020202020204" pitchFamily="34" charset="0"/>
              </a:rPr>
              <a:t>kiến trúc Oracle, các thành phần cấu thành Oracle </a:t>
            </a:r>
            <a:r>
              <a:rPr lang="en-US" sz="2800" b="1" dirty="0">
                <a:latin typeface="Arial" panose="020B0604020202020204" pitchFamily="34" charset="0"/>
                <a:cs typeface="Arial" panose="020B0604020202020204" pitchFamily="34" charset="0"/>
              </a:rPr>
              <a:t>Server</a:t>
            </a:r>
            <a:r>
              <a:rPr lang="vi-VN" sz="2800" b="1" dirty="0">
                <a:latin typeface="Arial" panose="020B0604020202020204" pitchFamily="34" charset="0"/>
                <a:cs typeface="Arial" panose="020B0604020202020204" pitchFamily="34" charset="0"/>
              </a:rPr>
              <a:t>, cũng như sự tương tác giữa chúng</a:t>
            </a:r>
            <a:r>
              <a:rPr lang="en-US" sz="2800" b="1" dirty="0">
                <a:latin typeface="Arial" panose="020B0604020202020204" pitchFamily="34" charset="0"/>
                <a:cs typeface="Arial" panose="020B0604020202020204" pitchFamily="34" charset="0"/>
              </a:rPr>
              <a:t>.</a:t>
            </a:r>
          </a:p>
          <a:p>
            <a:pPr marL="342900" indent="-342900" algn="just">
              <a:lnSpc>
                <a:spcPct val="150000"/>
              </a:lnSpc>
              <a:buClr>
                <a:srgbClr val="FF0000"/>
              </a:buClr>
              <a:buAutoNum type="arabicPeriod"/>
            </a:pPr>
            <a:r>
              <a:rPr lang="en-US" sz="2800" b="1" dirty="0" err="1">
                <a:latin typeface="Arial" panose="020B0604020202020204" pitchFamily="34" charset="0"/>
                <a:cs typeface="Arial" panose="020B0604020202020204" pitchFamily="34" charset="0"/>
              </a:rPr>
              <a:t>Nắm</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được</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các</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kỹ</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năng</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quản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trị</a:t>
            </a:r>
            <a:r>
              <a:rPr lang="en-US" sz="2800" b="1" dirty="0">
                <a:latin typeface="Arial" panose="020B0604020202020204" pitchFamily="34" charset="0"/>
                <a:cs typeface="Arial" panose="020B0604020202020204" pitchFamily="34" charset="0"/>
              </a:rPr>
              <a:t> CSDL Oracle ở </a:t>
            </a:r>
            <a:r>
              <a:rPr lang="en-US" sz="2800" b="1" dirty="0" err="1">
                <a:latin typeface="Arial" panose="020B0604020202020204" pitchFamily="34" charset="0"/>
                <a:cs typeface="Arial" panose="020B0604020202020204" pitchFamily="34" charset="0"/>
              </a:rPr>
              <a:t>mức</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cơ</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bản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như</a:t>
            </a:r>
            <a:r>
              <a:rPr lang="vi-VN" sz="2800" b="1" dirty="0">
                <a:latin typeface="Arial" panose="020B0604020202020204" pitchFamily="34" charset="0"/>
                <a:cs typeface="Arial" panose="020B0604020202020204" pitchFamily="34" charset="0"/>
              </a:rPr>
              <a:t> sao lưu dự phòng, quản lý tài khoản người d</a:t>
            </a:r>
            <a:r>
              <a:rPr lang="en-US" sz="2800" b="1" dirty="0">
                <a:latin typeface="Arial" panose="020B0604020202020204" pitchFamily="34" charset="0"/>
                <a:cs typeface="Arial" panose="020B0604020202020204" pitchFamily="34" charset="0"/>
              </a:rPr>
              <a:t>ù</a:t>
            </a:r>
            <a:r>
              <a:rPr lang="vi-VN" sz="2800" b="1" dirty="0">
                <a:latin typeface="Arial" panose="020B0604020202020204" pitchFamily="34" charset="0"/>
                <a:cs typeface="Arial" panose="020B0604020202020204" pitchFamily="34" charset="0"/>
              </a:rPr>
              <a:t>ng</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phân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quyền</a:t>
            </a:r>
            <a:r>
              <a:rPr lang="en-US" sz="2800" b="1" dirty="0">
                <a:latin typeface="Arial" panose="020B0604020202020204" pitchFamily="34" charset="0"/>
                <a:cs typeface="Arial" panose="020B0604020202020204" pitchFamily="34" charset="0"/>
              </a:rPr>
              <a:t>.</a:t>
            </a:r>
          </a:p>
          <a:p>
            <a:pPr marL="342900" indent="-342900" algn="just">
              <a:lnSpc>
                <a:spcPct val="150000"/>
              </a:lnSpc>
              <a:buClr>
                <a:srgbClr val="FF0000"/>
              </a:buClr>
              <a:buAutoNum type="arabicPeriod"/>
            </a:pPr>
            <a:r>
              <a:rPr lang="en-US" sz="2800" b="1" dirty="0" err="1">
                <a:latin typeface="Arial" panose="020B0604020202020204" pitchFamily="34" charset="0"/>
                <a:cs typeface="Arial" panose="020B0604020202020204" pitchFamily="34" charset="0"/>
              </a:rPr>
              <a:t>Biết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cách</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tạo</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ứng</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dụng</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đơn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giản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bằng</a:t>
            </a:r>
            <a:r>
              <a:rPr lang="en-US" sz="2800" b="1" dirty="0">
                <a:latin typeface="Arial" panose="020B0604020202020204" pitchFamily="34" charset="0"/>
                <a:cs typeface="Arial" panose="020B0604020202020204" pitchFamily="34" charset="0"/>
              </a:rPr>
              <a:t> Oracle APEX</a:t>
            </a:r>
            <a:endParaRPr lang="vi-VN"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4296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52D19-0F80-7A5F-E73E-104A9DBF1FAA}"/>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62CCEF49-FFC1-5F60-0658-E9A38C762ED0}"/>
              </a:ext>
            </a:extLst>
          </p:cNvPr>
          <p:cNvPicPr>
            <a:picLocks noChangeAspect="1"/>
          </p:cNvPicPr>
          <p:nvPr/>
        </p:nvPicPr>
        <p:blipFill>
          <a:blip r:embed="rId2"/>
          <a:stretch>
            <a:fillRect/>
          </a:stretch>
        </p:blipFill>
        <p:spPr>
          <a:xfrm>
            <a:off x="1582458" y="0"/>
            <a:ext cx="9027084" cy="6858000"/>
          </a:xfrm>
          <a:prstGeom prst="rect">
            <a:avLst/>
          </a:prstGeom>
        </p:spPr>
      </p:pic>
    </p:spTree>
    <p:extLst>
      <p:ext uri="{BB962C8B-B14F-4D97-AF65-F5344CB8AC3E}">
        <p14:creationId xmlns:p14="http://schemas.microsoft.com/office/powerpoint/2010/main" val="2719429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11919-0711-1C67-E58A-13BEE6229C7F}"/>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7C65BCFA-4E86-A2BD-F640-72E8ED86085D}"/>
              </a:ext>
            </a:extLst>
          </p:cNvPr>
          <p:cNvPicPr>
            <a:picLocks noChangeAspect="1"/>
          </p:cNvPicPr>
          <p:nvPr/>
        </p:nvPicPr>
        <p:blipFill>
          <a:blip r:embed="rId2"/>
          <a:stretch>
            <a:fillRect/>
          </a:stretch>
        </p:blipFill>
        <p:spPr>
          <a:xfrm>
            <a:off x="1555144" y="0"/>
            <a:ext cx="9081711" cy="6858000"/>
          </a:xfrm>
          <a:prstGeom prst="rect">
            <a:avLst/>
          </a:prstGeom>
        </p:spPr>
      </p:pic>
    </p:spTree>
    <p:extLst>
      <p:ext uri="{BB962C8B-B14F-4D97-AF65-F5344CB8AC3E}">
        <p14:creationId xmlns:p14="http://schemas.microsoft.com/office/powerpoint/2010/main" val="4109001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5864D-A145-AB7E-EFAC-EF3FCDDE3973}"/>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6D8A6CD9-DE51-7256-89C1-A4C10D96EA90}"/>
              </a:ext>
            </a:extLst>
          </p:cNvPr>
          <p:cNvPicPr>
            <a:picLocks noChangeAspect="1"/>
          </p:cNvPicPr>
          <p:nvPr/>
        </p:nvPicPr>
        <p:blipFill>
          <a:blip r:embed="rId2"/>
          <a:stretch>
            <a:fillRect/>
          </a:stretch>
        </p:blipFill>
        <p:spPr>
          <a:xfrm>
            <a:off x="1553268" y="0"/>
            <a:ext cx="9085464" cy="6858000"/>
          </a:xfrm>
          <a:prstGeom prst="rect">
            <a:avLst/>
          </a:prstGeom>
        </p:spPr>
      </p:pic>
    </p:spTree>
    <p:extLst>
      <p:ext uri="{BB962C8B-B14F-4D97-AF65-F5344CB8AC3E}">
        <p14:creationId xmlns:p14="http://schemas.microsoft.com/office/powerpoint/2010/main" val="2477233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D876B-1EC2-359D-02D8-73A0F2529D29}"/>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7856AFA9-9EE3-DC79-6C44-7C295315CC33}"/>
              </a:ext>
            </a:extLst>
          </p:cNvPr>
          <p:cNvPicPr>
            <a:picLocks noChangeAspect="1"/>
          </p:cNvPicPr>
          <p:nvPr/>
        </p:nvPicPr>
        <p:blipFill>
          <a:blip r:embed="rId2"/>
          <a:stretch>
            <a:fillRect/>
          </a:stretch>
        </p:blipFill>
        <p:spPr>
          <a:xfrm>
            <a:off x="2352675" y="946031"/>
            <a:ext cx="7486650" cy="5648325"/>
          </a:xfrm>
          <a:prstGeom prst="rect">
            <a:avLst/>
          </a:prstGeom>
        </p:spPr>
      </p:pic>
    </p:spTree>
    <p:extLst>
      <p:ext uri="{BB962C8B-B14F-4D97-AF65-F5344CB8AC3E}">
        <p14:creationId xmlns:p14="http://schemas.microsoft.com/office/powerpoint/2010/main" val="1787760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5BC7-6525-9E39-8F70-AB466AC641A5}"/>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C67EDEB2-1868-A770-67B8-8E4FF0E9B9E0}"/>
              </a:ext>
            </a:extLst>
          </p:cNvPr>
          <p:cNvPicPr>
            <a:picLocks noChangeAspect="1"/>
          </p:cNvPicPr>
          <p:nvPr/>
        </p:nvPicPr>
        <p:blipFill>
          <a:blip r:embed="rId2"/>
          <a:stretch>
            <a:fillRect/>
          </a:stretch>
        </p:blipFill>
        <p:spPr>
          <a:xfrm>
            <a:off x="1551765" y="0"/>
            <a:ext cx="9088470" cy="6858000"/>
          </a:xfrm>
          <a:prstGeom prst="rect">
            <a:avLst/>
          </a:prstGeom>
        </p:spPr>
      </p:pic>
    </p:spTree>
    <p:extLst>
      <p:ext uri="{BB962C8B-B14F-4D97-AF65-F5344CB8AC3E}">
        <p14:creationId xmlns:p14="http://schemas.microsoft.com/office/powerpoint/2010/main" val="2713760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0705D-99D7-0F1B-210B-0FECCBDF2D34}"/>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C43FD0AA-63BC-955B-524A-7C39C6C9D680}"/>
              </a:ext>
            </a:extLst>
          </p:cNvPr>
          <p:cNvPicPr>
            <a:picLocks noChangeAspect="1"/>
          </p:cNvPicPr>
          <p:nvPr/>
        </p:nvPicPr>
        <p:blipFill>
          <a:blip r:embed="rId2"/>
          <a:stretch>
            <a:fillRect/>
          </a:stretch>
        </p:blipFill>
        <p:spPr>
          <a:xfrm>
            <a:off x="1551765" y="0"/>
            <a:ext cx="9088470" cy="6858000"/>
          </a:xfrm>
          <a:prstGeom prst="rect">
            <a:avLst/>
          </a:prstGeom>
        </p:spPr>
      </p:pic>
    </p:spTree>
    <p:extLst>
      <p:ext uri="{BB962C8B-B14F-4D97-AF65-F5344CB8AC3E}">
        <p14:creationId xmlns:p14="http://schemas.microsoft.com/office/powerpoint/2010/main" val="165470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A2D4-BADA-5CE3-01C2-E66E8432CC93}"/>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2B0DB048-9EE4-EF12-2AF8-6919006248EF}"/>
              </a:ext>
            </a:extLst>
          </p:cNvPr>
          <p:cNvPicPr>
            <a:picLocks noChangeAspect="1"/>
          </p:cNvPicPr>
          <p:nvPr/>
        </p:nvPicPr>
        <p:blipFill>
          <a:blip r:embed="rId2"/>
          <a:stretch>
            <a:fillRect/>
          </a:stretch>
        </p:blipFill>
        <p:spPr>
          <a:xfrm>
            <a:off x="1551765" y="0"/>
            <a:ext cx="9088470" cy="6858000"/>
          </a:xfrm>
          <a:prstGeom prst="rect">
            <a:avLst/>
          </a:prstGeom>
        </p:spPr>
      </p:pic>
      <p:sp>
        <p:nvSpPr>
          <p:cNvPr id="5" name="Speech Bubble: Oval 4">
            <a:extLst>
              <a:ext uri="{FF2B5EF4-FFF2-40B4-BE49-F238E27FC236}">
                <a16:creationId xmlns:a16="http://schemas.microsoft.com/office/drawing/2014/main" id="{E86DD336-EBF1-9ECE-C0FA-80EC2AE79BDE}"/>
              </a:ext>
            </a:extLst>
          </p:cNvPr>
          <p:cNvSpPr/>
          <p:nvPr/>
        </p:nvSpPr>
        <p:spPr>
          <a:xfrm>
            <a:off x="1093694" y="1928009"/>
            <a:ext cx="2043953" cy="1021977"/>
          </a:xfrm>
          <a:prstGeom prst="wedgeEllipseCallout">
            <a:avLst>
              <a:gd name="adj1" fmla="val 73613"/>
              <a:gd name="adj2" fmla="val -1995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err="1"/>
              <a:t>Nhớ</a:t>
            </a:r>
            <a:r>
              <a:rPr lang="en-US" b="1" dirty="0"/>
              <a:t> </a:t>
            </a:r>
            <a:r>
              <a:rPr lang="en-US" b="1" dirty="0" err="1"/>
              <a:t>phải</a:t>
            </a:r>
            <a:r>
              <a:rPr lang="en-US" b="1" dirty="0"/>
              <a:t> </a:t>
            </a:r>
            <a:r>
              <a:rPr lang="en-US" b="1" dirty="0" err="1"/>
              <a:t>bỏ</a:t>
            </a:r>
            <a:r>
              <a:rPr lang="en-US" b="1" dirty="0"/>
              <a:t> </a:t>
            </a:r>
            <a:r>
              <a:rPr lang="en-US" b="1" dirty="0" err="1"/>
              <a:t>tích</a:t>
            </a:r>
            <a:r>
              <a:rPr lang="en-US" b="1" dirty="0"/>
              <a:t> </a:t>
            </a:r>
            <a:r>
              <a:rPr lang="en-US" b="1" dirty="0" err="1"/>
              <a:t>thằng</a:t>
            </a:r>
            <a:r>
              <a:rPr lang="en-US" b="1" dirty="0"/>
              <a:t> </a:t>
            </a:r>
            <a:r>
              <a:rPr lang="en-US" b="1" dirty="0" err="1"/>
              <a:t>này</a:t>
            </a:r>
            <a:r>
              <a:rPr lang="en-US" b="1" dirty="0"/>
              <a:t>!</a:t>
            </a:r>
          </a:p>
        </p:txBody>
      </p:sp>
    </p:spTree>
    <p:extLst>
      <p:ext uri="{BB962C8B-B14F-4D97-AF65-F5344CB8AC3E}">
        <p14:creationId xmlns:p14="http://schemas.microsoft.com/office/powerpoint/2010/main" val="446424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08201-D427-048C-2B21-CF76899FCF3D}"/>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1C3241ED-5B43-77D4-A429-FA68210DDB60}"/>
              </a:ext>
            </a:extLst>
          </p:cNvPr>
          <p:cNvPicPr>
            <a:picLocks noChangeAspect="1"/>
          </p:cNvPicPr>
          <p:nvPr/>
        </p:nvPicPr>
        <p:blipFill>
          <a:blip r:embed="rId2"/>
          <a:stretch>
            <a:fillRect/>
          </a:stretch>
        </p:blipFill>
        <p:spPr>
          <a:xfrm>
            <a:off x="1551765" y="0"/>
            <a:ext cx="9088470" cy="6858000"/>
          </a:xfrm>
          <a:prstGeom prst="rect">
            <a:avLst/>
          </a:prstGeom>
        </p:spPr>
      </p:pic>
      <p:sp>
        <p:nvSpPr>
          <p:cNvPr id="5" name="Speech Bubble: Oval 4">
            <a:extLst>
              <a:ext uri="{FF2B5EF4-FFF2-40B4-BE49-F238E27FC236}">
                <a16:creationId xmlns:a16="http://schemas.microsoft.com/office/drawing/2014/main" id="{A9980E5B-436C-645C-24C6-91529BD3C516}"/>
              </a:ext>
            </a:extLst>
          </p:cNvPr>
          <p:cNvSpPr/>
          <p:nvPr/>
        </p:nvSpPr>
        <p:spPr>
          <a:xfrm>
            <a:off x="304800" y="2161689"/>
            <a:ext cx="2903967" cy="1021977"/>
          </a:xfrm>
          <a:prstGeom prst="wedgeEllipseCallout">
            <a:avLst>
              <a:gd name="adj1" fmla="val 73613"/>
              <a:gd name="adj2" fmla="val -1995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err="1"/>
              <a:t>Tích</a:t>
            </a:r>
            <a:r>
              <a:rPr lang="en-US" b="1" dirty="0"/>
              <a:t> </a:t>
            </a:r>
            <a:r>
              <a:rPr lang="en-US" b="1" dirty="0" err="1"/>
              <a:t>thêm</a:t>
            </a:r>
            <a:r>
              <a:rPr lang="en-US" b="1" dirty="0"/>
              <a:t> </a:t>
            </a:r>
            <a:r>
              <a:rPr lang="en-US" b="1" dirty="0" err="1"/>
              <a:t>vào</a:t>
            </a:r>
            <a:r>
              <a:rPr lang="en-US" b="1" dirty="0"/>
              <a:t> </a:t>
            </a:r>
            <a:r>
              <a:rPr lang="en-US" b="1" dirty="0" err="1"/>
              <a:t>đây</a:t>
            </a:r>
            <a:r>
              <a:rPr lang="en-US" b="1" dirty="0"/>
              <a:t>!</a:t>
            </a:r>
          </a:p>
        </p:txBody>
      </p:sp>
    </p:spTree>
    <p:extLst>
      <p:ext uri="{BB962C8B-B14F-4D97-AF65-F5344CB8AC3E}">
        <p14:creationId xmlns:p14="http://schemas.microsoft.com/office/powerpoint/2010/main" val="2327270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35FE-3DC7-A5E5-444D-9A771EB72514}"/>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A8B36FC5-216B-774A-8246-9D6DBC85DBF5}"/>
              </a:ext>
            </a:extLst>
          </p:cNvPr>
          <p:cNvPicPr>
            <a:picLocks noChangeAspect="1"/>
          </p:cNvPicPr>
          <p:nvPr/>
        </p:nvPicPr>
        <p:blipFill>
          <a:blip r:embed="rId2"/>
          <a:stretch>
            <a:fillRect/>
          </a:stretch>
        </p:blipFill>
        <p:spPr>
          <a:xfrm>
            <a:off x="1551765" y="0"/>
            <a:ext cx="9088470" cy="6858000"/>
          </a:xfrm>
          <a:prstGeom prst="rect">
            <a:avLst/>
          </a:prstGeom>
        </p:spPr>
      </p:pic>
    </p:spTree>
    <p:extLst>
      <p:ext uri="{BB962C8B-B14F-4D97-AF65-F5344CB8AC3E}">
        <p14:creationId xmlns:p14="http://schemas.microsoft.com/office/powerpoint/2010/main" val="3449116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4DDD6-DC4B-B0CB-C996-EC2CDDE4E2A7}"/>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21AE0771-F571-B28F-31E9-8A044B13DF93}"/>
              </a:ext>
            </a:extLst>
          </p:cNvPr>
          <p:cNvPicPr>
            <a:picLocks noChangeAspect="1"/>
          </p:cNvPicPr>
          <p:nvPr/>
        </p:nvPicPr>
        <p:blipFill>
          <a:blip r:embed="rId2"/>
          <a:stretch>
            <a:fillRect/>
          </a:stretch>
        </p:blipFill>
        <p:spPr>
          <a:xfrm>
            <a:off x="1551765" y="0"/>
            <a:ext cx="9088470" cy="6858000"/>
          </a:xfrm>
          <a:prstGeom prst="rect">
            <a:avLst/>
          </a:prstGeom>
        </p:spPr>
      </p:pic>
      <p:sp>
        <p:nvSpPr>
          <p:cNvPr id="5" name="Speech Bubble: Oval 4">
            <a:extLst>
              <a:ext uri="{FF2B5EF4-FFF2-40B4-BE49-F238E27FC236}">
                <a16:creationId xmlns:a16="http://schemas.microsoft.com/office/drawing/2014/main" id="{C956984E-3C08-57D7-11CD-0F6073233B05}"/>
              </a:ext>
            </a:extLst>
          </p:cNvPr>
          <p:cNvSpPr/>
          <p:nvPr/>
        </p:nvSpPr>
        <p:spPr>
          <a:xfrm>
            <a:off x="-162560" y="1613049"/>
            <a:ext cx="2903967" cy="1021977"/>
          </a:xfrm>
          <a:prstGeom prst="wedgeEllipseCallout">
            <a:avLst>
              <a:gd name="adj1" fmla="val 73613"/>
              <a:gd name="adj2" fmla="val -1995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err="1"/>
              <a:t>Tích</a:t>
            </a:r>
            <a:r>
              <a:rPr lang="en-US" b="1" dirty="0"/>
              <a:t> </a:t>
            </a:r>
            <a:r>
              <a:rPr lang="en-US" b="1" dirty="0" err="1"/>
              <a:t>thêm</a:t>
            </a:r>
            <a:r>
              <a:rPr lang="en-US" b="1" dirty="0"/>
              <a:t> </a:t>
            </a:r>
            <a:r>
              <a:rPr lang="en-US" b="1" dirty="0" err="1"/>
              <a:t>vào</a:t>
            </a:r>
            <a:r>
              <a:rPr lang="en-US" b="1" dirty="0"/>
              <a:t> </a:t>
            </a:r>
            <a:r>
              <a:rPr lang="en-US" b="1" dirty="0" err="1"/>
              <a:t>đây</a:t>
            </a:r>
            <a:r>
              <a:rPr lang="en-US" b="1" dirty="0"/>
              <a:t>!</a:t>
            </a:r>
          </a:p>
        </p:txBody>
      </p:sp>
    </p:spTree>
    <p:extLst>
      <p:ext uri="{BB962C8B-B14F-4D97-AF65-F5344CB8AC3E}">
        <p14:creationId xmlns:p14="http://schemas.microsoft.com/office/powerpoint/2010/main" val="3521056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t>Kế hoạch giảng dạy</a:t>
            </a:r>
            <a:endParaRPr lang="vi-VN" sz="3200"/>
          </a:p>
        </p:txBody>
      </p:sp>
      <p:sp>
        <p:nvSpPr>
          <p:cNvPr id="3" name="TextBox 2"/>
          <p:cNvSpPr txBox="1"/>
          <p:nvPr/>
        </p:nvSpPr>
        <p:spPr>
          <a:xfrm>
            <a:off x="233602" y="944022"/>
            <a:ext cx="6073070" cy="603665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buClr>
                <a:srgbClr val="FF0000"/>
              </a:buClr>
            </a:pPr>
            <a:r>
              <a:rPr lang="en-US" sz="2000" b="1" dirty="0" err="1"/>
              <a:t>Buổi</a:t>
            </a:r>
            <a:r>
              <a:rPr lang="en-US" sz="2000" b="1" dirty="0"/>
              <a:t> 1. </a:t>
            </a:r>
            <a:r>
              <a:rPr lang="en-US" sz="2000" b="1" dirty="0" err="1"/>
              <a:t>Giới</a:t>
            </a:r>
            <a:r>
              <a:rPr lang="en-US" sz="2000" b="1" dirty="0"/>
              <a:t> </a:t>
            </a:r>
            <a:r>
              <a:rPr lang="en-US" sz="2000" b="1" dirty="0" err="1"/>
              <a:t>thiệu</a:t>
            </a:r>
            <a:r>
              <a:rPr lang="en-US" sz="2000" b="1" dirty="0"/>
              <a:t> </a:t>
            </a:r>
            <a:r>
              <a:rPr lang="en-US" sz="2000" b="1" dirty="0" err="1"/>
              <a:t>tổng</a:t>
            </a:r>
            <a:r>
              <a:rPr lang="en-US" sz="2000" b="1" dirty="0"/>
              <a:t> </a:t>
            </a:r>
            <a:r>
              <a:rPr lang="en-US" sz="2000" b="1" dirty="0" err="1"/>
              <a:t>quan</a:t>
            </a:r>
            <a:r>
              <a:rPr lang="en-US" sz="2000" b="1" dirty="0"/>
              <a:t>, </a:t>
            </a:r>
            <a:r>
              <a:rPr lang="en-US" sz="2000" b="1" dirty="0" err="1"/>
              <a:t>Cài</a:t>
            </a:r>
            <a:r>
              <a:rPr lang="en-US" sz="2000" b="1" dirty="0"/>
              <a:t> </a:t>
            </a:r>
            <a:r>
              <a:rPr lang="en-US" sz="2000" b="1" dirty="0" err="1"/>
              <a:t>đặt</a:t>
            </a:r>
            <a:r>
              <a:rPr lang="en-US" sz="2000" b="1" dirty="0"/>
              <a:t> Oracle Server, </a:t>
            </a:r>
            <a:r>
              <a:rPr lang="en-US" sz="2000" b="1" dirty="0" err="1"/>
              <a:t>các</a:t>
            </a:r>
            <a:r>
              <a:rPr lang="en-US" sz="2000" b="1" dirty="0"/>
              <a:t> </a:t>
            </a:r>
            <a:r>
              <a:rPr lang="en-US" sz="2000" b="1" dirty="0" err="1"/>
              <a:t>công</a:t>
            </a:r>
            <a:r>
              <a:rPr lang="en-US" sz="2000" b="1" dirty="0"/>
              <a:t> </a:t>
            </a:r>
            <a:r>
              <a:rPr lang="en-US" sz="2000" b="1" dirty="0" err="1"/>
              <a:t>cụ</a:t>
            </a:r>
            <a:r>
              <a:rPr lang="en-US" sz="2000" b="1" dirty="0"/>
              <a:t> </a:t>
            </a:r>
            <a:r>
              <a:rPr lang="en-US" sz="2000" b="1" dirty="0" err="1"/>
              <a:t>quản</a:t>
            </a:r>
            <a:r>
              <a:rPr lang="en-US" sz="2000" b="1" dirty="0"/>
              <a:t> </a:t>
            </a:r>
            <a:r>
              <a:rPr lang="en-US" sz="2000" b="1" dirty="0" err="1"/>
              <a:t>trị</a:t>
            </a:r>
            <a:r>
              <a:rPr lang="en-US" sz="2000" b="1" dirty="0"/>
              <a:t> oracle</a:t>
            </a:r>
          </a:p>
          <a:p>
            <a:pPr>
              <a:lnSpc>
                <a:spcPct val="150000"/>
              </a:lnSpc>
              <a:buClr>
                <a:srgbClr val="FF0000"/>
              </a:buClr>
            </a:pPr>
            <a:r>
              <a:rPr lang="en-US" sz="2000" b="1" dirty="0" err="1"/>
              <a:t>Buổi</a:t>
            </a:r>
            <a:r>
              <a:rPr lang="en-US" sz="2000" b="1" dirty="0"/>
              <a:t> 2. </a:t>
            </a:r>
            <a:r>
              <a:rPr lang="en-US" sz="2000" b="1" dirty="0" err="1"/>
              <a:t>Thực</a:t>
            </a:r>
            <a:r>
              <a:rPr lang="en-US" sz="2000" b="1" dirty="0"/>
              <a:t> </a:t>
            </a:r>
            <a:r>
              <a:rPr lang="en-US" sz="2000" b="1" dirty="0" err="1"/>
              <a:t>hành</a:t>
            </a:r>
            <a:r>
              <a:rPr lang="en-US" sz="2000" b="1" dirty="0"/>
              <a:t> </a:t>
            </a:r>
            <a:r>
              <a:rPr lang="en-US" sz="2000" b="1" dirty="0" err="1"/>
              <a:t>Cài</a:t>
            </a:r>
            <a:r>
              <a:rPr lang="en-US" sz="2000" b="1" dirty="0"/>
              <a:t> </a:t>
            </a:r>
            <a:r>
              <a:rPr lang="en-US" sz="2000" b="1" dirty="0" err="1"/>
              <a:t>đặt</a:t>
            </a:r>
            <a:r>
              <a:rPr lang="en-US" sz="2000" b="1" dirty="0"/>
              <a:t> Oracle Server </a:t>
            </a:r>
            <a:r>
              <a:rPr lang="en-US" sz="2000" b="1" dirty="0" err="1"/>
              <a:t>trên</a:t>
            </a:r>
            <a:r>
              <a:rPr lang="en-US" sz="2000" b="1" dirty="0"/>
              <a:t> </a:t>
            </a:r>
            <a:r>
              <a:rPr lang="en-US" sz="2000" b="1" dirty="0" err="1"/>
              <a:t>máy</a:t>
            </a:r>
            <a:r>
              <a:rPr lang="en-US" sz="2000" b="1" dirty="0"/>
              <a:t> </a:t>
            </a:r>
            <a:r>
              <a:rPr lang="en-US" sz="2000" b="1" dirty="0" err="1"/>
              <a:t>tính</a:t>
            </a:r>
            <a:r>
              <a:rPr lang="en-US" sz="2000" b="1" dirty="0"/>
              <a:t> </a:t>
            </a:r>
            <a:r>
              <a:rPr lang="en-US" sz="2000" b="1" dirty="0" err="1"/>
              <a:t>cá</a:t>
            </a:r>
            <a:r>
              <a:rPr lang="en-US" sz="2000" b="1" dirty="0"/>
              <a:t> </a:t>
            </a:r>
            <a:r>
              <a:rPr lang="en-US" sz="2000" b="1" dirty="0" err="1"/>
              <a:t>nhân</a:t>
            </a:r>
            <a:endParaRPr lang="en-US" sz="2000" b="1" dirty="0"/>
          </a:p>
          <a:p>
            <a:pPr>
              <a:lnSpc>
                <a:spcPct val="150000"/>
              </a:lnSpc>
              <a:buClr>
                <a:srgbClr val="FF0000"/>
              </a:buClr>
            </a:pPr>
            <a:r>
              <a:rPr lang="en-US" sz="2000" b="1" dirty="0" err="1"/>
              <a:t>Buổi</a:t>
            </a:r>
            <a:r>
              <a:rPr lang="en-US" sz="2000" b="1" dirty="0"/>
              <a:t> 3. </a:t>
            </a:r>
            <a:r>
              <a:rPr lang="en-US" sz="2000" b="1" dirty="0" err="1"/>
              <a:t>Thành</a:t>
            </a:r>
            <a:r>
              <a:rPr lang="en-US" sz="2000" b="1" dirty="0"/>
              <a:t> </a:t>
            </a:r>
            <a:r>
              <a:rPr lang="en-US" sz="2000" b="1" dirty="0" err="1"/>
              <a:t>phần</a:t>
            </a:r>
            <a:r>
              <a:rPr lang="en-US" sz="2000" b="1" dirty="0"/>
              <a:t> </a:t>
            </a:r>
            <a:r>
              <a:rPr lang="en-US" sz="2000" b="1" dirty="0" err="1"/>
              <a:t>kiến</a:t>
            </a:r>
            <a:r>
              <a:rPr lang="en-US" sz="2000" b="1" dirty="0"/>
              <a:t> </a:t>
            </a:r>
            <a:r>
              <a:rPr lang="en-US" sz="2000" b="1" dirty="0" err="1"/>
              <a:t>trúc</a:t>
            </a:r>
            <a:r>
              <a:rPr lang="en-US" sz="2000" b="1" dirty="0"/>
              <a:t> Oracle Server,</a:t>
            </a:r>
            <a:r>
              <a:rPr lang="en-US" sz="2000" b="0" i="0" dirty="0">
                <a:solidFill>
                  <a:srgbClr val="4D5156"/>
                </a:solidFill>
                <a:effectLst/>
                <a:latin typeface="arial" panose="020B0604020202020204" pitchFamily="34" charset="0"/>
              </a:rPr>
              <a:t> </a:t>
            </a:r>
            <a:r>
              <a:rPr lang="en-US" sz="2000" b="1" dirty="0"/>
              <a:t>Oracle Enterprise Manager, </a:t>
            </a:r>
            <a:r>
              <a:rPr lang="en-US" sz="2000" b="1" dirty="0" err="1"/>
              <a:t>Cấu</a:t>
            </a:r>
            <a:r>
              <a:rPr lang="en-US" sz="2000" b="1" dirty="0"/>
              <a:t> </a:t>
            </a:r>
            <a:r>
              <a:rPr lang="en-US" sz="2000" b="1" dirty="0" err="1"/>
              <a:t>hình</a:t>
            </a:r>
            <a:r>
              <a:rPr lang="en-US" sz="2000" b="1" dirty="0"/>
              <a:t> </a:t>
            </a:r>
            <a:r>
              <a:rPr lang="en-US" sz="2000" b="1" dirty="0" err="1"/>
              <a:t>kết</a:t>
            </a:r>
            <a:r>
              <a:rPr lang="en-US" sz="2000" b="1" dirty="0"/>
              <a:t> </a:t>
            </a:r>
            <a:r>
              <a:rPr lang="en-US" sz="2000" b="1" dirty="0" err="1"/>
              <a:t>nối</a:t>
            </a:r>
            <a:r>
              <a:rPr lang="en-US" sz="2000" b="1" dirty="0"/>
              <a:t> </a:t>
            </a:r>
            <a:r>
              <a:rPr lang="en-US" sz="2000" b="1" dirty="0" err="1"/>
              <a:t>trong</a:t>
            </a:r>
            <a:r>
              <a:rPr lang="en-US" sz="2000" b="1" dirty="0"/>
              <a:t> Oracle</a:t>
            </a:r>
          </a:p>
          <a:p>
            <a:pPr>
              <a:lnSpc>
                <a:spcPct val="150000"/>
              </a:lnSpc>
              <a:buClr>
                <a:srgbClr val="FF0000"/>
              </a:buClr>
            </a:pPr>
            <a:r>
              <a:rPr lang="en-US" sz="2000" b="1" dirty="0" err="1"/>
              <a:t>Buổi</a:t>
            </a:r>
            <a:r>
              <a:rPr lang="en-US" sz="2000" b="1" dirty="0"/>
              <a:t> 4. </a:t>
            </a:r>
            <a:r>
              <a:rPr lang="en-US" sz="2000" b="1" dirty="0" err="1"/>
              <a:t>Ngôn</a:t>
            </a:r>
            <a:r>
              <a:rPr lang="en-US" sz="2000" b="1" dirty="0"/>
              <a:t> </a:t>
            </a:r>
            <a:r>
              <a:rPr lang="en-US" sz="2000" b="1" dirty="0" err="1"/>
              <a:t>ngữ</a:t>
            </a:r>
            <a:r>
              <a:rPr lang="en-US" sz="2000" b="1" dirty="0"/>
              <a:t> SQL, PL/SQL </a:t>
            </a:r>
            <a:r>
              <a:rPr lang="en-US" sz="2000" b="1" dirty="0" err="1"/>
              <a:t>Trong</a:t>
            </a:r>
            <a:r>
              <a:rPr lang="en-US" sz="2000" b="1" dirty="0"/>
              <a:t> Oracle</a:t>
            </a:r>
          </a:p>
          <a:p>
            <a:pPr>
              <a:lnSpc>
                <a:spcPct val="150000"/>
              </a:lnSpc>
              <a:buClr>
                <a:srgbClr val="FF0000"/>
              </a:buClr>
            </a:pPr>
            <a:r>
              <a:rPr lang="en-US" sz="2000" b="1" dirty="0" err="1"/>
              <a:t>Buổi</a:t>
            </a:r>
            <a:r>
              <a:rPr lang="en-US" sz="2000" b="1" dirty="0"/>
              <a:t> 5. </a:t>
            </a:r>
            <a:r>
              <a:rPr lang="en-US" sz="2000" b="1" dirty="0" err="1"/>
              <a:t>Giới</a:t>
            </a:r>
            <a:r>
              <a:rPr lang="en-US" sz="2000" b="1" dirty="0"/>
              <a:t> </a:t>
            </a:r>
            <a:r>
              <a:rPr lang="en-US" sz="2000" b="1" dirty="0" err="1"/>
              <a:t>thiệu</a:t>
            </a:r>
            <a:r>
              <a:rPr lang="en-US" sz="2000" b="1" dirty="0"/>
              <a:t>, </a:t>
            </a:r>
            <a:r>
              <a:rPr lang="en-US" sz="2000" b="1" dirty="0" err="1"/>
              <a:t>cài</a:t>
            </a:r>
            <a:r>
              <a:rPr lang="en-US" sz="2000" b="1" dirty="0"/>
              <a:t> </a:t>
            </a:r>
            <a:r>
              <a:rPr lang="en-US" sz="2000" b="1" dirty="0" err="1"/>
              <a:t>đặt</a:t>
            </a:r>
            <a:r>
              <a:rPr lang="en-US" sz="2000" b="1" dirty="0"/>
              <a:t>, </a:t>
            </a:r>
            <a:r>
              <a:rPr lang="en-US" sz="2000" b="1" dirty="0" err="1"/>
              <a:t>vận</a:t>
            </a:r>
            <a:r>
              <a:rPr lang="en-US" sz="2000" b="1" dirty="0"/>
              <a:t> </a:t>
            </a:r>
            <a:r>
              <a:rPr lang="en-US" sz="2000" b="1" dirty="0" err="1"/>
              <a:t>hành</a:t>
            </a:r>
            <a:r>
              <a:rPr lang="en-US" sz="2000" b="1" dirty="0"/>
              <a:t> Oracle APEX</a:t>
            </a:r>
          </a:p>
          <a:p>
            <a:pPr>
              <a:lnSpc>
                <a:spcPct val="150000"/>
              </a:lnSpc>
              <a:buClr>
                <a:srgbClr val="FF0000"/>
              </a:buClr>
            </a:pPr>
            <a:r>
              <a:rPr lang="en-US" sz="2000" b="1" dirty="0" err="1"/>
              <a:t>Buổi</a:t>
            </a:r>
            <a:r>
              <a:rPr lang="en-US" sz="2000" b="1" dirty="0"/>
              <a:t> 6. </a:t>
            </a:r>
            <a:r>
              <a:rPr lang="en-US" sz="2000" b="1" dirty="0" err="1"/>
              <a:t>Thực</a:t>
            </a:r>
            <a:r>
              <a:rPr lang="en-US" sz="2000" b="1" dirty="0"/>
              <a:t> </a:t>
            </a:r>
            <a:r>
              <a:rPr lang="en-US" sz="2000" b="1" dirty="0" err="1"/>
              <a:t>hành</a:t>
            </a:r>
            <a:r>
              <a:rPr lang="en-US" sz="2000" b="1" dirty="0"/>
              <a:t> </a:t>
            </a:r>
            <a:r>
              <a:rPr lang="en-US" sz="2000" b="1" dirty="0" err="1"/>
              <a:t>cài</a:t>
            </a:r>
            <a:r>
              <a:rPr lang="en-US" sz="2000" b="1" dirty="0"/>
              <a:t> </a:t>
            </a:r>
            <a:r>
              <a:rPr lang="en-US" sz="2000" b="1" dirty="0" err="1"/>
              <a:t>đặt</a:t>
            </a:r>
            <a:r>
              <a:rPr lang="en-US" sz="2000" b="1" dirty="0"/>
              <a:t> Oracle APEX</a:t>
            </a:r>
          </a:p>
          <a:p>
            <a:pPr>
              <a:lnSpc>
                <a:spcPct val="150000"/>
              </a:lnSpc>
              <a:buClr>
                <a:srgbClr val="FF0000"/>
              </a:buClr>
            </a:pPr>
            <a:r>
              <a:rPr lang="en-US" sz="2000" b="1" dirty="0" err="1"/>
              <a:t>Buổi</a:t>
            </a:r>
            <a:r>
              <a:rPr lang="en-US" sz="2000" b="1" dirty="0"/>
              <a:t> 7. </a:t>
            </a:r>
            <a:r>
              <a:rPr lang="en-US" sz="2000" b="1" dirty="0" err="1"/>
              <a:t>Quản</a:t>
            </a:r>
            <a:r>
              <a:rPr lang="en-US" sz="2000" b="1" dirty="0"/>
              <a:t> </a:t>
            </a:r>
            <a:r>
              <a:rPr lang="en-US" sz="2000" b="1" dirty="0" err="1"/>
              <a:t>trị</a:t>
            </a:r>
            <a:r>
              <a:rPr lang="en-US" sz="2000" b="1" dirty="0"/>
              <a:t> Instance, </a:t>
            </a:r>
            <a:r>
              <a:rPr lang="en-US" sz="2000" b="1" dirty="0" err="1"/>
              <a:t>Tạo</a:t>
            </a:r>
            <a:r>
              <a:rPr lang="en-US" sz="2000" b="1" dirty="0"/>
              <a:t> CSDL</a:t>
            </a:r>
          </a:p>
          <a:p>
            <a:pPr>
              <a:lnSpc>
                <a:spcPct val="150000"/>
              </a:lnSpc>
              <a:buClr>
                <a:srgbClr val="FF0000"/>
              </a:buClr>
            </a:pPr>
            <a:r>
              <a:rPr lang="nn-NO" sz="2000" b="1" dirty="0"/>
              <a:t>Buổi 8. </a:t>
            </a:r>
            <a:r>
              <a:rPr lang="en-US" sz="2000" b="1" dirty="0" err="1"/>
              <a:t>Quản</a:t>
            </a:r>
            <a:r>
              <a:rPr lang="en-US" sz="2000" b="1" dirty="0"/>
              <a:t> </a:t>
            </a:r>
            <a:r>
              <a:rPr lang="en-US" sz="2000" b="1" dirty="0" err="1"/>
              <a:t>trị</a:t>
            </a:r>
            <a:r>
              <a:rPr lang="en-US" sz="2000" b="1" dirty="0"/>
              <a:t> Tablespace </a:t>
            </a:r>
            <a:r>
              <a:rPr lang="en-US" sz="2000" b="1" dirty="0" err="1"/>
              <a:t>và</a:t>
            </a:r>
            <a:r>
              <a:rPr lang="en-US" sz="2000" b="1" dirty="0"/>
              <a:t> Datafile</a:t>
            </a:r>
          </a:p>
          <a:p>
            <a:pPr>
              <a:lnSpc>
                <a:spcPct val="150000"/>
              </a:lnSpc>
              <a:buClr>
                <a:srgbClr val="FF0000"/>
              </a:buClr>
            </a:pPr>
            <a:endParaRPr lang="nn-NO" sz="2000" b="1" dirty="0"/>
          </a:p>
        </p:txBody>
      </p:sp>
      <p:sp>
        <p:nvSpPr>
          <p:cNvPr id="4" name="Rectangle 3"/>
          <p:cNvSpPr/>
          <p:nvPr/>
        </p:nvSpPr>
        <p:spPr>
          <a:xfrm>
            <a:off x="6497927" y="957469"/>
            <a:ext cx="5506839" cy="465165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buClr>
                <a:srgbClr val="FF0000"/>
              </a:buClr>
            </a:pPr>
            <a:r>
              <a:rPr lang="nn-NO" sz="2000" b="1" dirty="0"/>
              <a:t>Buổi 9. Thực hành quản trị Instance, tablespace và Datafile, bật/tắt CSDL</a:t>
            </a:r>
          </a:p>
          <a:p>
            <a:pPr>
              <a:lnSpc>
                <a:spcPct val="150000"/>
              </a:lnSpc>
              <a:buClr>
                <a:srgbClr val="FF0000"/>
              </a:buClr>
            </a:pPr>
            <a:r>
              <a:rPr lang="nn-NO" sz="2000" b="1" dirty="0"/>
              <a:t>Buổi 10. </a:t>
            </a:r>
            <a:r>
              <a:rPr lang="en-US" sz="2000" b="1" dirty="0" err="1"/>
              <a:t>Quản</a:t>
            </a:r>
            <a:r>
              <a:rPr lang="en-US" sz="2000" b="1" dirty="0"/>
              <a:t> </a:t>
            </a:r>
            <a:r>
              <a:rPr lang="en-US" sz="2000" b="1" dirty="0" err="1"/>
              <a:t>lý</a:t>
            </a:r>
            <a:r>
              <a:rPr lang="en-US" sz="2000" b="1" dirty="0"/>
              <a:t> Control File, Online Redo Log Files</a:t>
            </a:r>
          </a:p>
          <a:p>
            <a:pPr>
              <a:lnSpc>
                <a:spcPct val="150000"/>
              </a:lnSpc>
              <a:buClr>
                <a:srgbClr val="FF0000"/>
              </a:buClr>
            </a:pPr>
            <a:r>
              <a:rPr lang="en-US" sz="2000" b="1" dirty="0" err="1"/>
              <a:t>Buổi</a:t>
            </a:r>
            <a:r>
              <a:rPr lang="en-US" sz="2000" b="1" dirty="0"/>
              <a:t> 11. </a:t>
            </a:r>
            <a:r>
              <a:rPr lang="en-US" sz="2000" b="1" dirty="0" err="1"/>
              <a:t>Cấu</a:t>
            </a:r>
            <a:r>
              <a:rPr lang="en-US" sz="2000" b="1" dirty="0"/>
              <a:t> </a:t>
            </a:r>
            <a:r>
              <a:rPr lang="en-US" sz="2000" b="1" dirty="0" err="1"/>
              <a:t>trúc</a:t>
            </a:r>
            <a:r>
              <a:rPr lang="en-US" sz="2000" b="1" dirty="0"/>
              <a:t> </a:t>
            </a:r>
            <a:r>
              <a:rPr lang="en-US" sz="2000" b="1" dirty="0" err="1"/>
              <a:t>lưu</a:t>
            </a:r>
            <a:r>
              <a:rPr lang="en-US" sz="2000" b="1" dirty="0"/>
              <a:t> </a:t>
            </a:r>
            <a:r>
              <a:rPr lang="en-US" sz="2000" b="1" dirty="0" err="1"/>
              <a:t>trữ</a:t>
            </a:r>
            <a:endParaRPr lang="en-US" sz="2000" b="1" dirty="0"/>
          </a:p>
          <a:p>
            <a:pPr>
              <a:lnSpc>
                <a:spcPct val="150000"/>
              </a:lnSpc>
              <a:buClr>
                <a:srgbClr val="FF0000"/>
              </a:buClr>
            </a:pPr>
            <a:r>
              <a:rPr lang="en-US" sz="2000" b="1" dirty="0" err="1"/>
              <a:t>Buổi</a:t>
            </a:r>
            <a:r>
              <a:rPr lang="en-US" sz="2000" b="1" dirty="0"/>
              <a:t> 12. </a:t>
            </a:r>
            <a:r>
              <a:rPr lang="en-US" sz="2000" b="1" dirty="0" err="1"/>
              <a:t>Quản</a:t>
            </a:r>
            <a:r>
              <a:rPr lang="en-US" sz="2000" b="1" dirty="0"/>
              <a:t> </a:t>
            </a:r>
            <a:r>
              <a:rPr lang="en-US" sz="2000" b="1" dirty="0" err="1"/>
              <a:t>lý</a:t>
            </a:r>
            <a:r>
              <a:rPr lang="en-US" sz="2000" b="1" dirty="0"/>
              <a:t> user</a:t>
            </a:r>
          </a:p>
          <a:p>
            <a:pPr>
              <a:lnSpc>
                <a:spcPct val="150000"/>
              </a:lnSpc>
              <a:buClr>
                <a:srgbClr val="FF0000"/>
              </a:buClr>
            </a:pPr>
            <a:r>
              <a:rPr lang="en-US" sz="2000" b="1" dirty="0" err="1"/>
              <a:t>Buổi</a:t>
            </a:r>
            <a:r>
              <a:rPr lang="en-US" sz="2000" b="1" dirty="0"/>
              <a:t> 13. </a:t>
            </a:r>
            <a:r>
              <a:rPr lang="en-US" sz="2000" b="1" dirty="0" err="1"/>
              <a:t>Quản</a:t>
            </a:r>
            <a:r>
              <a:rPr lang="en-US" sz="2000" b="1" dirty="0"/>
              <a:t> </a:t>
            </a:r>
            <a:r>
              <a:rPr lang="en-US" sz="2000" b="1" dirty="0" err="1"/>
              <a:t>lý</a:t>
            </a:r>
            <a:r>
              <a:rPr lang="en-US" sz="2000" b="1" dirty="0"/>
              <a:t> </a:t>
            </a:r>
            <a:r>
              <a:rPr lang="en-US" sz="2000" b="1" dirty="0" err="1"/>
              <a:t>quyền</a:t>
            </a:r>
            <a:r>
              <a:rPr lang="en-US" sz="2000" b="1" dirty="0"/>
              <a:t>, </a:t>
            </a:r>
            <a:r>
              <a:rPr lang="en-US" sz="2000" b="1" dirty="0" err="1"/>
              <a:t>chức</a:t>
            </a:r>
            <a:r>
              <a:rPr lang="en-US" sz="2000" b="1" dirty="0"/>
              <a:t> </a:t>
            </a:r>
            <a:r>
              <a:rPr lang="en-US" sz="2000" b="1" dirty="0" err="1"/>
              <a:t>danh</a:t>
            </a:r>
            <a:endParaRPr lang="en-US" sz="2000" b="1" dirty="0"/>
          </a:p>
          <a:p>
            <a:pPr>
              <a:lnSpc>
                <a:spcPct val="150000"/>
              </a:lnSpc>
              <a:buClr>
                <a:srgbClr val="FF0000"/>
              </a:buClr>
            </a:pPr>
            <a:r>
              <a:rPr lang="en-US" sz="2000" b="1" dirty="0" err="1"/>
              <a:t>Buổi</a:t>
            </a:r>
            <a:r>
              <a:rPr lang="en-US" sz="2000" b="1" dirty="0"/>
              <a:t> 14. </a:t>
            </a:r>
            <a:r>
              <a:rPr lang="en-US" sz="2000" b="1" dirty="0" err="1"/>
              <a:t>Thực</a:t>
            </a:r>
            <a:r>
              <a:rPr lang="en-US" sz="2000" b="1" dirty="0"/>
              <a:t> </a:t>
            </a:r>
            <a:r>
              <a:rPr lang="en-US" sz="2000" b="1" dirty="0" err="1"/>
              <a:t>hành</a:t>
            </a:r>
            <a:r>
              <a:rPr lang="en-US" sz="2000" b="1" dirty="0"/>
              <a:t> </a:t>
            </a:r>
            <a:r>
              <a:rPr lang="en-US" sz="2000" b="1" dirty="0" err="1"/>
              <a:t>quản</a:t>
            </a:r>
            <a:r>
              <a:rPr lang="en-US" sz="2000" b="1" dirty="0"/>
              <a:t> </a:t>
            </a:r>
            <a:r>
              <a:rPr lang="en-US" sz="2000" b="1" dirty="0" err="1"/>
              <a:t>trị</a:t>
            </a:r>
            <a:r>
              <a:rPr lang="en-US" sz="2000" b="1" dirty="0"/>
              <a:t> user, </a:t>
            </a:r>
            <a:r>
              <a:rPr lang="en-US" sz="2000" b="1" dirty="0" err="1"/>
              <a:t>quyền</a:t>
            </a:r>
            <a:r>
              <a:rPr lang="en-US" sz="2000" b="1" dirty="0"/>
              <a:t>, </a:t>
            </a:r>
            <a:r>
              <a:rPr lang="en-US" sz="2000" b="1" dirty="0" err="1"/>
              <a:t>chức</a:t>
            </a:r>
            <a:r>
              <a:rPr lang="en-US" sz="2000" b="1" dirty="0"/>
              <a:t> </a:t>
            </a:r>
            <a:r>
              <a:rPr lang="en-US" sz="2000" b="1" dirty="0" err="1"/>
              <a:t>danh</a:t>
            </a:r>
            <a:endParaRPr lang="en-US" sz="2000" b="1" dirty="0"/>
          </a:p>
          <a:p>
            <a:pPr>
              <a:lnSpc>
                <a:spcPct val="150000"/>
              </a:lnSpc>
              <a:buClr>
                <a:srgbClr val="FF0000"/>
              </a:buClr>
            </a:pPr>
            <a:r>
              <a:rPr lang="en-US" sz="2000" b="1" dirty="0" err="1"/>
              <a:t>Buổi</a:t>
            </a:r>
            <a:r>
              <a:rPr lang="en-US" sz="2000" b="1" dirty="0"/>
              <a:t> 15. </a:t>
            </a:r>
            <a:r>
              <a:rPr lang="en-US" sz="2000" b="1" dirty="0" err="1"/>
              <a:t>Báo</a:t>
            </a:r>
            <a:r>
              <a:rPr lang="en-US" sz="2000" b="1" dirty="0"/>
              <a:t> </a:t>
            </a:r>
            <a:r>
              <a:rPr lang="en-US" sz="2000" b="1" dirty="0" err="1"/>
              <a:t>cáo</a:t>
            </a:r>
            <a:r>
              <a:rPr lang="en-US" sz="2000" b="1" dirty="0"/>
              <a:t> BTL Oracle Apex</a:t>
            </a:r>
          </a:p>
        </p:txBody>
      </p:sp>
    </p:spTree>
    <p:extLst>
      <p:ext uri="{BB962C8B-B14F-4D97-AF65-F5344CB8AC3E}">
        <p14:creationId xmlns:p14="http://schemas.microsoft.com/office/powerpoint/2010/main" val="3303475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86560-98F3-D83C-8BAF-F0C8EDC37C1E}"/>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252CC55E-D552-C673-D82E-6FF37DF7E370}"/>
              </a:ext>
            </a:extLst>
          </p:cNvPr>
          <p:cNvPicPr>
            <a:picLocks noChangeAspect="1"/>
          </p:cNvPicPr>
          <p:nvPr/>
        </p:nvPicPr>
        <p:blipFill>
          <a:blip r:embed="rId2"/>
          <a:stretch>
            <a:fillRect/>
          </a:stretch>
        </p:blipFill>
        <p:spPr>
          <a:xfrm>
            <a:off x="1551765" y="0"/>
            <a:ext cx="9088470" cy="6858000"/>
          </a:xfrm>
          <a:prstGeom prst="rect">
            <a:avLst/>
          </a:prstGeom>
        </p:spPr>
      </p:pic>
      <p:sp>
        <p:nvSpPr>
          <p:cNvPr id="5" name="Speech Bubble: Oval 4">
            <a:extLst>
              <a:ext uri="{FF2B5EF4-FFF2-40B4-BE49-F238E27FC236}">
                <a16:creationId xmlns:a16="http://schemas.microsoft.com/office/drawing/2014/main" id="{0423E0B1-068A-9A79-A02C-064615BCF540}"/>
              </a:ext>
            </a:extLst>
          </p:cNvPr>
          <p:cNvSpPr/>
          <p:nvPr/>
        </p:nvSpPr>
        <p:spPr>
          <a:xfrm>
            <a:off x="-91440" y="3282446"/>
            <a:ext cx="2903967" cy="1021977"/>
          </a:xfrm>
          <a:prstGeom prst="wedgeEllipseCallout">
            <a:avLst>
              <a:gd name="adj1" fmla="val 73613"/>
              <a:gd name="adj2" fmla="val -1995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err="1"/>
              <a:t>Tích</a:t>
            </a:r>
            <a:r>
              <a:rPr lang="en-US" b="1" dirty="0"/>
              <a:t> </a:t>
            </a:r>
            <a:r>
              <a:rPr lang="en-US" b="1" dirty="0" err="1"/>
              <a:t>vào</a:t>
            </a:r>
            <a:r>
              <a:rPr lang="en-US" b="1" dirty="0"/>
              <a:t> </a:t>
            </a:r>
            <a:r>
              <a:rPr lang="en-US" b="1" dirty="0" err="1"/>
              <a:t>đây</a:t>
            </a:r>
            <a:r>
              <a:rPr lang="en-US" b="1" dirty="0"/>
              <a:t>!</a:t>
            </a:r>
          </a:p>
        </p:txBody>
      </p:sp>
      <p:sp>
        <p:nvSpPr>
          <p:cNvPr id="6" name="Speech Bubble: Oval 5">
            <a:extLst>
              <a:ext uri="{FF2B5EF4-FFF2-40B4-BE49-F238E27FC236}">
                <a16:creationId xmlns:a16="http://schemas.microsoft.com/office/drawing/2014/main" id="{82CA3676-2953-FD64-9167-F099A9D0E3FF}"/>
              </a:ext>
            </a:extLst>
          </p:cNvPr>
          <p:cNvSpPr/>
          <p:nvPr/>
        </p:nvSpPr>
        <p:spPr>
          <a:xfrm>
            <a:off x="1551765" y="4471166"/>
            <a:ext cx="2903967" cy="1021977"/>
          </a:xfrm>
          <a:prstGeom prst="wedgeEllipseCallout">
            <a:avLst>
              <a:gd name="adj1" fmla="val 62767"/>
              <a:gd name="adj2" fmla="val -5574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abc123</a:t>
            </a:r>
          </a:p>
        </p:txBody>
      </p:sp>
    </p:spTree>
    <p:extLst>
      <p:ext uri="{BB962C8B-B14F-4D97-AF65-F5344CB8AC3E}">
        <p14:creationId xmlns:p14="http://schemas.microsoft.com/office/powerpoint/2010/main" val="1840186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60390-DF2C-31CB-8248-FD23F8C31376}"/>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EFE3F18F-2A3F-B1A1-73AA-9557ED8F2085}"/>
              </a:ext>
            </a:extLst>
          </p:cNvPr>
          <p:cNvPicPr>
            <a:picLocks noChangeAspect="1"/>
          </p:cNvPicPr>
          <p:nvPr/>
        </p:nvPicPr>
        <p:blipFill>
          <a:blip r:embed="rId2"/>
          <a:stretch>
            <a:fillRect/>
          </a:stretch>
        </p:blipFill>
        <p:spPr>
          <a:xfrm>
            <a:off x="2352675" y="905088"/>
            <a:ext cx="7486650" cy="5648325"/>
          </a:xfrm>
          <a:prstGeom prst="rect">
            <a:avLst/>
          </a:prstGeom>
        </p:spPr>
      </p:pic>
    </p:spTree>
    <p:extLst>
      <p:ext uri="{BB962C8B-B14F-4D97-AF65-F5344CB8AC3E}">
        <p14:creationId xmlns:p14="http://schemas.microsoft.com/office/powerpoint/2010/main" val="892666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C2ACE-1988-E860-CA54-E14BD883831C}"/>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F4A217AD-A3BB-3EB2-9813-0A946CF7013E}"/>
              </a:ext>
            </a:extLst>
          </p:cNvPr>
          <p:cNvPicPr>
            <a:picLocks noChangeAspect="1"/>
          </p:cNvPicPr>
          <p:nvPr/>
        </p:nvPicPr>
        <p:blipFill>
          <a:blip r:embed="rId2"/>
          <a:stretch>
            <a:fillRect/>
          </a:stretch>
        </p:blipFill>
        <p:spPr>
          <a:xfrm>
            <a:off x="1551765" y="0"/>
            <a:ext cx="9088470" cy="6858000"/>
          </a:xfrm>
          <a:prstGeom prst="rect">
            <a:avLst/>
          </a:prstGeom>
        </p:spPr>
      </p:pic>
    </p:spTree>
    <p:extLst>
      <p:ext uri="{BB962C8B-B14F-4D97-AF65-F5344CB8AC3E}">
        <p14:creationId xmlns:p14="http://schemas.microsoft.com/office/powerpoint/2010/main" val="2959069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DB49C-6266-F72D-A5B8-B162CAE85448}"/>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C100FC03-701F-F60B-903F-721223DED498}"/>
              </a:ext>
            </a:extLst>
          </p:cNvPr>
          <p:cNvPicPr>
            <a:picLocks noChangeAspect="1"/>
          </p:cNvPicPr>
          <p:nvPr/>
        </p:nvPicPr>
        <p:blipFill>
          <a:blip r:embed="rId2"/>
          <a:stretch>
            <a:fillRect/>
          </a:stretch>
        </p:blipFill>
        <p:spPr>
          <a:xfrm>
            <a:off x="2345738" y="932383"/>
            <a:ext cx="7486650" cy="5648325"/>
          </a:xfrm>
          <a:prstGeom prst="rect">
            <a:avLst/>
          </a:prstGeom>
        </p:spPr>
      </p:pic>
    </p:spTree>
    <p:extLst>
      <p:ext uri="{BB962C8B-B14F-4D97-AF65-F5344CB8AC3E}">
        <p14:creationId xmlns:p14="http://schemas.microsoft.com/office/powerpoint/2010/main" val="3477624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DB49A-52BD-364A-A9F3-05E048743DC3}"/>
              </a:ext>
            </a:extLst>
          </p:cNvPr>
          <p:cNvSpPr>
            <a:spLocks noGrp="1"/>
          </p:cNvSpPr>
          <p:nvPr>
            <p:ph type="title"/>
          </p:nvPr>
        </p:nvSpPr>
        <p:spPr/>
        <p:txBody>
          <a:bodyPr>
            <a:normAutofit fontScale="90000"/>
          </a:bodyPr>
          <a:lstStyle/>
          <a:p>
            <a:r>
              <a:rPr lang="en-US"/>
              <a:t>Video hướng dẫn cài đặt: </a:t>
            </a:r>
            <a:r>
              <a:rPr lang="en-US">
                <a:hlinkClick r:id="rId3"/>
              </a:rPr>
              <a:t>https://youtu.be/x0K7y2j_s8g</a:t>
            </a:r>
            <a:endParaRPr lang="en-US"/>
          </a:p>
        </p:txBody>
      </p:sp>
      <p:pic>
        <p:nvPicPr>
          <p:cNvPr id="5" name="Online Media 4" title="Hướng dẫn cài đặt Oracle Database 19c trên Windows và cấu hình Listener">
            <a:hlinkClick r:id="" action="ppaction://media"/>
            <a:extLst>
              <a:ext uri="{FF2B5EF4-FFF2-40B4-BE49-F238E27FC236}">
                <a16:creationId xmlns:a16="http://schemas.microsoft.com/office/drawing/2014/main" id="{9C1CB0DF-83ED-3DDC-6EF4-F76B54E185E7}"/>
              </a:ext>
            </a:extLst>
          </p:cNvPr>
          <p:cNvPicPr>
            <a:picLocks noRot="1" noChangeAspect="1"/>
          </p:cNvPicPr>
          <p:nvPr>
            <a:videoFile r:link="rId1"/>
          </p:nvPr>
        </p:nvPicPr>
        <p:blipFill>
          <a:blip r:embed="rId4"/>
          <a:stretch>
            <a:fillRect/>
          </a:stretch>
        </p:blipFill>
        <p:spPr>
          <a:xfrm>
            <a:off x="594701" y="720862"/>
            <a:ext cx="10862193" cy="6137138"/>
          </a:xfrm>
          <a:prstGeom prst="rect">
            <a:avLst/>
          </a:prstGeom>
        </p:spPr>
      </p:pic>
    </p:spTree>
    <p:extLst>
      <p:ext uri="{BB962C8B-B14F-4D97-AF65-F5344CB8AC3E}">
        <p14:creationId xmlns:p14="http://schemas.microsoft.com/office/powerpoint/2010/main" val="296091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4. Một số lưu ý quan trọng </a:t>
            </a:r>
            <a:endParaRPr lang="vi-VN"/>
          </a:p>
        </p:txBody>
      </p:sp>
      <p:sp>
        <p:nvSpPr>
          <p:cNvPr id="3" name="Rectangle 2"/>
          <p:cNvSpPr>
            <a:spLocks noChangeArrowheads="1"/>
          </p:cNvSpPr>
          <p:nvPr/>
        </p:nvSpPr>
        <p:spPr bwMode="auto">
          <a:xfrm>
            <a:off x="168415" y="762001"/>
            <a:ext cx="1171384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tabLst>
                <a:tab pos="360363" algn="l"/>
              </a:tabLst>
              <a:defRPr>
                <a:solidFill>
                  <a:schemeClr val="tx1"/>
                </a:solidFill>
                <a:latin typeface="Arial" panose="020B0604020202020204" pitchFamily="34" charset="0"/>
              </a:defRPr>
            </a:lvl1pPr>
            <a:lvl2pPr eaLnBrk="0" fontAlgn="base" hangingPunct="0">
              <a:spcBef>
                <a:spcPct val="0"/>
              </a:spcBef>
              <a:spcAft>
                <a:spcPct val="0"/>
              </a:spcAft>
              <a:tabLst>
                <a:tab pos="360363" algn="l"/>
              </a:tabLst>
              <a:defRPr>
                <a:solidFill>
                  <a:schemeClr val="tx1"/>
                </a:solidFill>
                <a:latin typeface="Arial" panose="020B0604020202020204" pitchFamily="34" charset="0"/>
              </a:defRPr>
            </a:lvl2pPr>
            <a:lvl3pPr eaLnBrk="0" fontAlgn="base" hangingPunct="0">
              <a:spcBef>
                <a:spcPct val="0"/>
              </a:spcBef>
              <a:spcAft>
                <a:spcPct val="0"/>
              </a:spcAft>
              <a:tabLst>
                <a:tab pos="360363" algn="l"/>
              </a:tabLst>
              <a:defRPr>
                <a:solidFill>
                  <a:schemeClr val="tx1"/>
                </a:solidFill>
                <a:latin typeface="Arial" panose="020B0604020202020204" pitchFamily="34" charset="0"/>
              </a:defRPr>
            </a:lvl3pPr>
            <a:lvl4pPr eaLnBrk="0" fontAlgn="base" hangingPunct="0">
              <a:spcBef>
                <a:spcPct val="0"/>
              </a:spcBef>
              <a:spcAft>
                <a:spcPct val="0"/>
              </a:spcAft>
              <a:tabLst>
                <a:tab pos="360363" algn="l"/>
              </a:tabLst>
              <a:defRPr>
                <a:solidFill>
                  <a:schemeClr val="tx1"/>
                </a:solidFill>
                <a:latin typeface="Arial" panose="020B0604020202020204" pitchFamily="34" charset="0"/>
              </a:defRPr>
            </a:lvl4pPr>
            <a:lvl5pPr eaLnBrk="0" fontAlgn="base" hangingPunct="0">
              <a:spcBef>
                <a:spcPct val="0"/>
              </a:spcBef>
              <a:spcAft>
                <a:spcPct val="0"/>
              </a:spcAft>
              <a:tabLst>
                <a:tab pos="360363" algn="l"/>
              </a:tabLst>
              <a:defRPr>
                <a:solidFill>
                  <a:schemeClr val="tx1"/>
                </a:solidFill>
                <a:latin typeface="Arial" panose="020B0604020202020204" pitchFamily="34" charset="0"/>
              </a:defRPr>
            </a:lvl5pPr>
            <a:lvl6pPr eaLnBrk="0" fontAlgn="base" hangingPunct="0">
              <a:spcBef>
                <a:spcPct val="0"/>
              </a:spcBef>
              <a:spcAft>
                <a:spcPct val="0"/>
              </a:spcAft>
              <a:tabLst>
                <a:tab pos="360363" algn="l"/>
              </a:tabLst>
              <a:defRPr>
                <a:solidFill>
                  <a:schemeClr val="tx1"/>
                </a:solidFill>
                <a:latin typeface="Arial" panose="020B0604020202020204" pitchFamily="34" charset="0"/>
              </a:defRPr>
            </a:lvl6pPr>
            <a:lvl7pPr eaLnBrk="0" fontAlgn="base" hangingPunct="0">
              <a:spcBef>
                <a:spcPct val="0"/>
              </a:spcBef>
              <a:spcAft>
                <a:spcPct val="0"/>
              </a:spcAft>
              <a:tabLst>
                <a:tab pos="360363" algn="l"/>
              </a:tabLst>
              <a:defRPr>
                <a:solidFill>
                  <a:schemeClr val="tx1"/>
                </a:solidFill>
                <a:latin typeface="Arial" panose="020B0604020202020204" pitchFamily="34" charset="0"/>
              </a:defRPr>
            </a:lvl7pPr>
            <a:lvl8pPr eaLnBrk="0" fontAlgn="base" hangingPunct="0">
              <a:spcBef>
                <a:spcPct val="0"/>
              </a:spcBef>
              <a:spcAft>
                <a:spcPct val="0"/>
              </a:spcAft>
              <a:tabLst>
                <a:tab pos="360363" algn="l"/>
              </a:tabLst>
              <a:defRPr>
                <a:solidFill>
                  <a:schemeClr val="tx1"/>
                </a:solidFill>
                <a:latin typeface="Arial" panose="020B0604020202020204" pitchFamily="34" charset="0"/>
              </a:defRPr>
            </a:lvl8pPr>
            <a:lvl9pPr eaLnBrk="0" fontAlgn="base" hangingPunct="0">
              <a:spcBef>
                <a:spcPct val="0"/>
              </a:spcBef>
              <a:spcAft>
                <a:spcPct val="0"/>
              </a:spcAft>
              <a:tabLst>
                <a:tab pos="360363" algn="l"/>
              </a:tabLs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vi-VN" sz="2400" b="1" i="1"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Mỗi khi khởi động máy, để làm việc được với CSDL oracle, ta tiến hành các công việc sau:</a:t>
            </a:r>
            <a:endParaRPr kumimoji="0" lang="vi-VN"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Char char="•"/>
              <a:tabLst>
                <a:tab pos="360363" algn="l"/>
              </a:tabLst>
            </a:pPr>
            <a:r>
              <a:rPr kumimoji="0" lang="vi-VN" altLang="ja-JP" sz="24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Kiểm tra các services của Oracle đã cài vào Window xem đã ở trạng thái started chưa. </a:t>
            </a:r>
            <a:r>
              <a:rPr kumimoji="0" lang="en-US" altLang="ja-JP" sz="24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Nếu chưa thì start lên. Để xem các services trong window, vào start, gõ </a:t>
            </a:r>
            <a:r>
              <a:rPr kumimoji="0" lang="en-US" altLang="ja-JP" sz="2400" b="1" i="0" u="none" strike="noStrike" cap="none" normalizeH="0" baseline="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services</a:t>
            </a:r>
            <a:endParaRPr kumimoji="0" lang="vi-VN" altLang="ja-JP"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tab pos="360363" algn="l"/>
              </a:tabLst>
            </a:pPr>
            <a:endParaRPr kumimoji="0" lang="vi-VN" altLang="ja-JP"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2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0446" y="2395183"/>
            <a:ext cx="8185187" cy="265173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73360" y="5046913"/>
            <a:ext cx="1183140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Lời khuyên:</a:t>
            </a:r>
            <a:r>
              <a:rPr kumimoji="0" lang="en-US" sz="2400" b="0"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nên thiết lập các service của oracle ở chế độ khởi động là </a:t>
            </a:r>
            <a:r>
              <a:rPr kumimoji="0" lang="en-US" sz="2400" b="1"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Manual </a:t>
            </a:r>
            <a:r>
              <a:rPr kumimoji="0" lang="en-US" sz="2400" b="0"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thay vì Automatic để giảm thời gian khởi động máy. Khi cần làm việc với oracle, ta tiến hành khởi động lần lượt 2 service là </a:t>
            </a:r>
            <a:r>
              <a:rPr kumimoji="0" lang="en-US" sz="2400" b="1"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OraclServiceORCL</a:t>
            </a:r>
            <a:r>
              <a:rPr kumimoji="0" lang="en-US" sz="2400" b="0"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và </a:t>
            </a:r>
            <a:r>
              <a:rPr kumimoji="0" lang="en-US" sz="2400" b="1"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OracleOraDb10g_home1TNSListener. </a:t>
            </a:r>
            <a:r>
              <a:rPr kumimoji="0" lang="en-US" sz="2400" b="0"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Chờ khoảng 1 phút để các tiến trình khởi động hoàn tất.</a:t>
            </a:r>
            <a:endParaRPr kumimoji="0" 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3046631"/>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4. Một số lưu ý quan trọng </a:t>
            </a:r>
            <a:endParaRPr lang="vi-VN"/>
          </a:p>
        </p:txBody>
      </p:sp>
      <p:sp>
        <p:nvSpPr>
          <p:cNvPr id="5" name="Rectangle 4"/>
          <p:cNvSpPr/>
          <p:nvPr/>
        </p:nvSpPr>
        <p:spPr>
          <a:xfrm>
            <a:off x="490329" y="837626"/>
            <a:ext cx="11330609" cy="2308324"/>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tabLst>
                <a:tab pos="360045" algn="l"/>
              </a:tabLst>
            </a:pPr>
            <a:r>
              <a:rPr lang="en-US" sz="2400" b="1">
                <a:latin typeface="Times New Roman" panose="02020603050405020304" pitchFamily="18" charset="0"/>
                <a:ea typeface="MS Mincho" panose="02020609040205080304" pitchFamily="49" charset="-128"/>
              </a:rPr>
              <a:t>Đăng nhập vào sqlplus với quyền sysdba:</a:t>
            </a:r>
            <a:endParaRPr lang="vi-VN" sz="2400" b="1">
              <a:latin typeface="Times New Roman" panose="02020603050405020304" pitchFamily="18" charset="0"/>
              <a:ea typeface="MS Mincho" panose="02020609040205080304" pitchFamily="49" charset="-128"/>
            </a:endParaRPr>
          </a:p>
          <a:p>
            <a:pPr marL="90170" marR="0" algn="just">
              <a:lnSpc>
                <a:spcPct val="150000"/>
              </a:lnSpc>
              <a:spcBef>
                <a:spcPts val="0"/>
              </a:spcBef>
              <a:spcAft>
                <a:spcPts val="0"/>
              </a:spcAft>
            </a:pPr>
            <a:r>
              <a:rPr lang="en-US" sz="2400">
                <a:latin typeface="Times New Roman" panose="02020603050405020304" pitchFamily="18" charset="0"/>
                <a:ea typeface="MS Mincho" panose="02020609040205080304" pitchFamily="49" charset="-128"/>
              </a:rPr>
              <a:t>+ Start\cmd (chạy với quyền admin)</a:t>
            </a:r>
            <a:endParaRPr lang="vi-VN" sz="2400">
              <a:latin typeface="Times New Roman" panose="02020603050405020304" pitchFamily="18" charset="0"/>
              <a:ea typeface="MS Mincho" panose="02020609040205080304" pitchFamily="49" charset="-128"/>
            </a:endParaRPr>
          </a:p>
          <a:p>
            <a:pPr marL="90170" marR="0" algn="just">
              <a:lnSpc>
                <a:spcPct val="150000"/>
              </a:lnSpc>
              <a:spcBef>
                <a:spcPts val="0"/>
              </a:spcBef>
              <a:spcAft>
                <a:spcPts val="0"/>
              </a:spcAft>
            </a:pPr>
            <a:r>
              <a:rPr lang="en-US" sz="2400">
                <a:latin typeface="Times New Roman" panose="02020603050405020304" pitchFamily="18" charset="0"/>
                <a:ea typeface="MS Mincho" panose="02020609040205080304" pitchFamily="49" charset="-128"/>
              </a:rPr>
              <a:t>+ Gõ: sqlplus sys/abc123 as sysdba (abc123 là mật khẩu database lúc cài đặt)</a:t>
            </a:r>
            <a:endParaRPr lang="vi-VN" sz="2400">
              <a:latin typeface="Times New Roman" panose="02020603050405020304" pitchFamily="18" charset="0"/>
              <a:ea typeface="MS Mincho" panose="02020609040205080304" pitchFamily="49" charset="-128"/>
            </a:endParaRPr>
          </a:p>
          <a:p>
            <a:pPr marL="342900" marR="0" lvl="0" indent="-342900" algn="just">
              <a:lnSpc>
                <a:spcPct val="150000"/>
              </a:lnSpc>
              <a:spcBef>
                <a:spcPts val="0"/>
              </a:spcBef>
              <a:spcAft>
                <a:spcPts val="0"/>
              </a:spcAft>
              <a:buFont typeface="Courier New" panose="02070309020205020404" pitchFamily="49" charset="0"/>
              <a:buChar char="o"/>
            </a:pPr>
            <a:r>
              <a:rPr lang="en-US" sz="2400">
                <a:latin typeface="Times New Roman" panose="02020603050405020304" pitchFamily="18" charset="0"/>
                <a:ea typeface="MS Mincho" panose="02020609040205080304" pitchFamily="49" charset="-128"/>
              </a:rPr>
              <a:t>Nếu trạng thái là Connected to: … thì đã đăng nhập thành công.</a:t>
            </a:r>
            <a:endParaRPr lang="vi-VN" sz="2400">
              <a:effectLst/>
              <a:latin typeface="Times New Roman" panose="02020603050405020304" pitchFamily="18" charset="0"/>
              <a:ea typeface="MS Mincho" panose="02020609040205080304" pitchFamily="49" charset="-128"/>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840374" y="3254706"/>
            <a:ext cx="8497377" cy="3029563"/>
          </a:xfrm>
          <a:prstGeom prst="rect">
            <a:avLst/>
          </a:prstGeom>
          <a:noFill/>
          <a:ln>
            <a:noFill/>
          </a:ln>
        </p:spPr>
      </p:pic>
    </p:spTree>
    <p:extLst>
      <p:ext uri="{BB962C8B-B14F-4D97-AF65-F5344CB8AC3E}">
        <p14:creationId xmlns:p14="http://schemas.microsoft.com/office/powerpoint/2010/main" val="3434276666"/>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4. Một số lưu ý quan trọng </a:t>
            </a:r>
            <a:endParaRPr lang="vi-VN"/>
          </a:p>
        </p:txBody>
      </p:sp>
      <p:sp>
        <p:nvSpPr>
          <p:cNvPr id="3" name="Rectangle 2"/>
          <p:cNvSpPr/>
          <p:nvPr/>
        </p:nvSpPr>
        <p:spPr>
          <a:xfrm>
            <a:off x="530086" y="913248"/>
            <a:ext cx="10774017" cy="646331"/>
          </a:xfrm>
          <a:prstGeom prst="rect">
            <a:avLst/>
          </a:prstGeom>
        </p:spPr>
        <p:txBody>
          <a:bodyPr wrap="square">
            <a:spAutoFit/>
          </a:bodyPr>
          <a:lstStyle/>
          <a:p>
            <a:pPr marL="342900" marR="0" lvl="0" indent="-342900" algn="just">
              <a:lnSpc>
                <a:spcPct val="150000"/>
              </a:lnSpc>
              <a:spcBef>
                <a:spcPts val="0"/>
              </a:spcBef>
              <a:spcAft>
                <a:spcPts val="0"/>
              </a:spcAft>
              <a:buFont typeface="Courier New" panose="02070309020205020404" pitchFamily="49" charset="0"/>
              <a:buChar char="o"/>
            </a:pPr>
            <a:r>
              <a:rPr lang="en-US" sz="2400">
                <a:latin typeface="Times New Roman" panose="02020603050405020304" pitchFamily="18" charset="0"/>
                <a:ea typeface="MS Mincho" panose="02020609040205080304" pitchFamily="49" charset="-128"/>
              </a:rPr>
              <a:t>Nếu trạng thái là Connected to an idle instance, tức là Instance chưa được startup.</a:t>
            </a:r>
            <a:endParaRPr lang="vi-VN" sz="2400">
              <a:effectLst/>
              <a:latin typeface="Times New Roman" panose="02020603050405020304" pitchFamily="18" charset="0"/>
              <a:ea typeface="MS Mincho" panose="02020609040205080304" pitchFamily="49" charset="-128"/>
            </a:endParaRP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2237939" y="1743957"/>
            <a:ext cx="7702247" cy="2761782"/>
          </a:xfrm>
          <a:prstGeom prst="rect">
            <a:avLst/>
          </a:prstGeom>
          <a:noFill/>
          <a:ln>
            <a:noFill/>
          </a:ln>
        </p:spPr>
      </p:pic>
      <p:sp>
        <p:nvSpPr>
          <p:cNvPr id="6" name="Rectangle 5"/>
          <p:cNvSpPr/>
          <p:nvPr/>
        </p:nvSpPr>
        <p:spPr>
          <a:xfrm>
            <a:off x="289054" y="4688964"/>
            <a:ext cx="7503016" cy="579967"/>
          </a:xfrm>
          <a:prstGeom prst="rect">
            <a:avLst/>
          </a:prstGeom>
        </p:spPr>
        <p:txBody>
          <a:bodyPr wrap="none">
            <a:spAutoFit/>
          </a:bodyPr>
          <a:lstStyle/>
          <a:p>
            <a:pPr marL="90170" marR="0">
              <a:lnSpc>
                <a:spcPct val="150000"/>
              </a:lnSpc>
              <a:spcBef>
                <a:spcPts val="0"/>
              </a:spcBef>
              <a:spcAft>
                <a:spcPts val="0"/>
              </a:spcAft>
            </a:pPr>
            <a:r>
              <a:rPr lang="en-US" sz="2400">
                <a:latin typeface="Times New Roman" panose="02020603050405020304" pitchFamily="18" charset="0"/>
                <a:ea typeface="MS Mincho" panose="02020609040205080304" pitchFamily="49" charset="-128"/>
              </a:rPr>
              <a:t>Ta tiến hành khởi động instance bằng cách gõ lệnh: startup</a:t>
            </a:r>
            <a:endParaRPr lang="vi-VN" sz="2400">
              <a:effectLst/>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2662246252"/>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5. Một số công trực quan làm việc với Oracle</a:t>
            </a:r>
          </a:p>
        </p:txBody>
      </p:sp>
      <p:sp>
        <p:nvSpPr>
          <p:cNvPr id="3" name="Rectangle 2"/>
          <p:cNvSpPr/>
          <p:nvPr/>
        </p:nvSpPr>
        <p:spPr>
          <a:xfrm>
            <a:off x="173361" y="855289"/>
            <a:ext cx="11831406" cy="1277850"/>
          </a:xfrm>
          <a:prstGeom prst="rect">
            <a:avLst/>
          </a:prstGeom>
        </p:spPr>
        <p:txBody>
          <a:bodyPr wrap="square">
            <a:spAutoFit/>
          </a:bodyPr>
          <a:lstStyle/>
          <a:p>
            <a:pPr indent="270510" algn="just">
              <a:lnSpc>
                <a:spcPct val="107000"/>
              </a:lnSpc>
              <a:spcAft>
                <a:spcPts val="800"/>
              </a:spcAft>
            </a:pPr>
            <a:r>
              <a:rPr lang="vi-VN" sz="2400">
                <a:latin typeface="Times New Roman" panose="02020603050405020304" pitchFamily="18" charset="0"/>
                <a:ea typeface="Arial" panose="020B0604020202020204" pitchFamily="34" charset="0"/>
                <a:cs typeface="Times New Roman" panose="02020603050405020304" pitchFamily="18" charset="0"/>
              </a:rPr>
              <a:t>Khác với SQLServer hoặc MySQL, khi cài đặt xong có sẵn công cụ trực quan </a:t>
            </a:r>
            <a:r>
              <a:rPr lang="en-US" sz="2400">
                <a:latin typeface="Times New Roman" panose="02020603050405020304" pitchFamily="18" charset="0"/>
                <a:ea typeface="Arial" panose="020B0604020202020204" pitchFamily="34" charset="0"/>
                <a:cs typeface="Times New Roman" panose="02020603050405020304" pitchFamily="18" charset="0"/>
              </a:rPr>
              <a:t>để</a:t>
            </a:r>
            <a:r>
              <a:rPr lang="vi-VN" sz="2400">
                <a:latin typeface="Times New Roman" panose="02020603050405020304" pitchFamily="18" charset="0"/>
                <a:ea typeface="Arial" panose="020B0604020202020204" pitchFamily="34" charset="0"/>
                <a:cs typeface="Times New Roman" panose="02020603050405020304" pitchFamily="18" charset="0"/>
              </a:rPr>
              <a:t> làm việc. Còn với Oracle sau khi cài đặt xong, ta cần cài đặt thêm một công cụ trực quan khác để làm việc với database, dưới đây là 2 công cụ phổ biến.</a:t>
            </a:r>
            <a:endParaRPr lang="vi-VN" sz="240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28856" y="2802897"/>
            <a:ext cx="5078592" cy="2683503"/>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485374" y="2802897"/>
            <a:ext cx="5519392" cy="3849694"/>
          </a:xfrm>
          <a:prstGeom prst="rect">
            <a:avLst/>
          </a:prstGeom>
          <a:noFill/>
          <a:ln>
            <a:noFill/>
          </a:ln>
        </p:spPr>
      </p:pic>
    </p:spTree>
    <p:extLst>
      <p:ext uri="{BB962C8B-B14F-4D97-AF65-F5344CB8AC3E}">
        <p14:creationId xmlns:p14="http://schemas.microsoft.com/office/powerpoint/2010/main" val="2444832755"/>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5.1. SQL Developer</a:t>
            </a:r>
          </a:p>
        </p:txBody>
      </p:sp>
      <p:pic>
        <p:nvPicPr>
          <p:cNvPr id="3" name="Picture 2"/>
          <p:cNvPicPr/>
          <p:nvPr/>
        </p:nvPicPr>
        <p:blipFill>
          <a:blip r:embed="rId2"/>
          <a:stretch>
            <a:fillRect/>
          </a:stretch>
        </p:blipFill>
        <p:spPr>
          <a:xfrm>
            <a:off x="4397762" y="728870"/>
            <a:ext cx="7290656" cy="6129130"/>
          </a:xfrm>
          <a:prstGeom prst="rect">
            <a:avLst/>
          </a:prstGeom>
        </p:spPr>
      </p:pic>
      <p:grpSp>
        <p:nvGrpSpPr>
          <p:cNvPr id="9" name="Group 8"/>
          <p:cNvGrpSpPr/>
          <p:nvPr/>
        </p:nvGrpSpPr>
        <p:grpSpPr>
          <a:xfrm>
            <a:off x="173360" y="1404732"/>
            <a:ext cx="3258953" cy="2981738"/>
            <a:chOff x="173360" y="1444488"/>
            <a:chExt cx="3258953" cy="2981738"/>
          </a:xfrm>
        </p:grpSpPr>
        <p:sp>
          <p:nvSpPr>
            <p:cNvPr id="6" name="Rectangular Callout 5"/>
            <p:cNvSpPr/>
            <p:nvPr/>
          </p:nvSpPr>
          <p:spPr>
            <a:xfrm>
              <a:off x="173360" y="1444488"/>
              <a:ext cx="3258953" cy="2981738"/>
            </a:xfrm>
            <a:prstGeom prst="wedgeRectCallout">
              <a:avLst>
                <a:gd name="adj1" fmla="val 82357"/>
                <a:gd name="adj2" fmla="val -3364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2400">
                  <a:solidFill>
                    <a:schemeClr val="tx1"/>
                  </a:solidFill>
                  <a:latin typeface="Times New Roman" panose="02020603050405020304" pitchFamily="18" charset="0"/>
                  <a:ea typeface="Arial" panose="020B0604020202020204" pitchFamily="34" charset="0"/>
                  <a:cs typeface="Times New Roman" panose="02020603050405020304" pitchFamily="18" charset="0"/>
                </a:rPr>
                <a:t>Bấm biểu tượng </a:t>
              </a:r>
              <a:endParaRPr lang="vi-VN" sz="2400">
                <a:solidFill>
                  <a:schemeClr val="tx1"/>
                </a:solidFill>
                <a:latin typeface="Arial" panose="020B0604020202020204" pitchFamily="34" charset="0"/>
              </a:endParaRPr>
            </a:p>
            <a:p>
              <a:pPr lvl="0" algn="ctr"/>
              <a:r>
                <a:rPr lang="vi-VN" sz="2400">
                  <a:solidFill>
                    <a:schemeClr val="tx1"/>
                  </a:solidFill>
                  <a:latin typeface="Times New Roman" panose="02020603050405020304" pitchFamily="18" charset="0"/>
                  <a:ea typeface="Arial" panose="020B0604020202020204" pitchFamily="34" charset="0"/>
                  <a:cs typeface="Times New Roman" panose="02020603050405020304" pitchFamily="18" charset="0"/>
                </a:rPr>
                <a:t> (dấu + màu xanh) để tạo một kết nối mới đến 1 s</a:t>
              </a:r>
              <a:r>
                <a:rPr lang="en-US" sz="2400">
                  <a:solidFill>
                    <a:schemeClr val="tx1"/>
                  </a:solidFill>
                  <a:latin typeface="Times New Roman" panose="02020603050405020304" pitchFamily="18" charset="0"/>
                  <a:ea typeface="Arial" panose="020B0604020202020204" pitchFamily="34" charset="0"/>
                  <a:cs typeface="Times New Roman" panose="02020603050405020304" pitchFamily="18" charset="0"/>
                </a:rPr>
                <a:t>c</a:t>
              </a:r>
              <a:r>
                <a:rPr lang="vi-VN" sz="2400">
                  <a:solidFill>
                    <a:schemeClr val="tx1"/>
                  </a:solidFill>
                  <a:latin typeface="Times New Roman" panose="02020603050405020304" pitchFamily="18" charset="0"/>
                  <a:ea typeface="Arial" panose="020B0604020202020204" pitchFamily="34" charset="0"/>
                  <a:cs typeface="Times New Roman" panose="02020603050405020304" pitchFamily="18" charset="0"/>
                </a:rPr>
                <a:t>hema trong database, nhập các thông tin như hình dưới, nếu test thành công, thì bấm connect.</a:t>
              </a:r>
              <a:endParaRPr lang="vi-VN" sz="2400">
                <a:solidFill>
                  <a:schemeClr val="tx1"/>
                </a:solidFill>
                <a:latin typeface="Arial" panose="020B0604020202020204" pitchFamily="34" charset="0"/>
              </a:endParaRPr>
            </a:p>
          </p:txBody>
        </p:sp>
        <p:pic>
          <p:nvPicPr>
            <p:cNvPr id="11"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2152" y="1694002"/>
              <a:ext cx="338369" cy="32145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37944234"/>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7A44-8FB0-6986-8CF8-35B7918E5D06}"/>
              </a:ext>
            </a:extLst>
          </p:cNvPr>
          <p:cNvSpPr>
            <a:spLocks noGrp="1"/>
          </p:cNvSpPr>
          <p:nvPr>
            <p:ph type="title"/>
          </p:nvPr>
        </p:nvSpPr>
        <p:spPr/>
        <p:txBody>
          <a:bodyPr/>
          <a:lstStyle/>
          <a:p>
            <a:r>
              <a:rPr lang="en-US" dirty="0"/>
              <a:t>CÁCH THỨC ĐÁNH GIÁ HỌC PHẦN</a:t>
            </a:r>
          </a:p>
        </p:txBody>
      </p:sp>
      <p:graphicFrame>
        <p:nvGraphicFramePr>
          <p:cNvPr id="3" name="Table 2">
            <a:extLst>
              <a:ext uri="{FF2B5EF4-FFF2-40B4-BE49-F238E27FC236}">
                <a16:creationId xmlns:a16="http://schemas.microsoft.com/office/drawing/2014/main" id="{0CB18047-4DEA-0C3D-A7B9-9E650C2272E2}"/>
              </a:ext>
            </a:extLst>
          </p:cNvPr>
          <p:cNvGraphicFramePr>
            <a:graphicFrameLocks noGrp="1"/>
          </p:cNvGraphicFramePr>
          <p:nvPr>
            <p:extLst>
              <p:ext uri="{D42A27DB-BD31-4B8C-83A1-F6EECF244321}">
                <p14:modId xmlns:p14="http://schemas.microsoft.com/office/powerpoint/2010/main" val="1572656276"/>
              </p:ext>
            </p:extLst>
          </p:nvPr>
        </p:nvGraphicFramePr>
        <p:xfrm>
          <a:off x="566513" y="1170748"/>
          <a:ext cx="11045100" cy="4876800"/>
        </p:xfrm>
        <a:graphic>
          <a:graphicData uri="http://schemas.openxmlformats.org/drawingml/2006/table">
            <a:tbl>
              <a:tblPr>
                <a:tableStyleId>{5C22544A-7EE6-4342-B048-85BDC9FD1C3A}</a:tableStyleId>
              </a:tblPr>
              <a:tblGrid>
                <a:gridCol w="1770018">
                  <a:extLst>
                    <a:ext uri="{9D8B030D-6E8A-4147-A177-3AD203B41FA5}">
                      <a16:colId xmlns:a16="http://schemas.microsoft.com/office/drawing/2014/main" val="4227819879"/>
                    </a:ext>
                  </a:extLst>
                </a:gridCol>
                <a:gridCol w="1770018">
                  <a:extLst>
                    <a:ext uri="{9D8B030D-6E8A-4147-A177-3AD203B41FA5}">
                      <a16:colId xmlns:a16="http://schemas.microsoft.com/office/drawing/2014/main" val="141089809"/>
                    </a:ext>
                  </a:extLst>
                </a:gridCol>
                <a:gridCol w="3055410">
                  <a:extLst>
                    <a:ext uri="{9D8B030D-6E8A-4147-A177-3AD203B41FA5}">
                      <a16:colId xmlns:a16="http://schemas.microsoft.com/office/drawing/2014/main" val="3648399721"/>
                    </a:ext>
                  </a:extLst>
                </a:gridCol>
                <a:gridCol w="3055410">
                  <a:extLst>
                    <a:ext uri="{9D8B030D-6E8A-4147-A177-3AD203B41FA5}">
                      <a16:colId xmlns:a16="http://schemas.microsoft.com/office/drawing/2014/main" val="3013676509"/>
                    </a:ext>
                  </a:extLst>
                </a:gridCol>
                <a:gridCol w="1394244">
                  <a:extLst>
                    <a:ext uri="{9D8B030D-6E8A-4147-A177-3AD203B41FA5}">
                      <a16:colId xmlns:a16="http://schemas.microsoft.com/office/drawing/2014/main" val="1792885741"/>
                    </a:ext>
                  </a:extLst>
                </a:gridCol>
              </a:tblGrid>
              <a:tr h="0">
                <a:tc rowSpan="3">
                  <a:txBody>
                    <a:bodyPr/>
                    <a:lstStyle/>
                    <a:p>
                      <a:pPr algn="l">
                        <a:tabLst>
                          <a:tab pos="2743200" algn="ctr"/>
                          <a:tab pos="5486400" algn="r"/>
                        </a:tabLst>
                      </a:pPr>
                      <a:r>
                        <a:rPr lang="en-US" sz="2000" b="1" kern="100" dirty="0">
                          <a:effectLst/>
                        </a:rPr>
                        <a:t>A1. </a:t>
                      </a:r>
                      <a:r>
                        <a:rPr lang="en-US" sz="2000" b="1" kern="100" dirty="0" err="1">
                          <a:effectLst/>
                        </a:rPr>
                        <a:t>Đánh</a:t>
                      </a:r>
                      <a:r>
                        <a:rPr lang="en-US" sz="2000" b="1" kern="100" dirty="0">
                          <a:effectLst/>
                        </a:rPr>
                        <a:t> </a:t>
                      </a:r>
                      <a:r>
                        <a:rPr lang="en-US" sz="2000" b="1" kern="100" dirty="0" err="1">
                          <a:effectLst/>
                        </a:rPr>
                        <a:t>giá</a:t>
                      </a:r>
                      <a:r>
                        <a:rPr lang="en-US" sz="2000" b="1" kern="100" dirty="0">
                          <a:effectLst/>
                        </a:rPr>
                        <a:t> </a:t>
                      </a:r>
                      <a:r>
                        <a:rPr lang="en-US" sz="2000" b="1" kern="100" dirty="0" err="1">
                          <a:effectLst/>
                        </a:rPr>
                        <a:t>quá</a:t>
                      </a:r>
                      <a:r>
                        <a:rPr lang="en-US" sz="2000" b="1" kern="100" dirty="0">
                          <a:effectLst/>
                        </a:rPr>
                        <a:t> </a:t>
                      </a:r>
                      <a:r>
                        <a:rPr lang="en-US" sz="2000" b="1" kern="100" dirty="0" err="1">
                          <a:effectLst/>
                        </a:rPr>
                        <a:t>trình</a:t>
                      </a:r>
                      <a:endParaRPr lang="en-US" sz="1600" b="1" kern="100" dirty="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l">
                        <a:tabLst>
                          <a:tab pos="2743200" algn="ctr"/>
                          <a:tab pos="5486400" algn="r"/>
                        </a:tabLst>
                      </a:pPr>
                      <a:r>
                        <a:rPr lang="en-US" sz="2000" b="1" kern="100" dirty="0">
                          <a:effectLst/>
                        </a:rPr>
                        <a:t>A1.1 </a:t>
                      </a:r>
                      <a:r>
                        <a:rPr lang="en-US" sz="2000" b="1" kern="100" dirty="0" err="1">
                          <a:effectLst/>
                        </a:rPr>
                        <a:t>Báo</a:t>
                      </a:r>
                      <a:r>
                        <a:rPr lang="en-US" sz="2000" b="1" kern="100" dirty="0">
                          <a:effectLst/>
                        </a:rPr>
                        <a:t> </a:t>
                      </a:r>
                      <a:r>
                        <a:rPr lang="en-US" sz="2000" b="1" kern="100" dirty="0" err="1">
                          <a:effectLst/>
                        </a:rPr>
                        <a:t>cáo</a:t>
                      </a:r>
                      <a:r>
                        <a:rPr lang="en-US" sz="2000" b="1" kern="100" dirty="0">
                          <a:effectLst/>
                        </a:rPr>
                        <a:t> BTL</a:t>
                      </a:r>
                      <a:endParaRPr lang="en-US" sz="1600" b="1" kern="100" dirty="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ctr">
                        <a:tabLst>
                          <a:tab pos="2743200" algn="ctr"/>
                          <a:tab pos="5486400" algn="r"/>
                        </a:tabLst>
                      </a:pPr>
                      <a:r>
                        <a:rPr lang="en-US" sz="2000" b="1" kern="100">
                          <a:effectLst/>
                        </a:rPr>
                        <a:t>G.1.1</a:t>
                      </a:r>
                      <a:endParaRPr lang="en-US" sz="1600" b="1" kern="10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just">
                        <a:tabLst>
                          <a:tab pos="2743200" algn="ctr"/>
                          <a:tab pos="5486400" algn="r"/>
                        </a:tabLst>
                      </a:pPr>
                      <a:r>
                        <a:rPr lang="en-US" sz="2000" b="1" kern="100" dirty="0" err="1">
                          <a:effectLst/>
                        </a:rPr>
                        <a:t>Báo</a:t>
                      </a:r>
                      <a:r>
                        <a:rPr lang="en-US" sz="2000" b="1" kern="100" dirty="0">
                          <a:effectLst/>
                        </a:rPr>
                        <a:t> </a:t>
                      </a:r>
                      <a:r>
                        <a:rPr lang="en-US" sz="2000" b="1" kern="100" dirty="0" err="1">
                          <a:effectLst/>
                        </a:rPr>
                        <a:t>cáo</a:t>
                      </a:r>
                      <a:r>
                        <a:rPr lang="en-US" sz="2000" b="1" kern="100" dirty="0">
                          <a:effectLst/>
                        </a:rPr>
                        <a:t> </a:t>
                      </a:r>
                      <a:r>
                        <a:rPr lang="en-US" sz="2000" b="1" kern="100" dirty="0" err="1">
                          <a:effectLst/>
                        </a:rPr>
                        <a:t>xây</a:t>
                      </a:r>
                      <a:r>
                        <a:rPr lang="en-US" sz="2000" b="1" kern="100" dirty="0">
                          <a:effectLst/>
                        </a:rPr>
                        <a:t> </a:t>
                      </a:r>
                      <a:r>
                        <a:rPr lang="en-US" sz="2000" b="1" kern="100" dirty="0" err="1">
                          <a:effectLst/>
                        </a:rPr>
                        <a:t>dựng</a:t>
                      </a:r>
                      <a:r>
                        <a:rPr lang="en-US" sz="2000" b="1" kern="100" dirty="0">
                          <a:effectLst/>
                        </a:rPr>
                        <a:t> </a:t>
                      </a:r>
                      <a:r>
                        <a:rPr lang="en-US" sz="2000" b="1" kern="100" dirty="0" err="1">
                          <a:effectLst/>
                        </a:rPr>
                        <a:t>ứng</a:t>
                      </a:r>
                      <a:r>
                        <a:rPr lang="en-US" sz="2000" b="1" kern="100" dirty="0">
                          <a:effectLst/>
                        </a:rPr>
                        <a:t> </a:t>
                      </a:r>
                      <a:r>
                        <a:rPr lang="en-US" sz="2000" b="1" kern="100" dirty="0" err="1">
                          <a:effectLst/>
                        </a:rPr>
                        <a:t>dụng</a:t>
                      </a:r>
                      <a:r>
                        <a:rPr lang="en-US" sz="2000" b="1" kern="100" dirty="0">
                          <a:effectLst/>
                        </a:rPr>
                        <a:t> </a:t>
                      </a:r>
                      <a:r>
                        <a:rPr lang="en-US" sz="2000" b="1" kern="100" dirty="0" err="1">
                          <a:effectLst/>
                        </a:rPr>
                        <a:t>trên</a:t>
                      </a:r>
                      <a:r>
                        <a:rPr lang="en-US" sz="2000" b="1" kern="100" dirty="0">
                          <a:effectLst/>
                        </a:rPr>
                        <a:t> Oracle Apex</a:t>
                      </a:r>
                      <a:endParaRPr lang="en-US" sz="1600" b="1" kern="100" dirty="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ctr">
                        <a:spcAft>
                          <a:spcPts val="0"/>
                        </a:spcAft>
                        <a:tabLst>
                          <a:tab pos="2743200" algn="ctr"/>
                          <a:tab pos="5486400" algn="r"/>
                        </a:tabLst>
                      </a:pPr>
                      <a:r>
                        <a:rPr lang="en-US" sz="2000" b="1" kern="100" dirty="0">
                          <a:effectLst/>
                        </a:rPr>
                        <a:t>30%</a:t>
                      </a:r>
                      <a:endParaRPr lang="en-US" sz="1600" b="1" kern="100" dirty="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nchor="ctr"/>
                </a:tc>
                <a:extLst>
                  <a:ext uri="{0D108BD9-81ED-4DB2-BD59-A6C34878D82A}">
                    <a16:rowId xmlns:a16="http://schemas.microsoft.com/office/drawing/2014/main" val="346978869"/>
                  </a:ext>
                </a:extLst>
              </a:tr>
              <a:tr h="53975">
                <a:tc vMerge="1">
                  <a:txBody>
                    <a:bodyPr/>
                    <a:lstStyle/>
                    <a:p>
                      <a:endParaRPr lang="en-US"/>
                    </a:p>
                  </a:txBody>
                  <a:tcPr/>
                </a:tc>
                <a:tc>
                  <a:txBody>
                    <a:bodyPr/>
                    <a:lstStyle/>
                    <a:p>
                      <a:pPr algn="l"/>
                      <a:r>
                        <a:rPr lang="en-US" sz="2000" b="1" kern="100">
                          <a:effectLst/>
                        </a:rPr>
                        <a:t> </a:t>
                      </a:r>
                      <a:endParaRPr lang="en-US" sz="1600" b="1" kern="10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ctr">
                        <a:tabLst>
                          <a:tab pos="2743200" algn="ctr"/>
                          <a:tab pos="5486400" algn="r"/>
                        </a:tabLst>
                      </a:pPr>
                      <a:r>
                        <a:rPr lang="en-US" sz="2000" b="1" kern="100">
                          <a:effectLst/>
                        </a:rPr>
                        <a:t> </a:t>
                      </a:r>
                      <a:endParaRPr lang="en-US" sz="1600" b="1" kern="10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just">
                        <a:tabLst>
                          <a:tab pos="2743200" algn="ctr"/>
                          <a:tab pos="5486400" algn="r"/>
                        </a:tabLst>
                      </a:pPr>
                      <a:r>
                        <a:rPr lang="en-US" sz="2000" b="1" kern="100">
                          <a:effectLst/>
                        </a:rPr>
                        <a:t> </a:t>
                      </a:r>
                      <a:endParaRPr lang="en-US" sz="1600" b="1" kern="10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ctr">
                        <a:tabLst>
                          <a:tab pos="2743200" algn="ctr"/>
                          <a:tab pos="5486400" algn="r"/>
                        </a:tabLst>
                      </a:pPr>
                      <a:r>
                        <a:rPr lang="en-US" sz="2000" b="1" kern="100">
                          <a:effectLst/>
                        </a:rPr>
                        <a:t> </a:t>
                      </a:r>
                      <a:endParaRPr lang="en-US" sz="1600" b="1" kern="10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nchor="ctr"/>
                </a:tc>
                <a:extLst>
                  <a:ext uri="{0D108BD9-81ED-4DB2-BD59-A6C34878D82A}">
                    <a16:rowId xmlns:a16="http://schemas.microsoft.com/office/drawing/2014/main" val="1024372024"/>
                  </a:ext>
                </a:extLst>
              </a:tr>
              <a:tr h="300355">
                <a:tc vMerge="1">
                  <a:txBody>
                    <a:bodyPr/>
                    <a:lstStyle/>
                    <a:p>
                      <a:endParaRPr lang="en-US"/>
                    </a:p>
                  </a:txBody>
                  <a:tcPr/>
                </a:tc>
                <a:tc>
                  <a:txBody>
                    <a:bodyPr/>
                    <a:lstStyle/>
                    <a:p>
                      <a:pPr algn="l"/>
                      <a:r>
                        <a:rPr lang="en-US" sz="2000" b="1" kern="100" dirty="0">
                          <a:effectLst/>
                        </a:rPr>
                        <a:t>A1.3 </a:t>
                      </a:r>
                      <a:r>
                        <a:rPr lang="en-US" sz="2000" b="1" kern="100" dirty="0" err="1">
                          <a:effectLst/>
                        </a:rPr>
                        <a:t>Điểm</a:t>
                      </a:r>
                      <a:r>
                        <a:rPr lang="en-US" sz="2000" b="1" kern="100" dirty="0">
                          <a:effectLst/>
                        </a:rPr>
                        <a:t> </a:t>
                      </a:r>
                      <a:r>
                        <a:rPr lang="en-US" sz="2000" b="1" kern="100" dirty="0" err="1">
                          <a:effectLst/>
                        </a:rPr>
                        <a:t>danh</a:t>
                      </a:r>
                      <a:endParaRPr lang="en-US" sz="1600" b="1" kern="100" dirty="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ctr">
                        <a:tabLst>
                          <a:tab pos="2743200" algn="ctr"/>
                          <a:tab pos="5486400" algn="r"/>
                        </a:tabLst>
                      </a:pPr>
                      <a:r>
                        <a:rPr lang="en-US" sz="2000" b="1" kern="100">
                          <a:effectLst/>
                        </a:rPr>
                        <a:t> </a:t>
                      </a:r>
                      <a:endParaRPr lang="en-US" sz="1600" b="1" kern="10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just">
                        <a:tabLst>
                          <a:tab pos="2743200" algn="ctr"/>
                          <a:tab pos="5486400" algn="r"/>
                        </a:tabLst>
                      </a:pPr>
                      <a:r>
                        <a:rPr lang="en-US" sz="2000" b="1" kern="100" dirty="0" err="1">
                          <a:effectLst/>
                        </a:rPr>
                        <a:t>Chuyên</a:t>
                      </a:r>
                      <a:r>
                        <a:rPr lang="en-US" sz="2000" b="1" kern="100" dirty="0">
                          <a:effectLst/>
                        </a:rPr>
                        <a:t> </a:t>
                      </a:r>
                      <a:r>
                        <a:rPr lang="en-US" sz="2000" b="1" kern="100" dirty="0" err="1">
                          <a:effectLst/>
                        </a:rPr>
                        <a:t>cần</a:t>
                      </a:r>
                      <a:endParaRPr lang="en-US" sz="1600" b="1" kern="100" dirty="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ctr">
                        <a:tabLst>
                          <a:tab pos="2743200" algn="ctr"/>
                          <a:tab pos="5486400" algn="r"/>
                        </a:tabLst>
                      </a:pPr>
                      <a:r>
                        <a:rPr lang="en-US" sz="2000" b="1" kern="100">
                          <a:effectLst/>
                        </a:rPr>
                        <a:t>10%</a:t>
                      </a:r>
                      <a:endParaRPr lang="en-US" sz="1600" b="1" kern="10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nchor="ctr"/>
                </a:tc>
                <a:extLst>
                  <a:ext uri="{0D108BD9-81ED-4DB2-BD59-A6C34878D82A}">
                    <a16:rowId xmlns:a16="http://schemas.microsoft.com/office/drawing/2014/main" val="1797699485"/>
                  </a:ext>
                </a:extLst>
              </a:tr>
              <a:tr h="158750">
                <a:tc>
                  <a:txBody>
                    <a:bodyPr/>
                    <a:lstStyle/>
                    <a:p>
                      <a:pPr algn="l"/>
                      <a:r>
                        <a:rPr lang="en-US" sz="2000" b="1" kern="100" dirty="0">
                          <a:effectLst/>
                        </a:rPr>
                        <a:t>A2. </a:t>
                      </a:r>
                      <a:r>
                        <a:rPr lang="en-US" sz="2000" b="1" kern="100" dirty="0" err="1">
                          <a:effectLst/>
                        </a:rPr>
                        <a:t>Đánh</a:t>
                      </a:r>
                      <a:r>
                        <a:rPr lang="en-US" sz="2000" b="1" kern="100" dirty="0">
                          <a:effectLst/>
                        </a:rPr>
                        <a:t> </a:t>
                      </a:r>
                      <a:r>
                        <a:rPr lang="en-US" sz="2000" b="1" kern="100" dirty="0" err="1">
                          <a:effectLst/>
                        </a:rPr>
                        <a:t>giá</a:t>
                      </a:r>
                      <a:r>
                        <a:rPr lang="en-US" sz="2000" b="1" kern="100" dirty="0">
                          <a:effectLst/>
                        </a:rPr>
                        <a:t> </a:t>
                      </a:r>
                      <a:r>
                        <a:rPr lang="en-US" sz="2000" b="1" kern="100" dirty="0" err="1">
                          <a:effectLst/>
                        </a:rPr>
                        <a:t>kết</a:t>
                      </a:r>
                      <a:r>
                        <a:rPr lang="en-US" sz="2000" b="1" kern="100" dirty="0">
                          <a:effectLst/>
                        </a:rPr>
                        <a:t> </a:t>
                      </a:r>
                      <a:r>
                        <a:rPr lang="en-US" sz="2000" b="1" kern="100" dirty="0" err="1">
                          <a:effectLst/>
                        </a:rPr>
                        <a:t>thúc</a:t>
                      </a:r>
                      <a:r>
                        <a:rPr lang="en-US" sz="2000" b="1" kern="100" dirty="0">
                          <a:effectLst/>
                        </a:rPr>
                        <a:t> </a:t>
                      </a:r>
                      <a:r>
                        <a:rPr lang="en-US" sz="2000" b="1" kern="100" dirty="0" err="1">
                          <a:effectLst/>
                        </a:rPr>
                        <a:t>học</a:t>
                      </a:r>
                      <a:r>
                        <a:rPr lang="en-US" sz="2000" b="1" kern="100" dirty="0">
                          <a:effectLst/>
                        </a:rPr>
                        <a:t> </a:t>
                      </a:r>
                      <a:r>
                        <a:rPr lang="en-US" sz="2000" b="1" kern="100" dirty="0" err="1">
                          <a:effectLst/>
                        </a:rPr>
                        <a:t>phần</a:t>
                      </a:r>
                      <a:endParaRPr lang="en-US" sz="1600" b="1" kern="100" dirty="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l"/>
                      <a:r>
                        <a:rPr lang="en-US" sz="2000" b="1" kern="100" dirty="0">
                          <a:effectLst/>
                        </a:rPr>
                        <a:t>A.2.1 </a:t>
                      </a:r>
                      <a:r>
                        <a:rPr lang="en-US" sz="2000" b="1" kern="100" dirty="0" err="1">
                          <a:effectLst/>
                        </a:rPr>
                        <a:t>Thực</a:t>
                      </a:r>
                      <a:r>
                        <a:rPr lang="en-US" sz="2000" b="1" kern="100" dirty="0">
                          <a:effectLst/>
                        </a:rPr>
                        <a:t> </a:t>
                      </a:r>
                      <a:r>
                        <a:rPr lang="en-US" sz="2000" b="1" kern="100" dirty="0" err="1">
                          <a:effectLst/>
                        </a:rPr>
                        <a:t>hành</a:t>
                      </a:r>
                      <a:r>
                        <a:rPr lang="en-US" sz="2000" b="1" kern="100" dirty="0">
                          <a:effectLst/>
                        </a:rPr>
                        <a:t> + </a:t>
                      </a:r>
                      <a:r>
                        <a:rPr lang="en-US" sz="2000" b="1" kern="100" dirty="0" err="1">
                          <a:effectLst/>
                        </a:rPr>
                        <a:t>Vấn</a:t>
                      </a:r>
                      <a:r>
                        <a:rPr lang="en-US" sz="2000" b="1" kern="100" dirty="0">
                          <a:effectLst/>
                        </a:rPr>
                        <a:t> </a:t>
                      </a:r>
                      <a:r>
                        <a:rPr lang="en-US" sz="2000" b="1" kern="100" dirty="0" err="1">
                          <a:effectLst/>
                        </a:rPr>
                        <a:t>đáp</a:t>
                      </a:r>
                      <a:r>
                        <a:rPr lang="en-US" sz="2000" b="1" kern="100" dirty="0">
                          <a:effectLst/>
                        </a:rPr>
                        <a:t> </a:t>
                      </a:r>
                      <a:endParaRPr lang="en-US" sz="1600" b="1" kern="100" dirty="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ctr">
                        <a:tabLst>
                          <a:tab pos="2743200" algn="ctr"/>
                          <a:tab pos="5486400" algn="r"/>
                        </a:tabLst>
                      </a:pPr>
                      <a:r>
                        <a:rPr lang="en-US" sz="2000" b="1" kern="100" dirty="0">
                          <a:effectLst/>
                        </a:rPr>
                        <a:t>G.1.(1-3)</a:t>
                      </a:r>
                      <a:endParaRPr lang="en-US" sz="1600" b="1" kern="100" dirty="0">
                        <a:effectLst/>
                      </a:endParaRPr>
                    </a:p>
                    <a:p>
                      <a:pPr algn="ctr">
                        <a:tabLst>
                          <a:tab pos="2743200" algn="ctr"/>
                          <a:tab pos="5486400" algn="r"/>
                        </a:tabLst>
                      </a:pPr>
                      <a:r>
                        <a:rPr lang="en-US" sz="2000" b="1" kern="100" dirty="0">
                          <a:effectLst/>
                        </a:rPr>
                        <a:t>G.2.3</a:t>
                      </a:r>
                      <a:endParaRPr lang="en-US" sz="1600" b="1" kern="100" dirty="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just">
                        <a:tabLst>
                          <a:tab pos="339725" algn="l"/>
                        </a:tabLst>
                      </a:pPr>
                      <a:r>
                        <a:rPr lang="en-US" sz="2000" b="1" kern="100" dirty="0">
                          <a:effectLst/>
                        </a:rPr>
                        <a:t>- </a:t>
                      </a:r>
                      <a:r>
                        <a:rPr lang="en-US" sz="2000" b="1" kern="100" dirty="0" err="1">
                          <a:effectLst/>
                        </a:rPr>
                        <a:t>Kiểm</a:t>
                      </a:r>
                      <a:r>
                        <a:rPr lang="en-US" sz="2000" b="1" kern="100" dirty="0">
                          <a:effectLst/>
                        </a:rPr>
                        <a:t> </a:t>
                      </a:r>
                      <a:r>
                        <a:rPr lang="en-US" sz="2000" b="1" kern="100" dirty="0" err="1">
                          <a:effectLst/>
                        </a:rPr>
                        <a:t>tra</a:t>
                      </a:r>
                      <a:r>
                        <a:rPr lang="en-US" sz="2000" b="1" kern="100" dirty="0">
                          <a:effectLst/>
                        </a:rPr>
                        <a:t> </a:t>
                      </a:r>
                      <a:r>
                        <a:rPr lang="en-US" sz="2000" b="1" kern="100" dirty="0" err="1">
                          <a:effectLst/>
                        </a:rPr>
                        <a:t>trắc</a:t>
                      </a:r>
                      <a:r>
                        <a:rPr lang="en-US" sz="2000" b="1" kern="100" dirty="0">
                          <a:effectLst/>
                        </a:rPr>
                        <a:t> </a:t>
                      </a:r>
                      <a:r>
                        <a:rPr lang="en-US" sz="2000" b="1" kern="100" dirty="0" err="1">
                          <a:effectLst/>
                        </a:rPr>
                        <a:t>nghiệm</a:t>
                      </a:r>
                      <a:r>
                        <a:rPr lang="en-US" sz="2000" b="1" kern="100" dirty="0">
                          <a:effectLst/>
                        </a:rPr>
                        <a:t> </a:t>
                      </a:r>
                      <a:r>
                        <a:rPr lang="en-US" sz="2000" b="1" kern="100" dirty="0" err="1">
                          <a:effectLst/>
                        </a:rPr>
                        <a:t>tổng</a:t>
                      </a:r>
                      <a:r>
                        <a:rPr lang="en-US" sz="2000" b="1" kern="100" dirty="0">
                          <a:effectLst/>
                        </a:rPr>
                        <a:t> </a:t>
                      </a:r>
                      <a:r>
                        <a:rPr lang="en-US" sz="2000" b="1" kern="100" dirty="0" err="1">
                          <a:effectLst/>
                        </a:rPr>
                        <a:t>thể</a:t>
                      </a:r>
                      <a:r>
                        <a:rPr lang="en-US" sz="2000" b="1" kern="100" dirty="0">
                          <a:effectLst/>
                        </a:rPr>
                        <a:t> </a:t>
                      </a:r>
                      <a:r>
                        <a:rPr lang="en-US" sz="2000" b="1" kern="100" dirty="0" err="1">
                          <a:effectLst/>
                        </a:rPr>
                        <a:t>kiến</a:t>
                      </a:r>
                      <a:r>
                        <a:rPr lang="en-US" sz="2000" b="1" kern="100" dirty="0">
                          <a:effectLst/>
                        </a:rPr>
                        <a:t> </a:t>
                      </a:r>
                      <a:r>
                        <a:rPr lang="en-US" sz="2000" b="1" kern="100" dirty="0" err="1">
                          <a:effectLst/>
                        </a:rPr>
                        <a:t>thức</a:t>
                      </a:r>
                      <a:r>
                        <a:rPr lang="en-US" sz="2000" b="1" kern="100" dirty="0">
                          <a:effectLst/>
                        </a:rPr>
                        <a:t> </a:t>
                      </a:r>
                      <a:r>
                        <a:rPr lang="en-US" sz="2000" b="1" kern="100" dirty="0" err="1">
                          <a:effectLst/>
                        </a:rPr>
                        <a:t>quản</a:t>
                      </a:r>
                      <a:r>
                        <a:rPr lang="en-US" sz="2000" b="1" kern="100" dirty="0">
                          <a:effectLst/>
                        </a:rPr>
                        <a:t> </a:t>
                      </a:r>
                      <a:r>
                        <a:rPr lang="en-US" sz="2000" b="1" kern="100" dirty="0" err="1">
                          <a:effectLst/>
                        </a:rPr>
                        <a:t>trị</a:t>
                      </a:r>
                      <a:r>
                        <a:rPr lang="en-US" sz="2000" b="1" kern="100" dirty="0">
                          <a:effectLst/>
                        </a:rPr>
                        <a:t> CSDL Oracle</a:t>
                      </a:r>
                    </a:p>
                    <a:p>
                      <a:pPr algn="just">
                        <a:tabLst>
                          <a:tab pos="339725" algn="l"/>
                        </a:tabLst>
                      </a:pPr>
                      <a:r>
                        <a:rPr lang="en-US" sz="2000" b="1" kern="100" dirty="0">
                          <a:effectLst/>
                        </a:rPr>
                        <a:t>- </a:t>
                      </a:r>
                      <a:r>
                        <a:rPr lang="en-US" sz="2000" b="1" kern="100" dirty="0" err="1">
                          <a:effectLst/>
                        </a:rPr>
                        <a:t>Quản</a:t>
                      </a:r>
                      <a:r>
                        <a:rPr lang="en-US" sz="2000" b="1" kern="100" dirty="0">
                          <a:effectLst/>
                        </a:rPr>
                        <a:t> </a:t>
                      </a:r>
                      <a:r>
                        <a:rPr lang="en-US" sz="2000" b="1" kern="100" dirty="0" err="1">
                          <a:effectLst/>
                        </a:rPr>
                        <a:t>trị</a:t>
                      </a:r>
                      <a:r>
                        <a:rPr lang="en-US" sz="2000" b="1" kern="100" dirty="0">
                          <a:effectLst/>
                        </a:rPr>
                        <a:t> CSDL ở </a:t>
                      </a:r>
                      <a:r>
                        <a:rPr lang="en-US" sz="2000" b="1" kern="100" dirty="0" err="1">
                          <a:effectLst/>
                        </a:rPr>
                        <a:t>mức</a:t>
                      </a:r>
                      <a:r>
                        <a:rPr lang="en-US" sz="2000" b="1" kern="100" dirty="0">
                          <a:effectLst/>
                        </a:rPr>
                        <a:t> </a:t>
                      </a:r>
                      <a:r>
                        <a:rPr lang="en-US" sz="2000" b="1" kern="100" dirty="0" err="1">
                          <a:effectLst/>
                        </a:rPr>
                        <a:t>độ</a:t>
                      </a:r>
                      <a:r>
                        <a:rPr lang="en-US" sz="2000" b="1" kern="100" dirty="0">
                          <a:effectLst/>
                        </a:rPr>
                        <a:t> </a:t>
                      </a:r>
                      <a:r>
                        <a:rPr lang="en-US" sz="2000" b="1" kern="100" dirty="0" err="1">
                          <a:effectLst/>
                        </a:rPr>
                        <a:t>bật</a:t>
                      </a:r>
                      <a:r>
                        <a:rPr lang="en-US" sz="2000" b="1" kern="100" dirty="0">
                          <a:effectLst/>
                        </a:rPr>
                        <a:t>/</a:t>
                      </a:r>
                      <a:r>
                        <a:rPr lang="en-US" sz="2000" b="1" kern="100" dirty="0" err="1">
                          <a:effectLst/>
                        </a:rPr>
                        <a:t>tắt</a:t>
                      </a:r>
                      <a:r>
                        <a:rPr lang="en-US" sz="2000" b="1" kern="100" dirty="0">
                          <a:effectLst/>
                        </a:rPr>
                        <a:t>, </a:t>
                      </a:r>
                      <a:r>
                        <a:rPr lang="en-US" sz="2000" b="1" kern="100" dirty="0" err="1">
                          <a:effectLst/>
                        </a:rPr>
                        <a:t>quản</a:t>
                      </a:r>
                      <a:r>
                        <a:rPr lang="en-US" sz="2000" b="1" kern="100" dirty="0">
                          <a:effectLst/>
                        </a:rPr>
                        <a:t> </a:t>
                      </a:r>
                      <a:r>
                        <a:rPr lang="en-US" sz="2000" b="1" kern="100" dirty="0" err="1">
                          <a:effectLst/>
                        </a:rPr>
                        <a:t>lý</a:t>
                      </a:r>
                      <a:r>
                        <a:rPr lang="en-US" sz="2000" b="1" kern="100" dirty="0">
                          <a:effectLst/>
                        </a:rPr>
                        <a:t> user, </a:t>
                      </a:r>
                      <a:r>
                        <a:rPr lang="en-US" sz="2000" b="1" kern="100" dirty="0" err="1">
                          <a:effectLst/>
                        </a:rPr>
                        <a:t>quản</a:t>
                      </a:r>
                      <a:r>
                        <a:rPr lang="en-US" sz="2000" b="1" kern="100" dirty="0">
                          <a:effectLst/>
                        </a:rPr>
                        <a:t> </a:t>
                      </a:r>
                      <a:r>
                        <a:rPr lang="en-US" sz="2000" b="1" kern="100" dirty="0" err="1">
                          <a:effectLst/>
                        </a:rPr>
                        <a:t>lý</a:t>
                      </a:r>
                      <a:r>
                        <a:rPr lang="en-US" sz="2000" b="1" kern="100" dirty="0">
                          <a:effectLst/>
                        </a:rPr>
                        <a:t> </a:t>
                      </a:r>
                      <a:r>
                        <a:rPr lang="en-US" sz="2000" b="1" kern="100" dirty="0" err="1">
                          <a:effectLst/>
                        </a:rPr>
                        <a:t>quyền</a:t>
                      </a:r>
                      <a:r>
                        <a:rPr lang="en-US" sz="2000" b="1" kern="100" dirty="0">
                          <a:effectLst/>
                        </a:rPr>
                        <a:t>, </a:t>
                      </a:r>
                      <a:r>
                        <a:rPr lang="en-US" sz="2000" b="1" kern="100" dirty="0" err="1">
                          <a:effectLst/>
                        </a:rPr>
                        <a:t>chức</a:t>
                      </a:r>
                      <a:r>
                        <a:rPr lang="en-US" sz="2000" b="1" kern="100" dirty="0">
                          <a:effectLst/>
                        </a:rPr>
                        <a:t> </a:t>
                      </a:r>
                      <a:r>
                        <a:rPr lang="en-US" sz="2000" b="1" kern="100" dirty="0" err="1">
                          <a:effectLst/>
                        </a:rPr>
                        <a:t>danh</a:t>
                      </a:r>
                      <a:r>
                        <a:rPr lang="en-US" sz="2000" b="1" kern="100" dirty="0">
                          <a:effectLst/>
                        </a:rPr>
                        <a:t>.</a:t>
                      </a:r>
                      <a:endParaRPr lang="en-US" sz="1600" b="1" kern="100" dirty="0">
                        <a:effectLst/>
                      </a:endParaRPr>
                    </a:p>
                    <a:p>
                      <a:pPr algn="just">
                        <a:tabLst>
                          <a:tab pos="339725" algn="l"/>
                        </a:tabLst>
                      </a:pPr>
                      <a:r>
                        <a:rPr lang="en-US" sz="2000" b="1" kern="100" dirty="0">
                          <a:effectLst/>
                        </a:rPr>
                        <a:t>- </a:t>
                      </a:r>
                      <a:r>
                        <a:rPr lang="en-US" sz="2000" b="1" kern="100" dirty="0" err="1">
                          <a:effectLst/>
                        </a:rPr>
                        <a:t>Trình</a:t>
                      </a:r>
                      <a:r>
                        <a:rPr lang="en-US" sz="2000" b="1" kern="100" dirty="0">
                          <a:effectLst/>
                        </a:rPr>
                        <a:t> </a:t>
                      </a:r>
                      <a:r>
                        <a:rPr lang="en-US" sz="2000" b="1" kern="100" dirty="0" err="1">
                          <a:effectLst/>
                        </a:rPr>
                        <a:t>bày</a:t>
                      </a:r>
                      <a:r>
                        <a:rPr lang="en-US" sz="2000" b="1" kern="100" dirty="0">
                          <a:effectLst/>
                        </a:rPr>
                        <a:t> </a:t>
                      </a:r>
                      <a:r>
                        <a:rPr lang="en-US" sz="2000" b="1" kern="100" dirty="0" err="1">
                          <a:effectLst/>
                        </a:rPr>
                        <a:t>báo</a:t>
                      </a:r>
                      <a:r>
                        <a:rPr lang="en-US" sz="2000" b="1" kern="100" dirty="0">
                          <a:effectLst/>
                        </a:rPr>
                        <a:t> </a:t>
                      </a:r>
                      <a:r>
                        <a:rPr lang="en-US" sz="2000" b="1" kern="100" dirty="0" err="1">
                          <a:effectLst/>
                        </a:rPr>
                        <a:t>cáo</a:t>
                      </a:r>
                      <a:r>
                        <a:rPr lang="en-US" sz="2000" b="1" kern="100" dirty="0">
                          <a:effectLst/>
                        </a:rPr>
                        <a:t> </a:t>
                      </a:r>
                      <a:r>
                        <a:rPr lang="en-US" sz="2000" b="1" kern="100" dirty="0" err="1">
                          <a:effectLst/>
                        </a:rPr>
                        <a:t>rõ</a:t>
                      </a:r>
                      <a:r>
                        <a:rPr lang="en-US" sz="2000" b="1" kern="100" dirty="0">
                          <a:effectLst/>
                        </a:rPr>
                        <a:t> </a:t>
                      </a:r>
                      <a:r>
                        <a:rPr lang="en-US" sz="2000" b="1" kern="100" dirty="0" err="1">
                          <a:effectLst/>
                        </a:rPr>
                        <a:t>ràng</a:t>
                      </a:r>
                      <a:r>
                        <a:rPr lang="en-US" sz="2000" b="1" kern="100" dirty="0">
                          <a:effectLst/>
                        </a:rPr>
                        <a:t>, </a:t>
                      </a:r>
                      <a:r>
                        <a:rPr lang="en-US" sz="2000" b="1" kern="100" dirty="0" err="1">
                          <a:effectLst/>
                        </a:rPr>
                        <a:t>mạch</a:t>
                      </a:r>
                      <a:r>
                        <a:rPr lang="en-US" sz="2000" b="1" kern="100" dirty="0">
                          <a:effectLst/>
                        </a:rPr>
                        <a:t> </a:t>
                      </a:r>
                      <a:r>
                        <a:rPr lang="en-US" sz="2000" b="1" kern="100" dirty="0" err="1">
                          <a:effectLst/>
                        </a:rPr>
                        <a:t>lạc</a:t>
                      </a:r>
                      <a:r>
                        <a:rPr lang="en-US" sz="2000" b="1" kern="100" dirty="0">
                          <a:effectLst/>
                        </a:rPr>
                        <a:t>, </a:t>
                      </a:r>
                      <a:r>
                        <a:rPr lang="en-US" sz="2000" b="1" kern="100" dirty="0" err="1">
                          <a:effectLst/>
                        </a:rPr>
                        <a:t>trả</a:t>
                      </a:r>
                      <a:r>
                        <a:rPr lang="en-US" sz="2000" b="1" kern="100" dirty="0">
                          <a:effectLst/>
                        </a:rPr>
                        <a:t> </a:t>
                      </a:r>
                      <a:r>
                        <a:rPr lang="en-US" sz="2000" b="1" kern="100" dirty="0" err="1">
                          <a:effectLst/>
                        </a:rPr>
                        <a:t>lời</a:t>
                      </a:r>
                      <a:r>
                        <a:rPr lang="en-US" sz="2000" b="1" kern="100" dirty="0">
                          <a:effectLst/>
                        </a:rPr>
                        <a:t> </a:t>
                      </a:r>
                      <a:r>
                        <a:rPr lang="en-US" sz="2000" b="1" kern="100" dirty="0" err="1">
                          <a:effectLst/>
                        </a:rPr>
                        <a:t>được</a:t>
                      </a:r>
                      <a:r>
                        <a:rPr lang="en-US" sz="2000" b="1" kern="100" dirty="0">
                          <a:effectLst/>
                        </a:rPr>
                        <a:t> </a:t>
                      </a:r>
                      <a:r>
                        <a:rPr lang="en-US" sz="2000" b="1" kern="100" dirty="0" err="1">
                          <a:effectLst/>
                        </a:rPr>
                        <a:t>các</a:t>
                      </a:r>
                      <a:r>
                        <a:rPr lang="en-US" sz="2000" b="1" kern="100" dirty="0">
                          <a:effectLst/>
                        </a:rPr>
                        <a:t> </a:t>
                      </a:r>
                      <a:r>
                        <a:rPr lang="en-US" sz="2000" b="1" kern="100" dirty="0" err="1">
                          <a:effectLst/>
                        </a:rPr>
                        <a:t>câu</a:t>
                      </a:r>
                      <a:r>
                        <a:rPr lang="en-US" sz="2000" b="1" kern="100" dirty="0">
                          <a:effectLst/>
                        </a:rPr>
                        <a:t> </a:t>
                      </a:r>
                      <a:r>
                        <a:rPr lang="en-US" sz="2000" b="1" kern="100" dirty="0" err="1">
                          <a:effectLst/>
                        </a:rPr>
                        <a:t>hỏi</a:t>
                      </a:r>
                      <a:r>
                        <a:rPr lang="en-US" sz="2000" b="1" kern="100" dirty="0">
                          <a:effectLst/>
                        </a:rPr>
                        <a:t> </a:t>
                      </a:r>
                      <a:r>
                        <a:rPr lang="en-US" sz="2000" b="1" kern="100" dirty="0" err="1">
                          <a:effectLst/>
                        </a:rPr>
                        <a:t>của</a:t>
                      </a:r>
                      <a:r>
                        <a:rPr lang="en-US" sz="2000" b="1" kern="100" dirty="0">
                          <a:effectLst/>
                        </a:rPr>
                        <a:t> </a:t>
                      </a:r>
                      <a:r>
                        <a:rPr lang="en-US" sz="2000" b="1" kern="100" dirty="0" err="1">
                          <a:effectLst/>
                        </a:rPr>
                        <a:t>giảng</a:t>
                      </a:r>
                      <a:r>
                        <a:rPr lang="en-US" sz="2000" b="1" kern="100" dirty="0">
                          <a:effectLst/>
                        </a:rPr>
                        <a:t> </a:t>
                      </a:r>
                      <a:r>
                        <a:rPr lang="en-US" sz="2000" b="1" kern="100" dirty="0" err="1">
                          <a:effectLst/>
                        </a:rPr>
                        <a:t>viên</a:t>
                      </a:r>
                      <a:r>
                        <a:rPr lang="en-US" sz="2000" b="1" kern="100" dirty="0">
                          <a:effectLst/>
                        </a:rPr>
                        <a:t> </a:t>
                      </a:r>
                      <a:endParaRPr lang="en-US" sz="1600" b="1" kern="100" dirty="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ctr">
                        <a:tabLst>
                          <a:tab pos="2743200" algn="ctr"/>
                          <a:tab pos="5486400" algn="r"/>
                        </a:tabLst>
                      </a:pPr>
                      <a:r>
                        <a:rPr lang="en-US" sz="2000" b="1" kern="100" dirty="0">
                          <a:effectLst/>
                        </a:rPr>
                        <a:t> </a:t>
                      </a:r>
                      <a:endParaRPr lang="en-US" sz="1600" b="1" kern="100" dirty="0">
                        <a:effectLst/>
                      </a:endParaRPr>
                    </a:p>
                    <a:p>
                      <a:pPr algn="ctr">
                        <a:tabLst>
                          <a:tab pos="2743200" algn="ctr"/>
                          <a:tab pos="5486400" algn="r"/>
                        </a:tabLst>
                      </a:pPr>
                      <a:r>
                        <a:rPr lang="en-US" sz="2000" b="1" kern="100" dirty="0">
                          <a:effectLst/>
                        </a:rPr>
                        <a:t>60%</a:t>
                      </a:r>
                      <a:endParaRPr lang="en-US" sz="1600" b="1" kern="100" dirty="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nchor="ctr"/>
                </a:tc>
                <a:extLst>
                  <a:ext uri="{0D108BD9-81ED-4DB2-BD59-A6C34878D82A}">
                    <a16:rowId xmlns:a16="http://schemas.microsoft.com/office/drawing/2014/main" val="3789340567"/>
                  </a:ext>
                </a:extLst>
              </a:tr>
            </a:tbl>
          </a:graphicData>
        </a:graphic>
      </p:graphicFrame>
    </p:spTree>
    <p:extLst>
      <p:ext uri="{BB962C8B-B14F-4D97-AF65-F5344CB8AC3E}">
        <p14:creationId xmlns:p14="http://schemas.microsoft.com/office/powerpoint/2010/main" val="33120597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5.1. SQL Developer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056" y="1114636"/>
            <a:ext cx="8486775" cy="5341203"/>
          </a:xfrm>
          <a:prstGeom prst="rect">
            <a:avLst/>
          </a:prstGeom>
          <a:noFill/>
          <a:ln>
            <a:noFill/>
          </a:ln>
        </p:spPr>
      </p:pic>
      <p:sp>
        <p:nvSpPr>
          <p:cNvPr id="5" name="Rectangular Callout 4"/>
          <p:cNvSpPr/>
          <p:nvPr/>
        </p:nvSpPr>
        <p:spPr>
          <a:xfrm>
            <a:off x="8602983" y="856922"/>
            <a:ext cx="3531865" cy="5801054"/>
          </a:xfrm>
          <a:prstGeom prst="wedgeRectCallout">
            <a:avLst>
              <a:gd name="adj1" fmla="val -44262"/>
              <a:gd name="adj2" fmla="val -18231"/>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b="1"/>
              <a:t>Connection Name:</a:t>
            </a:r>
            <a:r>
              <a:rPr lang="en-US"/>
              <a:t> Tên kết nối (Đặt tùy ý)</a:t>
            </a:r>
          </a:p>
          <a:p>
            <a:pPr algn="just"/>
            <a:r>
              <a:rPr lang="en-US" b="1"/>
              <a:t>Username:</a:t>
            </a:r>
            <a:r>
              <a:rPr lang="en-US"/>
              <a:t> Tên user (trùng với tên schema)</a:t>
            </a:r>
            <a:endParaRPr lang="vi-VN"/>
          </a:p>
          <a:p>
            <a:pPr algn="just"/>
            <a:r>
              <a:rPr lang="en-US" b="1"/>
              <a:t>Password:</a:t>
            </a:r>
            <a:r>
              <a:rPr lang="en-US"/>
              <a:t> Mật khẩu của user</a:t>
            </a:r>
            <a:endParaRPr lang="vi-VN"/>
          </a:p>
          <a:p>
            <a:pPr algn="just"/>
            <a:r>
              <a:rPr lang="en-US" b="1"/>
              <a:t>Hostname:</a:t>
            </a:r>
            <a:r>
              <a:rPr lang="en-US"/>
              <a:t> Tên host, có thể sử dụng tên của máy tính, localhost, hoặc địa chỉ IP của máy tính.</a:t>
            </a:r>
            <a:endParaRPr lang="vi-VN"/>
          </a:p>
          <a:p>
            <a:pPr algn="just"/>
            <a:r>
              <a:rPr lang="en-US" b="1"/>
              <a:t>Port:</a:t>
            </a:r>
            <a:r>
              <a:rPr lang="en-US"/>
              <a:t> cổng mà listener lắng nghe những yêu cầu từ client để gửi đến Sever. Listener được hiểu như là một cầu kết nối giữa client và các server. Thường sử dụng cổng mặc định 1521.</a:t>
            </a:r>
          </a:p>
          <a:p>
            <a:pPr algn="just"/>
            <a:r>
              <a:rPr lang="en-US" b="1"/>
              <a:t>SID (Oracle System Identifier):</a:t>
            </a:r>
            <a:r>
              <a:rPr lang="en-US"/>
              <a:t> là một tên duy nhất cho một database instance trên 1 máy chủ cụ thể. Ở đây chính là tên database lúc khởi tạo.</a:t>
            </a:r>
            <a:endParaRPr lang="vi-VN"/>
          </a:p>
          <a:p>
            <a:pPr algn="just"/>
            <a:endParaRPr lang="vi-VN"/>
          </a:p>
        </p:txBody>
      </p:sp>
    </p:spTree>
    <p:extLst>
      <p:ext uri="{BB962C8B-B14F-4D97-AF65-F5344CB8AC3E}">
        <p14:creationId xmlns:p14="http://schemas.microsoft.com/office/powerpoint/2010/main" val="295912039"/>
      </p:ext>
    </p:extLst>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5.1. SQL Developer</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73360" y="874644"/>
            <a:ext cx="7818782" cy="5791200"/>
          </a:xfrm>
          <a:prstGeom prst="rect">
            <a:avLst/>
          </a:prstGeom>
          <a:noFill/>
          <a:ln>
            <a:noFill/>
          </a:ln>
        </p:spPr>
      </p:pic>
      <p:sp>
        <p:nvSpPr>
          <p:cNvPr id="4" name="Rectangle 3"/>
          <p:cNvSpPr/>
          <p:nvPr/>
        </p:nvSpPr>
        <p:spPr>
          <a:xfrm>
            <a:off x="8454035" y="1615613"/>
            <a:ext cx="3339548" cy="3349956"/>
          </a:xfrm>
          <a:prstGeom prst="rect">
            <a:avLst/>
          </a:prstGeom>
        </p:spPr>
        <p:txBody>
          <a:bodyPr wrap="square">
            <a:spAutoFit/>
          </a:bodyPr>
          <a:lstStyle/>
          <a:p>
            <a:pPr marL="342900" marR="0" lvl="0" indent="-342900">
              <a:lnSpc>
                <a:spcPct val="150000"/>
              </a:lnSpc>
              <a:spcBef>
                <a:spcPts val="0"/>
              </a:spcBef>
              <a:spcAft>
                <a:spcPts val="0"/>
              </a:spcAft>
              <a:buFont typeface="Times New Roman" panose="02020603050405020304" pitchFamily="18" charset="0"/>
              <a:buChar char="-"/>
            </a:pPr>
            <a:r>
              <a:rPr lang="en-US" sz="2400">
                <a:latin typeface="Times New Roman" panose="02020603050405020304" pitchFamily="18" charset="0"/>
                <a:ea typeface="MS Mincho" panose="02020609040205080304" pitchFamily="49" charset="-128"/>
              </a:rPr>
              <a:t>Để viết câu lệnh SQL, ta nhấn tổ hợp phím </a:t>
            </a:r>
            <a:r>
              <a:rPr lang="en-US" sz="2400" b="1">
                <a:latin typeface="Times New Roman" panose="02020603050405020304" pitchFamily="18" charset="0"/>
                <a:ea typeface="MS Mincho" panose="02020609040205080304" pitchFamily="49" charset="-128"/>
              </a:rPr>
              <a:t>Alt + F10</a:t>
            </a:r>
            <a:r>
              <a:rPr lang="en-US" sz="2400">
                <a:latin typeface="Times New Roman" panose="02020603050405020304" pitchFamily="18" charset="0"/>
                <a:ea typeface="MS Mincho" panose="02020609040205080304" pitchFamily="49" charset="-128"/>
              </a:rPr>
              <a:t>.</a:t>
            </a:r>
            <a:endParaRPr lang="vi-VN" sz="2400">
              <a:latin typeface="Times New Roman" panose="02020603050405020304" pitchFamily="18" charset="0"/>
              <a:ea typeface="MS Mincho" panose="02020609040205080304" pitchFamily="49" charset="-128"/>
            </a:endParaRPr>
          </a:p>
          <a:p>
            <a:pPr marL="342900" marR="0" lvl="0" indent="-342900">
              <a:lnSpc>
                <a:spcPct val="150000"/>
              </a:lnSpc>
              <a:spcBef>
                <a:spcPts val="0"/>
              </a:spcBef>
              <a:spcAft>
                <a:spcPts val="0"/>
              </a:spcAft>
              <a:buFont typeface="Times New Roman" panose="02020603050405020304" pitchFamily="18" charset="0"/>
              <a:buChar char="-"/>
            </a:pPr>
            <a:r>
              <a:rPr lang="en-US" sz="2400">
                <a:latin typeface="Times New Roman" panose="02020603050405020304" pitchFamily="18" charset="0"/>
                <a:ea typeface="MS Mincho" panose="02020609040205080304" pitchFamily="49" charset="-128"/>
              </a:rPr>
              <a:t>Để thực thi câu lệnh sql, ta nhấn tổ hợp phím </a:t>
            </a:r>
            <a:r>
              <a:rPr lang="en-US" sz="2400" b="1">
                <a:latin typeface="Times New Roman" panose="02020603050405020304" pitchFamily="18" charset="0"/>
                <a:ea typeface="MS Mincho" panose="02020609040205080304" pitchFamily="49" charset="-128"/>
              </a:rPr>
              <a:t>Ctrl + Enter</a:t>
            </a:r>
            <a:r>
              <a:rPr lang="en-US" sz="2400">
                <a:latin typeface="Times New Roman" panose="02020603050405020304" pitchFamily="18" charset="0"/>
                <a:ea typeface="MS Mincho" panose="02020609040205080304" pitchFamily="49" charset="-128"/>
              </a:rPr>
              <a:t>.</a:t>
            </a:r>
            <a:endParaRPr lang="vi-VN" sz="2400">
              <a:effectLst/>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773999933"/>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5.2. PL/SQL Developer</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425200" y="1200169"/>
            <a:ext cx="6579566" cy="4330617"/>
          </a:xfrm>
          <a:prstGeom prst="rect">
            <a:avLst/>
          </a:prstGeom>
          <a:noFill/>
          <a:ln>
            <a:noFill/>
          </a:ln>
        </p:spPr>
      </p:pic>
      <p:sp>
        <p:nvSpPr>
          <p:cNvPr id="7" name="Rectangle 6"/>
          <p:cNvSpPr/>
          <p:nvPr/>
        </p:nvSpPr>
        <p:spPr>
          <a:xfrm>
            <a:off x="173360" y="1795624"/>
            <a:ext cx="5127510" cy="3139706"/>
          </a:xfrm>
          <a:prstGeom prst="rect">
            <a:avLst/>
          </a:prstGeom>
        </p:spPr>
        <p:txBody>
          <a:bodyPr wrap="square">
            <a:spAutoFit/>
          </a:bodyPr>
          <a:lstStyle/>
          <a:p>
            <a:pPr>
              <a:lnSpc>
                <a:spcPct val="107000"/>
              </a:lnSpc>
              <a:spcAft>
                <a:spcPts val="600"/>
              </a:spcAft>
            </a:pPr>
            <a:r>
              <a:rPr lang="vi-VN" sz="2400" b="1">
                <a:latin typeface="Times New Roman" panose="02020603050405020304" pitchFamily="18" charset="0"/>
                <a:ea typeface="Arial" panose="020B0604020202020204" pitchFamily="34" charset="0"/>
                <a:cs typeface="Times New Roman" panose="02020603050405020304" pitchFamily="18" charset="0"/>
              </a:rPr>
              <a:t>Thông tin đăng nhập bao gồm: </a:t>
            </a:r>
          </a:p>
          <a:p>
            <a:pPr>
              <a:lnSpc>
                <a:spcPct val="107000"/>
              </a:lnSpc>
              <a:spcAft>
                <a:spcPts val="600"/>
              </a:spcAft>
            </a:pPr>
            <a:r>
              <a:rPr lang="vi-VN" sz="2400">
                <a:latin typeface="Times New Roman" panose="02020603050405020304" pitchFamily="18" charset="0"/>
                <a:ea typeface="Arial" panose="020B0604020202020204" pitchFamily="34" charset="0"/>
                <a:cs typeface="Times New Roman" panose="02020603050405020304" pitchFamily="18" charset="0"/>
              </a:rPr>
              <a:t>Username: tên schema (tên người dùng)</a:t>
            </a:r>
          </a:p>
          <a:p>
            <a:pPr>
              <a:lnSpc>
                <a:spcPct val="107000"/>
              </a:lnSpc>
              <a:spcAft>
                <a:spcPts val="600"/>
              </a:spcAft>
            </a:pPr>
            <a:r>
              <a:rPr lang="vi-VN" sz="2400">
                <a:latin typeface="Times New Roman" panose="02020603050405020304" pitchFamily="18" charset="0"/>
                <a:ea typeface="Arial" panose="020B0604020202020204" pitchFamily="34" charset="0"/>
                <a:cs typeface="Times New Roman" panose="02020603050405020304" pitchFamily="18" charset="0"/>
              </a:rPr>
              <a:t>Password: mật khẩu tương ứng</a:t>
            </a:r>
          </a:p>
          <a:p>
            <a:pPr>
              <a:lnSpc>
                <a:spcPct val="107000"/>
              </a:lnSpc>
              <a:spcAft>
                <a:spcPts val="600"/>
              </a:spcAft>
            </a:pPr>
            <a:r>
              <a:rPr lang="vi-VN" sz="2400">
                <a:latin typeface="Times New Roman" panose="02020603050405020304" pitchFamily="18" charset="0"/>
                <a:ea typeface="Arial" panose="020B0604020202020204" pitchFamily="34" charset="0"/>
                <a:cs typeface="Times New Roman" panose="02020603050405020304" pitchFamily="18" charset="0"/>
              </a:rPr>
              <a:t>Database: tên cơ sở dữ liệu</a:t>
            </a:r>
          </a:p>
          <a:p>
            <a:pPr>
              <a:lnSpc>
                <a:spcPct val="107000"/>
              </a:lnSpc>
              <a:spcAft>
                <a:spcPts val="600"/>
              </a:spcAft>
            </a:pPr>
            <a:r>
              <a:rPr lang="vi-VN" sz="2400">
                <a:latin typeface="Times New Roman" panose="02020603050405020304" pitchFamily="18" charset="0"/>
                <a:ea typeface="Arial" panose="020B0604020202020204" pitchFamily="34" charset="0"/>
                <a:cs typeface="Times New Roman" panose="02020603050405020304" pitchFamily="18" charset="0"/>
              </a:rPr>
              <a:t>Connect as: loại quyền kết nối đến database {Normal, SYSDBA, SYSOPER}</a:t>
            </a:r>
            <a:endParaRPr lang="vi-VN" sz="240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36196482"/>
      </p:ext>
    </p:extLst>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a:latin typeface="Times New Roman" panose="02020603050405020304" pitchFamily="18" charset="0"/>
                <a:ea typeface="MS Mincho" panose="02020609040205080304" pitchFamily="49" charset="-128"/>
              </a:rPr>
              <a:t>Các lỗi thường gặp khi đăng nhập</a:t>
            </a:r>
            <a:endParaRPr lang="vi-VN"/>
          </a:p>
        </p:txBody>
      </p:sp>
      <p:sp>
        <p:nvSpPr>
          <p:cNvPr id="3" name="Rectangle 2"/>
          <p:cNvSpPr/>
          <p:nvPr/>
        </p:nvSpPr>
        <p:spPr>
          <a:xfrm>
            <a:off x="702365" y="1074510"/>
            <a:ext cx="10999305" cy="5632311"/>
          </a:xfrm>
          <a:prstGeom prst="rect">
            <a:avLst/>
          </a:prstGeom>
        </p:spPr>
        <p:txBody>
          <a:bodyPr wrap="square">
            <a:spAutoFit/>
          </a:bodyPr>
          <a:lstStyle/>
          <a:p>
            <a:pPr marL="342900" marR="0" lvl="0" indent="-342900">
              <a:lnSpc>
                <a:spcPct val="150000"/>
              </a:lnSpc>
              <a:spcBef>
                <a:spcPts val="0"/>
              </a:spcBef>
              <a:spcAft>
                <a:spcPts val="0"/>
              </a:spcAft>
              <a:buFont typeface="+mj-lt"/>
              <a:buAutoNum type="arabicPeriod"/>
            </a:pPr>
            <a:r>
              <a:rPr lang="en-US" sz="2400" b="1">
                <a:latin typeface="Times New Roman" panose="02020603050405020304" pitchFamily="18" charset="0"/>
                <a:ea typeface="MS Mincho" panose="02020609040205080304" pitchFamily="49" charset="-128"/>
                <a:cs typeface="Times New Roman" panose="02020603050405020304" pitchFamily="18" charset="0"/>
              </a:rPr>
              <a:t>ORA-12541: TNS:no listener</a:t>
            </a:r>
            <a:endParaRPr lang="vi-VN" sz="2400" b="1">
              <a:latin typeface="Times New Roman" panose="02020603050405020304" pitchFamily="18" charset="0"/>
              <a:ea typeface="MS Mincho" panose="02020609040205080304" pitchFamily="49" charset="-128"/>
              <a:cs typeface="Times New Roman" panose="02020603050405020304" pitchFamily="18" charset="0"/>
            </a:endParaRPr>
          </a:p>
          <a:p>
            <a:pPr indent="270510">
              <a:lnSpc>
                <a:spcPct val="150000"/>
              </a:lnSpc>
            </a:pPr>
            <a:r>
              <a:rPr lang="vi-VN" sz="2400">
                <a:latin typeface="Times New Roman" panose="02020603050405020304" pitchFamily="18" charset="0"/>
                <a:cs typeface="Times New Roman" panose="02020603050405020304" pitchFamily="18" charset="0"/>
              </a:rPr>
              <a:t>Nguyên nhân: service </a:t>
            </a:r>
            <a:r>
              <a:rPr lang="en-US" sz="2400" b="1">
                <a:latin typeface="Times New Roman" panose="02020603050405020304" pitchFamily="18" charset="0"/>
                <a:cs typeface="Times New Roman" panose="02020603050405020304" pitchFamily="18" charset="0"/>
              </a:rPr>
              <a:t>OracleOraDb10g_home1TNSListener </a:t>
            </a:r>
            <a:r>
              <a:rPr lang="vi-VN" sz="2400">
                <a:latin typeface="Times New Roman" panose="02020603050405020304" pitchFamily="18" charset="0"/>
                <a:cs typeface="Times New Roman" panose="02020603050405020304" pitchFamily="18" charset="0"/>
              </a:rPr>
              <a:t>chưa được start.</a:t>
            </a:r>
          </a:p>
          <a:p>
            <a:pPr indent="270510">
              <a:lnSpc>
                <a:spcPct val="150000"/>
              </a:lnSpc>
              <a:spcAft>
                <a:spcPts val="0"/>
              </a:spcAft>
            </a:pPr>
            <a:r>
              <a:rPr lang="vi-VN" sz="2400">
                <a:latin typeface="Times New Roman" panose="02020603050405020304" pitchFamily="18" charset="0"/>
                <a:cs typeface="Times New Roman" panose="02020603050405020304" pitchFamily="18" charset="0"/>
              </a:rPr>
              <a:t>Khắc phục: start service này lên.</a:t>
            </a:r>
            <a:r>
              <a:rPr lang="en-US" sz="2400">
                <a:latin typeface="Times New Roman" panose="02020603050405020304" pitchFamily="18" charset="0"/>
                <a:cs typeface="Times New Roman" panose="02020603050405020304" pitchFamily="18" charset="0"/>
              </a:rPr>
              <a:t> Chờ khoảng 1 phút. (Chú ý: Khi cài đặt nên ngắt mạng )</a:t>
            </a:r>
            <a:endParaRPr lang="vi-VN" sz="2400">
              <a:latin typeface="Times New Roman" panose="02020603050405020304" pitchFamily="18" charset="0"/>
              <a:cs typeface="Times New Roman" panose="02020603050405020304" pitchFamily="18" charset="0"/>
            </a:endParaRPr>
          </a:p>
          <a:p>
            <a:pPr marL="457200" marR="0" lvl="0" indent="-457200">
              <a:lnSpc>
                <a:spcPct val="150000"/>
              </a:lnSpc>
              <a:spcBef>
                <a:spcPts val="0"/>
              </a:spcBef>
              <a:spcAft>
                <a:spcPts val="0"/>
              </a:spcAft>
              <a:buFont typeface="+mj-lt"/>
              <a:buAutoNum type="arabicPeriod" startAt="2"/>
            </a:pPr>
            <a:r>
              <a:rPr lang="en-US" sz="2400" b="1">
                <a:latin typeface="Times New Roman" panose="02020603050405020304" pitchFamily="18" charset="0"/>
                <a:ea typeface="MS Mincho" panose="02020609040205080304" pitchFamily="49" charset="-128"/>
                <a:cs typeface="Times New Roman" panose="02020603050405020304" pitchFamily="18" charset="0"/>
              </a:rPr>
              <a:t>ORA-12514: TNS:listener does not currently know of service requested in connect descriptor</a:t>
            </a:r>
            <a:endParaRPr lang="vi-VN" sz="2400" b="1">
              <a:latin typeface="Times New Roman" panose="02020603050405020304" pitchFamily="18" charset="0"/>
              <a:ea typeface="MS Mincho" panose="02020609040205080304" pitchFamily="49" charset="-128"/>
              <a:cs typeface="Times New Roman" panose="02020603050405020304" pitchFamily="18" charset="0"/>
            </a:endParaRPr>
          </a:p>
          <a:p>
            <a:pPr indent="270510">
              <a:lnSpc>
                <a:spcPct val="150000"/>
              </a:lnSpc>
              <a:spcAft>
                <a:spcPts val="0"/>
              </a:spcAft>
            </a:pPr>
            <a:r>
              <a:rPr lang="vi-VN" sz="2400">
                <a:latin typeface="Times New Roman" panose="02020603050405020304" pitchFamily="18" charset="0"/>
                <a:cs typeface="Times New Roman" panose="02020603050405020304" pitchFamily="18" charset="0"/>
              </a:rPr>
              <a:t>Nguyên nhân: </a:t>
            </a:r>
            <a:r>
              <a:rPr lang="en-US" sz="2400">
                <a:latin typeface="Times New Roman" panose="02020603050405020304" pitchFamily="18" charset="0"/>
                <a:cs typeface="Times New Roman" panose="02020603050405020304" pitchFamily="18" charset="0"/>
              </a:rPr>
              <a:t>listener không tìm thấy service của database hoặc instance chưa được startup. </a:t>
            </a:r>
            <a:endParaRPr lang="vi-VN" sz="2400">
              <a:latin typeface="Times New Roman" panose="02020603050405020304" pitchFamily="18" charset="0"/>
              <a:cs typeface="Times New Roman" panose="02020603050405020304" pitchFamily="18" charset="0"/>
            </a:endParaRPr>
          </a:p>
          <a:p>
            <a:pPr indent="270510">
              <a:lnSpc>
                <a:spcPct val="150000"/>
              </a:lnSpc>
              <a:spcAft>
                <a:spcPts val="0"/>
              </a:spcAft>
            </a:pPr>
            <a:r>
              <a:rPr lang="vi-VN" sz="2400">
                <a:latin typeface="Times New Roman" panose="02020603050405020304" pitchFamily="18" charset="0"/>
                <a:cs typeface="Times New Roman" panose="02020603050405020304" pitchFamily="18" charset="0"/>
              </a:rPr>
              <a:t>Khắc phục: start service </a:t>
            </a:r>
            <a:r>
              <a:rPr lang="en-US" sz="2400">
                <a:latin typeface="Times New Roman" panose="02020603050405020304" pitchFamily="18" charset="0"/>
                <a:cs typeface="Times New Roman" panose="02020603050405020304" pitchFamily="18" charset="0"/>
              </a:rPr>
              <a:t>OracleServiceORCL, nếu vẫn không được thì đăng nhập vào sqlplus với quyền sysdba và startup database.</a:t>
            </a:r>
            <a:endParaRPr lang="vi-VN" sz="240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0952561"/>
      </p:ext>
    </p:extLst>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A59BB-C8BD-7217-5E58-837C8A056741}"/>
              </a:ext>
            </a:extLst>
          </p:cNvPr>
          <p:cNvSpPr>
            <a:spLocks noGrp="1"/>
          </p:cNvSpPr>
          <p:nvPr>
            <p:ph type="title"/>
          </p:nvPr>
        </p:nvSpPr>
        <p:spPr/>
        <p:txBody>
          <a:bodyPr>
            <a:noAutofit/>
          </a:bodyPr>
          <a:lstStyle/>
          <a:p>
            <a:r>
              <a:rPr lang="en-US" sz="2300"/>
              <a:t>Hướng dẫn cài thêm Schema Scott để thực hành: </a:t>
            </a:r>
            <a:r>
              <a:rPr lang="en-US" sz="2300">
                <a:hlinkClick r:id="rId3"/>
              </a:rPr>
              <a:t>https://youtu.be/OuOzQjQzGcQ</a:t>
            </a:r>
            <a:endParaRPr lang="en-US" sz="2300"/>
          </a:p>
        </p:txBody>
      </p:sp>
      <p:pic>
        <p:nvPicPr>
          <p:cNvPr id="3" name="Online Media 2" title="Hướng dẫn cài thêm Schema Scott trên Oracle Database 19C">
            <a:hlinkClick r:id="" action="ppaction://media"/>
            <a:extLst>
              <a:ext uri="{FF2B5EF4-FFF2-40B4-BE49-F238E27FC236}">
                <a16:creationId xmlns:a16="http://schemas.microsoft.com/office/drawing/2014/main" id="{1EF837D8-CB36-8E99-87FA-048194FE71F4}"/>
              </a:ext>
            </a:extLst>
          </p:cNvPr>
          <p:cNvPicPr>
            <a:picLocks noRot="1" noChangeAspect="1"/>
          </p:cNvPicPr>
          <p:nvPr>
            <a:videoFile r:link="rId1"/>
          </p:nvPr>
        </p:nvPicPr>
        <p:blipFill>
          <a:blip r:embed="rId4"/>
          <a:stretch>
            <a:fillRect/>
          </a:stretch>
        </p:blipFill>
        <p:spPr>
          <a:xfrm>
            <a:off x="663390" y="774864"/>
            <a:ext cx="10766612" cy="6083136"/>
          </a:xfrm>
          <a:prstGeom prst="rect">
            <a:avLst/>
          </a:prstGeom>
        </p:spPr>
      </p:pic>
    </p:spTree>
    <p:extLst>
      <p:ext uri="{BB962C8B-B14F-4D97-AF65-F5344CB8AC3E}">
        <p14:creationId xmlns:p14="http://schemas.microsoft.com/office/powerpoint/2010/main" val="191620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Thực hành</a:t>
            </a:r>
            <a:endParaRPr lang="vi-VN"/>
          </a:p>
        </p:txBody>
      </p:sp>
      <p:sp>
        <p:nvSpPr>
          <p:cNvPr id="3" name="Rectangle 2"/>
          <p:cNvSpPr/>
          <p:nvPr/>
        </p:nvSpPr>
        <p:spPr>
          <a:xfrm>
            <a:off x="173360" y="728870"/>
            <a:ext cx="11660209" cy="6247864"/>
          </a:xfrm>
          <a:prstGeom prst="rect">
            <a:avLst/>
          </a:prstGeom>
        </p:spPr>
        <p:txBody>
          <a:bodyPr wrap="square">
            <a:spAutoFit/>
          </a:bodyPr>
          <a:lstStyle/>
          <a:p>
            <a:pPr marR="0" lvl="0" algn="just">
              <a:lnSpc>
                <a:spcPts val="3000"/>
              </a:lnSpc>
              <a:spcBef>
                <a:spcPts val="0"/>
              </a:spcBef>
              <a:spcAft>
                <a:spcPts val="0"/>
              </a:spcAft>
            </a:pPr>
            <a:r>
              <a:rPr lang="en-US" sz="2000">
                <a:solidFill>
                  <a:srgbClr val="414141"/>
                </a:solidFill>
                <a:latin typeface="Times New Roman" panose="02020603050405020304" pitchFamily="18" charset="0"/>
                <a:cs typeface="Times New Roman" panose="02020603050405020304" pitchFamily="18" charset="0"/>
              </a:rPr>
              <a:t>Ta có thể truy xuất, làm việc với Oracle Database theo các cách sau:</a:t>
            </a:r>
            <a:endParaRPr lang="vi-VN" sz="2000">
              <a:latin typeface="Times New Roman" panose="02020603050405020304" pitchFamily="18" charset="0"/>
              <a:cs typeface="Times New Roman" panose="02020603050405020304" pitchFamily="18" charset="0"/>
            </a:endParaRPr>
          </a:p>
          <a:p>
            <a:pPr marL="342900" marR="0" lvl="0" indent="-342900" algn="just">
              <a:lnSpc>
                <a:spcPts val="3000"/>
              </a:lnSpc>
              <a:spcBef>
                <a:spcPts val="0"/>
              </a:spcBef>
              <a:spcAft>
                <a:spcPts val="0"/>
              </a:spcAft>
              <a:buFont typeface="Wingdings" panose="05000000000000000000" pitchFamily="2" charset="2"/>
              <a:buChar char=""/>
            </a:pPr>
            <a:r>
              <a:rPr lang="en-US" sz="2000">
                <a:solidFill>
                  <a:srgbClr val="414141"/>
                </a:solidFill>
                <a:latin typeface="Times New Roman" panose="02020603050405020304" pitchFamily="18" charset="0"/>
                <a:cs typeface="Times New Roman" panose="02020603050405020304" pitchFamily="18" charset="0"/>
              </a:rPr>
              <a:t>Sử dụng </a:t>
            </a:r>
            <a:r>
              <a:rPr lang="en-US" sz="2000" b="1">
                <a:solidFill>
                  <a:srgbClr val="414141"/>
                </a:solidFill>
                <a:latin typeface="Times New Roman" panose="02020603050405020304" pitchFamily="18" charset="0"/>
                <a:cs typeface="Times New Roman" panose="02020603050405020304" pitchFamily="18" charset="0"/>
              </a:rPr>
              <a:t>Oracle SQL*Plus</a:t>
            </a:r>
            <a:r>
              <a:rPr lang="en-US" sz="2000">
                <a:solidFill>
                  <a:srgbClr val="414141"/>
                </a:solidFill>
                <a:latin typeface="Times New Roman" panose="02020603050405020304" pitchFamily="18" charset="0"/>
                <a:cs typeface="Times New Roman" panose="02020603050405020304" pitchFamily="18" charset="0"/>
              </a:rPr>
              <a:t>: </a:t>
            </a:r>
            <a:endParaRPr lang="vi-VN" sz="2000">
              <a:latin typeface="Times New Roman" panose="02020603050405020304" pitchFamily="18" charset="0"/>
              <a:cs typeface="Times New Roman" panose="02020603050405020304" pitchFamily="18" charset="0"/>
            </a:endParaRPr>
          </a:p>
          <a:p>
            <a:pPr marL="742950" marR="0" lvl="1" indent="-285750" algn="just">
              <a:lnSpc>
                <a:spcPts val="3000"/>
              </a:lnSpc>
              <a:spcBef>
                <a:spcPts val="0"/>
              </a:spcBef>
              <a:spcAft>
                <a:spcPts val="0"/>
              </a:spcAft>
              <a:buFont typeface="Times New Roman" panose="02020603050405020304" pitchFamily="18" charset="0"/>
              <a:buChar char="-"/>
            </a:pP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Start </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All Programs </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&lt;Thư mục chương trình Oracle&gt; </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Application Development </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SLQ Plus.</a:t>
            </a:r>
            <a:endParaRPr lang="vi-VN" sz="2000">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gn="just">
              <a:lnSpc>
                <a:spcPts val="3000"/>
              </a:lnSpc>
              <a:spcBef>
                <a:spcPts val="0"/>
              </a:spcBef>
              <a:spcAft>
                <a:spcPts val="0"/>
              </a:spcAft>
              <a:buFont typeface="Times New Roman" panose="02020603050405020304" pitchFamily="18" charset="0"/>
              <a:buChar char="-"/>
            </a:pP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Cửa sổ chương trình Oracle SQL*Plus hiện ra. Nhập </a:t>
            </a:r>
            <a:r>
              <a:rPr lang="en-US" sz="2000" i="1">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username</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và </a:t>
            </a:r>
            <a:r>
              <a:rPr lang="en-US" sz="2000" i="1">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password</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i="1">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Host string</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có thể nhập hoặc không nhập. Khi có nhiều CSDL, bạn nhập vào </a:t>
            </a:r>
            <a:r>
              <a:rPr lang="en-US" sz="2000" i="1">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host string</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tên của CSDL mà mình muốn log in vào.</a:t>
            </a:r>
            <a:endParaRPr lang="vi-VN" sz="200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ts val="3000"/>
              </a:lnSpc>
              <a:spcBef>
                <a:spcPts val="0"/>
              </a:spcBef>
              <a:spcAft>
                <a:spcPts val="0"/>
              </a:spcAft>
              <a:buFont typeface="Wingdings" panose="05000000000000000000" pitchFamily="2" charset="2"/>
              <a:buChar char=""/>
            </a:pPr>
            <a:r>
              <a:rPr lang="en-US" sz="2000">
                <a:solidFill>
                  <a:srgbClr val="414141"/>
                </a:solidFill>
                <a:latin typeface="Times New Roman" panose="02020603050405020304" pitchFamily="18" charset="0"/>
                <a:cs typeface="Times New Roman" panose="02020603050405020304" pitchFamily="18" charset="0"/>
              </a:rPr>
              <a:t>Sử dụng </a:t>
            </a:r>
            <a:r>
              <a:rPr lang="en-US" sz="2000" b="1">
                <a:solidFill>
                  <a:srgbClr val="000000"/>
                </a:solidFill>
                <a:latin typeface="Times New Roman" panose="02020603050405020304" pitchFamily="18" charset="0"/>
                <a:cs typeface="Times New Roman" panose="02020603050405020304" pitchFamily="18" charset="0"/>
              </a:rPr>
              <a:t>Command Prompt</a:t>
            </a:r>
            <a:r>
              <a:rPr lang="en-US" sz="2000">
                <a:solidFill>
                  <a:srgbClr val="414141"/>
                </a:solidFill>
                <a:latin typeface="Times New Roman" panose="02020603050405020304" pitchFamily="18" charset="0"/>
                <a:cs typeface="Times New Roman" panose="02020603050405020304" pitchFamily="18" charset="0"/>
              </a:rPr>
              <a:t>: </a:t>
            </a:r>
            <a:endParaRPr lang="vi-VN" sz="2000">
              <a:latin typeface="Times New Roman" panose="02020603050405020304" pitchFamily="18" charset="0"/>
              <a:cs typeface="Times New Roman" panose="02020603050405020304" pitchFamily="18" charset="0"/>
            </a:endParaRPr>
          </a:p>
          <a:p>
            <a:pPr marL="742950" marR="0" lvl="1" indent="-285750" algn="just">
              <a:lnSpc>
                <a:spcPts val="3000"/>
              </a:lnSpc>
              <a:spcBef>
                <a:spcPts val="0"/>
              </a:spcBef>
              <a:spcAft>
                <a:spcPts val="0"/>
              </a:spcAft>
              <a:buFont typeface="Times New Roman" panose="02020603050405020304" pitchFamily="18" charset="0"/>
              <a:buChar char="-"/>
            </a:pP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Start </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Run </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gõ “cmd”.</a:t>
            </a:r>
            <a:endParaRPr lang="vi-VN" sz="2000">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gn="just">
              <a:lnSpc>
                <a:spcPts val="3000"/>
              </a:lnSpc>
              <a:spcBef>
                <a:spcPts val="0"/>
              </a:spcBef>
              <a:spcAft>
                <a:spcPts val="0"/>
              </a:spcAft>
              <a:buFont typeface="Times New Roman" panose="02020603050405020304" pitchFamily="18" charset="0"/>
              <a:buChar char="-"/>
            </a:pP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Cửa số Command Prompt xuất hiện. Gõ lệnh sau vào để đăng nhập CSDL:  </a:t>
            </a:r>
            <a:endParaRPr lang="vi-VN" sz="2000">
              <a:latin typeface="Times New Roman" panose="02020603050405020304" pitchFamily="18" charset="0"/>
              <a:ea typeface="Times New Roman" panose="02020603050405020304" pitchFamily="18" charset="0"/>
              <a:cs typeface="Times New Roman" panose="02020603050405020304" pitchFamily="18" charset="0"/>
            </a:endParaRPr>
          </a:p>
          <a:p>
            <a:pPr indent="1028700">
              <a:lnSpc>
                <a:spcPts val="3000"/>
              </a:lnSpc>
            </a:pPr>
            <a:r>
              <a:rPr lang="en-US" sz="2000">
                <a:solidFill>
                  <a:srgbClr val="414141"/>
                </a:solidFill>
                <a:latin typeface="Times New Roman" panose="02020603050405020304" pitchFamily="18" charset="0"/>
                <a:ea typeface="Calibri" panose="020F0502020204030204" pitchFamily="34" charset="0"/>
                <a:cs typeface="Times New Roman" panose="02020603050405020304" pitchFamily="18" charset="0"/>
              </a:rPr>
              <a:t>sqlplus &lt;username&gt;/&lt;password&gt;</a:t>
            </a:r>
            <a:endParaRPr lang="vi-VN" sz="2000">
              <a:latin typeface="Times New Roman" panose="02020603050405020304" pitchFamily="18" charset="0"/>
              <a:ea typeface="Calibri" panose="020F0502020204030204" pitchFamily="34" charset="0"/>
              <a:cs typeface="Times New Roman" panose="02020603050405020304" pitchFamily="18" charset="0"/>
            </a:endParaRPr>
          </a:p>
          <a:p>
            <a:pPr marL="1028700" marR="0" algn="just">
              <a:lnSpc>
                <a:spcPts val="3000"/>
              </a:lnSpc>
              <a:spcBef>
                <a:spcPts val="0"/>
              </a:spcBef>
              <a:spcAft>
                <a:spcPts val="0"/>
              </a:spcAft>
            </a:pPr>
            <a:r>
              <a:rPr lang="en-US" sz="2000">
                <a:solidFill>
                  <a:srgbClr val="414141"/>
                </a:solidFill>
                <a:latin typeface="Times New Roman" panose="02020603050405020304" pitchFamily="18" charset="0"/>
                <a:cs typeface="Times New Roman" panose="02020603050405020304" pitchFamily="18" charset="0"/>
              </a:rPr>
              <a:t>VD: sqlplus system/p123</a:t>
            </a:r>
            <a:endParaRPr lang="vi-VN" sz="2000">
              <a:latin typeface="Times New Roman" panose="02020603050405020304" pitchFamily="18" charset="0"/>
              <a:cs typeface="Times New Roman" panose="02020603050405020304" pitchFamily="18" charset="0"/>
            </a:endParaRPr>
          </a:p>
          <a:p>
            <a:pPr marL="742950" marR="0" lvl="1" indent="-285750" algn="just">
              <a:lnSpc>
                <a:spcPts val="3000"/>
              </a:lnSpc>
              <a:spcBef>
                <a:spcPts val="0"/>
              </a:spcBef>
              <a:spcAft>
                <a:spcPts val="0"/>
              </a:spcAft>
              <a:buFont typeface="Times New Roman" panose="02020603050405020304" pitchFamily="18" charset="0"/>
              <a:buChar char="-"/>
            </a:pP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Để đăng nhập bằng tài khoản SYS với quyền SYSDBA trong CMD, bạn cần dùng lệnh sau: sqlplus SYS/&lt;password&gt; AS SYSDBA.</a:t>
            </a:r>
            <a:endParaRPr lang="vi-VN" sz="2000">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gn="just">
              <a:lnSpc>
                <a:spcPts val="3000"/>
              </a:lnSpc>
              <a:spcBef>
                <a:spcPts val="0"/>
              </a:spcBef>
              <a:spcAft>
                <a:spcPts val="0"/>
              </a:spcAft>
              <a:buFont typeface="Times New Roman" panose="02020603050405020304" pitchFamily="18" charset="0"/>
              <a:buChar char="-"/>
            </a:pP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Nếu bạn đang ở trong tài khoản có quyền </a:t>
            </a:r>
            <a:r>
              <a:rPr lang="en-US" sz="2000" b="1">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administration</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của Windows, bạn có thể login vào tài khoản SYS dùng lệnh: sqlplus / AS SYSDBA.</a:t>
            </a:r>
          </a:p>
          <a:p>
            <a:pPr marL="396875" marR="0" lvl="1" indent="-342900" algn="just">
              <a:lnSpc>
                <a:spcPts val="3000"/>
              </a:lnSpc>
              <a:spcBef>
                <a:spcPts val="0"/>
              </a:spcBef>
              <a:spcAft>
                <a:spcPts val="0"/>
              </a:spcAft>
              <a:buFont typeface="Wingdings" panose="05000000000000000000" pitchFamily="2" charset="2"/>
              <a:buChar char="ü"/>
            </a:pPr>
            <a:r>
              <a:rPr lang="en-US" sz="2000">
                <a:solidFill>
                  <a:srgbClr val="414141"/>
                </a:solidFill>
                <a:latin typeface="Times New Roman" panose="02020603050405020304" pitchFamily="18" charset="0"/>
                <a:cs typeface="Times New Roman" panose="02020603050405020304" pitchFamily="18" charset="0"/>
              </a:rPr>
              <a:t>Sử dụng</a:t>
            </a:r>
            <a:r>
              <a:rPr lang="en-US" sz="2000" b="1">
                <a:solidFill>
                  <a:srgbClr val="414141"/>
                </a:solidFill>
                <a:latin typeface="Times New Roman" panose="02020603050405020304" pitchFamily="18" charset="0"/>
                <a:cs typeface="Times New Roman" panose="02020603050405020304" pitchFamily="18" charset="0"/>
              </a:rPr>
              <a:t> </a:t>
            </a:r>
            <a:r>
              <a:rPr lang="en-US" sz="2000" b="1">
                <a:solidFill>
                  <a:srgbClr val="000000"/>
                </a:solidFill>
                <a:latin typeface="Times New Roman" panose="02020603050405020304" pitchFamily="18" charset="0"/>
                <a:cs typeface="Times New Roman" panose="02020603050405020304" pitchFamily="18" charset="0"/>
              </a:rPr>
              <a:t>SQL Deverloper </a:t>
            </a:r>
            <a:r>
              <a:rPr lang="en-US" sz="2000">
                <a:solidFill>
                  <a:srgbClr val="000000"/>
                </a:solidFill>
                <a:latin typeface="Times New Roman" panose="02020603050405020304" pitchFamily="18" charset="0"/>
                <a:cs typeface="Times New Roman" panose="02020603050405020304" pitchFamily="18" charset="0"/>
              </a:rPr>
              <a:t>hoặc các công cụ của hang thứ 3 như </a:t>
            </a:r>
            <a:r>
              <a:rPr lang="en-US" sz="2000" b="1">
                <a:solidFill>
                  <a:srgbClr val="000000"/>
                </a:solidFill>
                <a:latin typeface="Times New Roman" panose="02020603050405020304" pitchFamily="18" charset="0"/>
                <a:cs typeface="Times New Roman" panose="02020603050405020304" pitchFamily="18" charset="0"/>
              </a:rPr>
              <a:t>PL/SQL Developer, Toad</a:t>
            </a:r>
            <a:r>
              <a:rPr lang="en-US" sz="2000">
                <a:solidFill>
                  <a:srgbClr val="000000"/>
                </a:solidFill>
                <a:latin typeface="Times New Roman" panose="02020603050405020304" pitchFamily="18" charset="0"/>
                <a:cs typeface="Times New Roman" panose="02020603050405020304" pitchFamily="18" charset="0"/>
              </a:rPr>
              <a:t>, .v.v.</a:t>
            </a:r>
            <a:endParaRPr lang="vi-V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591507"/>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Sử dụng SQLPlus để thực hiện các yêu cầu sau:</a:t>
            </a:r>
          </a:p>
        </p:txBody>
      </p:sp>
      <p:sp>
        <p:nvSpPr>
          <p:cNvPr id="3" name="Rectangle 2"/>
          <p:cNvSpPr>
            <a:spLocks noChangeArrowheads="1"/>
          </p:cNvSpPr>
          <p:nvPr/>
        </p:nvSpPr>
        <p:spPr bwMode="auto">
          <a:xfrm>
            <a:off x="351600" y="795982"/>
            <a:ext cx="11268221"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2800"/>
              <a:t>Đăng nhập vào user system</a:t>
            </a:r>
          </a:p>
          <a:p>
            <a:pPr lvl="0"/>
            <a:r>
              <a:rPr lang="en-US" sz="2800"/>
              <a:t>Truy vấn tên các bảng được tạo trong user scott bằng câu lệnh:</a:t>
            </a:r>
          </a:p>
          <a:p>
            <a:r>
              <a:rPr lang="en-US" sz="2800"/>
              <a:t>HD: select table_name from dba_tables where owner='SCOTT';</a:t>
            </a:r>
          </a:p>
          <a:p>
            <a:pPr lvl="0"/>
            <a:r>
              <a:rPr lang="en-US" sz="2800"/>
              <a:t>Truy vấn thông tin trong bảng DEPT và EMP của user scott.</a:t>
            </a:r>
          </a:p>
          <a:p>
            <a:r>
              <a:rPr lang="en-US" sz="2800"/>
              <a:t>HD: select * from scott.dept; select * from scott.emp;</a:t>
            </a:r>
          </a:p>
          <a:p>
            <a:pPr lvl="0"/>
            <a:r>
              <a:rPr lang="en-US" sz="2800"/>
              <a:t>Hiển thị tên các nhân viên trong phòng ban có mã là 30.</a:t>
            </a:r>
          </a:p>
          <a:p>
            <a:r>
              <a:rPr lang="en-US" sz="2800"/>
              <a:t>HD: select ename from scott.emp where deptno=30;</a:t>
            </a:r>
          </a:p>
          <a:p>
            <a:pPr lvl="0"/>
            <a:r>
              <a:rPr lang="en-US" sz="2800"/>
              <a:t>Đăng nhập vào user scott với mật khẩu là 123456 và đưa ra nhận xét.</a:t>
            </a:r>
          </a:p>
          <a:p>
            <a:pPr lvl="0"/>
            <a:r>
              <a:rPr lang="en-US" sz="2800"/>
              <a:t>Đăng nhập lại vào user system và tiến hành đổi mật khẩu của scott thành </a:t>
            </a:r>
            <a:r>
              <a:rPr lang="en-US" sz="2800" b="1" i="1"/>
              <a:t>tiger</a:t>
            </a:r>
            <a:r>
              <a:rPr lang="en-US" sz="2800"/>
              <a:t> và mở khóa nó.</a:t>
            </a:r>
          </a:p>
          <a:p>
            <a:r>
              <a:rPr lang="en-US" sz="2800"/>
              <a:t>HD: alter user scott identified by tiger account unlock;</a:t>
            </a:r>
          </a:p>
          <a:p>
            <a:pPr lvl="0"/>
            <a:r>
              <a:rPr lang="en-US" sz="2800"/>
              <a:t>Đăng nhập lại vào user scott với mật khẩu đã thay đổi ở câu f và thực hiện các truy vấn ở câu c,d.</a:t>
            </a:r>
          </a:p>
        </p:txBody>
      </p:sp>
    </p:spTree>
    <p:extLst>
      <p:ext uri="{BB962C8B-B14F-4D97-AF65-F5344CB8AC3E}">
        <p14:creationId xmlns:p14="http://schemas.microsoft.com/office/powerpoint/2010/main" val="820645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14B27-E373-9E6A-8813-9360EDEA81DB}"/>
              </a:ext>
            </a:extLst>
          </p:cNvPr>
          <p:cNvSpPr>
            <a:spLocks noGrp="1"/>
          </p:cNvSpPr>
          <p:nvPr>
            <p:ph type="title"/>
          </p:nvPr>
        </p:nvSpPr>
        <p:spPr/>
        <p:txBody>
          <a:bodyPr/>
          <a:lstStyle/>
          <a:p>
            <a:r>
              <a:rPr lang="en-US" dirty="0"/>
              <a:t>YÊU CẦU KHI LÊN LỚP</a:t>
            </a:r>
          </a:p>
        </p:txBody>
      </p:sp>
      <p:sp>
        <p:nvSpPr>
          <p:cNvPr id="3" name="Title 1">
            <a:extLst>
              <a:ext uri="{FF2B5EF4-FFF2-40B4-BE49-F238E27FC236}">
                <a16:creationId xmlns:a16="http://schemas.microsoft.com/office/drawing/2014/main" id="{DBA43154-4FF9-B3EE-96D7-B1350128DE5D}"/>
              </a:ext>
            </a:extLst>
          </p:cNvPr>
          <p:cNvSpPr txBox="1">
            <a:spLocks/>
          </p:cNvSpPr>
          <p:nvPr/>
        </p:nvSpPr>
        <p:spPr>
          <a:xfrm>
            <a:off x="360594" y="1392071"/>
            <a:ext cx="11831406" cy="3343702"/>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pPr marL="571500" indent="-571500">
              <a:buFontTx/>
              <a:buChar char="-"/>
            </a:pPr>
            <a:r>
              <a:rPr lang="en-US" sz="7200" dirty="0">
                <a:solidFill>
                  <a:srgbClr val="FF0000"/>
                </a:solidFill>
              </a:rPr>
              <a:t>LAPTOP</a:t>
            </a:r>
          </a:p>
          <a:p>
            <a:pPr marL="571500" indent="-571500">
              <a:buFontTx/>
              <a:buChar char="-"/>
            </a:pPr>
            <a:r>
              <a:rPr lang="en-US" sz="7200" dirty="0">
                <a:solidFill>
                  <a:srgbClr val="FF0000"/>
                </a:solidFill>
              </a:rPr>
              <a:t>Ổ </a:t>
            </a:r>
            <a:r>
              <a:rPr lang="en-US" sz="7200" dirty="0" err="1">
                <a:solidFill>
                  <a:srgbClr val="FF0000"/>
                </a:solidFill>
              </a:rPr>
              <a:t>cắm</a:t>
            </a:r>
            <a:r>
              <a:rPr lang="en-US" sz="7200" dirty="0">
                <a:solidFill>
                  <a:srgbClr val="FF0000"/>
                </a:solidFill>
              </a:rPr>
              <a:t> </a:t>
            </a:r>
            <a:r>
              <a:rPr lang="en-US" sz="7200" dirty="0" err="1">
                <a:solidFill>
                  <a:srgbClr val="FF0000"/>
                </a:solidFill>
              </a:rPr>
              <a:t>điện</a:t>
            </a:r>
            <a:endParaRPr lang="en-US" sz="7200" dirty="0">
              <a:solidFill>
                <a:srgbClr val="FF0000"/>
              </a:solidFill>
            </a:endParaRPr>
          </a:p>
          <a:p>
            <a:pPr marL="571500" indent="-571500">
              <a:buFontTx/>
              <a:buChar char="-"/>
            </a:pPr>
            <a:endParaRPr lang="en-US" sz="7200" dirty="0">
              <a:solidFill>
                <a:srgbClr val="FF0000"/>
              </a:solidFill>
            </a:endParaRPr>
          </a:p>
        </p:txBody>
      </p:sp>
    </p:spTree>
    <p:extLst>
      <p:ext uri="{BB962C8B-B14F-4D97-AF65-F5344CB8AC3E}">
        <p14:creationId xmlns:p14="http://schemas.microsoft.com/office/powerpoint/2010/main" val="283844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2. Nội dung bài học</a:t>
            </a:r>
            <a:endParaRPr lang="vi-VN"/>
          </a:p>
        </p:txBody>
      </p:sp>
      <p:sp>
        <p:nvSpPr>
          <p:cNvPr id="3" name="AutoShape 8"/>
          <p:cNvSpPr>
            <a:spLocks noChangeArrowheads="1"/>
          </p:cNvSpPr>
          <p:nvPr/>
        </p:nvSpPr>
        <p:spPr bwMode="gray">
          <a:xfrm>
            <a:off x="3550363" y="2795284"/>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4" name="AutoShape 10"/>
          <p:cNvSpPr>
            <a:spLocks noChangeArrowheads="1"/>
          </p:cNvSpPr>
          <p:nvPr/>
        </p:nvSpPr>
        <p:spPr bwMode="gray">
          <a:xfrm>
            <a:off x="3530114" y="3951683"/>
            <a:ext cx="282252" cy="260814"/>
          </a:xfrm>
          <a:prstGeom prst="rightArrow">
            <a:avLst>
              <a:gd name="adj1" fmla="val 50000"/>
              <a:gd name="adj2" fmla="val 45091"/>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5" name="AutoShape 12"/>
          <p:cNvSpPr>
            <a:spLocks noChangeArrowheads="1"/>
          </p:cNvSpPr>
          <p:nvPr/>
        </p:nvSpPr>
        <p:spPr bwMode="gray">
          <a:xfrm>
            <a:off x="3536072" y="1673423"/>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6" name="AutoShape 13">
            <a:hlinkClick r:id="rId2" action="ppaction://hlinksldjump"/>
          </p:cNvPr>
          <p:cNvSpPr>
            <a:spLocks noChangeArrowheads="1"/>
          </p:cNvSpPr>
          <p:nvPr/>
        </p:nvSpPr>
        <p:spPr bwMode="gray">
          <a:xfrm>
            <a:off x="2519838" y="1246474"/>
            <a:ext cx="6750771" cy="685382"/>
          </a:xfrm>
          <a:prstGeom prst="roundRect">
            <a:avLst>
              <a:gd name="adj" fmla="val 11921"/>
            </a:avLst>
          </a:prstGeom>
          <a:gradFill rotWithShape="1">
            <a:gsLst>
              <a:gs pos="0">
                <a:srgbClr val="F77A1D"/>
              </a:gs>
              <a:gs pos="100000">
                <a:srgbClr val="F77A1D">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TỔNG QUAN VỀ ORACLE</a:t>
            </a:r>
          </a:p>
        </p:txBody>
      </p:sp>
      <p:sp>
        <p:nvSpPr>
          <p:cNvPr id="7" name="AutoShape 15">
            <a:hlinkClick r:id="rId3" action="ppaction://hlinksldjump"/>
          </p:cNvPr>
          <p:cNvSpPr>
            <a:spLocks noChangeArrowheads="1"/>
          </p:cNvSpPr>
          <p:nvPr/>
        </p:nvSpPr>
        <p:spPr bwMode="gray">
          <a:xfrm>
            <a:off x="2551932" y="2279868"/>
            <a:ext cx="6718678" cy="607285"/>
          </a:xfrm>
          <a:prstGeom prst="roundRect">
            <a:avLst>
              <a:gd name="adj" fmla="val 11921"/>
            </a:avLst>
          </a:prstGeom>
          <a:gradFill rotWithShape="1">
            <a:gsLst>
              <a:gs pos="0">
                <a:srgbClr val="5BBE4E"/>
              </a:gs>
              <a:gs pos="100000">
                <a:srgbClr val="5BBE4E">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CÀI ĐẶT ORACLE 19C TRÊN WINDOWS</a:t>
            </a:r>
          </a:p>
        </p:txBody>
      </p:sp>
      <p:sp>
        <p:nvSpPr>
          <p:cNvPr id="8" name="AutoShape 17">
            <a:hlinkClick r:id="rId4" action="ppaction://hlinksldjump"/>
          </p:cNvPr>
          <p:cNvSpPr>
            <a:spLocks noChangeArrowheads="1"/>
          </p:cNvSpPr>
          <p:nvPr/>
        </p:nvSpPr>
        <p:spPr bwMode="gray">
          <a:xfrm>
            <a:off x="2519836" y="3269234"/>
            <a:ext cx="6750771" cy="703842"/>
          </a:xfrm>
          <a:prstGeom prst="roundRect">
            <a:avLst>
              <a:gd name="adj" fmla="val 11921"/>
            </a:avLst>
          </a:prstGeom>
          <a:gradFill rotWithShape="1">
            <a:gsLst>
              <a:gs pos="0">
                <a:srgbClr val="8F038F"/>
              </a:gs>
              <a:gs pos="100000">
                <a:srgbClr val="8F038F">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III. MỘT SỐ CÔNG CỤ TRỰC QUAN </a:t>
            </a:r>
          </a:p>
        </p:txBody>
      </p:sp>
      <p:sp>
        <p:nvSpPr>
          <p:cNvPr id="11" name="AutoShape 17">
            <a:hlinkClick r:id="rId5" action="ppaction://hlinksldjump"/>
          </p:cNvPr>
          <p:cNvSpPr>
            <a:spLocks noChangeArrowheads="1"/>
          </p:cNvSpPr>
          <p:nvPr/>
        </p:nvSpPr>
        <p:spPr bwMode="gray">
          <a:xfrm>
            <a:off x="2535884" y="4391095"/>
            <a:ext cx="6750771" cy="703842"/>
          </a:xfrm>
          <a:prstGeom prst="roundRect">
            <a:avLst>
              <a:gd name="adj" fmla="val 11921"/>
            </a:avLst>
          </a:prstGeom>
          <a:gradFill rotWithShape="1">
            <a:gsLst>
              <a:gs pos="0">
                <a:schemeClr val="accent1">
                  <a:lumMod val="75000"/>
                </a:schemeClr>
              </a:gs>
              <a:gs pos="100000">
                <a:srgbClr val="00B0F0"/>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THỰC HÀNH</a:t>
            </a:r>
          </a:p>
        </p:txBody>
      </p:sp>
    </p:spTree>
    <p:extLst>
      <p:ext uri="{BB962C8B-B14F-4D97-AF65-F5344CB8AC3E}">
        <p14:creationId xmlns:p14="http://schemas.microsoft.com/office/powerpoint/2010/main" val="15834387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Tổng </a:t>
            </a:r>
            <a:r>
              <a:rPr lang="fr-FR"/>
              <a:t>quan về hệ quản trị CSDL Oracle</a:t>
            </a:r>
            <a:endParaRPr lang="vi-VN"/>
          </a:p>
        </p:txBody>
      </p:sp>
      <p:sp>
        <p:nvSpPr>
          <p:cNvPr id="3" name="Rectangle 2"/>
          <p:cNvSpPr/>
          <p:nvPr/>
        </p:nvSpPr>
        <p:spPr>
          <a:xfrm>
            <a:off x="173359" y="788218"/>
            <a:ext cx="11647579" cy="1384995"/>
          </a:xfrm>
          <a:prstGeom prst="rect">
            <a:avLst/>
          </a:prstGeom>
        </p:spPr>
        <p:txBody>
          <a:bodyPr wrap="square">
            <a:spAutoFit/>
          </a:bodyPr>
          <a:lstStyle/>
          <a:p>
            <a:pPr marL="285750" indent="-285750" algn="just">
              <a:lnSpc>
                <a:spcPct val="150000"/>
              </a:lnSpc>
              <a:buFont typeface="Wingdings" panose="05000000000000000000" pitchFamily="2" charset="2"/>
              <a:buChar char="v"/>
            </a:pPr>
            <a:r>
              <a:rPr lang="vi-VN" sz="2800">
                <a:latin typeface="Times New Roman" panose="02020603050405020304" pitchFamily="18" charset="0"/>
                <a:ea typeface="Arial" panose="020B0604020202020204" pitchFamily="34" charset="0"/>
                <a:cs typeface="Times New Roman" panose="02020603050405020304" pitchFamily="18" charset="0"/>
              </a:rPr>
              <a:t> Hệ quản trị CSDL Oracle (gọi tắt là Oracle) là một trong những </a:t>
            </a:r>
            <a:r>
              <a:rPr lang="fr-FR" sz="2800">
                <a:latin typeface="Times New Roman" panose="02020603050405020304" pitchFamily="18" charset="0"/>
                <a:ea typeface="Arial" panose="020B0604020202020204" pitchFamily="34" charset="0"/>
                <a:cs typeface="Times New Roman" panose="02020603050405020304" pitchFamily="18" charset="0"/>
              </a:rPr>
              <a:t>hệ quản trị </a:t>
            </a:r>
            <a:r>
              <a:rPr lang="vi-VN" sz="2800">
                <a:latin typeface="Times New Roman" panose="02020603050405020304" pitchFamily="18" charset="0"/>
                <a:ea typeface="Arial" panose="020B0604020202020204" pitchFamily="34" charset="0"/>
                <a:cs typeface="Times New Roman" panose="02020603050405020304" pitchFamily="18" charset="0"/>
              </a:rPr>
              <a:t>cơ sở dữ liệu quan hệ mạnh mẽ nhất thế giới.</a:t>
            </a:r>
            <a:endParaRPr lang="vi-VN" sz="2800">
              <a:latin typeface="Times New Roman" panose="02020603050405020304" pitchFamily="18" charset="0"/>
              <a:cs typeface="Times New Roman" panose="02020603050405020304" pitchFamily="18" charset="0"/>
            </a:endParaRPr>
          </a:p>
        </p:txBody>
      </p:sp>
      <p:sp>
        <p:nvSpPr>
          <p:cNvPr id="4" name="Rectangle 3"/>
          <p:cNvSpPr/>
          <p:nvPr/>
        </p:nvSpPr>
        <p:spPr>
          <a:xfrm>
            <a:off x="173360" y="2430770"/>
            <a:ext cx="11647578" cy="2677656"/>
          </a:xfrm>
          <a:prstGeom prst="rect">
            <a:avLst/>
          </a:prstGeom>
        </p:spPr>
        <p:txBody>
          <a:bodyPr wrap="square">
            <a:spAutoFit/>
          </a:bodyPr>
          <a:lstStyle/>
          <a:p>
            <a:pPr marL="285750" indent="-285750" algn="just">
              <a:lnSpc>
                <a:spcPct val="150000"/>
              </a:lnSpc>
              <a:spcAft>
                <a:spcPts val="0"/>
              </a:spcAft>
              <a:buFont typeface="Wingdings" panose="05000000000000000000" pitchFamily="2" charset="2"/>
              <a:buChar char="v"/>
            </a:pPr>
            <a:r>
              <a:rPr lang="vi-VN" sz="2800">
                <a:latin typeface="Times New Roman" panose="02020603050405020304" pitchFamily="18" charset="0"/>
                <a:cs typeface="Times New Roman" panose="02020603050405020304" pitchFamily="18" charset="0"/>
              </a:rPr>
              <a:t> Hơn 2/3 trong số 500 tập đoàn công ty lớn nhất thế giới (Fortune 500) sử dụng Oracle. Ở Việt Nam, hầu hết các đơn vị lớn thuộc các ngành ngân hàng, kho bạc, thuế, bảo hiểm, bưu điện, hàng không, dầu khí,… đều sử dụng hệ quản trị CSDL Oracle. </a:t>
            </a:r>
            <a:endParaRPr lang="vi-VN" sz="2800">
              <a:effectLst/>
              <a:latin typeface="Times New Roman" panose="02020603050405020304" pitchFamily="18" charset="0"/>
              <a:cs typeface="Times New Roman" panose="02020603050405020304" pitchFamily="18" charset="0"/>
            </a:endParaRPr>
          </a:p>
        </p:txBody>
      </p:sp>
      <p:sp>
        <p:nvSpPr>
          <p:cNvPr id="7" name="Rectangle 6"/>
          <p:cNvSpPr/>
          <p:nvPr/>
        </p:nvSpPr>
        <p:spPr>
          <a:xfrm>
            <a:off x="173359" y="5167774"/>
            <a:ext cx="11647579" cy="738664"/>
          </a:xfrm>
          <a:prstGeom prst="rect">
            <a:avLst/>
          </a:prstGeom>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v"/>
            </a:pPr>
            <a:r>
              <a:rPr lang="en-US" sz="2800">
                <a:latin typeface="Times New Roman" panose="02020603050405020304" pitchFamily="18" charset="0"/>
                <a:ea typeface="MS Mincho" panose="02020609040205080304" pitchFamily="49" charset="-128"/>
              </a:rPr>
              <a:t> Kết nối ứng dụng với công nghệ Web được tích hợp trong Oracle Web Server</a:t>
            </a:r>
          </a:p>
        </p:txBody>
      </p:sp>
    </p:spTree>
    <p:extLst>
      <p:ext uri="{BB962C8B-B14F-4D97-AF65-F5344CB8AC3E}">
        <p14:creationId xmlns:p14="http://schemas.microsoft.com/office/powerpoint/2010/main" val="2695278789"/>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Tổng </a:t>
            </a:r>
            <a:r>
              <a:rPr lang="fr-FR"/>
              <a:t>quan về hệ quản trị CSDL Oracle</a:t>
            </a:r>
            <a:endParaRPr lang="vi-VN"/>
          </a:p>
        </p:txBody>
      </p:sp>
      <p:sp>
        <p:nvSpPr>
          <p:cNvPr id="5" name="Rectangle 4"/>
          <p:cNvSpPr/>
          <p:nvPr/>
        </p:nvSpPr>
        <p:spPr>
          <a:xfrm>
            <a:off x="266125" y="728870"/>
            <a:ext cx="11831406" cy="4062651"/>
          </a:xfrm>
          <a:prstGeom prst="rect">
            <a:avLst/>
          </a:prstGeom>
        </p:spPr>
        <p:txBody>
          <a:bodyPr wrap="square">
            <a:spAutoFit/>
          </a:bodyPr>
          <a:lstStyle/>
          <a:p>
            <a:pPr marL="0" marR="0" lvl="2">
              <a:lnSpc>
                <a:spcPct val="150000"/>
              </a:lnSpc>
              <a:spcBef>
                <a:spcPts val="0"/>
              </a:spcBef>
              <a:spcAft>
                <a:spcPts val="0"/>
              </a:spcAft>
            </a:pPr>
            <a:r>
              <a:rPr lang="en-US" sz="2800" b="1">
                <a:latin typeface="Times New Roman" panose="02020603050405020304" pitchFamily="18" charset="0"/>
                <a:ea typeface="MS Mincho" panose="02020609040205080304" pitchFamily="49" charset="-128"/>
              </a:rPr>
              <a:t>1.1. Các đặc điểm của Oracle</a:t>
            </a:r>
            <a:endParaRPr lang="vi-VN" sz="2800">
              <a:latin typeface="Times New Roman" panose="02020603050405020304" pitchFamily="18" charset="0"/>
              <a:ea typeface="MS Mincho" panose="02020609040205080304" pitchFamily="49" charset="-128"/>
            </a:endParaRPr>
          </a:p>
          <a:p>
            <a:pPr marL="463550" marR="0" lvl="1" indent="-285750" algn="just">
              <a:lnSpc>
                <a:spcPct val="150000"/>
              </a:lnSpc>
              <a:spcBef>
                <a:spcPts val="0"/>
              </a:spcBef>
              <a:spcAft>
                <a:spcPts val="0"/>
              </a:spcAft>
              <a:buFont typeface="Symbol" panose="05050102010706020507" pitchFamily="18" charset="2"/>
              <a:buChar char=""/>
              <a:tabLst>
                <a:tab pos="270510" algn="l"/>
              </a:tabLst>
            </a:pPr>
            <a:r>
              <a:rPr lang="en-US" sz="2400">
                <a:latin typeface="Times New Roman" panose="02020603050405020304" pitchFamily="18" charset="0"/>
                <a:ea typeface="MS Mincho" panose="02020609040205080304" pitchFamily="49" charset="-128"/>
              </a:rPr>
              <a:t>Khả năng xử lý dữ liệu rất lớn, có thể lên đến hàng trăm terabyte (1 terabyte ~ 1,000 gigabyte ~ 1,000,000,000 kilobyte) mà vẫn đảm bảo tốc độ xử lý dữ liệu rất cao.  </a:t>
            </a:r>
            <a:endParaRPr lang="vi-VN" sz="2400">
              <a:latin typeface="Times New Roman" panose="02020603050405020304" pitchFamily="18" charset="0"/>
              <a:ea typeface="MS Mincho" panose="02020609040205080304" pitchFamily="49" charset="-128"/>
            </a:endParaRPr>
          </a:p>
          <a:p>
            <a:pPr marL="463550" marR="0" lvl="1" indent="-285750" algn="just">
              <a:lnSpc>
                <a:spcPct val="150000"/>
              </a:lnSpc>
              <a:spcBef>
                <a:spcPts val="0"/>
              </a:spcBef>
              <a:spcAft>
                <a:spcPts val="0"/>
              </a:spcAft>
              <a:buFont typeface="Symbol" panose="05050102010706020507" pitchFamily="18" charset="2"/>
              <a:buChar char=""/>
              <a:tabLst>
                <a:tab pos="270510" algn="l"/>
              </a:tabLst>
            </a:pPr>
            <a:r>
              <a:rPr lang="en-US" sz="2400">
                <a:latin typeface="Times New Roman" panose="02020603050405020304" pitchFamily="18" charset="0"/>
                <a:ea typeface="MS Mincho" panose="02020609040205080304" pitchFamily="49" charset="-128"/>
              </a:rPr>
              <a:t>Khả năng bảo mật rất cao, oracle đạt độ bảo mật cấp c2 theo tiêu chuẩn bảo mật của bộ quốc phòng Mỹ và công nghệ Oracle vốn được hình thành từ yêu cầu đặt hàng của các cơ quan an ninh FBI và CIA.</a:t>
            </a:r>
            <a:endParaRPr lang="vi-VN" sz="2400">
              <a:latin typeface="Times New Roman" panose="02020603050405020304" pitchFamily="18" charset="0"/>
              <a:ea typeface="MS Mincho" panose="02020609040205080304" pitchFamily="49" charset="-128"/>
            </a:endParaRPr>
          </a:p>
          <a:p>
            <a:pPr marL="463550" marR="0" lvl="1" indent="-285750" algn="just">
              <a:lnSpc>
                <a:spcPct val="150000"/>
              </a:lnSpc>
              <a:spcBef>
                <a:spcPts val="0"/>
              </a:spcBef>
              <a:spcAft>
                <a:spcPts val="0"/>
              </a:spcAft>
              <a:buFont typeface="Symbol" panose="05050102010706020507" pitchFamily="18" charset="2"/>
              <a:buChar char=""/>
              <a:tabLst>
                <a:tab pos="270510" algn="l"/>
              </a:tabLst>
            </a:pPr>
            <a:r>
              <a:rPr lang="en-US" sz="2400">
                <a:latin typeface="Times New Roman" panose="02020603050405020304" pitchFamily="18" charset="0"/>
                <a:ea typeface="MS Mincho" panose="02020609040205080304" pitchFamily="49" charset="-128"/>
              </a:rPr>
              <a:t>Tương thích với nhiều platform (Unix, Linux, Solaris, Windows .v.v…)</a:t>
            </a:r>
            <a:endParaRPr lang="vi-VN" sz="2400">
              <a:effectLst/>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2686806015"/>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Tổng </a:t>
            </a:r>
            <a:r>
              <a:rPr lang="fr-FR"/>
              <a:t>quan về hệ quản trị CSDL Oracle</a:t>
            </a:r>
            <a:endParaRPr lang="vi-VN"/>
          </a:p>
        </p:txBody>
      </p:sp>
      <p:sp>
        <p:nvSpPr>
          <p:cNvPr id="5" name="Rectangle 4"/>
          <p:cNvSpPr/>
          <p:nvPr/>
        </p:nvSpPr>
        <p:spPr>
          <a:xfrm>
            <a:off x="-285205" y="728870"/>
            <a:ext cx="11831406" cy="523220"/>
          </a:xfrm>
          <a:prstGeom prst="rect">
            <a:avLst/>
          </a:prstGeom>
        </p:spPr>
        <p:txBody>
          <a:bodyPr wrap="square">
            <a:spAutoFit/>
          </a:bodyPr>
          <a:lstStyle/>
          <a:p>
            <a:pPr lvl="1"/>
            <a:r>
              <a:rPr lang="en-US" sz="2800" b="1">
                <a:latin typeface="Times New Roman" panose="02020603050405020304" pitchFamily="18" charset="0"/>
                <a:ea typeface="MS Mincho" panose="02020609040205080304" pitchFamily="49" charset="-128"/>
                <a:cs typeface="Times New Roman" panose="02020603050405020304" pitchFamily="18" charset="0"/>
              </a:rPr>
              <a:t>1.2. </a:t>
            </a:r>
            <a:r>
              <a:rPr lang="en-US" sz="2800" b="1">
                <a:latin typeface="Times New Roman" panose="02020603050405020304" pitchFamily="18" charset="0"/>
                <a:cs typeface="Times New Roman" panose="02020603050405020304" pitchFamily="18" charset="0"/>
              </a:rPr>
              <a:t>Một vài điểm so sánh Oracle với SQL Server</a:t>
            </a:r>
            <a:endParaRPr lang="en-US" sz="280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31736907"/>
              </p:ext>
            </p:extLst>
          </p:nvPr>
        </p:nvGraphicFramePr>
        <p:xfrm>
          <a:off x="526301" y="1457740"/>
          <a:ext cx="10796122" cy="4916165"/>
        </p:xfrm>
        <a:graphic>
          <a:graphicData uri="http://schemas.openxmlformats.org/drawingml/2006/table">
            <a:tbl>
              <a:tblPr firstRow="1" firstCol="1" bandRow="1">
                <a:tableStyleId>{5C22544A-7EE6-4342-B048-85BDC9FD1C3A}</a:tableStyleId>
              </a:tblPr>
              <a:tblGrid>
                <a:gridCol w="3988254">
                  <a:extLst>
                    <a:ext uri="{9D8B030D-6E8A-4147-A177-3AD203B41FA5}">
                      <a16:colId xmlns:a16="http://schemas.microsoft.com/office/drawing/2014/main" val="20000"/>
                    </a:ext>
                  </a:extLst>
                </a:gridCol>
                <a:gridCol w="3403371">
                  <a:extLst>
                    <a:ext uri="{9D8B030D-6E8A-4147-A177-3AD203B41FA5}">
                      <a16:colId xmlns:a16="http://schemas.microsoft.com/office/drawing/2014/main" val="20001"/>
                    </a:ext>
                  </a:extLst>
                </a:gridCol>
                <a:gridCol w="3404497">
                  <a:extLst>
                    <a:ext uri="{9D8B030D-6E8A-4147-A177-3AD203B41FA5}">
                      <a16:colId xmlns:a16="http://schemas.microsoft.com/office/drawing/2014/main" val="20002"/>
                    </a:ext>
                  </a:extLst>
                </a:gridCol>
              </a:tblGrid>
              <a:tr h="420946">
                <a:tc>
                  <a:txBody>
                    <a:bodyPr/>
                    <a:lstStyle/>
                    <a:p>
                      <a:pPr algn="ctr">
                        <a:lnSpc>
                          <a:spcPct val="120000"/>
                        </a:lnSpc>
                        <a:spcAft>
                          <a:spcPts val="0"/>
                        </a:spcAft>
                        <a:tabLst>
                          <a:tab pos="270510" algn="l"/>
                        </a:tabLst>
                      </a:pPr>
                      <a:r>
                        <a:rPr lang="en-US" sz="2400">
                          <a:effectLst/>
                        </a:rPr>
                        <a:t> </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20000"/>
                        </a:lnSpc>
                        <a:spcAft>
                          <a:spcPts val="0"/>
                        </a:spcAft>
                        <a:tabLst>
                          <a:tab pos="270510" algn="l"/>
                        </a:tabLst>
                      </a:pPr>
                      <a:r>
                        <a:rPr lang="en-US" sz="2400">
                          <a:effectLst/>
                        </a:rPr>
                        <a:t>SQL Sever </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20000"/>
                        </a:lnSpc>
                        <a:spcAft>
                          <a:spcPts val="0"/>
                        </a:spcAft>
                        <a:tabLst>
                          <a:tab pos="270510" algn="l"/>
                        </a:tabLst>
                      </a:pPr>
                      <a:r>
                        <a:rPr lang="en-US" sz="2400">
                          <a:effectLst/>
                        </a:rPr>
                        <a:t>Oracle</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729791">
                <a:tc>
                  <a:txBody>
                    <a:bodyPr/>
                    <a:lstStyle/>
                    <a:p>
                      <a:pPr>
                        <a:lnSpc>
                          <a:spcPct val="120000"/>
                        </a:lnSpc>
                        <a:spcAft>
                          <a:spcPts val="0"/>
                        </a:spcAft>
                        <a:tabLst>
                          <a:tab pos="270510" algn="l"/>
                        </a:tabLst>
                      </a:pPr>
                      <a:r>
                        <a:rPr lang="vi-VN" sz="2400">
                          <a:effectLst/>
                        </a:rPr>
                        <a:t>Hardware requirements</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a:lnSpc>
                          <a:spcPct val="120000"/>
                        </a:lnSpc>
                        <a:spcAft>
                          <a:spcPts val="0"/>
                        </a:spcAft>
                        <a:tabLst>
                          <a:tab pos="270510" algn="l"/>
                        </a:tabLst>
                      </a:pPr>
                      <a:r>
                        <a:rPr lang="vi-VN" sz="2400">
                          <a:effectLst/>
                        </a:rPr>
                        <a:t>C</a:t>
                      </a:r>
                      <a:r>
                        <a:rPr lang="en-US" sz="2400">
                          <a:effectLst/>
                        </a:rPr>
                        <a:t>hỉ chạy trên chip Intel base and compatible, không chạy được trên các chíp mạnh khác như Power, PA-RISC, Itanium, SPARC ... </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nSpc>
                          <a:spcPct val="120000"/>
                        </a:lnSpc>
                        <a:spcAft>
                          <a:spcPts val="0"/>
                        </a:spcAft>
                        <a:tabLst>
                          <a:tab pos="270510" algn="l"/>
                        </a:tabLst>
                      </a:pPr>
                      <a:r>
                        <a:rPr lang="vi-VN" sz="2400">
                          <a:effectLst/>
                        </a:rPr>
                        <a:t>C</a:t>
                      </a:r>
                      <a:r>
                        <a:rPr lang="en-US" sz="2400">
                          <a:effectLst/>
                        </a:rPr>
                        <a:t>hạy được trên hầu hết các kiến trúc </a:t>
                      </a:r>
                      <a:r>
                        <a:rPr lang="vi-VN" sz="2400">
                          <a:effectLst/>
                        </a:rPr>
                        <a:t>phần cứng.</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882714">
                <a:tc>
                  <a:txBody>
                    <a:bodyPr/>
                    <a:lstStyle/>
                    <a:p>
                      <a:pPr>
                        <a:lnSpc>
                          <a:spcPct val="120000"/>
                        </a:lnSpc>
                        <a:spcAft>
                          <a:spcPts val="0"/>
                        </a:spcAft>
                        <a:tabLst>
                          <a:tab pos="270510" algn="l"/>
                        </a:tabLst>
                      </a:pPr>
                      <a:r>
                        <a:rPr lang="en-US" sz="2400">
                          <a:effectLst/>
                        </a:rPr>
                        <a:t>O</a:t>
                      </a:r>
                      <a:r>
                        <a:rPr lang="vi-VN" sz="2400">
                          <a:effectLst/>
                        </a:rPr>
                        <a:t>perating system</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a:lnSpc>
                          <a:spcPct val="120000"/>
                        </a:lnSpc>
                        <a:spcAft>
                          <a:spcPts val="0"/>
                        </a:spcAft>
                        <a:tabLst>
                          <a:tab pos="270510" algn="l"/>
                        </a:tabLst>
                      </a:pPr>
                      <a:r>
                        <a:rPr lang="en-US" sz="2400">
                          <a:effectLst/>
                        </a:rPr>
                        <a:t>Windows</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nSpc>
                          <a:spcPct val="120000"/>
                        </a:lnSpc>
                        <a:spcAft>
                          <a:spcPts val="0"/>
                        </a:spcAft>
                        <a:tabLst>
                          <a:tab pos="270510" algn="l"/>
                        </a:tabLst>
                      </a:pPr>
                      <a:r>
                        <a:rPr lang="en-US" sz="2400">
                          <a:effectLst/>
                        </a:rPr>
                        <a:t>multiplatform (Windows, linux,unix,..)</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882714">
                <a:tc>
                  <a:txBody>
                    <a:bodyPr/>
                    <a:lstStyle/>
                    <a:p>
                      <a:pPr>
                        <a:lnSpc>
                          <a:spcPct val="120000"/>
                        </a:lnSpc>
                        <a:spcAft>
                          <a:spcPts val="0"/>
                        </a:spcAft>
                        <a:tabLst>
                          <a:tab pos="270510" algn="l"/>
                        </a:tabLst>
                      </a:pPr>
                      <a:r>
                        <a:rPr lang="en-US" sz="2400">
                          <a:effectLst/>
                        </a:rPr>
                        <a:t>Programming language database </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a:lnSpc>
                          <a:spcPct val="120000"/>
                        </a:lnSpc>
                        <a:spcAft>
                          <a:spcPts val="0"/>
                        </a:spcAft>
                        <a:tabLst>
                          <a:tab pos="270510" algn="l"/>
                        </a:tabLst>
                      </a:pPr>
                      <a:r>
                        <a:rPr lang="en-US" sz="2400">
                          <a:effectLst/>
                        </a:rPr>
                        <a:t>T-SQL (Transact SQL)</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nSpc>
                          <a:spcPct val="120000"/>
                        </a:lnSpc>
                        <a:spcAft>
                          <a:spcPts val="0"/>
                        </a:spcAft>
                        <a:tabLst>
                          <a:tab pos="270510" algn="l"/>
                        </a:tabLst>
                      </a:pPr>
                      <a:r>
                        <a:rPr lang="en-US" sz="2400">
                          <a:effectLst/>
                        </a:rPr>
                        <a:t>PL/SQL (Procedural Language </a:t>
                      </a:r>
                      <a:r>
                        <a:rPr lang="vi-VN" sz="2400">
                          <a:effectLst/>
                        </a:rPr>
                        <a:t>SQL)</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27222480"/>
      </p:ext>
    </p:ext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TIMING" val="|6.4|4.3|3.5|2.8|2.8|1.4"/>
</p:tagLst>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2434</TotalTime>
  <Words>2936</Words>
  <Application>Microsoft Office PowerPoint</Application>
  <PresentationFormat>Widescreen</PresentationFormat>
  <Paragraphs>261</Paragraphs>
  <Slides>46</Slides>
  <Notes>2</Notes>
  <HiddenSlides>0</HiddenSlides>
  <MMClips>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Arial</vt:lpstr>
      <vt:lpstr>Calibri</vt:lpstr>
      <vt:lpstr>Century</vt:lpstr>
      <vt:lpstr>Courier New</vt:lpstr>
      <vt:lpstr>Symbol</vt:lpstr>
      <vt:lpstr>Times New Roman</vt:lpstr>
      <vt:lpstr>Wingdings</vt:lpstr>
      <vt:lpstr>WelcomeDoc</vt:lpstr>
      <vt:lpstr>CÔNG NGHỆ ORACLE</vt:lpstr>
      <vt:lpstr>Mục tiêu môn học</vt:lpstr>
      <vt:lpstr>Kế hoạch giảng dạy</vt:lpstr>
      <vt:lpstr>CÁCH THỨC ĐÁNH GIÁ HỌC PHẦN</vt:lpstr>
      <vt:lpstr>YÊU CẦU KHI LÊN LỚP</vt:lpstr>
      <vt:lpstr>2. Nội dung bài học</vt:lpstr>
      <vt:lpstr>1. Tổng quan về hệ quản trị CSDL Oracle</vt:lpstr>
      <vt:lpstr>1. Tổng quan về hệ quản trị CSDL Oracle</vt:lpstr>
      <vt:lpstr>1. Tổng quan về hệ quản trị CSDL Oracle</vt:lpstr>
      <vt:lpstr>1. Tổng quan về hệ quản trị CSDL Oracle</vt:lpstr>
      <vt:lpstr>1. Tổng quan về hệ quản trị CSDL Oracle</vt:lpstr>
      <vt:lpstr>1. Tổng quan về hệ quản trị CSDL Oracle</vt:lpstr>
      <vt:lpstr>1. Tổng quan về hệ quản trị CSDL Oracle</vt:lpstr>
      <vt:lpstr>1. Tổng quan về hệ quản trị CSDL Oracle</vt:lpstr>
      <vt:lpstr>1. Tổng quan về hệ quản trị CSDL Oracle</vt:lpstr>
      <vt:lpstr>PowerPoint Presentation</vt:lpstr>
      <vt:lpstr>Cài đặt Oracle 19C trên hệ điều hành windows </vt:lpstr>
      <vt:lpstr>Cài đặt Oracle 19C trên hệ điều hành windows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Video hướng dẫn cài đặt: https://youtu.be/x0K7y2j_s8g</vt:lpstr>
      <vt:lpstr>4. Một số lưu ý quan trọng </vt:lpstr>
      <vt:lpstr>4. Một số lưu ý quan trọng </vt:lpstr>
      <vt:lpstr>4. Một số lưu ý quan trọng </vt:lpstr>
      <vt:lpstr>5. Một số công trực quan làm việc với Oracle</vt:lpstr>
      <vt:lpstr>5.1. SQL Developer</vt:lpstr>
      <vt:lpstr>5.1. SQL Developer</vt:lpstr>
      <vt:lpstr>5.1. SQL Developer</vt:lpstr>
      <vt:lpstr>5.2. PL/SQL Developer</vt:lpstr>
      <vt:lpstr>Các lỗi thường gặp khi đăng nhập</vt:lpstr>
      <vt:lpstr>Hướng dẫn cài thêm Schema Scott để thực hành: https://youtu.be/OuOzQjQzGcQ</vt:lpstr>
      <vt:lpstr>Thực hành</vt:lpstr>
      <vt:lpstr>Sử dụng SQLPlus để thực hiện các yêu cầu sau: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ORACLE</dc:title>
  <dc:creator>Hung Nguyen Viet</dc:creator>
  <cp:keywords/>
  <cp:lastModifiedBy>Nguyễn Việt Hưng</cp:lastModifiedBy>
  <cp:revision>110</cp:revision>
  <dcterms:created xsi:type="dcterms:W3CDTF">2014-12-14T08:16:33Z</dcterms:created>
  <dcterms:modified xsi:type="dcterms:W3CDTF">2024-08-14T10:23:20Z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