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9" r:id="rId4"/>
    <p:sldId id="257" r:id="rId5"/>
    <p:sldId id="280" r:id="rId6"/>
    <p:sldId id="260" r:id="rId7"/>
    <p:sldId id="258" r:id="rId8"/>
    <p:sldId id="261" r:id="rId9"/>
    <p:sldId id="262" r:id="rId10"/>
    <p:sldId id="263" r:id="rId11"/>
    <p:sldId id="264" r:id="rId12"/>
    <p:sldId id="259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606B-50DE-4D94-B97D-E9119D0F2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3534E-C0A2-4549-B86F-AA1342014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A2C1-C931-428A-A21E-8EEECB41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27/03/2023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D87D-094F-42EC-A1A6-07A63A45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DCAF-DF49-474F-960D-16085D33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CE1F-063E-4238-83A3-AA0A56CA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3DAA-7721-45F7-8DD5-8F0EF708D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0AE20-AE11-429A-ABE8-8B958421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27/03/2023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A128-6C89-43EF-9A36-24DE594A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E2B0-CB05-4F36-93B4-1CE424C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3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2CC13-B19C-4368-8FCA-0F9855F9C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CA15A-63C9-4191-9200-F01F89A6D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61FF-4BC9-4670-AEF3-293A8EAE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27/03/2023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9851-5FCC-4B9D-BAD7-D0190E34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C19C-8A51-4D48-8F4F-749D7DF5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CE44-962D-49BF-AE96-080ECA93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CFFA-F0C4-442A-8F29-E2E4BC37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65D1-B36F-4F43-AC0D-7E5C3713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27/03/2023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B0C2-6445-44C4-9512-91B4F049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C1C8-CF8E-4183-9B41-8AC25874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4E9F-B96D-4C7A-8F8C-9593627E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B7BE1-EF40-4601-9CF5-54D09401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2FAB-2D25-43B3-B35F-23D50F9F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27/03/2023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554E-A11C-4A8F-B3B4-0C9007BF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91FC6-29EE-4237-8EC0-D02D9A7D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996C-5E9E-4DCA-BD25-4DC7E93F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C6A6-9DCE-4DDB-8EFB-BC2DC3E72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19769-B41A-4B3C-89CE-4CCF82E11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5AF42-411F-4EAF-AD42-5D1DD136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27/03/2023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ABB31-C1C4-4A86-9DC3-DEDE7CA1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1D8F0-B834-428D-B3EE-086FA28F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5834-9627-4A45-ABE1-37F89B5F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9262D-C4B5-4B18-AEC0-31F15E4E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299C4-C601-491B-8A65-06D382AF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22D15-E91F-4F29-87F6-143C8EFDB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674AE-82B5-455E-84F2-DF7D531DA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9B855-622D-4E7F-8E58-CC32CDBE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27/03/2023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B7A73-BE3F-4EE3-8B12-6EBB0563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425A4-DE6C-4E00-8C52-6E9562BC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F60F-BB35-4E88-A04B-B6D581DA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5D96D-1D62-45CF-B0A3-727BC882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27/03/2023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48A99-2139-4FA6-8875-FD5C4C5A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D508E-E4DD-4E29-A841-A743356C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40504-4927-4CDE-BDFC-4517A8BF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27/03/2023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4BE8D-F89C-4383-B5E1-B98D1A07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40751-E18F-4B83-BCE6-58039B68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0C4E-9F29-46B7-8A3C-9700A5B0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2139-F584-46B0-9F6C-23FADC45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4D7AC-AE81-404E-B641-724200477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78712-166B-493F-8AA3-58D91AA8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27/03/2023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F72FA-C066-49B0-BA56-81ADE205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FF644-B374-4FCF-B7E1-6FFB5065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6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60A7-551E-4EC6-B6ED-DFD05F48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EFB5-70F5-4AF8-8306-27E4CB776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F9346-8E6A-41B6-99DA-A9C32DAF9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059B-617A-42E7-8EC9-05CE586C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27/03/2023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D2F1-1325-404C-A7F4-6AA03C43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D0D78-4B79-486A-8228-F5F77B7B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7D7F-0DE5-45BC-A016-602EBFD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26E6-BF82-4D33-8D44-059C6D86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4B95-EF32-40E6-A47A-C6E2FFAA0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9B62-24F3-4E18-AD62-E1C65EEDEADA}" type="datetimeFigureOut">
              <a:rPr lang="en-US" smtClean="0"/>
              <a:t>27/03/2023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A771-47D6-40F9-836E-35BDF9501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802-1AA0-43EB-B5DC-3F10C8277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3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ools/downloads/apex-downloads.html" TargetMode="External"/><Relationship Id="rId2" Type="http://schemas.openxmlformats.org/officeDocument/2006/relationships/hyperlink" Target="https://youtu.be/PECSxJ8xo4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appdev/rest-data-services-downloads.html" TargetMode="External"/><Relationship Id="rId2" Type="http://schemas.openxmlformats.org/officeDocument/2006/relationships/hyperlink" Target="https://www.oracle.com/java/technologies/downloads/#jdk18-window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0DB9-F0B8-4800-B456-34389142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PT Sans" panose="020B0604020202020204" pitchFamily="34" charset="0"/>
              </a:rPr>
              <a:t>Apex Installation Steps:</a:t>
            </a:r>
            <a:br>
              <a:rPr lang="en-US" b="1" i="0">
                <a:solidFill>
                  <a:srgbClr val="303030"/>
                </a:solidFill>
                <a:effectLst/>
                <a:latin typeface="PT Sans" panose="020B0604020202020204" pitchFamily="34" charset="0"/>
              </a:rPr>
            </a:br>
            <a:r>
              <a:rPr lang="en-US" sz="3100" b="1" i="0">
                <a:solidFill>
                  <a:srgbClr val="303030"/>
                </a:solidFill>
                <a:effectLst/>
                <a:latin typeface="PT Sans" panose="020B0604020202020204" pitchFamily="34" charset="0"/>
              </a:rPr>
              <a:t>Link youtube tutorial:</a:t>
            </a:r>
            <a:r>
              <a:rPr lang="en-US" sz="3100" b="1" i="0">
                <a:solidFill>
                  <a:srgbClr val="303030"/>
                </a:solidFill>
                <a:effectLst/>
                <a:latin typeface="PT Sans" panose="020B0604020202020204" pitchFamily="34" charset="0"/>
                <a:hlinkClick r:id="rId2"/>
              </a:rPr>
              <a:t>https://youtu.be/PECSxJ8xo4s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B0DB-BEF7-4731-81BE-02AE86AA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3838"/>
                </a:solidFill>
                <a:effectLst/>
                <a:latin typeface="PT Serif" panose="020B0604020202020204" pitchFamily="18" charset="0"/>
              </a:rPr>
              <a:t>Download Apex latest &amp; Unzip: Download </a:t>
            </a:r>
            <a:r>
              <a:rPr lang="en-US" b="0" i="0" u="none" strike="noStrike" dirty="0">
                <a:solidFill>
                  <a:srgbClr val="377043"/>
                </a:solidFill>
                <a:effectLst/>
                <a:latin typeface="PT Serif" panose="020B0604020202020204" pitchFamily="18" charset="0"/>
                <a:hlinkClick r:id="rId3"/>
              </a:rPr>
              <a:t>Link</a:t>
            </a:r>
            <a:endParaRPr lang="en-US" b="0" i="0" u="none" strike="noStrike" dirty="0">
              <a:solidFill>
                <a:srgbClr val="377043"/>
              </a:solidFill>
              <a:effectLst/>
              <a:latin typeface="PT Serif" panose="020B0604020202020204" pitchFamily="18" charset="0"/>
            </a:endParaRPr>
          </a:p>
          <a:p>
            <a:r>
              <a:rPr lang="en-US" b="1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Step 1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. Open command prompt “Run as administrator” . Change directory where all apex scripts are present in the unzipped location of apex (~\apex_22.1\apex). Login database where you want to install. Login using sys as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sysdba</a:t>
            </a:r>
            <a:endParaRPr lang="en-US" b="0" i="0" dirty="0">
              <a:solidFill>
                <a:srgbClr val="383838"/>
              </a:solidFill>
              <a:effectLst/>
              <a:latin typeface="PT Serif" panose="020A06030405050202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BE1899D-5024-4186-A066-EFE7B5016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2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8F92-8515-4AE1-BE3C-2461133C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B07E-F534-4600-8B6B-AEB273E99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21531" cy="4351338"/>
          </a:xfrm>
        </p:spPr>
        <p:txBody>
          <a:bodyPr/>
          <a:lstStyle/>
          <a:p>
            <a:r>
              <a:rPr lang="en-US" dirty="0"/>
              <a:t>In step Enter the APEX static resources location:</a:t>
            </a:r>
            <a:r>
              <a:rPr lang="en-US" b="1" i="1" dirty="0"/>
              <a:t> &lt;path to the folder images in setup folder&gt;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567B1-8C4C-4DD8-9079-DB9A9D748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42" y="757091"/>
            <a:ext cx="7876213" cy="59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9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40F8-21A8-444A-9607-848963B3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Install!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572B-A49C-41AC-95FA-373FE245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7692A-0A3C-4DBE-A9E3-3DCE15709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04" y="1534192"/>
            <a:ext cx="8433233" cy="49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0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E0BC72-654A-4580-9BEC-0D1EBD08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80" y="914095"/>
            <a:ext cx="9150820" cy="5943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CD0E7-AB8D-41C4-8479-CAE99C68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2103437"/>
            <a:ext cx="472600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On the </a:t>
            </a:r>
            <a:r>
              <a:rPr lang="en-US" dirty="0" err="1"/>
              <a:t>browers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Enter: </a:t>
            </a:r>
            <a:r>
              <a:rPr lang="en-US" b="1" dirty="0"/>
              <a:t>localhost:8080/</a:t>
            </a:r>
            <a:r>
              <a:rPr lang="en-US" b="1" dirty="0" err="1"/>
              <a:t>ords</a:t>
            </a:r>
            <a:r>
              <a:rPr lang="en-US" b="1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2413E-FF57-482F-BC05-1FEA6B72D281}"/>
              </a:ext>
            </a:extLst>
          </p:cNvPr>
          <p:cNvSpPr txBox="1"/>
          <p:nvPr/>
        </p:nvSpPr>
        <p:spPr>
          <a:xfrm>
            <a:off x="154004" y="85908"/>
            <a:ext cx="115214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Create Workspace &amp; Start working on low-code development of application.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79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C34-9AE2-459D-943F-119563D2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Administration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B112-EB50-4F9E-96D4-669F1AAA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3C51D-A855-4EF5-A07D-580F7299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54" y="1923725"/>
            <a:ext cx="10617746" cy="48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9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8A53-DF49-40C9-A095-293433F5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56F2-3CA3-4EF6-A73F-03E8E5E3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6F9DE-C203-4CC2-A3A6-D439E12D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7" y="1537319"/>
            <a:ext cx="4908802" cy="453413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D2333BE-BFEE-4F6B-B422-10AF7C0DA1DD}"/>
              </a:ext>
            </a:extLst>
          </p:cNvPr>
          <p:cNvSpPr/>
          <p:nvPr/>
        </p:nvSpPr>
        <p:spPr>
          <a:xfrm>
            <a:off x="6477802" y="2656573"/>
            <a:ext cx="2281187" cy="1039528"/>
          </a:xfrm>
          <a:prstGeom prst="wedgeRoundRectCallout">
            <a:avLst>
              <a:gd name="adj1" fmla="val -122943"/>
              <a:gd name="adj2" fmla="val 782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9EFB721-1890-41DC-B2EE-04C2D4306D2E}"/>
              </a:ext>
            </a:extLst>
          </p:cNvPr>
          <p:cNvSpPr/>
          <p:nvPr/>
        </p:nvSpPr>
        <p:spPr>
          <a:xfrm>
            <a:off x="6477802" y="4081112"/>
            <a:ext cx="2281187" cy="1039528"/>
          </a:xfrm>
          <a:prstGeom prst="wedgeRoundRectCallout">
            <a:avLst>
              <a:gd name="adj1" fmla="val -120411"/>
              <a:gd name="adj2" fmla="val 78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Abc123456!</a:t>
            </a:r>
          </a:p>
        </p:txBody>
      </p:sp>
    </p:spTree>
    <p:extLst>
      <p:ext uri="{BB962C8B-B14F-4D97-AF65-F5344CB8AC3E}">
        <p14:creationId xmlns:p14="http://schemas.microsoft.com/office/powerpoint/2010/main" val="425463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2E99-EABD-4F1D-BE1A-2F22CD1B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Admin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1EF0-B8B8-4FFD-AA15-4A7B8DBA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22089-AA67-4BA4-973C-F0A812A7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" y="1600158"/>
            <a:ext cx="12160875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3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9303-CD60-410D-BBCC-77FEE6D5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67F4-D687-4A16-ADE0-69A87F99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51F24-A05A-4F46-824E-9FD18856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96" y="2076832"/>
            <a:ext cx="9868407" cy="4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9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D2D5-C261-45AE-9102-FB132699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A2A2-9231-409E-949B-F66E485B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BBE1E-478E-4BBD-8FDB-3E853ED5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2" y="1604295"/>
            <a:ext cx="10185923" cy="445792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FCC326D-6D53-4819-8A01-A4F18A11AFB7}"/>
              </a:ext>
            </a:extLst>
          </p:cNvPr>
          <p:cNvSpPr/>
          <p:nvPr/>
        </p:nvSpPr>
        <p:spPr>
          <a:xfrm>
            <a:off x="6497053" y="3539641"/>
            <a:ext cx="2184935" cy="1318661"/>
          </a:xfrm>
          <a:prstGeom prst="wedgeEllipseCallout">
            <a:avLst>
              <a:gd name="adj1" fmla="val -135370"/>
              <a:gd name="adj2" fmla="val 15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schema/user: </a:t>
            </a:r>
            <a:r>
              <a:rPr lang="en-US" b="1" dirty="0" err="1"/>
              <a:t>apexdemo</a:t>
            </a:r>
            <a:endParaRPr lang="en-US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77DF54D5-081C-4EC8-B445-99CA47EBAB04}"/>
              </a:ext>
            </a:extLst>
          </p:cNvPr>
          <p:cNvSpPr/>
          <p:nvPr/>
        </p:nvSpPr>
        <p:spPr>
          <a:xfrm>
            <a:off x="6605133" y="4993239"/>
            <a:ext cx="2184935" cy="1318661"/>
          </a:xfrm>
          <a:prstGeom prst="wedgeEllipseCallout">
            <a:avLst>
              <a:gd name="adj1" fmla="val -130965"/>
              <a:gd name="adj2" fmla="val -57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of schema/user: </a:t>
            </a:r>
            <a:r>
              <a:rPr lang="en-US" b="1" dirty="0"/>
              <a:t>Abc123456!</a:t>
            </a:r>
          </a:p>
        </p:txBody>
      </p:sp>
    </p:spTree>
    <p:extLst>
      <p:ext uri="{BB962C8B-B14F-4D97-AF65-F5344CB8AC3E}">
        <p14:creationId xmlns:p14="http://schemas.microsoft.com/office/powerpoint/2010/main" val="240482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3D12-E16E-4719-B229-8F68C5AC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 to manager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FBB6-A3F4-4670-9AD0-FA09BD4F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E76CC-5CE7-4156-8E65-9244105F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3" y="2622080"/>
            <a:ext cx="11335333" cy="39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99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ACD4-2CE0-4FAA-B897-437B560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C963-0F99-4101-AA81-1CBF6F05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95260-17AF-4C79-9A30-1DA7EE4D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25" y="1485624"/>
            <a:ext cx="9722350" cy="53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6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A689-D128-4158-9C11-6B1E17F5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5" y="189033"/>
            <a:ext cx="9144000" cy="773493"/>
          </a:xfrm>
        </p:spPr>
        <p:txBody>
          <a:bodyPr>
            <a:normAutofit fontScale="90000"/>
          </a:bodyPr>
          <a:lstStyle/>
          <a:p>
            <a:r>
              <a:rPr lang="en-US" dirty="0"/>
              <a:t>Oracle Apex Setup: </a:t>
            </a:r>
            <a:r>
              <a:rPr lang="en-US" b="1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Step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94CA0-4F6A-451D-B446-D9EF46430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20" y="843167"/>
            <a:ext cx="9144000" cy="1655762"/>
          </a:xfrm>
        </p:spPr>
        <p:txBody>
          <a:bodyPr/>
          <a:lstStyle/>
          <a:p>
            <a:pPr algn="l"/>
            <a:r>
              <a:rPr lang="fr-FR" b="1"/>
              <a:t>Step 2: @</a:t>
            </a:r>
            <a:r>
              <a:rPr lang="fr-FR" b="1" dirty="0"/>
              <a:t>apexins.sql SYSAUX </a:t>
            </a:r>
            <a:r>
              <a:rPr lang="fr-FR" b="1" dirty="0" err="1"/>
              <a:t>SYSAUX</a:t>
            </a:r>
            <a:r>
              <a:rPr lang="fr-FR" b="1" dirty="0"/>
              <a:t> TEMP /i/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F77CA-0F31-4074-BEC6-764E8BFA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324" y="1671048"/>
            <a:ext cx="7893456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F0EC-8454-45B7-B16C-A1662343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F234-F8F5-48D4-9EC5-565B31E5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A9421-1CD1-47B4-82A4-BD4CA1CD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3" y="2258614"/>
            <a:ext cx="9982713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9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C35C-2627-4224-A870-44E06F5A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5389"/>
            <a:ext cx="10515600" cy="1325563"/>
          </a:xfrm>
        </p:spPr>
        <p:txBody>
          <a:bodyPr/>
          <a:lstStyle/>
          <a:p>
            <a:r>
              <a:rPr lang="en-US" dirty="0"/>
              <a:t>Sign out and sign in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5F50-63BC-4075-98D4-0668C7D9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45DF1-A8B4-4B56-8278-89B5CA9C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87" y="1027906"/>
            <a:ext cx="5423179" cy="56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47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0D0A-5157-44EF-A7FF-F2C51239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 first time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BCC1-3A5F-47A3-BED8-1FF38F2C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admin/admin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A835B-69E9-403D-9434-C9B1DEC2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55" y="1690688"/>
            <a:ext cx="4642089" cy="53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8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515E-80BB-4AFE-8F66-378353FC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admin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B1A5-AE5E-42F3-B871-ED44ABFD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F7136-EBB2-47C5-9C87-EB9ABD77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" y="1825625"/>
            <a:ext cx="12154525" cy="56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1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BB58-AFB6-47C0-944C-ED4F5712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 Starter or </a:t>
            </a:r>
            <a:r>
              <a:rPr lang="en-US" dirty="0" err="1"/>
              <a:t>Samle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9F3B-61C1-4800-97F6-7AB3E5A8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2ED78-6A99-4114-97AE-6F52848F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8834"/>
            <a:ext cx="10300229" cy="516916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AC12E3-7FBC-416C-BCF4-C3DFCAD72A76}"/>
              </a:ext>
            </a:extLst>
          </p:cNvPr>
          <p:cNvSpPr/>
          <p:nvPr/>
        </p:nvSpPr>
        <p:spPr>
          <a:xfrm>
            <a:off x="5988314" y="4562375"/>
            <a:ext cx="4098962" cy="1982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02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1468-4061-4DB4-BDDE-DE32C372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8" y="663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Caution!</a:t>
            </a:r>
            <a:br>
              <a:rPr lang="vi-VN" b="0" i="0" dirty="0">
                <a:solidFill>
                  <a:srgbClr val="70757A"/>
                </a:solidFill>
                <a:effectLst/>
                <a:latin typeface="arial" panose="020B0604020202020204" pitchFamily="34" charset="0"/>
              </a:rPr>
            </a:br>
            <a:r>
              <a:rPr lang="en-US" dirty="0">
                <a:solidFill>
                  <a:srgbClr val="383838"/>
                </a:solidFill>
                <a:latin typeface="PT Serif" panose="020A0603040505020204" pitchFamily="18" charset="0"/>
              </a:rPr>
              <a:t>To Starting Server ORDS again, 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Change directory where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ords.war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is present &amp; run below command: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E3D3-C0D2-48F5-B548-20516D60A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45" y="2771307"/>
            <a:ext cx="10515600" cy="657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java -jar </a:t>
            </a:r>
            <a:r>
              <a:rPr lang="en-US" sz="4000" b="1" dirty="0" err="1"/>
              <a:t>ords.war</a:t>
            </a:r>
            <a:r>
              <a:rPr lang="en-US" sz="4000" b="1" dirty="0"/>
              <a:t> --config D:/ords/confi</a:t>
            </a:r>
            <a:r>
              <a:rPr lang="en-US" sz="4000" dirty="0"/>
              <a:t>g </a:t>
            </a:r>
            <a:r>
              <a:rPr lang="en-US" sz="4000" b="1" dirty="0"/>
              <a:t>serve</a:t>
            </a:r>
          </a:p>
        </p:txBody>
      </p:sp>
    </p:spTree>
    <p:extLst>
      <p:ext uri="{BB962C8B-B14F-4D97-AF65-F5344CB8AC3E}">
        <p14:creationId xmlns:p14="http://schemas.microsoft.com/office/powerpoint/2010/main" val="381167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3CD9AF-0BA3-4F42-A8EF-27E164D02520}"/>
              </a:ext>
            </a:extLst>
          </p:cNvPr>
          <p:cNvSpPr txBox="1">
            <a:spLocks/>
          </p:cNvSpPr>
          <p:nvPr/>
        </p:nvSpPr>
        <p:spPr>
          <a:xfrm>
            <a:off x="1331495" y="189033"/>
            <a:ext cx="9144000" cy="77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Oracle Apex Setup: </a:t>
            </a:r>
            <a:r>
              <a:rPr lang="en-US" b="1" dirty="0">
                <a:solidFill>
                  <a:srgbClr val="383838"/>
                </a:solidFill>
                <a:latin typeface="PT Serif" panose="020A0603040505020204" pitchFamily="18" charset="0"/>
              </a:rPr>
              <a:t>Step 2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0EA226B-8C15-48AA-A49D-6E6C0E04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2" y="1345654"/>
            <a:ext cx="11839074" cy="138499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Execute this script, which enables you to create your Instance Admin.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istrator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account. You have to provide administrator name, email &amp; strong password with punctuation.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onac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2F9E0-8CE3-4AD2-8AC8-8AE01EAC5BC7}"/>
              </a:ext>
            </a:extLst>
          </p:cNvPr>
          <p:cNvSpPr txBox="1"/>
          <p:nvPr/>
        </p:nvSpPr>
        <p:spPr>
          <a:xfrm>
            <a:off x="206943" y="3013327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@apxchpwd.sql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5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A689-D128-4158-9C11-6B1E17F5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659" y="-282605"/>
            <a:ext cx="10475495" cy="1774521"/>
          </a:xfrm>
        </p:spPr>
        <p:txBody>
          <a:bodyPr>
            <a:normAutofit/>
          </a:bodyPr>
          <a:lstStyle/>
          <a:p>
            <a:r>
              <a:rPr lang="en-US" sz="4400" b="0" i="0" dirty="0">
                <a:solidFill>
                  <a:srgbClr val="1A1816"/>
                </a:solidFill>
                <a:effectLst/>
                <a:latin typeface="Oracle Sans"/>
              </a:rPr>
              <a:t>Creating or Updating Your Instance Administration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94CA0-4F6A-451D-B446-D9EF46430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08985" y="962526"/>
            <a:ext cx="9144000" cy="1655762"/>
          </a:xfrm>
        </p:spPr>
        <p:txBody>
          <a:bodyPr/>
          <a:lstStyle/>
          <a:p>
            <a:r>
              <a:rPr lang="fr-FR" dirty="0"/>
              <a:t>@apxchpwd.sql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63AAE-FD7E-4DC4-949C-996ED44A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05" y="1873997"/>
            <a:ext cx="7813395" cy="322739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7492189-0721-44E5-B8E3-4BBEC29D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84" y="1491916"/>
            <a:ext cx="3850105" cy="5757966"/>
          </a:xfrm>
          <a:prstGeom prst="rect">
            <a:avLst/>
          </a:prstGeom>
          <a:solidFill>
            <a:srgbClr val="FCF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You must run the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A18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apxchpwd.sql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script in the following scenarios: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New Oracle APEX installations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- Run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A18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apxchpwd.sql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to create an Instance Administrator account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Converting of a runtime environment to a development environment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- Run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A18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apxchpwd.sql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to change the Instance Administrator account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Changing Your Instance Administrator Password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-Run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A18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apxchpwd.sql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to change the password for an existing Instance Administrator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Unlocking Your Instance Administrator Account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- Run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A18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apxchpwd.sql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to unlock an existing Instance Administrator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46B8F-3277-4E7C-B94F-4E135BEE21C9}"/>
              </a:ext>
            </a:extLst>
          </p:cNvPr>
          <p:cNvSpPr txBox="1"/>
          <p:nvPr/>
        </p:nvSpPr>
        <p:spPr>
          <a:xfrm>
            <a:off x="4620126" y="5630779"/>
            <a:ext cx="474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Admin/Abc123456!</a:t>
            </a:r>
          </a:p>
        </p:txBody>
      </p:sp>
    </p:spTree>
    <p:extLst>
      <p:ext uri="{BB962C8B-B14F-4D97-AF65-F5344CB8AC3E}">
        <p14:creationId xmlns:p14="http://schemas.microsoft.com/office/powerpoint/2010/main" val="320553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D98B-6B3E-4F08-8132-38382698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462" y="780910"/>
            <a:ext cx="10515600" cy="1325563"/>
          </a:xfrm>
        </p:spPr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Setting up APEX_PUBLIC_USER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D60154-7001-4C4D-ABC9-FA616EC4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41" y="2626535"/>
            <a:ext cx="11627318" cy="107721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ALTER USER APEX_PUBLIC_USER ACCOUNT UNLOCK;</a:t>
            </a:r>
            <a:b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</a:b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ALTER USER APEX_PUBLIC_USER IDENTIFIED BY &lt;PASSWORD&gt;;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0DF775-1F24-4FED-B751-33FD4B3B47D8}"/>
              </a:ext>
            </a:extLst>
          </p:cNvPr>
          <p:cNvSpPr txBox="1">
            <a:spLocks/>
          </p:cNvSpPr>
          <p:nvPr/>
        </p:nvSpPr>
        <p:spPr>
          <a:xfrm>
            <a:off x="1206367" y="288264"/>
            <a:ext cx="9144000" cy="77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Oracle Apex Setup: </a:t>
            </a:r>
            <a:r>
              <a:rPr lang="en-US" b="1" dirty="0">
                <a:solidFill>
                  <a:srgbClr val="383838"/>
                </a:solidFill>
                <a:latin typeface="PT Serif" panose="020A0603040505020204" pitchFamily="18" charset="0"/>
              </a:rPr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3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4F28-B3B5-4F3E-BEC9-12B72701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Unlocking the APEX_PUBLIC_USER Account</a:t>
            </a:r>
            <a:b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30D4-8610-432F-972B-86478FB7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82" y="1329649"/>
            <a:ext cx="7068027" cy="51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2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2E7584-931C-4C4E-B396-3D73334959FB}"/>
              </a:ext>
            </a:extLst>
          </p:cNvPr>
          <p:cNvSpPr txBox="1"/>
          <p:nvPr/>
        </p:nvSpPr>
        <p:spPr>
          <a:xfrm>
            <a:off x="3250932" y="3374931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@apex_rest_config.sql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A8B480-B913-4D2B-A352-B7116B99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8" y="1618308"/>
            <a:ext cx="11058627" cy="1325563"/>
          </a:xfrm>
        </p:spPr>
        <p:txBody>
          <a:bodyPr>
            <a:normAutofit fontScale="9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Configure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RESTfull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Services. Here we need to provide password for users : APEX_LISTENER &amp; APEX_REST_PUBLIC_USER</a:t>
            </a:r>
            <a:endParaRPr kumimoji="0" lang="en-US" altLang="en-US" sz="2800" b="0" i="1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onaco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8140B37-DF78-4D5B-AB34-7BF88E4E7D4E}"/>
              </a:ext>
            </a:extLst>
          </p:cNvPr>
          <p:cNvSpPr txBox="1">
            <a:spLocks/>
          </p:cNvSpPr>
          <p:nvPr/>
        </p:nvSpPr>
        <p:spPr>
          <a:xfrm>
            <a:off x="1206367" y="288264"/>
            <a:ext cx="9144000" cy="77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Oracle Apex Setup: </a:t>
            </a:r>
            <a:r>
              <a:rPr lang="en-US" b="1" dirty="0">
                <a:solidFill>
                  <a:srgbClr val="383838"/>
                </a:solidFill>
                <a:latin typeface="PT Serif" panose="020A0603040505020204" pitchFamily="18" charset="0"/>
              </a:rPr>
              <a:t>Step 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36667-BE9C-483A-81C9-10AC9EB09D67}"/>
              </a:ext>
            </a:extLst>
          </p:cNvPr>
          <p:cNvSpPr txBox="1"/>
          <p:nvPr/>
        </p:nvSpPr>
        <p:spPr>
          <a:xfrm>
            <a:off x="305602" y="4975542"/>
            <a:ext cx="112062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Here Apex Installation is done. Just check schema created by the apex installation. N</a:t>
            </a:r>
            <a:r>
              <a:rPr lang="en-US" sz="2800" b="1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ext step is to setup web listener</a:t>
            </a:r>
            <a:endParaRPr 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1994AD-B78A-489E-947E-0C006702948D}"/>
              </a:ext>
            </a:extLst>
          </p:cNvPr>
          <p:cNvSpPr txBox="1"/>
          <p:nvPr/>
        </p:nvSpPr>
        <p:spPr>
          <a:xfrm>
            <a:off x="555858" y="4153649"/>
            <a:ext cx="7981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select * from </a:t>
            </a:r>
            <a:r>
              <a:rPr lang="en-US" b="0" i="1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all_users</a:t>
            </a:r>
            <a:r>
              <a:rPr lang="en-US" b="0" i="1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where username like ‘%APEX%’ ;</a:t>
            </a:r>
            <a:endParaRPr lang="en-US" b="0" i="0" dirty="0">
              <a:solidFill>
                <a:srgbClr val="383838"/>
              </a:solidFill>
              <a:effectLst/>
              <a:latin typeface="PT Serif" panose="020A06030405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select * from </a:t>
            </a:r>
            <a:r>
              <a:rPr lang="en-US" b="0" i="1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all_users</a:t>
            </a:r>
            <a:r>
              <a:rPr lang="en-US" b="0" i="1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where username like ‘%FLOWS%’ ;</a:t>
            </a:r>
            <a:endParaRPr lang="en-US" b="0" i="0" dirty="0">
              <a:solidFill>
                <a:srgbClr val="383838"/>
              </a:solidFill>
              <a:effectLst/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8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C276-A31A-4271-A03D-FBF5412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2" y="394001"/>
            <a:ext cx="11443636" cy="65515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PT Sans" panose="020B0503020203020204" pitchFamily="34" charset="0"/>
              </a:rPr>
              <a:t>ORDS Installation: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4175-96DD-4C07-9183-1D0D2244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19" y="23935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1: 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Created conf folder to hold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ords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configuration : </a:t>
            </a:r>
            <a:r>
              <a:rPr lang="en-US" b="1" dirty="0"/>
              <a:t>D:\ords\config</a:t>
            </a:r>
          </a:p>
          <a:p>
            <a:pPr marL="0" indent="0">
              <a:buNone/>
            </a:pPr>
            <a:r>
              <a:rPr lang="en-US" b="1" dirty="0"/>
              <a:t>Step 2: Download and Setup JDK</a:t>
            </a:r>
            <a:r>
              <a:rPr lang="en-US" b="1"/>
              <a:t>.</a:t>
            </a:r>
            <a:r>
              <a:rPr lang="en-US" b="0" i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 </a:t>
            </a:r>
            <a:r>
              <a:rPr lang="en-US" b="0" i="0" u="none" strike="noStrike" dirty="0">
                <a:solidFill>
                  <a:srgbClr val="377043"/>
                </a:solidFill>
                <a:effectLst/>
                <a:latin typeface="PT Serif" panose="020A0603040505020204" pitchFamily="18" charset="0"/>
                <a:hlinkClick r:id="rId2"/>
              </a:rPr>
              <a:t>Link</a:t>
            </a:r>
            <a:endParaRPr lang="en-US" b="0" i="0" u="none" strike="noStrike" dirty="0">
              <a:solidFill>
                <a:srgbClr val="377043"/>
              </a:solidFill>
              <a:effectLst/>
              <a:latin typeface="PT Serif" panose="020A0603040505020204" pitchFamily="18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Step 3. 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Change directory where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ords.war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is present &amp; run below command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java -jar </a:t>
            </a:r>
            <a:r>
              <a:rPr lang="en-US" b="1" dirty="0" err="1"/>
              <a:t>ords.war</a:t>
            </a:r>
            <a:r>
              <a:rPr lang="en-US" b="1" dirty="0"/>
              <a:t> --config D:/ords/config install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6A27C-E2A7-4F9D-8F58-1E37B432B006}"/>
              </a:ext>
            </a:extLst>
          </p:cNvPr>
          <p:cNvSpPr txBox="1"/>
          <p:nvPr/>
        </p:nvSpPr>
        <p:spPr>
          <a:xfrm>
            <a:off x="517358" y="1363960"/>
            <a:ext cx="11443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Oracle REST Data Services (ORDS)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 – Java EE based RESTful service which is used to replace Oracle HTTP server and </a:t>
            </a:r>
            <a:r>
              <a:rPr lang="en-US" sz="2400" b="0" i="0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mod_plsql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. Download ORDS: </a:t>
            </a:r>
            <a:r>
              <a:rPr lang="en-US" sz="2400" b="0" i="0" u="none" strike="noStrike" dirty="0">
                <a:solidFill>
                  <a:srgbClr val="377043"/>
                </a:solidFill>
                <a:effectLst/>
                <a:latin typeface="PT Serif" panose="020A0603040505020204" pitchFamily="18" charset="0"/>
                <a:hlinkClick r:id="rId3"/>
              </a:rPr>
              <a:t>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87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C2F4-7AF1-478C-97DA-CBE2FE09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Setup ORDS (Oracle Rest Data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6F1E-468E-45B7-9425-BD125BCD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1527242"/>
            <a:ext cx="10515600" cy="4351338"/>
          </a:xfrm>
        </p:spPr>
        <p:txBody>
          <a:bodyPr/>
          <a:lstStyle/>
          <a:p>
            <a:r>
              <a:rPr lang="en-US" dirty="0" err="1"/>
              <a:t>ords</a:t>
            </a:r>
            <a:r>
              <a:rPr lang="en-US" dirty="0"/>
              <a:t> --config D:/ords/config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7BBD8-AD7A-4C29-A9CB-E19F91FB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237" y="1934678"/>
            <a:ext cx="7036717" cy="46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637</Words>
  <Application>Microsoft Office PowerPoint</Application>
  <PresentationFormat>Widescreen</PresentationFormat>
  <Paragraphs>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Courier New</vt:lpstr>
      <vt:lpstr>Monaco</vt:lpstr>
      <vt:lpstr>Oracle Sans</vt:lpstr>
      <vt:lpstr>PT Sans</vt:lpstr>
      <vt:lpstr>PT Serif</vt:lpstr>
      <vt:lpstr>Office Theme</vt:lpstr>
      <vt:lpstr>Apex Installation Steps: Link youtube tutorial:https://youtu.be/PECSxJ8xo4s</vt:lpstr>
      <vt:lpstr>Oracle Apex Setup: Step 1</vt:lpstr>
      <vt:lpstr>PowerPoint Presentation</vt:lpstr>
      <vt:lpstr>Creating or Updating Your Instance Administration Account</vt:lpstr>
      <vt:lpstr>Setting up APEX_PUBLIC_USER</vt:lpstr>
      <vt:lpstr>Unlocking the APEX_PUBLIC_USER Account </vt:lpstr>
      <vt:lpstr>Configure RESTfull Services. Here we need to provide password for users : APEX_LISTENER &amp; APEX_REST_PUBLIC_USER</vt:lpstr>
      <vt:lpstr>ORDS Installation:</vt:lpstr>
      <vt:lpstr>Step 3: Setup ORDS (Oracle Rest Data Services)</vt:lpstr>
      <vt:lpstr>PowerPoint Presentation</vt:lpstr>
      <vt:lpstr>Success Install!</vt:lpstr>
      <vt:lpstr>On the browers: Enter: localhost:8080/ords  </vt:lpstr>
      <vt:lpstr>Go to Administration page:</vt:lpstr>
      <vt:lpstr>PowerPoint Presentation</vt:lpstr>
      <vt:lpstr>Welcome Admin Page</vt:lpstr>
      <vt:lpstr>Create Workspace</vt:lpstr>
      <vt:lpstr>Create Schema</vt:lpstr>
      <vt:lpstr>Create user to manager workspace</vt:lpstr>
      <vt:lpstr>Information summary</vt:lpstr>
      <vt:lpstr>PowerPoint Presentation</vt:lpstr>
      <vt:lpstr>Sign out and sign in again</vt:lpstr>
      <vt:lpstr>Change password first time login</vt:lpstr>
      <vt:lpstr>The admin page</vt:lpstr>
      <vt:lpstr>Install a Starter or Samle App</vt:lpstr>
      <vt:lpstr>Caution! To Starting Server ORDS again, Change directory where ords.war is present &amp; run below command: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Apex Setup</dc:title>
  <dc:creator>Administrator</dc:creator>
  <cp:lastModifiedBy>Administrator</cp:lastModifiedBy>
  <cp:revision>17</cp:revision>
  <dcterms:created xsi:type="dcterms:W3CDTF">2022-08-10T07:38:16Z</dcterms:created>
  <dcterms:modified xsi:type="dcterms:W3CDTF">2023-03-27T08:39:44Z</dcterms:modified>
</cp:coreProperties>
</file>