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Sans Extra Condensed Medium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Squada One"/>
      <p:regular r:id="rId30"/>
    </p:embeddedFont>
    <p:embeddedFont>
      <p:font typeface="Roboto Condensed Light"/>
      <p:regular r:id="rId31"/>
      <p:bold r:id="rId32"/>
      <p:italic r:id="rId33"/>
      <p:boldItalic r:id="rId34"/>
    </p:embeddedFont>
    <p:embeddedFont>
      <p:font typeface="Exo 2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ExtraCondensedMedium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SquadaOne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9.xml"/><Relationship Id="rId35" Type="http://schemas.openxmlformats.org/officeDocument/2006/relationships/font" Target="fonts/Exo2-regular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Exo2-italic.fntdata"/><Relationship Id="rId14" Type="http://schemas.openxmlformats.org/officeDocument/2006/relationships/slide" Target="slides/slide10.xml"/><Relationship Id="rId36" Type="http://schemas.openxmlformats.org/officeDocument/2006/relationships/font" Target="fonts/Exo2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Exo2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d3b44f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d3b44f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9515fe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19515fe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8f5a22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8f5a22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d3b44f0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d3b44f0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ca9ee2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ca9ee2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d3b44f0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d3b44f0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d3b44f0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d3b44f0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422e0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422e0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d3b44f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d3b44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2ddaea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2ddaea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2ddae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2ddae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9515fe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9515fe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d8973a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d8973a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abfbaf28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abfbaf28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2ddae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2ddae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5655175" y="3007200"/>
            <a:ext cx="3488700" cy="21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Kaito Yoshida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Amber Lee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Vadzim Matsiushonak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Henghui He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Michael Ewing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1760100" y="600325"/>
            <a:ext cx="6886800" cy="19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L-Store Database</a:t>
            </a:r>
            <a:endParaRPr sz="6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Milestone 2</a:t>
            </a:r>
            <a:endParaRPr sz="6000"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 flipH="1" rot="10800000">
            <a:off x="6456175" y="3182600"/>
            <a:ext cx="26877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3316325" y="3511550"/>
            <a:ext cx="2424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M4A1</a:t>
            </a:r>
            <a:endParaRPr b="1"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1281050" y="2393625"/>
            <a:ext cx="7261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Mike’s experimental data and graphs on optimization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402275" y="626700"/>
            <a:ext cx="79818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 sz="2400">
                <a:solidFill>
                  <a:schemeClr val="accent6"/>
                </a:solidFill>
              </a:rPr>
              <a:t>d</a:t>
            </a:r>
            <a:r>
              <a:rPr b="1" lang="en" sz="2400">
                <a:solidFill>
                  <a:schemeClr val="accent6"/>
                </a:solidFill>
              </a:rPr>
              <a:t>ata reorg - merging tail pages with base pages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implementation of page range concept ( 511 + 511 = 1022 )</a:t>
            </a:r>
            <a:endParaRPr sz="1800">
              <a:solidFill>
                <a:schemeClr val="accent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2.   frequency of merging - timing criteria </a:t>
            </a:r>
            <a:endParaRPr sz="1800"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 	 3.   merging process explained ( copy base pages -&gt; iterate tail </a:t>
            </a:r>
            <a:endParaRPr sz="18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pages -&gt;  consolidate new base pages -&gt; update page directory ( with locking ) </a:t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		</a:t>
            </a:r>
            <a:endParaRPr sz="1800">
              <a:solidFill>
                <a:schemeClr val="accent6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4. 	threading implementation ( contention-free, separate </a:t>
            </a:r>
            <a:endParaRPr sz="1800">
              <a:solidFill>
                <a:schemeClr val="accent6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	threads for user and merging )</a:t>
            </a:r>
            <a:endParaRPr sz="1800">
              <a:solidFill>
                <a:schemeClr val="accent6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596700" y="553225"/>
            <a:ext cx="74343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Vadzim’s creative boolean algebra implementation : 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check schema </a:t>
            </a:r>
            <a:r>
              <a:rPr b="1" lang="en" sz="1800"/>
              <a:t>column by performing ( A &amp; B ) , ( A &amp; NOT B 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simple example: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 page schema column: 10000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tail page schema column: 10001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&amp; B = ( 10000 &amp; 10001 ) = 10000 ( schema to update)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thus update the 1st column only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&amp; NOT B = ( 10000 &amp; 01110 ) = 00000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 resulting schema after update)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4897325" y="585500"/>
            <a:ext cx="38253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Indexing: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multi-column query capabilities</a:t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any improvements / new design since milestone 1 ?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416050" y="497450"/>
            <a:ext cx="83301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Creative design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 functionalities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Experimental analysis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Extended query capability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Improved merging process / bufferpool management strategies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Did we address the “zombie base pages” which created “gaps” in the newly merged base page (bonus point) ? In other words, do we have any base page compression strategy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Anything else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1230625" y="1688600"/>
            <a:ext cx="5093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Q/A ?</a:t>
            </a:r>
            <a:endParaRPr b="1" sz="9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1037675" y="2057300"/>
            <a:ext cx="6247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080700" y="1770275"/>
            <a:ext cx="67053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Live Demo</a:t>
            </a:r>
            <a:endParaRPr b="1" sz="9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2606625" y="1543600"/>
            <a:ext cx="4862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3038625" y="1543600"/>
            <a:ext cx="4625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 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211050" y="165850"/>
            <a:ext cx="8362500" cy="4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O</a:t>
            </a:r>
            <a:r>
              <a:rPr b="1" lang="en" sz="2400">
                <a:solidFill>
                  <a:schemeClr val="accent6"/>
                </a:solidFill>
              </a:rPr>
              <a:t>verview of Milestone 2 Design</a:t>
            </a:r>
            <a:endParaRPr b="1" sz="24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3200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Durability and Bufferpool Extension </a:t>
            </a:r>
            <a:endParaRPr/>
          </a:p>
          <a:p>
            <a:pPr indent="-317500" lvl="0" marL="3200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Reorganization </a:t>
            </a:r>
            <a:r>
              <a:rPr lang="en"/>
              <a:t>- Merging</a:t>
            </a:r>
            <a:endParaRPr/>
          </a:p>
          <a:p>
            <a:pPr indent="-317500" lvl="0" marL="3200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Indexing - Multi Column Lookup</a:t>
            </a:r>
            <a:endParaRPr/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D</a:t>
            </a:r>
            <a:r>
              <a:rPr lang="en">
                <a:solidFill>
                  <a:schemeClr val="accent6"/>
                </a:solidFill>
              </a:rPr>
              <a:t>urability and Bufferpool Extension:</a:t>
            </a:r>
            <a:endParaRPr>
              <a:solidFill>
                <a:schemeClr val="accent6"/>
              </a:solidFill>
            </a:endParaRPr>
          </a:p>
          <a:p>
            <a:pPr indent="-317500" lvl="0" marL="2743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</a:t>
            </a:r>
            <a:r>
              <a:rPr lang="en"/>
              <a:t>umber of pages in bufferpool </a:t>
            </a:r>
            <a:endParaRPr/>
          </a:p>
          <a:p>
            <a:pPr indent="-317500" lvl="0" marL="2743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bufferpool page eviction policy </a:t>
            </a:r>
            <a:endParaRPr/>
          </a:p>
          <a:p>
            <a:pPr indent="-317500" lvl="0" marL="2743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dirty pages, pinning / unpinning pages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 Reorganization (Contention-free Merging):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design of page range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merging timing criteria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merging process explained </a:t>
            </a:r>
            <a:endParaRPr/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threading </a:t>
            </a:r>
            <a:r>
              <a:rPr lang="en"/>
              <a:t>implementation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Indexing: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</a:t>
            </a:r>
            <a:r>
              <a:rPr lang="en"/>
              <a:t>ultiple-column query capabilities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Bonus Section / Q &amp; A / Live Demo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696300" y="1730925"/>
            <a:ext cx="77514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d</a:t>
            </a:r>
            <a:r>
              <a:rPr b="1" lang="en" sz="2400">
                <a:solidFill>
                  <a:schemeClr val="accent6"/>
                </a:solidFill>
              </a:rPr>
              <a:t>urability and bufferpool extension - </a:t>
            </a:r>
            <a:endParaRPr b="1" sz="2400">
              <a:solidFill>
                <a:schemeClr val="accent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page replacement policy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1.  design of fixed number of pages in bufferpool</a:t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 		2.  bufferpool page eviction policy explanation</a:t>
            </a:r>
            <a:endParaRPr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3.  dirty pages, pinning/unpinning pages implementation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Page Range and addressing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Bufferpool and non-volatile disk storage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75" y="1299050"/>
            <a:ext cx="7675651" cy="353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289" y="3564838"/>
            <a:ext cx="2222856" cy="14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3646347" y="4191283"/>
            <a:ext cx="1419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~/ECS165</a:t>
            </a:r>
            <a:endParaRPr b="1" sz="24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803796" y="2354388"/>
            <a:ext cx="1104704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395" y="2778403"/>
            <a:ext cx="1104700" cy="14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3784788" y="2869288"/>
            <a:ext cx="1348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Table.bin</a:t>
            </a:r>
            <a:endParaRPr b="1"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5177242" y="3263600"/>
            <a:ext cx="942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Table_</a:t>
            </a:r>
            <a:endParaRPr b="1"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index.txt</a:t>
            </a:r>
            <a:endParaRPr b="1"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3244350" y="829075"/>
            <a:ext cx="24294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Table.bin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Stores Database record data in binary form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Each table is stored in a separate file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6376425" y="1466825"/>
            <a:ext cx="28068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Table_index.txt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Disk location of page data is stored in the Index File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4000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Index File is on disk so that persistent access to the page’s location can be retrieved efficiently from file despite merges or page deletion.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Index File stores: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Bin file metadata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 Address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File Offset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3429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Current Page Record Number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969688" y="177375"/>
            <a:ext cx="52875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Disk Memory File Structure</a:t>
            </a:r>
            <a:endParaRPr b="1" sz="3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228800" y="4727675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593196" y="2748688"/>
            <a:ext cx="1104700" cy="143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2593200" y="3263600"/>
            <a:ext cx="110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Table_</a:t>
            </a:r>
            <a:endParaRPr b="1"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pageDir</a:t>
            </a:r>
            <a:r>
              <a:rPr b="1" lang="en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.txt</a:t>
            </a:r>
            <a:endParaRPr b="1"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74500" y="1466825"/>
            <a:ext cx="26613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Table_pageDir.txt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stores the page directory mapping {RID : Address object}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1714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Address object represents the conceptual address identifying a physical page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1" marL="40005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Roboto Condensed Light"/>
              <a:buChar char="○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nsists of pagerange, base/tail flag, page number, row_offset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62" y="719775"/>
            <a:ext cx="6363464" cy="42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0" y="965900"/>
            <a:ext cx="26922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Stored in </a:t>
            </a:r>
            <a:r>
              <a:rPr i="1"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DiskManager </a:t>
            </a: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Columns range from 0-N, N being the number of columns in the table.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Upon initialization, there is only one set. More sets are added as needed.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Pages are also added to the columns as needed.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03200" lvl="0" marL="2286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Uninitialized pages in a block are allocated, but are considered Null until overwritten with a page.</a:t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80375" y="0"/>
            <a:ext cx="3857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Table.bin </a:t>
            </a:r>
            <a:r>
              <a:rPr b="1" lang="en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File Structure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2342998"/>
            <a:ext cx="3617299" cy="199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187500" y="764900"/>
            <a:ext cx="38376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10 physical pages are stored in each Column Block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17145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Pages in columns can be either Base or Tail pages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>
            <a:off x="4073550" y="6450"/>
            <a:ext cx="20400" cy="44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3"/>
          <p:cNvSpPr txBox="1"/>
          <p:nvPr/>
        </p:nvSpPr>
        <p:spPr>
          <a:xfrm>
            <a:off x="80375" y="109625"/>
            <a:ext cx="3837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Column Block </a:t>
            </a:r>
            <a:r>
              <a:rPr b="1" lang="e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4145600" y="798925"/>
            <a:ext cx="4969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  <a:highlight>
                  <a:srgbClr val="66666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{ Table_Name : {Address: [File_Offset, Num_Records] }}</a:t>
            </a:r>
            <a:endParaRPr b="1" sz="1700">
              <a:solidFill>
                <a:srgbClr val="EFEFEF"/>
              </a:solidFill>
              <a:highlight>
                <a:srgbClr val="66666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  <a:highlight>
                  <a:schemeClr val="accent5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Address = (Page_Range, (Base/Tail_Flag, Page_Num))</a:t>
            </a:r>
            <a:endParaRPr b="1" sz="1700">
              <a:solidFill>
                <a:srgbClr val="EFEFEF"/>
              </a:solidFill>
              <a:highlight>
                <a:srgbClr val="66666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5113550" y="109625"/>
            <a:ext cx="3033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active_table_index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4145650" y="2336200"/>
            <a:ext cx="25287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Address Class:</a:t>
            </a:r>
            <a:endParaRPr b="1"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 Range Number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Base/Tail Flag 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 Number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Current Row Number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580825" y="2062550"/>
            <a:ext cx="25008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File_Offset:</a:t>
            </a:r>
            <a:endParaRPr b="1" sz="2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Used to offset through the Column and Set Blocks of the disk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Num_Records:</a:t>
            </a:r>
            <a:endParaRPr b="1" sz="2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Indicates the current number of records in the page</a:t>
            </a:r>
            <a:endParaRPr sz="18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>
            <a:off x="6469550" y="2042000"/>
            <a:ext cx="8100" cy="243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ctrTitle"/>
          </p:nvPr>
        </p:nvSpPr>
        <p:spPr>
          <a:xfrm>
            <a:off x="1964850" y="352850"/>
            <a:ext cx="52143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Non-primary key indexing</a:t>
            </a:r>
            <a:endParaRPr sz="3000"/>
          </a:p>
        </p:txBody>
      </p:sp>
      <p:sp>
        <p:nvSpPr>
          <p:cNvPr id="199" name="Google Shape;199;p34"/>
          <p:cNvSpPr txBox="1"/>
          <p:nvPr/>
        </p:nvSpPr>
        <p:spPr>
          <a:xfrm>
            <a:off x="557875" y="1364150"/>
            <a:ext cx="81180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Index class keeps a dictionary mapping key to RID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create_index(): traverses the column and gets key values, mapping them to RID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2551800" y="2206200"/>
            <a:ext cx="4040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 key value : [RID list] }</a:t>
            </a:r>
            <a:endParaRPr sz="3000"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