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1081" r:id="rId3"/>
    <p:sldId id="1082" r:id="rId4"/>
    <p:sldId id="1083" r:id="rId5"/>
    <p:sldId id="1087" r:id="rId6"/>
    <p:sldId id="1084" r:id="rId7"/>
    <p:sldId id="1088" r:id="rId8"/>
    <p:sldId id="1085" r:id="rId9"/>
    <p:sldId id="1090" r:id="rId10"/>
    <p:sldId id="1092" r:id="rId11"/>
    <p:sldId id="1086" r:id="rId12"/>
    <p:sldId id="1093" r:id="rId13"/>
    <p:sldId id="1091" r:id="rId14"/>
    <p:sldId id="109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арханов Иван Александрович" initials="ИТ" lastIdx="4" clrIdx="0">
    <p:extLst>
      <p:ext uri="{19B8F6BF-5375-455C-9EA6-DF929625EA0E}">
        <p15:presenceInfo xmlns:p15="http://schemas.microsoft.com/office/powerpoint/2012/main" userId="S::i.tarhanov@misis.ru::6b664e11-a9ba-4f3f-a56a-64aec7f9cf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36"/>
    <a:srgbClr val="00005A"/>
    <a:srgbClr val="CFD8FF"/>
    <a:srgbClr val="992400"/>
    <a:srgbClr val="9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DDDBB-704B-485E-B810-BD4DEC939A07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8E023-90FF-42D2-8D20-BCF68A3D3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68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0AA7-F403-4EBC-B565-6495FBE5A104}" type="datetime1">
              <a:rPr lang="ru-RU" smtClean="0"/>
              <a:t>11.05.2024</a:t>
            </a:fld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1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FD17-166F-449D-9130-CC484121B04A}" type="datetime1">
              <a:rPr lang="ru-RU" smtClean="0"/>
              <a:t>11.05.2024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67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5E39-D9F7-4A07-BF2B-23E432406FE7}" type="datetime1">
              <a:rPr lang="ru-RU" smtClean="0"/>
              <a:t>11.05.2024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3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AB43-EF2C-497A-A9DA-AA9013F04B84}" type="datetime1">
              <a:rPr lang="ru-RU" smtClean="0"/>
              <a:t>11.05.2024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59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2437-8051-4C7B-8114-302B6B9DC0DE}" type="datetime1">
              <a:rPr lang="ru-RU" smtClean="0"/>
              <a:t>11.05.2024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807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8F4F-B5FD-4A84-B2A2-AADDDDDBA77C}" type="datetime1">
              <a:rPr lang="ru-RU" smtClean="0"/>
              <a:t>11.05.2024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1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1154-4762-4F2E-996B-A0EC116F2D9A}" type="datetime1">
              <a:rPr lang="ru-RU" smtClean="0"/>
              <a:t>11.05.2024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7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668-019B-4913-88CD-D274DA56E646}" type="datetime1">
              <a:rPr lang="ru-RU" smtClean="0"/>
              <a:t>11.05.2024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78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1D47-7731-4DF1-9C06-C85F0661EEDE}" type="datetime1">
              <a:rPr lang="ru-RU" smtClean="0"/>
              <a:t>11.05.2024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5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F298-9F1F-41F8-A452-86C7AD9CBE5C}" type="datetime1">
              <a:rPr lang="ru-RU" smtClean="0"/>
              <a:t>11.05.2024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645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F05F-3A1B-4EEA-8E48-ADDF6B8A2F4A}" type="datetime1">
              <a:rPr lang="ru-RU" smtClean="0"/>
              <a:t>11.05.2024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98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100" b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B64AB39B-8E48-4D28-930B-11797CACC655}" type="datetime1">
              <a:rPr lang="ru-RU" smtClean="0"/>
              <a:pPr/>
              <a:t>11.05.2024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r">
              <a:defRPr sz="1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4172DB6-7F05-4C8F-A7F0-A029159CA57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331B24-705D-7FBC-3345-92E1F60D5A5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752" y="0"/>
            <a:ext cx="1636248" cy="808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278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963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576"/>
                    </a14:imgEffect>
                    <a14:imgEffect>
                      <a14:saturation sat="10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1207" y="106307"/>
            <a:ext cx="11229585" cy="4104456"/>
          </a:xfrm>
        </p:spPr>
        <p:txBody>
          <a:bodyPr anchor="ctr"/>
          <a:lstStyle/>
          <a:p>
            <a:pPr marL="182880" algn="l"/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Криптосистема </a:t>
            </a:r>
            <a:r>
              <a:rPr lang="en-US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proxy re-encryption </a:t>
            </a:r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базе </a:t>
            </a:r>
            <a:r>
              <a:rPr lang="ru-RU" sz="4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безопасной</a:t>
            </a:r>
            <a:r>
              <a:rPr lang="en-US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передачи</a:t>
            </a:r>
            <a:r>
              <a:rPr lang="en-US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конфиденциальных</a:t>
            </a:r>
            <a:r>
              <a:rPr lang="en-US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финансовом секторе</a:t>
            </a:r>
            <a:endParaRPr lang="ru-RU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9416" y="4210763"/>
            <a:ext cx="6416149" cy="957585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1800" b="1" dirty="0">
                <a:solidFill>
                  <a:srgbClr val="0000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1800" b="1" dirty="0">
                <a:solidFill>
                  <a:srgbClr val="0000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b="1" dirty="0">
                <a:solidFill>
                  <a:srgbClr val="0000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Корнилов М.А., БПМ-20-2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1800" b="1" dirty="0">
                <a:solidFill>
                  <a:srgbClr val="0000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800" b="1" dirty="0">
                <a:solidFill>
                  <a:srgbClr val="0000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b="1" dirty="0">
                <a:solidFill>
                  <a:srgbClr val="0000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Тарханов И.А.</a:t>
            </a: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1" y="75156"/>
            <a:ext cx="1490270" cy="525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3A3B96-CF26-80BD-D57A-74956DD0893A}"/>
              </a:ext>
            </a:extLst>
          </p:cNvPr>
          <p:cNvSpPr txBox="1"/>
          <p:nvPr/>
        </p:nvSpPr>
        <p:spPr>
          <a:xfrm>
            <a:off x="919343" y="5938955"/>
            <a:ext cx="1330416" cy="40011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ru-RU" sz="2000" b="1" dirty="0">
                <a:solidFill>
                  <a:srgbClr val="0000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00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r>
              <a:rPr lang="ru-RU" sz="2000" b="1" dirty="0">
                <a:solidFill>
                  <a:srgbClr val="0000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.202</a:t>
            </a:r>
            <a:r>
              <a:rPr lang="en-US" sz="2000" b="1" dirty="0">
                <a:solidFill>
                  <a:srgbClr val="0000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000" b="1" dirty="0">
              <a:solidFill>
                <a:srgbClr val="0000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4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5030D-CE36-E12D-9FD5-E2F07B34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результатов оценки защищенности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Объект 5">
                <a:extLst>
                  <a:ext uri="{FF2B5EF4-FFF2-40B4-BE49-F238E27FC236}">
                    <a16:creationId xmlns:a16="http://schemas.microsoft.com/office/drawing/2014/main" id="{3F7B45D0-FEF8-21B9-F30C-19CFA702604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52590911"/>
                  </p:ext>
                </p:extLst>
              </p:nvPr>
            </p:nvGraphicFramePr>
            <p:xfrm>
              <a:off x="1166953" y="1663431"/>
              <a:ext cx="9546354" cy="267435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86094">
                      <a:extLst>
                        <a:ext uri="{9D8B030D-6E8A-4147-A177-3AD203B41FA5}">
                          <a16:colId xmlns:a16="http://schemas.microsoft.com/office/drawing/2014/main" val="531553149"/>
                        </a:ext>
                      </a:extLst>
                    </a:gridCol>
                    <a:gridCol w="2386094">
                      <a:extLst>
                        <a:ext uri="{9D8B030D-6E8A-4147-A177-3AD203B41FA5}">
                          <a16:colId xmlns:a16="http://schemas.microsoft.com/office/drawing/2014/main" val="2770454272"/>
                        </a:ext>
                      </a:extLst>
                    </a:gridCol>
                    <a:gridCol w="2387083">
                      <a:extLst>
                        <a:ext uri="{9D8B030D-6E8A-4147-A177-3AD203B41FA5}">
                          <a16:colId xmlns:a16="http://schemas.microsoft.com/office/drawing/2014/main" val="1848687102"/>
                        </a:ext>
                      </a:extLst>
                    </a:gridCol>
                    <a:gridCol w="2387083">
                      <a:extLst>
                        <a:ext uri="{9D8B030D-6E8A-4147-A177-3AD203B41FA5}">
                          <a16:colId xmlns:a16="http://schemas.microsoft.com/office/drawing/2014/main" val="1406367869"/>
                        </a:ext>
                      </a:extLst>
                    </a:gridCol>
                  </a:tblGrid>
                  <a:tr h="27147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>
                              <a:effectLst/>
                            </a:rPr>
                            <a:t>PRE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 dirty="0">
                              <a:effectLst/>
                            </a:rPr>
                            <a:t>CCA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>
                              <a:effectLst/>
                            </a:rPr>
                            <a:t>CPA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>
                              <a:effectLst/>
                            </a:rPr>
                            <a:t>SCA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85285311"/>
                      </a:ext>
                    </a:extLst>
                  </a:tr>
                  <a:tr h="52552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Злоумышленник 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2.15×</m:t>
                              </m:r>
                              <m:sSup>
                                <m:sSup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05020674"/>
                      </a:ext>
                    </a:extLst>
                  </a:tr>
                  <a:tr h="52552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Злоумышленник 2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7.65×</m:t>
                              </m:r>
                              <m:sSup>
                                <m:sSup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78407968"/>
                      </a:ext>
                    </a:extLst>
                  </a:tr>
                  <a:tr h="24806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>
                              <a:effectLst/>
                            </a:rPr>
                            <a:t>RSA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24484304"/>
                      </a:ext>
                    </a:extLst>
                  </a:tr>
                  <a:tr h="52552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Злоумышленник 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2.43×</m:t>
                              </m:r>
                              <m:sSup>
                                <m:sSup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47375142"/>
                      </a:ext>
                    </a:extLst>
                  </a:tr>
                  <a:tr h="52552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Злоумышленник 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.78×</m:t>
                              </m:r>
                              <m:sSup>
                                <m:sSup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761292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Объект 5">
                <a:extLst>
                  <a:ext uri="{FF2B5EF4-FFF2-40B4-BE49-F238E27FC236}">
                    <a16:creationId xmlns:a16="http://schemas.microsoft.com/office/drawing/2014/main" id="{3F7B45D0-FEF8-21B9-F30C-19CFA702604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52590911"/>
                  </p:ext>
                </p:extLst>
              </p:nvPr>
            </p:nvGraphicFramePr>
            <p:xfrm>
              <a:off x="1166953" y="1663431"/>
              <a:ext cx="9546354" cy="267435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86094">
                      <a:extLst>
                        <a:ext uri="{9D8B030D-6E8A-4147-A177-3AD203B41FA5}">
                          <a16:colId xmlns:a16="http://schemas.microsoft.com/office/drawing/2014/main" val="531553149"/>
                        </a:ext>
                      </a:extLst>
                    </a:gridCol>
                    <a:gridCol w="2386094">
                      <a:extLst>
                        <a:ext uri="{9D8B030D-6E8A-4147-A177-3AD203B41FA5}">
                          <a16:colId xmlns:a16="http://schemas.microsoft.com/office/drawing/2014/main" val="2770454272"/>
                        </a:ext>
                      </a:extLst>
                    </a:gridCol>
                    <a:gridCol w="2387083">
                      <a:extLst>
                        <a:ext uri="{9D8B030D-6E8A-4147-A177-3AD203B41FA5}">
                          <a16:colId xmlns:a16="http://schemas.microsoft.com/office/drawing/2014/main" val="1848687102"/>
                        </a:ext>
                      </a:extLst>
                    </a:gridCol>
                    <a:gridCol w="2387083">
                      <a:extLst>
                        <a:ext uri="{9D8B030D-6E8A-4147-A177-3AD203B41FA5}">
                          <a16:colId xmlns:a16="http://schemas.microsoft.com/office/drawing/2014/main" val="1406367869"/>
                        </a:ext>
                      </a:extLst>
                    </a:gridCol>
                  </a:tblGrid>
                  <a:tr h="28613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>
                              <a:effectLst/>
                            </a:rPr>
                            <a:t>PRE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 dirty="0">
                              <a:effectLst/>
                            </a:rPr>
                            <a:t>CCA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>
                              <a:effectLst/>
                            </a:rPr>
                            <a:t>CPA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>
                              <a:effectLst/>
                            </a:rPr>
                            <a:t>SCA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85285311"/>
                      </a:ext>
                    </a:extLst>
                  </a:tr>
                  <a:tr h="52552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Злоумышленник 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532" t="-56098" r="-1064" b="-3634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5020674"/>
                      </a:ext>
                    </a:extLst>
                  </a:tr>
                  <a:tr h="52552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ru-RU" sz="1400" dirty="0">
                              <a:effectLst/>
                            </a:rPr>
                            <a:t>Злоумышленник 2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152381" r="-201596" b="-25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78407968"/>
                      </a:ext>
                    </a:extLst>
                  </a:tr>
                  <a:tr h="28613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>
                              <a:effectLst/>
                            </a:rPr>
                            <a:t>RSA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24484304"/>
                      </a:ext>
                    </a:extLst>
                  </a:tr>
                  <a:tr h="52552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Злоумышленник 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532" t="-314634" r="-1064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375142"/>
                      </a:ext>
                    </a:extLst>
                  </a:tr>
                  <a:tr h="52552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ru-RU" sz="1400">
                              <a:effectLst/>
                            </a:rPr>
                            <a:t>Злоумышленник 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000" t="-404762" r="-201596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761292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1FF55704-94CB-7803-7F6F-3E8AA8C8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AB43-EF2C-497A-A9DA-AA9013F04B84}" type="datetime1">
              <a:rPr lang="ru-RU" smtClean="0"/>
              <a:t>11.05.2024</a:t>
            </a:fld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2B7091-8245-3701-E3CD-9AAA9895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10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34F0-6CBB-ED39-4CD7-46AA7099C9AA}"/>
              </a:ext>
            </a:extLst>
          </p:cNvPr>
          <p:cNvSpPr txBox="1"/>
          <p:nvPr/>
        </p:nvSpPr>
        <p:spPr>
          <a:xfrm>
            <a:off x="1166952" y="4401016"/>
            <a:ext cx="9546355" cy="1794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Классическая криптосистема ассиметричного шифрования, как и криптосистема прокси решифрования полностью устойчивы с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CPA</a:t>
            </a:r>
            <a:r>
              <a:rPr lang="ru-RU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атаке.</a:t>
            </a:r>
            <a:r>
              <a:rPr lang="ru-RU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случае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CCA</a:t>
            </a:r>
            <a:r>
              <a:rPr lang="ru-RU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атаки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</a:t>
            </a:r>
            <a:r>
              <a:rPr lang="ru-RU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приблизительно в 5 раз более защищена. Что касается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</a:t>
            </a:r>
            <a:r>
              <a:rPr lang="ru-RU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</a:t>
            </a:r>
            <a:r>
              <a:rPr lang="ru-RU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менее уязвима в приблизительно 1.13 раза, чем классическая криптосистема.</a:t>
            </a:r>
            <a:endParaRPr lang="en-RU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9111-68AE-8B40-B907-7C27627F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B5BA-E618-D745-82EC-7EAEA2AF6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прокси решифрования более устойчива к различным видам атак чем классическая криптосистема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блокчейном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смарт контрактами позволяет повысить защищенность системы и обеспечивает удобную настройку прав доступа и аудита безопасности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может использоваться для безопасной передачи данных в реальных отраслях экономики, например, аудите, лицензировании или финансовом секторе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работы сравнима с классическими криптосистемами.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7E6C-8577-E046-9E6D-0F5B6704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13.05.2024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0F17E-2CCB-C146-8E16-FF3C75EB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79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E89FF-2780-20E0-C175-9E9C59B5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75EADB-E7A1-97BE-145A-1C2F97B7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и все задачи выполнены.  Получены следующие результаты: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существующих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 и выбрана двусторонняя ассиметричная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для работы с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сформулировано алгоритмическое описание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схемы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метода оценка защищённости для сравнения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RSA;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прототип системы, который реализует схему прокси решифрования и интегрирован с смарт контрактом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производительности прототипа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оценка защищённости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 их сравнение. </a:t>
            </a:r>
            <a:endParaRPr lang="ru-RU" dirty="0"/>
          </a:p>
          <a:p>
            <a:pPr marL="457200" indent="-457200">
              <a:buAutoNum type="arabicPeriod"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151BFA-BDCA-2493-2437-9F8F7B91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AB43-EF2C-497A-A9DA-AA9013F04B84}" type="datetime1">
              <a:rPr lang="ru-RU" smtClean="0"/>
              <a:t>11.05.2024</a:t>
            </a:fld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20855A-6091-5B99-A40A-BF47660E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5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3605F-FAA0-A30E-E0EB-7B38D125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защищенности схемы </a:t>
            </a:r>
            <a:r>
              <a:rPr lang="en-GB" dirty="0"/>
              <a:t>PRE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D48DDF-8ACD-940E-2A3C-96F5E711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429659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коэффициентов осуществлялся экспертом по информационной безопасности из ФИЦ ИУ РАН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таблице представлено взаимное влияние параметров криптосистемы на параметры атак (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CCA; CPA; SCA)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AA94A7-8C5C-B260-9A85-56BC66B2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AB43-EF2C-497A-A9DA-AA9013F04B84}" type="datetime1">
              <a:rPr lang="ru-RU" smtClean="0"/>
              <a:t>11.05.2024</a:t>
            </a:fld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E47A16-C2B8-4001-0DB1-47555043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13</a:t>
            </a:fld>
            <a:endParaRPr lang="ru-RU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D8FEB8-4230-DFA1-E990-D2B4C5918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64889"/>
              </p:ext>
            </p:extLst>
          </p:nvPr>
        </p:nvGraphicFramePr>
        <p:xfrm>
          <a:off x="4906199" y="1600200"/>
          <a:ext cx="6676202" cy="4547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434">
                  <a:extLst>
                    <a:ext uri="{9D8B030D-6E8A-4147-A177-3AD203B41FA5}">
                      <a16:colId xmlns:a16="http://schemas.microsoft.com/office/drawing/2014/main" val="3679568549"/>
                    </a:ext>
                  </a:extLst>
                </a:gridCol>
                <a:gridCol w="802776">
                  <a:extLst>
                    <a:ext uri="{9D8B030D-6E8A-4147-A177-3AD203B41FA5}">
                      <a16:colId xmlns:a16="http://schemas.microsoft.com/office/drawing/2014/main" val="364561688"/>
                    </a:ext>
                  </a:extLst>
                </a:gridCol>
                <a:gridCol w="802776">
                  <a:extLst>
                    <a:ext uri="{9D8B030D-6E8A-4147-A177-3AD203B41FA5}">
                      <a16:colId xmlns:a16="http://schemas.microsoft.com/office/drawing/2014/main" val="178769505"/>
                    </a:ext>
                  </a:extLst>
                </a:gridCol>
                <a:gridCol w="853475">
                  <a:extLst>
                    <a:ext uri="{9D8B030D-6E8A-4147-A177-3AD203B41FA5}">
                      <a16:colId xmlns:a16="http://schemas.microsoft.com/office/drawing/2014/main" val="1032926081"/>
                    </a:ext>
                  </a:extLst>
                </a:gridCol>
                <a:gridCol w="886575">
                  <a:extLst>
                    <a:ext uri="{9D8B030D-6E8A-4147-A177-3AD203B41FA5}">
                      <a16:colId xmlns:a16="http://schemas.microsoft.com/office/drawing/2014/main" val="3128701883"/>
                    </a:ext>
                  </a:extLst>
                </a:gridCol>
                <a:gridCol w="886575">
                  <a:extLst>
                    <a:ext uri="{9D8B030D-6E8A-4147-A177-3AD203B41FA5}">
                      <a16:colId xmlns:a16="http://schemas.microsoft.com/office/drawing/2014/main" val="3948244803"/>
                    </a:ext>
                  </a:extLst>
                </a:gridCol>
                <a:gridCol w="953472">
                  <a:extLst>
                    <a:ext uri="{9D8B030D-6E8A-4147-A177-3AD203B41FA5}">
                      <a16:colId xmlns:a16="http://schemas.microsoft.com/office/drawing/2014/main" val="904424812"/>
                    </a:ext>
                  </a:extLst>
                </a:gridCol>
                <a:gridCol w="823902">
                  <a:extLst>
                    <a:ext uri="{9D8B030D-6E8A-4147-A177-3AD203B41FA5}">
                      <a16:colId xmlns:a16="http://schemas.microsoft.com/office/drawing/2014/main" val="385543756"/>
                    </a:ext>
                  </a:extLst>
                </a:gridCol>
                <a:gridCol w="89217">
                  <a:extLst>
                    <a:ext uri="{9D8B030D-6E8A-4147-A177-3AD203B41FA5}">
                      <a16:colId xmlns:a16="http://schemas.microsoft.com/office/drawing/2014/main" val="211039153"/>
                    </a:ext>
                  </a:extLst>
                </a:gridCol>
              </a:tblGrid>
              <a:tr h="1937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RSA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A1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A2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A3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A4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A5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A6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A7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r>
                        <a:rPr lang="en-RU" sz="800">
                          <a:effectLst/>
                        </a:rPr>
                        <a:t> 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8040662"/>
                  </a:ext>
                </a:extLst>
              </a:tr>
              <a:tr h="4138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C1</a:t>
                      </a:r>
                      <a:endParaRPr lang="en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0.5;0;1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0.25;0.5;1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1;0.5;0.5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0.5;0.5;0.5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0.7;0.7;0.5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0.5;0.5;0.5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0.7;0.3;0.7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r>
                        <a:rPr lang="en-RU" sz="800">
                          <a:effectLst/>
                        </a:rPr>
                        <a:t> 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45318678"/>
                  </a:ext>
                </a:extLst>
              </a:tr>
              <a:tr h="4138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C2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0.25;0;1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0.12;0.25;1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1;0.25;0.4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0.4;0.4;0.4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0.35;0.35;0.4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0.25;0.25;0.4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0.5;0.25;0.5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r>
                        <a:rPr lang="en-RU" sz="800">
                          <a:effectLst/>
                        </a:rPr>
                        <a:t> 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5934365"/>
                  </a:ext>
                </a:extLst>
              </a:tr>
              <a:tr h="4138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C3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0.125;0;1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0.01;0.1;0.05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1;0.01;0.01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0.1;0.1;0.1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0.1;0.1;0.05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0.01;0.01;0.01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0.1;0.01;0.1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r>
                        <a:rPr lang="en-RU" sz="800">
                          <a:effectLst/>
                        </a:rPr>
                        <a:t> 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1346549"/>
                  </a:ext>
                </a:extLst>
              </a:tr>
              <a:tr h="4138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C4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0.3;0;1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0.25;0.5;1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1;0.5;0.5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0.25;0.25;0.25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0.7;0.7;1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0.5;0.5;0.5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0.3;0.1;0.3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r>
                        <a:rPr lang="en-RU" sz="800">
                          <a:effectLst/>
                        </a:rPr>
                        <a:t> 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082574"/>
                  </a:ext>
                </a:extLst>
              </a:tr>
              <a:tr h="4138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0.15;0;1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0.1;0.1;1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1;0.1;0.1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0.15;0.15;0.15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0.3;0.3;0.1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0.2;0.2;0.1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0.1;0.01;0.1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r>
                        <a:rPr lang="en-RU" sz="800" dirty="0">
                          <a:effectLst/>
                        </a:rPr>
                        <a:t> </a:t>
                      </a:r>
                      <a:endParaRPr lang="en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9021001"/>
                  </a:ext>
                </a:extLst>
              </a:tr>
              <a:tr h="1937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PRE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 gridSpan="8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12332"/>
                  </a:ext>
                </a:extLst>
              </a:tr>
              <a:tr h="4138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0.25;0;1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0.01;0.25;1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1;0.25;0.1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0.5;0.5;0.5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0.35;0.35;0.3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0.25;0.25;0.25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0.3;0.1;0.3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r>
                        <a:rPr lang="en-RU" sz="800">
                          <a:effectLst/>
                        </a:rPr>
                        <a:t> 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2671126"/>
                  </a:ext>
                </a:extLst>
              </a:tr>
              <a:tr h="4138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C2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0.125;0;1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0.05;0.125;1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1;0.125;0.125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0.2;0.2;0.2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0.35;0.35;0.15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0.25;0.25;0.25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0.2;0.125;0.2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r>
                        <a:rPr lang="en-RU" sz="800">
                          <a:effectLst/>
                        </a:rPr>
                        <a:t> 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7861181"/>
                  </a:ext>
                </a:extLst>
              </a:tr>
              <a:tr h="4138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C3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0.125;0;1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0.01;0.1;0.05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1;0.01;0.01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0.1;0.1;0.1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0.1;0.1;0.05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0.01;0.01;0.01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0.1;0.01;0.1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r>
                        <a:rPr lang="en-RU" sz="800">
                          <a:effectLst/>
                        </a:rPr>
                        <a:t> 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2663185"/>
                  </a:ext>
                </a:extLst>
              </a:tr>
              <a:tr h="4138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C4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0.3;0;1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0.25;0.5;1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1;0.5;0.5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0.25;0.25;0.25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0.7;0.7;1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0.5;0.5;0.5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0.3;0.1;0.3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r>
                        <a:rPr lang="en-RU" sz="800">
                          <a:effectLst/>
                        </a:rPr>
                        <a:t> 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7814076"/>
                  </a:ext>
                </a:extLst>
              </a:tr>
              <a:tr h="4138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0.15;0;1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0.1;0.1;1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1;0.1;0.1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0.15;0.15;0.15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0.3;0.3;0.1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0.2;0.2;0.1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0.1;0.01;0.1</a:t>
                      </a:r>
                      <a:endParaRPr lang="en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66" marR="47166" marT="0" marB="0"/>
                </a:tc>
                <a:tc>
                  <a:txBody>
                    <a:bodyPr/>
                    <a:lstStyle/>
                    <a:p>
                      <a:r>
                        <a:rPr lang="en-RU" sz="800" dirty="0">
                          <a:effectLst/>
                        </a:rPr>
                        <a:t> </a:t>
                      </a:r>
                      <a:endParaRPr lang="en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204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23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0565-483B-2283-7F37-8DC1C965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защищенности схемы </a:t>
            </a:r>
            <a:r>
              <a:rPr lang="en-GB" dirty="0"/>
              <a:t>PRE</a:t>
            </a:r>
            <a:endParaRPr lang="en-RU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93816C-DA7B-C692-6CC4-70A85AE77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72183"/>
              </p:ext>
            </p:extLst>
          </p:nvPr>
        </p:nvGraphicFramePr>
        <p:xfrm>
          <a:off x="6202453" y="2030963"/>
          <a:ext cx="5937885" cy="2002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5645">
                  <a:extLst>
                    <a:ext uri="{9D8B030D-6E8A-4147-A177-3AD203B41FA5}">
                      <a16:colId xmlns:a16="http://schemas.microsoft.com/office/drawing/2014/main" val="386592683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886986256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3236734502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3344581587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1643629142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44935564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3171108872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476900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CCA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A2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A3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A4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A6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A7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352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B1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1;1.2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1;0.5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1.2;1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1;0.5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8254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B2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0.1;0.5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0.1;0.5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1;0.3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1;0.4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0.1;0.3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822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B3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0;1.5</a:t>
                      </a:r>
                      <a:endParaRPr lang="en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0;1.5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0;1.5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0;1.5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0;1.5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0;1.5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0;1.5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7405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B4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1;0.8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0.8;1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1;1.5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1;0.8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1.5;0.7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1817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B5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440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B6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1.2;1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1.5;0.5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1.2;1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1.2;1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1.2;1</a:t>
                      </a:r>
                      <a:endParaRPr lang="en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597437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99D46-395B-D4C5-96DF-7BAAE317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AB43-EF2C-497A-A9DA-AA9013F04B84}" type="datetime1">
              <a:rPr lang="ru-RU" smtClean="0"/>
              <a:t>11.05.2024</a:t>
            </a:fld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4147C-8995-B94A-B7C8-5D51B528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14</a:t>
            </a:fld>
            <a:endParaRPr lang="ru-R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4A0FEB-1615-942D-0962-41D5570FB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35348"/>
              </p:ext>
            </p:extLst>
          </p:nvPr>
        </p:nvGraphicFramePr>
        <p:xfrm>
          <a:off x="51662" y="2030963"/>
          <a:ext cx="5892800" cy="2002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5645">
                  <a:extLst>
                    <a:ext uri="{9D8B030D-6E8A-4147-A177-3AD203B41FA5}">
                      <a16:colId xmlns:a16="http://schemas.microsoft.com/office/drawing/2014/main" val="3694153928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3104515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490873339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394844247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1172409073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31416980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1388479229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18169770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CPA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A2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A3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A4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A6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A7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7300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B1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0.5;1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1.2;1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1.2;1</a:t>
                      </a:r>
                      <a:endParaRPr lang="en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0.7;0.2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0.9;1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038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B2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0.2;0.7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0.2;0.5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1.2;0.9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1;0.8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0.1;0.3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9571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B3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3264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B4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1;0.8</a:t>
                      </a:r>
                      <a:endParaRPr lang="en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0.8;1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1;1.5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1;0.8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1.5;0.7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4076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B5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1.2;0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885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B6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1.2;1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1.5;0.8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1;1</a:t>
                      </a:r>
                      <a:endParaRPr lang="en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1.5;1</a:t>
                      </a:r>
                      <a:endParaRPr lang="en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5865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79C88-360F-F4F2-2D95-A0B193258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0914"/>
              </p:ext>
            </p:extLst>
          </p:nvPr>
        </p:nvGraphicFramePr>
        <p:xfrm>
          <a:off x="3127057" y="4353434"/>
          <a:ext cx="5937885" cy="2002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5645">
                  <a:extLst>
                    <a:ext uri="{9D8B030D-6E8A-4147-A177-3AD203B41FA5}">
                      <a16:colId xmlns:a16="http://schemas.microsoft.com/office/drawing/2014/main" val="2944594247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952301338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543640825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1162858027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1298542151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228018079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3607549500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620597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SCA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A2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A3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A4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A6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A7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355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B1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1.2;1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1;1.5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335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B2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0.4;0.9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0.2;0.5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1.2;0.9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1;0.8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0.1;0.3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2121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B3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285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B4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1;0.8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0.8;1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1;1.5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1;0.8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1.5;0.7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804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B5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1.1;0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1.2;0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1.2;0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1.2;0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22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B6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1.2;0.8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1.2;1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1.1;0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1.2;1</a:t>
                      </a:r>
                      <a:endParaRPr lang="en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47741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C893683-D455-9EBB-02CB-9103C026A346}"/>
              </a:ext>
            </a:extLst>
          </p:cNvPr>
          <p:cNvSpPr txBox="1"/>
          <p:nvPr/>
        </p:nvSpPr>
        <p:spPr>
          <a:xfrm>
            <a:off x="51662" y="4168768"/>
            <a:ext cx="281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39A64A-655A-E17C-48FA-3BD1603CFD35}"/>
              </a:ext>
            </a:extLst>
          </p:cNvPr>
          <p:cNvSpPr txBox="1"/>
          <p:nvPr/>
        </p:nvSpPr>
        <p:spPr>
          <a:xfrm>
            <a:off x="2552235" y="1574418"/>
            <a:ext cx="70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Взаимное влияния параметров атаки на параметры злоумышленников </a:t>
            </a:r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43BE-5122-2544-AC12-EE84DCD8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9AC59-80AF-9D4E-9CF4-9B805C10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Рост количества кибератак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безопасной передачи конфиденциальных данных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Рост популярности децентрализованных информационных систем на </a:t>
            </a:r>
            <a:r>
              <a:rPr lang="ru-RU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блокчейне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требований к производительности, масштабируемости и гибкости управления доступом в системах передачи конфиденциальных данных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4E8B-0DFE-E74D-A6C8-F506A2BD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13.05.2024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E3CFB-1436-1443-AA92-5DE1F521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78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C9EC-7BA3-704E-806C-FBE567C2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Содержательная постановка задачи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E0B1-2969-1348-9B35-F3C986EC1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1314670" cy="46410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 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р</a:t>
            </a: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азработка схемы прокси решифрования с использованием смарт-контрактов, для безопасной передачи конфиденциальных данных и её сравнение со схемой ассиметричного шифрования </a:t>
            </a:r>
            <a:r>
              <a:rPr lang="en-GB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9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9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алгоритма двустороннего ассим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</a:t>
            </a: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тричного прокси решифрования на </a:t>
            </a: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python;</a:t>
            </a:r>
            <a:endParaRPr lang="en-RU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смарт-контракта на </a:t>
            </a: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solidity;</a:t>
            </a:r>
            <a:endParaRPr lang="en-RU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объединение прокси решифрования и смарт-контракта в единую систему</a:t>
            </a: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RU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генерация 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центром сертификации приватных ключей участников сети </a:t>
            </a: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основе эллиптических кривых</a:t>
            </a: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проверка работоспособности системы</a:t>
            </a: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RU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оценка защищенности </a:t>
            </a:r>
            <a:r>
              <a:rPr lang="en-GB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 </a:t>
            </a: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GB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RSA</a:t>
            </a: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сравнение результатов</a:t>
            </a: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RU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тесты производительности разработанной схемы.</a:t>
            </a:r>
            <a:endParaRPr lang="en-RU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RU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RU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6174B-9C1D-0A42-8122-3EE4CE7A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13.05.2024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51D2B-01E4-F54A-9BBD-9C539D76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95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A328-6440-B642-95FA-3AE3925C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задачи оценки защищенности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F1621-A8AF-3540-BE26-CA328646E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sz="1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</m:t>
                    </m:r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ru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ru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17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ru-RU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ru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ru-RU" sz="1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множество параметрических моделей атак,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ru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bar>
                      <m:barPr>
                        <m:pos m:val="top"/>
                        <m:ctrlPr>
                          <a:rPr lang="en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1,7</m:t>
                        </m:r>
                      </m:e>
                    </m:bar>
                  </m:oMath>
                </a14:m>
                <a:r>
                  <a:rPr lang="ru-RU" sz="1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множество значений </a:t>
                </a:r>
                <a:r>
                  <a:rPr lang="ru-RU" sz="17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ru-RU" sz="1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параметра модели атаки.</a:t>
                </a:r>
                <a:endParaRPr lang="ru-RU" sz="17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Пусть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</m:t>
                    </m:r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…×</m:t>
                    </m:r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множество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параметрических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моделей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злоумышленников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bar>
                      <m:barPr>
                        <m:pos m:val="top"/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1,6</m:t>
                        </m:r>
                      </m:e>
                    </m:bar>
                  </m:oMath>
                </a14:m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множество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значений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j-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параметра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модели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злоумышленника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7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Пусть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17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</m:t>
                    </m:r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7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7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7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7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…×</m:t>
                    </m:r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7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множество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параметрических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моделей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криптосистем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7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7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bar>
                      <m:barPr>
                        <m:pos m:val="top"/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7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1,5</m:t>
                        </m:r>
                      </m:e>
                    </m:bar>
                  </m:oMath>
                </a14:m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множество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значений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j-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параметра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модели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криптосистемы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7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Функцию для оценки уровня риска обозначим через: </a:t>
                </a:r>
                <a14:m>
                  <m:oMath xmlns:m="http://schemas.openxmlformats.org/officeDocument/2006/math"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ℜ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×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×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0;1</m:t>
                        </m:r>
                      </m:e>
                    </m:d>
                  </m:oMath>
                </a14:m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Она связана с атакой </a:t>
                </a:r>
                <a14:m>
                  <m:oMath xmlns:m="http://schemas.openxmlformats.org/officeDocument/2006/math"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когда она применена злоумышленником </a:t>
                </a:r>
                <a14:m>
                  <m:oMath xmlns:m="http://schemas.openxmlformats.org/officeDocument/2006/math"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𝑏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для взлома криптосистемы </a:t>
                </a:r>
                <a14:m>
                  <m:oMath xmlns:m="http://schemas.openxmlformats.org/officeDocument/2006/math"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RU" sz="17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×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→[0;1]</m:t>
                    </m:r>
                  </m:oMath>
                </a14:m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функция влияния, которая оценивает степень ущерба от применения атаки </a:t>
                </a:r>
                <a:endParaRPr lang="en-RU" sz="17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×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→[0;1]</m:t>
                    </m:r>
                  </m:oMath>
                </a14:m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вероятность того, что злоумышленник </a:t>
                </a:r>
                <a14:m>
                  <m:oMath xmlns:m="http://schemas.openxmlformats.org/officeDocument/2006/math"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𝑏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предпримет атаку </a:t>
                </a:r>
                <a14:m>
                  <m:oMath xmlns:m="http://schemas.openxmlformats.org/officeDocument/2006/math"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7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Таким образом, функция риска будет выглядеть так:</a:t>
                </a:r>
                <a:r>
                  <a:rPr lang="ru-RU" sz="1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7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RU" sz="17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17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ℜ</m:t>
                          </m:r>
                          <m:d>
                            <m:dPr>
                              <m:ctrlPr>
                                <a:rPr lang="en-RU" sz="1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1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sz="1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17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7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RU" sz="1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sz="1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1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7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17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RU" sz="1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sz="1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1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7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</m:e>
                      </m:eqArr>
                    </m:oMath>
                  </m:oMathPara>
                </a14:m>
                <a:endParaRPr lang="en-RU" sz="17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F1621-A8AF-3540-BE26-CA328646E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1BE20-6AD5-DF4E-B2F3-04475C47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13.05.2024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24312-C242-344D-BDCE-32FF565C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67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A091-9EDA-C54F-9E99-5A07BB71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задачи</a:t>
            </a:r>
            <a:r>
              <a:rPr lang="en-GB" dirty="0"/>
              <a:t> </a:t>
            </a:r>
            <a:r>
              <a:rPr lang="ru-RU" dirty="0"/>
              <a:t>оценки защищенности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1001B8-6FC6-8B4D-A37A-191702E3D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026" y="1600200"/>
                <a:ext cx="10972800" cy="4525963"/>
              </a:xfrm>
            </p:spPr>
            <p:txBody>
              <a:bodyPr>
                <a:normAutofit lnSpcReduction="10000"/>
              </a:bodyPr>
              <a:lstStyle/>
              <a:p>
                <a:pPr marL="628650" indent="-285750" algn="just">
                  <a:lnSpc>
                    <a:spcPct val="150000"/>
                  </a:lnSpc>
                </a:pPr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определения функции </a:t>
                </a:r>
                <a14:m>
                  <m:oMath xmlns:m="http://schemas.openxmlformats.org/officeDocument/2006/math"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 </m:t>
                        </m:r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рассмотрим семейство функций:</a:t>
                </a:r>
                <a:r>
                  <a:rPr lang="ru-RU" sz="1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𝑔h</m:t>
                        </m:r>
                      </m:sub>
                    </m:sSub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ℝ</m:t>
                        </m:r>
                      </m:e>
                      <m:sub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𝑔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RU" sz="17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17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1,5</m:t>
                        </m:r>
                      </m:e>
                    </m:ba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h</m:t>
                    </m:r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1,7</m:t>
                        </m:r>
                      </m:e>
                    </m:bar>
                  </m:oMath>
                </a14:m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ℝ</m:t>
                        </m:r>
                      </m:e>
                      <m:sub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- множество неотрицательных действительных чисел. </a:t>
                </a:r>
                <a:endParaRPr lang="en-US" sz="17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28650" indent="-285750" algn="just">
                  <a:lnSpc>
                    <a:spcPct val="150000"/>
                  </a:lnSpc>
                </a:pPr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𝑔h</m:t>
                        </m:r>
                      </m:sub>
                    </m:sSub>
                  </m:oMath>
                </a14:m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задает уровень взаимного влияния параметра криптосистемы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параметра атаки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ru-RU" sz="17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17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28650" indent="-285750" algn="just">
                  <a:lnSpc>
                    <a:spcPct val="150000"/>
                  </a:lnSpc>
                </a:pPr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Тогда функция влияния будет равна</a:t>
                </a:r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RU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bar>
                              <m:barPr>
                                <m:pos m:val="top"/>
                                <m:ctrlPr>
                                  <a:rPr lang="en-RU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1,  7</m:t>
                                </m:r>
                              </m:e>
                            </m:bar>
                          </m:lim>
                        </m:limLow>
                      </m:fName>
                      <m:e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RU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bar>
                              <m:barPr>
                                <m:pos m:val="top"/>
                                <m:ctrlPr>
                                  <a:rPr lang="en-RU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1, 5</m:t>
                                </m:r>
                              </m:e>
                            </m:bar>
                          </m:sub>
                          <m:sup/>
                          <m:e>
                            <m:bar>
                              <m:barPr>
                                <m:pos m:val="top"/>
                                <m:ctrlPr>
                                  <a:rPr lang="en-RU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RU" sz="17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𝑔h</m:t>
                                    </m:r>
                                  </m:sub>
                                </m:sSub>
                              </m:e>
                            </m:bar>
                          </m:e>
                        </m:nary>
                      </m:e>
                    </m:func>
                    <m:d>
                      <m:dPr>
                        <m:ctrlPr>
                          <a:rPr lang="en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U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RU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RU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𝑔h</m:t>
                            </m:r>
                          </m:sub>
                        </m:sSub>
                      </m:e>
                    </m:bar>
                  </m:oMath>
                </a14:m>
                <a:r>
                  <a:rPr lang="en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ru-RU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ru-RU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</m:oMath>
                </a14:m>
                <a:r>
                  <a:rPr lang="en-US" sz="1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1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нормированная функция</a:t>
                </a:r>
              </a:p>
              <a:p>
                <a:pPr marL="628650" indent="-285750" algn="just">
                  <a:lnSpc>
                    <a:spcPct val="150000"/>
                  </a:lnSpc>
                </a:pPr>
                <a:r>
                  <a:rPr lang="ru-RU" sz="1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 аналогии с функцией влияния </a:t>
                </a:r>
                <a14:m>
                  <m:oMath xmlns:m="http://schemas.openxmlformats.org/officeDocument/2006/math">
                    <m:r>
                      <a:rPr lang="en-US" sz="17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RU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bar>
                              <m:barPr>
                                <m:pos m:val="top"/>
                                <m:ctrlPr>
                                  <a:rPr lang="en-RU" sz="17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7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1,  7</m:t>
                                </m:r>
                              </m:e>
                            </m:bar>
                          </m:lim>
                        </m:limLow>
                      </m:fName>
                      <m:e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RU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bar>
                              <m:barPr>
                                <m:pos m:val="top"/>
                                <m:ctrlPr>
                                  <a:rPr lang="en-RU" sz="17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7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1, 6</m:t>
                                </m:r>
                              </m:e>
                            </m:bar>
                          </m:sub>
                          <m:sup/>
                          <m:e>
                            <m:bar>
                              <m:barPr>
                                <m:pos m:val="top"/>
                                <m:ctrlPr>
                                  <a:rPr lang="en-RU" sz="17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RU" sz="17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</m:e>
                            </m:bar>
                          </m:e>
                        </m:nary>
                      </m:e>
                    </m:func>
                    <m:d>
                      <m:d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U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RU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7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ru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RU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bar>
                    <m:r>
                      <a:rPr lang="ru-RU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ru-RU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</m:oMath>
                </a14:m>
                <a:r>
                  <a:rPr lang="ru-RU" sz="1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нормированная функция</a:t>
                </a:r>
                <a:r>
                  <a:rPr lang="en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17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28650" indent="-285750" algn="just">
                  <a:lnSpc>
                    <a:spcPct val="150000"/>
                  </a:lnSpc>
                </a:pPr>
                <a:r>
                  <a:rPr lang="ru-RU" sz="1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Таким образом, общая формула для определения уровня риска</a:t>
                </a:r>
                <a:r>
                  <a:rPr lang="en-US" sz="1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7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sz="1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7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ℜ</m:t>
                    </m:r>
                    <m:d>
                      <m:d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RU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ru-RU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ru-RU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bar>
                              <m:barPr>
                                <m:pos m:val="top"/>
                                <m:ctrlPr>
                                  <a:rPr lang="en-RU" sz="17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ru-RU" sz="17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1,  7</m:t>
                                </m:r>
                              </m:e>
                            </m:bar>
                          </m:lim>
                        </m:limLow>
                      </m:fName>
                      <m:e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RU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ru-RU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bar>
                              <m:barPr>
                                <m:pos m:val="top"/>
                                <m:ctrlPr>
                                  <a:rPr lang="en-RU" sz="17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ru-RU" sz="17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1, 5</m:t>
                                </m:r>
                              </m:e>
                            </m:bar>
                          </m:sub>
                          <m:sup/>
                          <m:e>
                            <m:bar>
                              <m:barPr>
                                <m:pos m:val="top"/>
                                <m:ctrlPr>
                                  <a:rPr lang="en-RU" sz="17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RU" sz="17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  <m:r>
                                      <a:rPr lang="ru-RU" sz="17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bar>
                          </m:e>
                        </m:nary>
                      </m:e>
                    </m:func>
                    <m:d>
                      <m:d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U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RU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ru-RU" sz="17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func>
                      <m:func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RU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ru-RU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ru-RU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bar>
                              <m:barPr>
                                <m:pos m:val="top"/>
                                <m:ctrlPr>
                                  <a:rPr lang="en-RU" sz="17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ru-RU" sz="17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1,  7</m:t>
                                </m:r>
                              </m:e>
                            </m:bar>
                          </m:lim>
                        </m:limLow>
                      </m:fName>
                      <m:e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n-RU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ru-RU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bar>
                              <m:barPr>
                                <m:pos m:val="top"/>
                                <m:ctrlPr>
                                  <a:rPr lang="en-RU" sz="17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ru-RU" sz="17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1, 6</m:t>
                                </m:r>
                              </m:e>
                            </m:bar>
                          </m:sub>
                          <m:sup/>
                          <m:e>
                            <m:bar>
                              <m:barPr>
                                <m:pos m:val="top"/>
                                <m:ctrlPr>
                                  <a:rPr lang="en-RU" sz="17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RU" sz="17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ru-RU" sz="17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bar>
                          </m:e>
                        </m:nary>
                      </m:e>
                    </m:func>
                    <m:d>
                      <m:dPr>
                        <m:ctrlPr>
                          <a:rPr lang="en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U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ru-RU" sz="17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RU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17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r>
                  <a:rPr lang="en-RU" sz="17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7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endParaRPr lang="en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74930" indent="0">
                  <a:lnSpc>
                    <a:spcPct val="150000"/>
                  </a:lnSpc>
                  <a:buNone/>
                </a:pPr>
                <a:endParaRPr lang="en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1001B8-6FC6-8B4D-A37A-191702E3D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026" y="1600200"/>
                <a:ext cx="10972800" cy="4525963"/>
              </a:xfrm>
              <a:blipFill>
                <a:blip r:embed="rId2"/>
                <a:stretch>
                  <a:fillRect r="-347" b="-9244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68E0-C3EE-DF4F-B83D-34210452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13.05.2024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07D8F-41BD-5843-AD6E-EAE3D059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57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8C2C-1B8C-814F-8062-F356DD78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41233"/>
            <a:ext cx="10972800" cy="1600200"/>
          </a:xfrm>
        </p:spPr>
        <p:txBody>
          <a:bodyPr/>
          <a:lstStyle/>
          <a:p>
            <a:r>
              <a:rPr lang="ru-RU" dirty="0"/>
              <a:t>Архитектура схемы</a:t>
            </a:r>
            <a:r>
              <a:rPr lang="en-GB" dirty="0"/>
              <a:t> PRE</a:t>
            </a:r>
            <a:endParaRPr lang="en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DC44E-D6BF-BF49-BFD4-22E211B1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13.05.2024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53D00-E16C-B34C-A9A2-85CE1406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6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E3834-ACB5-E28B-3279-7808DC0B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51" y="1258967"/>
            <a:ext cx="7994098" cy="45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4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05D9F-18D6-427E-6935-00CDCF4F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схемы </a:t>
            </a:r>
            <a:r>
              <a:rPr lang="en-GB" dirty="0"/>
              <a:t>RSA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E33EAE-4117-89CB-CB50-D644872D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AB43-EF2C-497A-A9DA-AA9013F04B84}" type="datetime1">
              <a:rPr lang="ru-RU" smtClean="0"/>
              <a:t>11.05.2024</a:t>
            </a:fld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7FB91F-A3FC-6FFB-6BEC-37973B5E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7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51273-C771-0F86-3E16-47B0D4309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89" y="1822346"/>
            <a:ext cx="8375822" cy="370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4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FAE2-86A9-9548-9982-E0660BF4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22C7-0516-0640-A79D-94E550C0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Ganache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Remix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библиотеки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Y.Cloud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7E8BB-8107-7D42-8D52-00BD75DD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13.05.2024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1D7C4-99F4-BC47-9445-FAB70DB9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8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9269C-4B8E-9141-966D-023F9471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383" y="3429000"/>
            <a:ext cx="1548177" cy="1462693"/>
          </a:xfrm>
          <a:prstGeom prst="rect">
            <a:avLst/>
          </a:prstGeom>
        </p:spPr>
      </p:pic>
      <p:pic>
        <p:nvPicPr>
          <p:cNvPr id="1026" name="Picture 2" descr="GitHub - ethereum/remix-ide: Documentation for Remix IDE">
            <a:extLst>
              <a:ext uri="{FF2B5EF4-FFF2-40B4-BE49-F238E27FC236}">
                <a16:creationId xmlns:a16="http://schemas.microsoft.com/office/drawing/2014/main" id="{88DEF1B4-46C9-A641-9253-C019220EF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443" y="1642695"/>
            <a:ext cx="1548178" cy="147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nache Helm Chart | Datree">
            <a:extLst>
              <a:ext uri="{FF2B5EF4-FFF2-40B4-BE49-F238E27FC236}">
                <a16:creationId xmlns:a16="http://schemas.microsoft.com/office/drawing/2014/main" id="{8FD4819F-115A-A647-8382-001648C74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383" y="1600200"/>
            <a:ext cx="1351233" cy="151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lidity — Википедия">
            <a:extLst>
              <a:ext uri="{FF2B5EF4-FFF2-40B4-BE49-F238E27FC236}">
                <a16:creationId xmlns:a16="http://schemas.microsoft.com/office/drawing/2014/main" id="{41DB8CDD-A2B0-DC45-9E9E-C8940B966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448" y="1654457"/>
            <a:ext cx="1548177" cy="146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GINX, Inc. | Software Company | San Francisco CA">
            <a:extLst>
              <a:ext uri="{FF2B5EF4-FFF2-40B4-BE49-F238E27FC236}">
                <a16:creationId xmlns:a16="http://schemas.microsoft.com/office/drawing/2014/main" id="{0FE6F1AF-2C0C-A946-934E-FE2CC8F21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584" y="3347337"/>
            <a:ext cx="1548178" cy="154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Yandex.Cloud - baikalfoundation.ru">
            <a:extLst>
              <a:ext uri="{FF2B5EF4-FFF2-40B4-BE49-F238E27FC236}">
                <a16:creationId xmlns:a16="http://schemas.microsoft.com/office/drawing/2014/main" id="{F2C22CC0-1D0A-5E4F-86BD-185C9192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11" y="3171406"/>
            <a:ext cx="2677250" cy="1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3605F-FAA0-A30E-E0EB-7B38D125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производительности схемы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D48DDF-8ACD-940E-2A3C-96F5E711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сравнения производительности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классической криптосистемы с использованием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шифрования, было проведено по 100 запусков программ. Значения в ячейках в секундах и округлены до 4 знаков после запятой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Таким образом, общее среднее время выполнения операций для криптосистем</a:t>
            </a:r>
            <a:r>
              <a:rPr lang="en-RU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RU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en-US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RSA: 0.0997 (99 </a:t>
            </a:r>
            <a:r>
              <a:rPr lang="ru-RU" sz="17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мс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RU" sz="17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ru-RU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en-US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PRE: 0.1112</a:t>
            </a:r>
            <a:r>
              <a:rPr lang="ru-RU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(111 </a:t>
            </a:r>
            <a:r>
              <a:rPr lang="ru-RU" sz="17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мс</a:t>
            </a:r>
            <a:r>
              <a:rPr lang="ru-RU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RU" sz="17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 </a:t>
            </a:r>
            <a:r>
              <a:rPr lang="ru-RU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криптосистема медленнее на 11.5% чем классическая криптосистема.</a:t>
            </a:r>
            <a:endParaRPr lang="en-RU" sz="17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AA94A7-8C5C-B260-9A85-56BC66B2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AB43-EF2C-497A-A9DA-AA9013F04B84}" type="datetime1">
              <a:rPr lang="ru-RU" smtClean="0"/>
              <a:t>11.05.2024</a:t>
            </a:fld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E47A16-C2B8-4001-0DB1-47555043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2DB6-7F05-4C8F-A7F0-A029159CA570}" type="slidenum">
              <a:rPr lang="ru-RU" smtClean="0"/>
              <a:t>9</a:t>
            </a:fld>
            <a:endParaRPr lang="ru-R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5D9B1A-CD34-9703-C0D3-2D6BB3F9E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04001"/>
              </p:ext>
            </p:extLst>
          </p:nvPr>
        </p:nvGraphicFramePr>
        <p:xfrm>
          <a:off x="1531124" y="2814467"/>
          <a:ext cx="9129752" cy="14194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812">
                  <a:extLst>
                    <a:ext uri="{9D8B030D-6E8A-4147-A177-3AD203B41FA5}">
                      <a16:colId xmlns:a16="http://schemas.microsoft.com/office/drawing/2014/main" val="2482895662"/>
                    </a:ext>
                  </a:extLst>
                </a:gridCol>
                <a:gridCol w="1521788">
                  <a:extLst>
                    <a:ext uri="{9D8B030D-6E8A-4147-A177-3AD203B41FA5}">
                      <a16:colId xmlns:a16="http://schemas.microsoft.com/office/drawing/2014/main" val="132753195"/>
                    </a:ext>
                  </a:extLst>
                </a:gridCol>
                <a:gridCol w="1521788">
                  <a:extLst>
                    <a:ext uri="{9D8B030D-6E8A-4147-A177-3AD203B41FA5}">
                      <a16:colId xmlns:a16="http://schemas.microsoft.com/office/drawing/2014/main" val="2512381366"/>
                    </a:ext>
                  </a:extLst>
                </a:gridCol>
                <a:gridCol w="1521788">
                  <a:extLst>
                    <a:ext uri="{9D8B030D-6E8A-4147-A177-3AD203B41FA5}">
                      <a16:colId xmlns:a16="http://schemas.microsoft.com/office/drawing/2014/main" val="38538680"/>
                    </a:ext>
                  </a:extLst>
                </a:gridCol>
                <a:gridCol w="1521788">
                  <a:extLst>
                    <a:ext uri="{9D8B030D-6E8A-4147-A177-3AD203B41FA5}">
                      <a16:colId xmlns:a16="http://schemas.microsoft.com/office/drawing/2014/main" val="640463651"/>
                    </a:ext>
                  </a:extLst>
                </a:gridCol>
                <a:gridCol w="1521788">
                  <a:extLst>
                    <a:ext uri="{9D8B030D-6E8A-4147-A177-3AD203B41FA5}">
                      <a16:colId xmlns:a16="http://schemas.microsoft.com/office/drawing/2014/main" val="52875528"/>
                    </a:ext>
                  </a:extLst>
                </a:gridCol>
              </a:tblGrid>
              <a:tr h="531340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effectLst/>
                        </a:rPr>
                        <a:t> </a:t>
                      </a:r>
                      <a:endParaRPr lang="en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effectLst/>
                        </a:rPr>
                        <a:t>генерация</a:t>
                      </a:r>
                      <a:endParaRPr lang="en-RU" sz="1200" dirty="0">
                        <a:effectLst/>
                      </a:endParaRPr>
                    </a:p>
                    <a:p>
                      <a:pPr algn="just"/>
                      <a:r>
                        <a:rPr lang="ru-RU" sz="1400" dirty="0">
                          <a:effectLst/>
                        </a:rPr>
                        <a:t>ключей</a:t>
                      </a:r>
                      <a:endParaRPr lang="en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шифрование</a:t>
                      </a:r>
                      <a:endParaRPr lang="en-RU" sz="1200">
                        <a:effectLst/>
                      </a:endParaRPr>
                    </a:p>
                    <a:p>
                      <a:pPr algn="just"/>
                      <a:r>
                        <a:rPr lang="ru-RU" sz="1400">
                          <a:effectLst/>
                        </a:rPr>
                        <a:t>данных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решифрование</a:t>
                      </a:r>
                      <a:endParaRPr lang="en-RU" sz="1200">
                        <a:effectLst/>
                      </a:endParaRPr>
                    </a:p>
                    <a:p>
                      <a:pPr algn="just"/>
                      <a:r>
                        <a:rPr lang="ru-RU" sz="1400">
                          <a:effectLst/>
                        </a:rPr>
                        <a:t>данных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расшифрование</a:t>
                      </a:r>
                      <a:endParaRPr lang="en-RU" sz="1200">
                        <a:effectLst/>
                      </a:endParaRPr>
                    </a:p>
                    <a:p>
                      <a:pPr algn="just"/>
                      <a:r>
                        <a:rPr lang="ru-RU" sz="1400">
                          <a:effectLst/>
                        </a:rPr>
                        <a:t>данных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смарт-контракт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8059810"/>
                  </a:ext>
                </a:extLst>
              </a:tr>
              <a:tr h="359753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RSA</a:t>
                      </a:r>
                      <a:endParaRPr lang="en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0.09</a:t>
                      </a:r>
                      <a:r>
                        <a:rPr lang="en-US" sz="1400">
                          <a:effectLst/>
                        </a:rPr>
                        <a:t>89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0.0003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-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0.0005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-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087552"/>
                  </a:ext>
                </a:extLst>
              </a:tr>
              <a:tr h="419584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PRE</a:t>
                      </a:r>
                      <a:endParaRPr lang="en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0.00</a:t>
                      </a:r>
                      <a:r>
                        <a:rPr lang="en-US" sz="1400">
                          <a:effectLst/>
                        </a:rPr>
                        <a:t>8</a:t>
                      </a:r>
                      <a:r>
                        <a:rPr lang="ru-RU" sz="1400">
                          <a:effectLst/>
                        </a:rPr>
                        <a:t>3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0.0113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0.01</a:t>
                      </a:r>
                      <a:r>
                        <a:rPr lang="en-US" sz="1400">
                          <a:effectLst/>
                        </a:rPr>
                        <a:t>85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0.00</a:t>
                      </a:r>
                      <a:r>
                        <a:rPr lang="en-US" sz="1400">
                          <a:effectLst/>
                        </a:rPr>
                        <a:t>94</a:t>
                      </a:r>
                      <a:endParaRPr lang="en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>
                          <a:effectLst/>
                        </a:rPr>
                        <a:t>0.06</a:t>
                      </a:r>
                      <a:r>
                        <a:rPr lang="en-US" sz="1400" dirty="0">
                          <a:effectLst/>
                        </a:rPr>
                        <a:t>37</a:t>
                      </a:r>
                      <a:endParaRPr lang="en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884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4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1140</Words>
  <Application>Microsoft Macintosh PowerPoint</Application>
  <PresentationFormat>Widescreen</PresentationFormat>
  <Paragraphs>417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Courier New</vt:lpstr>
      <vt:lpstr>Palatino Linotype</vt:lpstr>
      <vt:lpstr>Times New Roman</vt:lpstr>
      <vt:lpstr>Исполнительная</vt:lpstr>
      <vt:lpstr>Криптосистема proxy re-encryption на базе блокчейн для безопасной передачи конфиденциальных данных в финансовом секторе</vt:lpstr>
      <vt:lpstr>Актуальность</vt:lpstr>
      <vt:lpstr>Содержательная постановка задачи</vt:lpstr>
      <vt:lpstr>Математическая постановка задачи оценки защищенности</vt:lpstr>
      <vt:lpstr>Математическая постановка задачи оценки защищенности</vt:lpstr>
      <vt:lpstr>Архитектура схемы PRE</vt:lpstr>
      <vt:lpstr>Архитектура схемы RSA</vt:lpstr>
      <vt:lpstr>Используемые технологии</vt:lpstr>
      <vt:lpstr>Тестирование производительности схемы</vt:lpstr>
      <vt:lpstr>Сравнение результатов оценки защищенности</vt:lpstr>
      <vt:lpstr>Выводы</vt:lpstr>
      <vt:lpstr>Результаты </vt:lpstr>
      <vt:lpstr>Оценка защищенности схемы PRE</vt:lpstr>
      <vt:lpstr>Оценка защищенности схемы PRE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К.</dc:creator>
  <cp:lastModifiedBy>Корнилов Михаил Алексеевич</cp:lastModifiedBy>
  <cp:revision>57</cp:revision>
  <dcterms:created xsi:type="dcterms:W3CDTF">2022-09-27T13:15:36Z</dcterms:created>
  <dcterms:modified xsi:type="dcterms:W3CDTF">2024-05-11T14:53:18Z</dcterms:modified>
</cp:coreProperties>
</file>