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1081" r:id="rId3"/>
    <p:sldId id="1082" r:id="rId4"/>
    <p:sldId id="1083" r:id="rId5"/>
    <p:sldId id="1087" r:id="rId6"/>
    <p:sldId id="1084" r:id="rId7"/>
    <p:sldId id="1085" r:id="rId8"/>
    <p:sldId id="108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36"/>
    <a:srgbClr val="00005A"/>
    <a:srgbClr val="CFD8FF"/>
    <a:srgbClr val="992400"/>
    <a:srgbClr val="9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DDDBB-704B-485E-B810-BD4DEC939A0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8E023-90FF-42D2-8D20-BCF68A3D3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8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0AA7-F403-4EBC-B565-6495FBE5A104}" type="datetime1">
              <a:rPr lang="ru-RU" smtClean="0"/>
              <a:t>26.12.2023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FD17-166F-449D-9130-CC484121B04A}" type="datetime1">
              <a:rPr lang="ru-RU" smtClean="0"/>
              <a:t>26.12.2023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67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5E39-D9F7-4A07-BF2B-23E432406FE7}" type="datetime1">
              <a:rPr lang="ru-RU" smtClean="0"/>
              <a:t>26.12.2023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3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AB43-EF2C-497A-A9DA-AA9013F04B84}" type="datetime1">
              <a:rPr lang="ru-RU" smtClean="0"/>
              <a:t>26.12.2023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59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2437-8051-4C7B-8114-302B6B9DC0DE}" type="datetime1">
              <a:rPr lang="ru-RU" smtClean="0"/>
              <a:t>26.12.2023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80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8F4F-B5FD-4A84-B2A2-AADDDDDBA77C}" type="datetime1">
              <a:rPr lang="ru-RU" smtClean="0"/>
              <a:t>26.12.2023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1154-4762-4F2E-996B-A0EC116F2D9A}" type="datetime1">
              <a:rPr lang="ru-RU" smtClean="0"/>
              <a:t>26.12.2023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7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668-019B-4913-88CD-D274DA56E646}" type="datetime1">
              <a:rPr lang="ru-RU" smtClean="0"/>
              <a:t>26.12.2023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1D47-7731-4DF1-9C06-C85F0661EEDE}" type="datetime1">
              <a:rPr lang="ru-RU" smtClean="0"/>
              <a:t>26.12.2023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5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F298-9F1F-41F8-A452-86C7AD9CBE5C}" type="datetime1">
              <a:rPr lang="ru-RU" smtClean="0"/>
              <a:t>26.12.2023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45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F05F-3A1B-4EEA-8E48-ADDF6B8A2F4A}" type="datetime1">
              <a:rPr lang="ru-RU" smtClean="0"/>
              <a:t>26.12.2023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9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100" b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B64AB39B-8E48-4D28-930B-11797CACC655}" type="datetime1">
              <a:rPr lang="ru-RU" smtClean="0"/>
              <a:pPr/>
              <a:t>26.12.2023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1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4172DB6-7F05-4C8F-A7F0-A029159CA57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331B24-705D-7FBC-3345-92E1F60D5A5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0"/>
            <a:ext cx="1636248" cy="808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278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963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576"/>
                    </a14:imgEffect>
                    <a14:imgEffect>
                      <a14:saturation sat="10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1207" y="106307"/>
            <a:ext cx="11229585" cy="4104456"/>
          </a:xfrm>
        </p:spPr>
        <p:txBody>
          <a:bodyPr anchor="ctr"/>
          <a:lstStyle/>
          <a:p>
            <a:pPr marL="182880" algn="l"/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Исследование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применения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схемы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Proxy re-encryption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безопасной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передачи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конфиденциальных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финансовом секторе</a:t>
            </a:r>
            <a:r>
              <a:rPr lang="en-RU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9416" y="4210763"/>
            <a:ext cx="6416149" cy="957585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Корнилов М.А., БПМ-20-2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Тарханов И.А.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1" y="75156"/>
            <a:ext cx="1490270" cy="525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A3B96-CF26-80BD-D57A-74956DD0893A}"/>
              </a:ext>
            </a:extLst>
          </p:cNvPr>
          <p:cNvSpPr txBox="1"/>
          <p:nvPr/>
        </p:nvSpPr>
        <p:spPr>
          <a:xfrm>
            <a:off x="919343" y="5938955"/>
            <a:ext cx="1330416" cy="40011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27.12.2023</a:t>
            </a:r>
          </a:p>
        </p:txBody>
      </p:sp>
    </p:spTree>
    <p:extLst>
      <p:ext uri="{BB962C8B-B14F-4D97-AF65-F5344CB8AC3E}">
        <p14:creationId xmlns:p14="http://schemas.microsoft.com/office/powerpoint/2010/main" val="3247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43BE-5122-2544-AC12-EE84DCD8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AC59-80AF-9D4E-9CF4-9B805C10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кибератак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безопасной передачи конфиденциальных данных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децентрализованной системы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 системы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Эффективная реализация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перешифрования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в политиках безопасности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4E8B-0DFE-E74D-A6C8-F506A2BD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27</a:t>
            </a:r>
            <a:r>
              <a:rPr lang="en-US" dirty="0"/>
              <a:t>.12.2023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E3CFB-1436-1443-AA92-5DE1F521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7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9EC-7BA3-704E-806C-FBE567C2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Содержательная постановка задачи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0B1-2969-1348-9B35-F3C986EC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5294"/>
            <a:ext cx="10972800" cy="4525963"/>
          </a:xfrm>
        </p:spPr>
        <p:txBody>
          <a:bodyPr>
            <a:noAutofit/>
          </a:bodyPr>
          <a:lstStyle/>
          <a:p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и анализ оптимизированной схемы прокси-</a:t>
            </a:r>
            <a:r>
              <a:rPr lang="ru-RU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решифрования</a:t>
            </a: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использованием смарт-контрактов, обеспечивающих повышение эффективности и безопасности доступа к зашифрованным данным.</a:t>
            </a:r>
            <a:endParaRPr lang="en-US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создания этой схемы необходимо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алгоритма прокси </a:t>
            </a:r>
            <a:r>
              <a:rPr lang="ru-RU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решифрования</a:t>
            </a: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смарт-контракта на 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solidity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объединение прокси-</a:t>
            </a:r>
            <a:r>
              <a:rPr lang="ru-RU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решифрования</a:t>
            </a: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смарт-контракта в </a:t>
            </a:r>
            <a:r>
              <a:rPr lang="ru-RU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единную</a:t>
            </a: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систему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 публичных и приватных ключей участников сети на основе эллиптических кривых и их регистрация на </a:t>
            </a:r>
            <a:r>
              <a:rPr lang="ru-RU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блокчейне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работоспособности системы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системы на уязвимости 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RU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174B-9C1D-0A42-8122-3EE4CE7A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27</a:t>
            </a:r>
            <a:r>
              <a:rPr lang="en-US" dirty="0"/>
              <a:t>.12.2023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51D2B-01E4-F54A-9BBD-9C539D76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5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A328-6440-B642-95FA-3AE3925C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F1621-A8AF-3540-BE26-CA328646E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Множество участников сети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ru-RU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−тый участник,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количество участников.</m:t>
                    </m:r>
                  </m:oMath>
                </a14:m>
                <a:endParaRPr lang="ru-RU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Четыре различные хеш-функции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 </m:t>
                    </m:r>
                    <m:sSup>
                      <m:sSup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{0, 1}</m:t>
                        </m:r>
                      </m:e>
                      <m: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32</m:t>
                        </m:r>
                      </m:sup>
                    </m:sSup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sSubSup>
                      <m:sSubSup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×</m:t>
                    </m:r>
                    <m:sSup>
                      <m:sSup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{0, 1}</m:t>
                        </m:r>
                      </m:e>
                      <m: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64</m:t>
                        </m:r>
                      </m:sup>
                    </m:sSup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3 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{0, 1}</m:t>
                        </m:r>
                      </m:e>
                      <m: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64</m:t>
                        </m:r>
                      </m:sup>
                    </m:sSup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× 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→</m:t>
                    </m:r>
                    <m:sSubSup>
                      <m:sSubSup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4 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sSubSup>
                      <m:sSubSup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×</m:t>
                    </m:r>
                    <m:sSup>
                      <m:sSup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{0, 1}</m:t>
                        </m:r>
                      </m:e>
                      <m: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64</m:t>
                        </m:r>
                      </m:sup>
                    </m:sSup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× →</m:t>
                    </m:r>
                    <m:sSubSup>
                      <m:sSubSup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ru-RU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 эллиптической кривой выбирается случайное значение секретного ключа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α</m:t>
                    </m:r>
                    <m:r>
                      <a:rPr lang="ru-RU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RU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Участник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сети генерируют свои приватные ключи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𝐶𝑒𝑟𝑡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α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где 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𝐶𝑒𝑟𝑡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сертификат пользователя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случайное значение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вспомогательная информация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𝐶𝑒𝑟𝑡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приватный ключ пользователя 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ru-RU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Генерируются ключ </a:t>
                </a:r>
                <a:r>
                  <a:rPr lang="ru-RU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решифрования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стороне прокси сервера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𝑚𝑒𝑡𝑎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||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)⨁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𝑚𝑒𝑡𝑎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meta – 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дополнительная информация,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 – 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случайно выбранное значение с помощью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и 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публичные ключи отправителя и получателя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u-RU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оздание</a:t>
                </a:r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цифровой подписи отправителя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гд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:r>
                  <a:rPr lang="ru-RU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хеш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-значение, зависящее от </a:t>
                </a:r>
                <a:r>
                  <a:rPr lang="ru-RU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шифртекста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метаданных</a:t>
                </a:r>
                <a:endParaRPr lang="en-RU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F1621-A8AF-3540-BE26-CA328646E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140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BE20-6AD5-DF4E-B2F3-04475C47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27</a:t>
            </a:r>
            <a:r>
              <a:rPr lang="en-US" dirty="0"/>
              <a:t>.12.2023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24312-C242-344D-BDCE-32FF565C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6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A091-9EDA-C54F-9E99-5A07BB71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001B8-6FC6-8B4D-A37A-191702E3D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26" y="1600200"/>
                <a:ext cx="10972800" cy="4525963"/>
              </a:xfrm>
            </p:spPr>
            <p:txBody>
              <a:bodyPr/>
              <a:lstStyle/>
              <a:p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Выполняется </a:t>
                </a:r>
                <a:r>
                  <a:rPr lang="ru-RU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решифрование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сообщение отправляется получателю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⨁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сообщение, которое может расшифровать клиент 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может расшифровать 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расшифровки оригинального сообщения и проверки его подлинности требуются следующие вычисления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ru-RU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хеш от шифрованного текста пользователя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связанной с ним метаинформацией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 – 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базовая точка на эллиптической кривой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публичный ключ пользователя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</a:t>
                </a: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точка на эл. кривой)</a:t>
                </a:r>
                <a:endParaRPr lang="en-RU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𝑚𝑒𝑡𝑎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RU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Проверка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𝑚𝑒𝑡𝑎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U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930" indent="0">
                  <a:lnSpc>
                    <a:spcPct val="150000"/>
                  </a:lnSpc>
                  <a:buNone/>
                </a:pPr>
                <a:endParaRPr lang="en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001B8-6FC6-8B4D-A37A-191702E3D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26" y="1600200"/>
                <a:ext cx="10972800" cy="4525963"/>
              </a:xfrm>
              <a:blipFill>
                <a:blip r:embed="rId2"/>
                <a:stretch>
                  <a:fillRect l="-462" t="-84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68E0-C3EE-DF4F-B83D-34210452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27</a:t>
            </a:r>
            <a:r>
              <a:rPr lang="en-US" dirty="0"/>
              <a:t>.12.2023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07D8F-41BD-5843-AD6E-EAE3D059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57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8C2C-1B8C-814F-8062-F356DD78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схемы</a:t>
            </a:r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DC44E-D6BF-BF49-BFD4-22E211B1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27</a:t>
            </a:r>
            <a:r>
              <a:rPr lang="en-US" dirty="0"/>
              <a:t>.12.2023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53D00-E16C-B34C-A9A2-85CE1406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BDF9E-A51F-7E44-98FD-03C82D4F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48" y="1600200"/>
            <a:ext cx="9463903" cy="510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FAE2-86A9-9548-9982-E0660BF4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22C7-0516-0640-A79D-94E550C0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Ganache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Remix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библиотеки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YCloud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E8BB-8107-7D42-8D52-00BD75DD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27</a:t>
            </a:r>
            <a:r>
              <a:rPr lang="en-US" dirty="0"/>
              <a:t>.12.2023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1D7C4-99F4-BC47-9445-FAB70DB9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7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9269C-4B8E-9141-966D-023F9471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83" y="3429000"/>
            <a:ext cx="1548177" cy="1462693"/>
          </a:xfrm>
          <a:prstGeom prst="rect">
            <a:avLst/>
          </a:prstGeom>
        </p:spPr>
      </p:pic>
      <p:pic>
        <p:nvPicPr>
          <p:cNvPr id="1026" name="Picture 2" descr="GitHub - ethereum/remix-ide: Documentation for Remix IDE">
            <a:extLst>
              <a:ext uri="{FF2B5EF4-FFF2-40B4-BE49-F238E27FC236}">
                <a16:creationId xmlns:a16="http://schemas.microsoft.com/office/drawing/2014/main" id="{88DEF1B4-46C9-A641-9253-C019220E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443" y="1642695"/>
            <a:ext cx="1548178" cy="147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nache Helm Chart | Datree">
            <a:extLst>
              <a:ext uri="{FF2B5EF4-FFF2-40B4-BE49-F238E27FC236}">
                <a16:creationId xmlns:a16="http://schemas.microsoft.com/office/drawing/2014/main" id="{8FD4819F-115A-A647-8382-001648C7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83" y="1600200"/>
            <a:ext cx="1351233" cy="151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lidity — Википедия">
            <a:extLst>
              <a:ext uri="{FF2B5EF4-FFF2-40B4-BE49-F238E27FC236}">
                <a16:creationId xmlns:a16="http://schemas.microsoft.com/office/drawing/2014/main" id="{41DB8CDD-A2B0-DC45-9E9E-C8940B96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448" y="1654457"/>
            <a:ext cx="1548177" cy="14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GINX, Inc. | Software Company | San Francisco CA">
            <a:extLst>
              <a:ext uri="{FF2B5EF4-FFF2-40B4-BE49-F238E27FC236}">
                <a16:creationId xmlns:a16="http://schemas.microsoft.com/office/drawing/2014/main" id="{0FE6F1AF-2C0C-A946-934E-FE2CC8F21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84" y="3347337"/>
            <a:ext cx="1548178" cy="15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Yandex.Cloud - baikalfoundation.ru">
            <a:extLst>
              <a:ext uri="{FF2B5EF4-FFF2-40B4-BE49-F238E27FC236}">
                <a16:creationId xmlns:a16="http://schemas.microsoft.com/office/drawing/2014/main" id="{F2C22CC0-1D0A-5E4F-86BD-185C9192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11" y="3171406"/>
            <a:ext cx="2677250" cy="1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9111-68AE-8B40-B907-7C27627F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B5BA-E618-D745-82EC-7EAEA2AF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решает важную задачу о безопасной передачи конфиденциальных данных.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Интегрирование с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блокчейном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смарт контрактами позволяет повысить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криптоскойсть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и обеспечивает удобную настройку прав доступа и аудита безопасности.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может использоваться в любой сфере, где требуется надежная защита конфиденциальной информации.</a:t>
            </a:r>
            <a:endParaRPr lang="en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7E6C-8577-E046-9E6D-0F5B6704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27</a:t>
            </a:r>
            <a:r>
              <a:rPr lang="en-US" dirty="0"/>
              <a:t>.12.2023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0F17E-2CCB-C146-8E16-FF3C75EB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79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515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Исполнительная</vt:lpstr>
      <vt:lpstr>Исследование применения схемы Proxy re-encryption для безопасной передачи конфиденциальных данных в финансовом секторе </vt:lpstr>
      <vt:lpstr>Актуальность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Архитектура схемы</vt:lpstr>
      <vt:lpstr>Используемые 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К.</dc:creator>
  <cp:lastModifiedBy>Корнилов Михаил Алексеевич</cp:lastModifiedBy>
  <cp:revision>47</cp:revision>
  <dcterms:created xsi:type="dcterms:W3CDTF">2022-09-27T13:15:36Z</dcterms:created>
  <dcterms:modified xsi:type="dcterms:W3CDTF">2023-12-26T22:01:09Z</dcterms:modified>
</cp:coreProperties>
</file>