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E076-898C-4846-BBE6-B9A2F0162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RNA-Seq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E349-1ED5-4FB7-94FE-3FC75A8CF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with RNA-Seq data from paper “</a:t>
            </a:r>
            <a:r>
              <a:rPr lang="en-US" dirty="0" err="1"/>
              <a:t>Rinf</a:t>
            </a:r>
            <a:r>
              <a:rPr lang="en-US" dirty="0"/>
              <a:t> Regulates Pluripotency Network Genes and Tet Enzymes in Embryonic Stem Cells”</a:t>
            </a:r>
          </a:p>
        </p:txBody>
      </p:sp>
    </p:spTree>
    <p:extLst>
      <p:ext uri="{BB962C8B-B14F-4D97-AF65-F5344CB8AC3E}">
        <p14:creationId xmlns:p14="http://schemas.microsoft.com/office/powerpoint/2010/main" val="149158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PCA Plots</a:t>
            </a: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70E06C2-93E0-408E-9A3C-DF851EE2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9" y="1645741"/>
            <a:ext cx="5222261" cy="30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9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PCA Plots</a:t>
            </a: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1151743-8574-4B8E-802A-27E9DF378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55" y="1567821"/>
            <a:ext cx="5144889" cy="32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Sample Distance Heatmap Plots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8604F95-BD16-4091-AC3F-D32D7DC4F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85" y="1472095"/>
            <a:ext cx="3359429" cy="33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Sample Distance Heatmap Plots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DCF0E8-9017-4BFE-805B-60BA8AF94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81" y="1494182"/>
            <a:ext cx="3768038" cy="37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Sample Distance Heatmap Plots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B75441-65A7-4217-9529-E9DBF923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06" y="1589706"/>
            <a:ext cx="3678588" cy="36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Boxplot for all samples after normalization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24B36A-836A-47E2-B947-C63BB5E3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6" y="1187753"/>
            <a:ext cx="4585972" cy="45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3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Volcano Plots</a:t>
            </a:r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3BC91E3-012B-4F84-9F62-F9FE20FA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" y="1516408"/>
            <a:ext cx="4226201" cy="4226201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AE7CAE3-E2DD-438F-BFA6-9C0D2B4B3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4" y="1516408"/>
            <a:ext cx="4308066" cy="430806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1858690-4370-42D3-BFCC-1B1A0FFFC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47" y="1559680"/>
            <a:ext cx="4182929" cy="41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2740-16EA-441C-ADA6-775812B8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56"/>
          </a:xfrm>
        </p:spPr>
        <p:txBody>
          <a:bodyPr>
            <a:normAutofit/>
          </a:bodyPr>
          <a:lstStyle/>
          <a:p>
            <a:r>
              <a:rPr lang="en-US" sz="1800" dirty="0"/>
              <a:t>Raw data stats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7F20C2-338D-4620-8049-2E912966B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038121"/>
              </p:ext>
            </p:extLst>
          </p:nvPr>
        </p:nvGraphicFramePr>
        <p:xfrm>
          <a:off x="3238175" y="2045839"/>
          <a:ext cx="4677468" cy="2898987"/>
        </p:xfrm>
        <a:graphic>
          <a:graphicData uri="http://schemas.openxmlformats.org/drawingml/2006/table">
            <a:tbl>
              <a:tblPr/>
              <a:tblGrid>
                <a:gridCol w="1357301">
                  <a:extLst>
                    <a:ext uri="{9D8B030D-6E8A-4147-A177-3AD203B41FA5}">
                      <a16:colId xmlns:a16="http://schemas.microsoft.com/office/drawing/2014/main" val="2801874320"/>
                    </a:ext>
                  </a:extLst>
                </a:gridCol>
                <a:gridCol w="1774932">
                  <a:extLst>
                    <a:ext uri="{9D8B030D-6E8A-4147-A177-3AD203B41FA5}">
                      <a16:colId xmlns:a16="http://schemas.microsoft.com/office/drawing/2014/main" val="2274477498"/>
                    </a:ext>
                  </a:extLst>
                </a:gridCol>
                <a:gridCol w="1545235">
                  <a:extLst>
                    <a:ext uri="{9D8B030D-6E8A-4147-A177-3AD203B41FA5}">
                      <a16:colId xmlns:a16="http://schemas.microsoft.com/office/drawing/2014/main" val="3338935178"/>
                    </a:ext>
                  </a:extLst>
                </a:gridCol>
              </a:tblGrid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UntrimmedReads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TrimmedReads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742018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48,343,253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48,329,476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799174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49,008,831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48,995,334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59475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51,154,870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51,139,532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207493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40,029,245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40,011,847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769398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46,488,436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46,480,471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34380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40,853,439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40,844,519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9730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32,206,594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32,202,135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525645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56,833,633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56,818,908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729562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27,191,032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27,174,716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49682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50,171,104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50,157,734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91719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59,266,962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59,252,659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23694"/>
                  </a:ext>
                </a:extLst>
              </a:tr>
              <a:tr h="222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MD-R-EB-9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47,052,723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47,030,383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9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Heatmap of DEGs identified at the indicated time points during differentiation to EBs</a:t>
            </a:r>
            <a:endParaRPr lang="en-US" dirty="0"/>
          </a:p>
        </p:txBody>
      </p:sp>
      <p:pic>
        <p:nvPicPr>
          <p:cNvPr id="11" name="Picture 10" descr="Chart, timeline&#10;&#10;Description automatically generated">
            <a:extLst>
              <a:ext uri="{FF2B5EF4-FFF2-40B4-BE49-F238E27FC236}">
                <a16:creationId xmlns:a16="http://schemas.microsoft.com/office/drawing/2014/main" id="{60E6FC5E-291E-41A4-96EE-D6AEDC70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22" y="1185668"/>
            <a:ext cx="4397851" cy="41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GO enrichment and KEGG pathway analysis of the DEGs at day 6 of differentiation to EBs.</a:t>
            </a:r>
            <a:r>
              <a:rPr lang="en-US" sz="900" dirty="0"/>
              <a:t> </a:t>
            </a: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BCB036-0106-436F-B0CE-64BAA41D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78" y="1781272"/>
            <a:ext cx="5526450" cy="36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dvPSA183"/>
              </a:rPr>
              <a:t>Barplot</a:t>
            </a:r>
            <a:r>
              <a:rPr lang="en-US" sz="1800" dirty="0">
                <a:solidFill>
                  <a:srgbClr val="000000"/>
                </a:solidFill>
                <a:latin typeface="AdvPSA183"/>
              </a:rPr>
              <a:t> for Number of DEGs</a:t>
            </a:r>
            <a:endParaRPr lang="en-US" dirty="0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DE438191-8A2F-4A2E-8F7F-BB0C8689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37" y="1260102"/>
            <a:ext cx="5833049" cy="42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Venn diagram illustrating overlap of DEGs between wild-type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helvneue-italic"/>
              </a:rPr>
              <a:t>Rinf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helvneue-italic"/>
              </a:rPr>
              <a:t>–/–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EBs for each time point during differentiation.</a:t>
            </a:r>
            <a:r>
              <a:rPr lang="en-US" sz="900" dirty="0"/>
              <a:t> </a:t>
            </a:r>
            <a:endParaRPr lang="en-US" dirty="0"/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279E0641-F643-42A8-8B4F-B63E98F72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99" y="2056744"/>
            <a:ext cx="3341353" cy="33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85323" cy="505101"/>
          </a:xfrm>
        </p:spPr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Heatmap: Expression patterns of deregulated lineage marker genes at day 6 of differentiation</a:t>
            </a:r>
            <a:r>
              <a:rPr lang="en-US" sz="900" dirty="0"/>
              <a:t> </a:t>
            </a:r>
            <a:br>
              <a:rPr lang="en-US" sz="900" dirty="0"/>
            </a:br>
            <a:endParaRPr lang="en-US" sz="18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39A6F02-7F3E-4451-A6DB-D4594A47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20" y="764209"/>
            <a:ext cx="2772902" cy="58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dvPSA183"/>
              </a:rPr>
              <a:t>Wnt</a:t>
            </a:r>
            <a:r>
              <a:rPr lang="en-US" sz="1800" dirty="0">
                <a:solidFill>
                  <a:srgbClr val="000000"/>
                </a:solidFill>
                <a:latin typeface="AdvPSA183"/>
              </a:rPr>
              <a:t> signaling pathway (New finding).</a:t>
            </a: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11952B2-8327-4AC5-8800-3D8115FB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972971"/>
            <a:ext cx="821169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Additional plots: PCA Plots</a:t>
            </a:r>
            <a:endParaRPr lang="en-US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A0B0489F-D0A6-4AF8-9209-D86D48447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29" y="1507499"/>
            <a:ext cx="4889341" cy="3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F8EFF-0F12-4289-B513-E298FA73B1BC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190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Advhelvneue-italic</vt:lpstr>
      <vt:lpstr>AdvPSA183</vt:lpstr>
      <vt:lpstr>Arial</vt:lpstr>
      <vt:lpstr>Calibri</vt:lpstr>
      <vt:lpstr>Calibri Light</vt:lpstr>
      <vt:lpstr>Office Theme</vt:lpstr>
      <vt:lpstr>RNA-Seq Analysis</vt:lpstr>
      <vt:lpstr>Raw data stats</vt:lpstr>
      <vt:lpstr>Heatmap of DEGs identified at the indicated time points during differentiation to EBs</vt:lpstr>
      <vt:lpstr>GO enrichment and KEGG pathway analysis of the DEGs at day 6 of differentiation to EBs. </vt:lpstr>
      <vt:lpstr>Barplot for Number of DEGs</vt:lpstr>
      <vt:lpstr>Venn diagram illustrating overlap of DEGs between wild-type and Rinf–/– EBs for each time point during differentiation. </vt:lpstr>
      <vt:lpstr>Heatmap: Expression patterns of deregulated lineage marker genes at day 6 of differentiation  </vt:lpstr>
      <vt:lpstr>Wnt signaling pathway (New finding).</vt:lpstr>
      <vt:lpstr>Additional plots: PCA Plots</vt:lpstr>
      <vt:lpstr>Additional plots: PCA Plots</vt:lpstr>
      <vt:lpstr>Additional plots: PCA Plots</vt:lpstr>
      <vt:lpstr>Additional plots: Sample Distance Heatmap Plots</vt:lpstr>
      <vt:lpstr>Additional plots: Sample Distance Heatmap Plots</vt:lpstr>
      <vt:lpstr>Additional plots: Sample Distance Heatmap Plots</vt:lpstr>
      <vt:lpstr>Additional plots: Boxplot for all samples after normalization</vt:lpstr>
      <vt:lpstr>Additional plots: Volcano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32</cp:revision>
  <dcterms:created xsi:type="dcterms:W3CDTF">2020-11-13T20:05:44Z</dcterms:created>
  <dcterms:modified xsi:type="dcterms:W3CDTF">2020-11-20T21:03:44Z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