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7" r:id="rId6"/>
    <p:sldId id="257" r:id="rId7"/>
    <p:sldId id="268" r:id="rId8"/>
    <p:sldId id="278" r:id="rId9"/>
    <p:sldId id="258" r:id="rId10"/>
    <p:sldId id="262" r:id="rId11"/>
    <p:sldId id="266" r:id="rId12"/>
    <p:sldId id="264" r:id="rId13"/>
    <p:sldId id="267" r:id="rId14"/>
    <p:sldId id="26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EB63-D83E-4BBE-A32E-51DE95FC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B88B7-6B23-4EE4-840D-D0771304A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2DBE8-5777-420D-8763-81354F7B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1775A-EC16-448B-A1CD-9753C624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2EDC-D87B-4BCF-B801-F2EBF148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C356-DF8B-4DB4-B4E3-A0AB036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DEB07-B21D-418D-AD57-E9877DE6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4DBB-28BD-4EF4-A444-0F1379FE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955E4-8D70-49F8-84B3-7FA09A64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37B4-C1A6-41B3-8C7F-3DB5A24E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4DA98-F63C-42D3-860B-1E34F0240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62034-1578-4088-BD25-EA672F0ED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B790-CE9E-4D67-8A88-BDBE6A23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FF90-C6A7-40EE-984A-B0BD2161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F9C6-A466-4CFD-AF8E-49B98805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E27D-3425-4B69-8EFF-040E29DB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839B-D0D7-42F4-BD94-D1C51A9A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3CF4-B92C-489F-B22E-CA76199D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73743-E822-42DD-897B-716F9E44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B6D90-8E16-4335-BEAE-89520719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CE50-5F96-4C46-A5AC-81E60B9C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BFC54-8A5B-47AB-9896-6BFA75D9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D8255-5EB8-4E15-A570-BB44F4F1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5DE8E-E74F-47CB-BAD2-6BBC45BB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368FE-420A-46BA-86FD-189097B8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CD3E-E5D8-47E1-AF0D-864BF275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5D72-C62A-43A0-953C-EF5D4DE8A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59A55-F831-409E-814C-0FF7B467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8054E-238C-408A-9038-7B4BAEC1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3C0A-2B8E-4C2F-90D8-63E43D27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471DE-B516-45E4-A8E9-B1F6E59E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9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3818-DBC5-4587-9BC0-5126E283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2DF4B-7260-448B-9048-413E4EF9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A18BF-58B1-4636-9E50-90DD7162E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D738C-3AD0-44D1-A772-7F35A6DCB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5DB52-63A5-4196-8067-9E9B0D16F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BC6DC-7C74-40E4-8B89-F4FA730A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8E4CA-47BC-42B7-AF0C-B2455E07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CD4AC-B513-41ED-8047-51722D10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3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5E3F-3FC3-49F8-ADB1-F0A571B0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62ABE-9627-48FC-BACD-4D7D6F0E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D0162-EA0D-444E-A0DA-228314AA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61FB8-E235-434C-ABDE-32E6FB65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0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02BF0-7BAB-442F-A174-62D25C2C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CBF20-9C8B-4234-B565-BB06142F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C3AE3-E2F4-4B0A-A5D5-12EE299C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E2A9-6F13-48E8-A782-AB2B3242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4EED-7161-45A9-A51E-3423EFEF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F5B20-744F-4EB2-B2B4-9DC192895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096BC-BD0E-4F6A-9F39-E7539783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50EE9-43CF-4E92-8432-CA6F914B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3C52A-C822-4645-85E8-9DA69C11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5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BF7B-5329-47A6-9F06-D2F2D4D6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C1893-4416-4A4E-BDEF-6B4593743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E743D-BB5F-4443-B95D-9BE091659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3D12F-958D-4B54-BB0D-397BD4BC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08404-954D-423E-BE89-4D6D4C16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1DE06-9774-44B9-A203-1234E4B9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1FDD2-72C4-4390-BADA-F61AA6A0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36996-A2F8-430A-AE6D-7F0ACE7D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2BD3D-2AC2-4F5A-8F45-63C71B296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7316-76EC-4E2D-B799-824BA439A77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C1E0-F79E-4E05-B1F3-ADD397770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AA69-2CFE-4E90-BB18-13D5FD069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E076-898C-4846-BBE6-B9A2F0162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803" y="546931"/>
            <a:ext cx="9144000" cy="1427148"/>
          </a:xfrm>
        </p:spPr>
        <p:txBody>
          <a:bodyPr>
            <a:noAutofit/>
          </a:bodyPr>
          <a:lstStyle/>
          <a:p>
            <a:r>
              <a:rPr lang="en-US" sz="3200" dirty="0"/>
              <a:t>RNA-</a:t>
            </a:r>
            <a:r>
              <a:rPr lang="en-US" sz="3200" dirty="0" err="1"/>
              <a:t>Seq</a:t>
            </a:r>
            <a:r>
              <a:rPr lang="en-US" sz="3200" dirty="0"/>
              <a:t> Analysis for data from paper</a:t>
            </a:r>
            <a:br>
              <a:rPr lang="en-US" sz="3200" dirty="0"/>
            </a:br>
            <a:r>
              <a:rPr lang="en-US" sz="3200" dirty="0"/>
              <a:t>“</a:t>
            </a:r>
            <a:r>
              <a:rPr lang="en-US" sz="3200" dirty="0" err="1"/>
              <a:t>Rinf</a:t>
            </a:r>
            <a:r>
              <a:rPr lang="en-US" sz="3200" dirty="0"/>
              <a:t> regulates pluripotency network and Tet enzymes in embryonic stem cells”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9803" y="2135396"/>
            <a:ext cx="8571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the role of </a:t>
            </a:r>
            <a:r>
              <a:rPr lang="en-US" dirty="0" err="1"/>
              <a:t>Rinf</a:t>
            </a:r>
            <a:r>
              <a:rPr lang="en-US" dirty="0"/>
              <a:t> in differentiation and lineage specification programs of ESCs by analyzing the transcriptomic profile of wild type and </a:t>
            </a:r>
            <a:r>
              <a:rPr lang="en-US" dirty="0" err="1"/>
              <a:t>Rinf</a:t>
            </a:r>
            <a:r>
              <a:rPr lang="en-US" dirty="0"/>
              <a:t>–/– ESCs during differentiation to </a:t>
            </a:r>
            <a:r>
              <a:rPr lang="en-US" dirty="0" err="1"/>
              <a:t>embroyoid</a:t>
            </a:r>
            <a:r>
              <a:rPr lang="en-US" dirty="0"/>
              <a:t> bodies (EBs) at three time points (day 0, 3, 6).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AC044-2B6F-564E-AC46-464698DB6C54}"/>
              </a:ext>
            </a:extLst>
          </p:cNvPr>
          <p:cNvSpPr txBox="1"/>
          <p:nvPr/>
        </p:nvSpPr>
        <p:spPr>
          <a:xfrm>
            <a:off x="1469803" y="4249376"/>
            <a:ext cx="8571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 of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differentially expressed genes between wild type and knock out samples over the course of day 0, day 3, and day6.</a:t>
            </a:r>
          </a:p>
        </p:txBody>
      </p:sp>
    </p:spTree>
    <p:extLst>
      <p:ext uri="{BB962C8B-B14F-4D97-AF65-F5344CB8AC3E}">
        <p14:creationId xmlns:p14="http://schemas.microsoft.com/office/powerpoint/2010/main" val="149158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85323" cy="505101"/>
          </a:xfrm>
        </p:spPr>
        <p:txBody>
          <a:bodyPr>
            <a:normAutofit fontScale="90000"/>
          </a:bodyPr>
          <a:lstStyle/>
          <a:p>
            <a:r>
              <a:rPr lang="en-US" sz="1800" b="0" i="0" dirty="0">
                <a:effectLst/>
                <a:latin typeface="AdvPSA183"/>
              </a:rPr>
              <a:t>Heatmap: Expression patterns of deregulated lineage marker genes at day 6 of differentiation</a:t>
            </a:r>
            <a:r>
              <a:rPr lang="en-US" sz="1800" dirty="0">
                <a:latin typeface="AdvPSA183"/>
              </a:rPr>
              <a:t> </a:t>
            </a:r>
          </a:p>
        </p:txBody>
      </p:sp>
      <p:pic>
        <p:nvPicPr>
          <p:cNvPr id="1026" name="Picture 2" descr="C:\Users\Fei\Pictures\EB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301" y="1791738"/>
            <a:ext cx="7851554" cy="306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20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AdvPSA183"/>
              </a:rPr>
              <a:t>Barplot</a:t>
            </a:r>
            <a:r>
              <a:rPr lang="en-US" sz="1800" dirty="0">
                <a:solidFill>
                  <a:srgbClr val="000000"/>
                </a:solidFill>
                <a:latin typeface="AdvPSA183"/>
              </a:rPr>
              <a:t> for Number of DEGs</a:t>
            </a:r>
            <a:endParaRPr lang="en-US" sz="1800" dirty="0">
              <a:latin typeface="AdvPSA18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C781A-48C5-4524-A8F4-D2EB4984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156" y="1444487"/>
            <a:ext cx="4618672" cy="45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2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dvPSA183"/>
              </a:rPr>
              <a:t>Names of Excel files of DEGs, Up/Down DEGs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42530"/>
            <a:ext cx="10515600" cy="2591766"/>
          </a:xfrm>
        </p:spPr>
        <p:txBody>
          <a:bodyPr>
            <a:normAutofit/>
          </a:bodyPr>
          <a:lstStyle/>
          <a:p>
            <a:r>
              <a:rPr lang="en-US" sz="1600" dirty="0"/>
              <a:t>\</a:t>
            </a:r>
            <a:r>
              <a:rPr lang="en-US" sz="1600" dirty="0" err="1"/>
              <a:t>Rinf</a:t>
            </a:r>
            <a:r>
              <a:rPr lang="en-US" sz="1600" dirty="0"/>
              <a:t>\WTDAY0-vs-KODAY0\DEGs.csv	(DEGs with all info)</a:t>
            </a:r>
          </a:p>
          <a:p>
            <a:r>
              <a:rPr lang="en-US" sz="1600" dirty="0"/>
              <a:t>\</a:t>
            </a:r>
            <a:r>
              <a:rPr lang="en-US" sz="1600" dirty="0" err="1"/>
              <a:t>Rinf</a:t>
            </a:r>
            <a:r>
              <a:rPr lang="en-US" sz="1600" dirty="0"/>
              <a:t>\WTDAY0-vs-KODAY0\SigDEGs.csv 	(Significant DEGs list with all info, FDR &lt; 0.05)</a:t>
            </a:r>
          </a:p>
          <a:p>
            <a:r>
              <a:rPr lang="en-US" sz="1600" dirty="0"/>
              <a:t>\</a:t>
            </a:r>
            <a:r>
              <a:rPr lang="en-US" sz="1600" dirty="0" err="1"/>
              <a:t>Rinf</a:t>
            </a:r>
            <a:r>
              <a:rPr lang="en-US" sz="1600" dirty="0"/>
              <a:t>\WTDAY0-vs-KODAY0\</a:t>
            </a:r>
            <a:r>
              <a:rPr lang="en-US" sz="1600" dirty="0" err="1"/>
              <a:t>SigDEGsDownList.tsv</a:t>
            </a:r>
            <a:r>
              <a:rPr lang="en-US" sz="1600" dirty="0"/>
              <a:t> 	(Significant Down DEGs list, FDR &lt; 0.05)</a:t>
            </a:r>
          </a:p>
          <a:p>
            <a:r>
              <a:rPr lang="en-US" sz="1600" dirty="0"/>
              <a:t>\</a:t>
            </a:r>
            <a:r>
              <a:rPr lang="en-US" sz="1600" dirty="0" err="1"/>
              <a:t>Rinf</a:t>
            </a:r>
            <a:r>
              <a:rPr lang="en-US" sz="1600" dirty="0"/>
              <a:t>\WTDAY0-vs-KODAY0\</a:t>
            </a:r>
            <a:r>
              <a:rPr lang="en-US" sz="1600" dirty="0" err="1"/>
              <a:t>SigDEGsUpList.tsv</a:t>
            </a:r>
            <a:r>
              <a:rPr lang="en-US" sz="1600" dirty="0"/>
              <a:t> 	(Significant Up DEGs list, FDR &lt; 0.05)</a:t>
            </a:r>
          </a:p>
          <a:p>
            <a:endParaRPr lang="en-US" sz="1600" dirty="0"/>
          </a:p>
          <a:p>
            <a:r>
              <a:rPr lang="en-US" sz="1600" dirty="0"/>
              <a:t>\</a:t>
            </a:r>
            <a:r>
              <a:rPr lang="en-US" sz="1600" dirty="0" err="1"/>
              <a:t>Rinf</a:t>
            </a:r>
            <a:r>
              <a:rPr lang="en-US" sz="1600" dirty="0"/>
              <a:t>\WTDAY3-vs-KODAY3\&lt;same set of files as WTDAY0-vs-KODAY0&gt;</a:t>
            </a:r>
          </a:p>
          <a:p>
            <a:r>
              <a:rPr lang="en-US" sz="1600" dirty="0"/>
              <a:t>\</a:t>
            </a:r>
            <a:r>
              <a:rPr lang="en-US" sz="1600" dirty="0" err="1"/>
              <a:t>Rinf</a:t>
            </a:r>
            <a:r>
              <a:rPr lang="en-US" sz="1600" dirty="0"/>
              <a:t>\WTDAY6-vs-KODAY6\&lt;same set of files as WTDAY0-vs-KODAY0&gt;</a:t>
            </a:r>
          </a:p>
        </p:txBody>
      </p:sp>
    </p:spTree>
    <p:extLst>
      <p:ext uri="{BB962C8B-B14F-4D97-AF65-F5344CB8AC3E}">
        <p14:creationId xmlns:p14="http://schemas.microsoft.com/office/powerpoint/2010/main" val="66754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D44336-B5FE-44FD-8560-3905EA48C0DE}"/>
              </a:ext>
            </a:extLst>
          </p:cNvPr>
          <p:cNvSpPr/>
          <p:nvPr/>
        </p:nvSpPr>
        <p:spPr>
          <a:xfrm>
            <a:off x="5057912" y="1320807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Trimming </a:t>
            </a:r>
          </a:p>
          <a:p>
            <a:pPr algn="ctr"/>
            <a:r>
              <a:rPr lang="en-US" sz="1200" dirty="0"/>
              <a:t>(Trim-Galore 0.6.5)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198503-333C-47E7-98AB-6CA43F09F73F}"/>
              </a:ext>
            </a:extLst>
          </p:cNvPr>
          <p:cNvSpPr/>
          <p:nvPr/>
        </p:nvSpPr>
        <p:spPr>
          <a:xfrm>
            <a:off x="5057911" y="245607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Genome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TopHat</a:t>
            </a:r>
            <a:r>
              <a:rPr lang="en-US" sz="1200" dirty="0"/>
              <a:t> 2.1.1)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52436B-F919-4216-9B33-815A653B0388}"/>
              </a:ext>
            </a:extLst>
          </p:cNvPr>
          <p:cNvSpPr/>
          <p:nvPr/>
        </p:nvSpPr>
        <p:spPr>
          <a:xfrm>
            <a:off x="8322360" y="2456075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FPKM</a:t>
            </a:r>
          </a:p>
          <a:p>
            <a:pPr algn="ctr"/>
            <a:r>
              <a:rPr lang="en-US" sz="1200" dirty="0"/>
              <a:t>(Cufflinks 2.2.1)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01E885-D45D-47AB-9DA9-23CE1EE8B814}"/>
              </a:ext>
            </a:extLst>
          </p:cNvPr>
          <p:cNvSpPr/>
          <p:nvPr/>
        </p:nvSpPr>
        <p:spPr>
          <a:xfrm>
            <a:off x="5057912" y="360900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Reads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HTseq</a:t>
            </a:r>
            <a:r>
              <a:rPr lang="en-US" sz="1200" dirty="0"/>
              <a:t> Count 0.6.1)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02BDEC-7377-4E39-BBB7-BD95988CDB6D}"/>
              </a:ext>
            </a:extLst>
          </p:cNvPr>
          <p:cNvSpPr/>
          <p:nvPr/>
        </p:nvSpPr>
        <p:spPr>
          <a:xfrm>
            <a:off x="8322360" y="3599728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genes with FPKM &gt; 1 (awk)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ACE4CB-EC79-400E-A917-7075DEF9244F}"/>
              </a:ext>
            </a:extLst>
          </p:cNvPr>
          <p:cNvSpPr/>
          <p:nvPr/>
        </p:nvSpPr>
        <p:spPr>
          <a:xfrm>
            <a:off x="5057911" y="5879544"/>
            <a:ext cx="2076177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DEGs</a:t>
            </a:r>
          </a:p>
          <a:p>
            <a:pPr algn="ctr"/>
            <a:r>
              <a:rPr lang="en-US" sz="1200" dirty="0"/>
              <a:t>(Deseq2)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1A0870A-627A-4B5D-8014-DB3B11428DD4}"/>
              </a:ext>
            </a:extLst>
          </p:cNvPr>
          <p:cNvSpPr/>
          <p:nvPr/>
        </p:nvSpPr>
        <p:spPr>
          <a:xfrm>
            <a:off x="5959055" y="2045704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E0316CB-4D4B-4BE9-B31C-42EFD7DAEAF0}"/>
              </a:ext>
            </a:extLst>
          </p:cNvPr>
          <p:cNvSpPr/>
          <p:nvPr/>
        </p:nvSpPr>
        <p:spPr>
          <a:xfrm>
            <a:off x="5959058" y="3192009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3113DD8-4788-45E6-B17F-C8A659E4B4EA}"/>
              </a:ext>
            </a:extLst>
          </p:cNvPr>
          <p:cNvSpPr/>
          <p:nvPr/>
        </p:nvSpPr>
        <p:spPr>
          <a:xfrm>
            <a:off x="9223507" y="3187588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73F7F9C-172E-4142-B646-FC46DC5E23A5}"/>
              </a:ext>
            </a:extLst>
          </p:cNvPr>
          <p:cNvSpPr/>
          <p:nvPr/>
        </p:nvSpPr>
        <p:spPr>
          <a:xfrm>
            <a:off x="5959058" y="5467404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DF43C6-F06C-4F77-9DA7-C500E96206D7}"/>
              </a:ext>
            </a:extLst>
          </p:cNvPr>
          <p:cNvSpPr/>
          <p:nvPr/>
        </p:nvSpPr>
        <p:spPr>
          <a:xfrm>
            <a:off x="1789042" y="132080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with </a:t>
            </a:r>
          </a:p>
          <a:p>
            <a:pPr algn="ctr"/>
            <a:r>
              <a:rPr lang="en-US" dirty="0"/>
              <a:t>Raw Data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8D03535-D2F4-479A-97F6-2664A40E051B}"/>
              </a:ext>
            </a:extLst>
          </p:cNvPr>
          <p:cNvSpPr/>
          <p:nvPr/>
        </p:nvSpPr>
        <p:spPr>
          <a:xfrm>
            <a:off x="3962397" y="1511195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9814D6A-E535-43B2-A6F0-D0C17373064F}"/>
              </a:ext>
            </a:extLst>
          </p:cNvPr>
          <p:cNvSpPr/>
          <p:nvPr/>
        </p:nvSpPr>
        <p:spPr>
          <a:xfrm>
            <a:off x="7231269" y="6100857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39C589-4E66-477F-A2E9-D7ABF3A4E53A}"/>
              </a:ext>
            </a:extLst>
          </p:cNvPr>
          <p:cNvSpPr/>
          <p:nvPr/>
        </p:nvSpPr>
        <p:spPr>
          <a:xfrm>
            <a:off x="8322363" y="5879544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Analysis</a:t>
            </a:r>
          </a:p>
          <a:p>
            <a:pPr algn="ctr"/>
            <a:r>
              <a:rPr lang="en-US" sz="1200" dirty="0"/>
              <a:t>(David 6.8)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05564E2-4444-4FED-A460-A891B7804AFD}"/>
              </a:ext>
            </a:extLst>
          </p:cNvPr>
          <p:cNvSpPr/>
          <p:nvPr/>
        </p:nvSpPr>
        <p:spPr>
          <a:xfrm>
            <a:off x="13764587" y="11777203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1CF14C-80D8-4321-B1E1-A99616084090}"/>
              </a:ext>
            </a:extLst>
          </p:cNvPr>
          <p:cNvSpPr/>
          <p:nvPr/>
        </p:nvSpPr>
        <p:spPr>
          <a:xfrm>
            <a:off x="1789045" y="5879544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Plots for DEGs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Vennerable</a:t>
            </a:r>
            <a:r>
              <a:rPr lang="en-US" sz="1200" dirty="0"/>
              <a:t>, ggplot2,  </a:t>
            </a:r>
            <a:r>
              <a:rPr lang="en-US" sz="1200" dirty="0" err="1"/>
              <a:t>ComplexHeatmap</a:t>
            </a:r>
            <a:r>
              <a:rPr lang="en-US" sz="1200" dirty="0"/>
              <a:t>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E59FEE5-37FD-41B2-8EC3-62FF1B1CD6BB}"/>
              </a:ext>
            </a:extLst>
          </p:cNvPr>
          <p:cNvSpPr/>
          <p:nvPr/>
        </p:nvSpPr>
        <p:spPr>
          <a:xfrm rot="10800000">
            <a:off x="3962400" y="6069933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83334E9-96E0-4754-A01F-5F182672A5F8}"/>
              </a:ext>
            </a:extLst>
          </p:cNvPr>
          <p:cNvSpPr/>
          <p:nvPr/>
        </p:nvSpPr>
        <p:spPr>
          <a:xfrm>
            <a:off x="7231266" y="2611125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B274AC-2466-452C-AD33-C083A012279D}"/>
              </a:ext>
            </a:extLst>
          </p:cNvPr>
          <p:cNvSpPr/>
          <p:nvPr/>
        </p:nvSpPr>
        <p:spPr>
          <a:xfrm>
            <a:off x="5057911" y="476193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counts for FPKM &gt;1 genes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7379D9AD-6007-4CFB-AF65-9D6198B323A9}"/>
              </a:ext>
            </a:extLst>
          </p:cNvPr>
          <p:cNvSpPr/>
          <p:nvPr/>
        </p:nvSpPr>
        <p:spPr>
          <a:xfrm>
            <a:off x="5959057" y="4344939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5DDCA48-C6C9-4301-B748-7B80BCAC55F0}"/>
              </a:ext>
            </a:extLst>
          </p:cNvPr>
          <p:cNvSpPr/>
          <p:nvPr/>
        </p:nvSpPr>
        <p:spPr>
          <a:xfrm rot="9276579">
            <a:off x="7231266" y="4356011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398E1561-8AF0-4FC7-A6FC-E7B0088A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14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dvPSA183"/>
              </a:rPr>
              <a:t>Pipeline and Steps</a:t>
            </a:r>
          </a:p>
        </p:txBody>
      </p:sp>
    </p:spTree>
    <p:extLst>
      <p:ext uri="{BB962C8B-B14F-4D97-AF65-F5344CB8AC3E}">
        <p14:creationId xmlns:p14="http://schemas.microsoft.com/office/powerpoint/2010/main" val="10394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2740-16EA-441C-ADA6-775812B8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556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dvPSA183"/>
              </a:rPr>
              <a:t>Trimming and Mapping Stats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814513"/>
            <a:ext cx="80391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79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20" y="353401"/>
            <a:ext cx="2841487" cy="575779"/>
          </a:xfrm>
        </p:spPr>
        <p:txBody>
          <a:bodyPr>
            <a:noAutofit/>
          </a:bodyPr>
          <a:lstStyle/>
          <a:p>
            <a:r>
              <a:rPr lang="en-US" sz="1800" b="0" i="0" dirty="0">
                <a:effectLst/>
                <a:latin typeface="AdvPSA183"/>
              </a:rPr>
              <a:t>PCA Analysis of Samples</a:t>
            </a:r>
            <a:endParaRPr lang="en-US" sz="1800" dirty="0">
              <a:latin typeface="AdvPSA183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8D8A3-7A8C-4636-A674-0AA38D745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4" y="1951282"/>
            <a:ext cx="5878082" cy="390733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E222EA0-2B8B-D644-86C4-70519C28F758}"/>
              </a:ext>
            </a:extLst>
          </p:cNvPr>
          <p:cNvSpPr/>
          <p:nvPr/>
        </p:nvSpPr>
        <p:spPr>
          <a:xfrm>
            <a:off x="957471" y="3904947"/>
            <a:ext cx="1030357" cy="492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2A5AFF-617A-A64E-9442-23F2697B7890}"/>
              </a:ext>
            </a:extLst>
          </p:cNvPr>
          <p:cNvSpPr/>
          <p:nvPr/>
        </p:nvSpPr>
        <p:spPr>
          <a:xfrm>
            <a:off x="2151492" y="2640690"/>
            <a:ext cx="1030357" cy="492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106C29-A6F5-7244-946D-1843A30DCC0C}"/>
              </a:ext>
            </a:extLst>
          </p:cNvPr>
          <p:cNvSpPr/>
          <p:nvPr/>
        </p:nvSpPr>
        <p:spPr>
          <a:xfrm rot="18765072">
            <a:off x="4000226" y="2796577"/>
            <a:ext cx="439975" cy="21349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994368-9E16-7442-9049-7EF3FAAD3475}"/>
              </a:ext>
            </a:extLst>
          </p:cNvPr>
          <p:cNvSpPr txBox="1">
            <a:spLocks/>
          </p:cNvSpPr>
          <p:nvPr/>
        </p:nvSpPr>
        <p:spPr>
          <a:xfrm>
            <a:off x="7218240" y="353401"/>
            <a:ext cx="3184716" cy="575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dvPSA183"/>
              </a:rPr>
              <a:t>Sample Distance Heatmap Plots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6475" y="3313124"/>
            <a:ext cx="66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Day 3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506" y="1167907"/>
            <a:ext cx="50228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42454" y="4563553"/>
            <a:ext cx="66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Day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90018" y="4442475"/>
            <a:ext cx="66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Day 6</a:t>
            </a:r>
          </a:p>
        </p:txBody>
      </p:sp>
    </p:spTree>
    <p:extLst>
      <p:ext uri="{BB962C8B-B14F-4D97-AF65-F5344CB8AC3E}">
        <p14:creationId xmlns:p14="http://schemas.microsoft.com/office/powerpoint/2010/main" val="278541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i\Dropbox (EinsteinMed)\Screenshots\Screen Shot 2020-12-02 at 11.21.36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21" y="1261001"/>
            <a:ext cx="8699620" cy="48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dvPSA183"/>
              </a:rPr>
              <a:t>IGV shows </a:t>
            </a:r>
            <a:r>
              <a:rPr lang="en-US" sz="1800" dirty="0" err="1">
                <a:latin typeface="AdvPSA183"/>
              </a:rPr>
              <a:t>Rinf</a:t>
            </a:r>
            <a:r>
              <a:rPr lang="en-US" sz="1800" dirty="0">
                <a:latin typeface="AdvPSA183"/>
              </a:rPr>
              <a:t> (Cxx5) has Exon 2 deleted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4620427" y="1261002"/>
            <a:ext cx="1341690" cy="35637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0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AdvPSA183"/>
              </a:rPr>
              <a:t>Heatmap of DEGs identified at the indicated time points during differentiation to EBs</a:t>
            </a:r>
            <a:endParaRPr lang="en-US" dirty="0"/>
          </a:p>
        </p:txBody>
      </p:sp>
      <p:pic>
        <p:nvPicPr>
          <p:cNvPr id="6" name="Picture 5" descr="Chart, timeline&#10;&#10;Description automatically generated">
            <a:extLst>
              <a:ext uri="{FF2B5EF4-FFF2-40B4-BE49-F238E27FC236}">
                <a16:creationId xmlns:a16="http://schemas.microsoft.com/office/drawing/2014/main" id="{40067D29-AD3C-4291-AB62-D9C45FB78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40" y="989496"/>
            <a:ext cx="4377919" cy="46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4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0" i="0" dirty="0">
                <a:effectLst/>
                <a:latin typeface="AdvPSA183"/>
              </a:rPr>
              <a:t>Volcano Plots</a:t>
            </a:r>
            <a:endParaRPr lang="en-US" sz="1800" dirty="0">
              <a:latin typeface="AdvPSA183"/>
            </a:endParaRPr>
          </a:p>
        </p:txBody>
      </p:sp>
      <p:pic>
        <p:nvPicPr>
          <p:cNvPr id="5122" name="Picture 2" descr="C:\Users\Fei\Dropbox (EinsteinMed)\Fei\Qin-None-Stranded\WTDAY0-vs-KODAY0\VolcanoPl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82" y="1755351"/>
            <a:ext cx="2939423" cy="287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Fei\Dropbox (EinsteinMed)\Fei\Qin-None-Stranded\WTDAY3-vs-KODAY3\VolcanoPl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1" y="1744209"/>
            <a:ext cx="2890816" cy="289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Fei\Dropbox (EinsteinMed)\Fei\Qin-None-Stranded\WTDAY6-vs-KODAY6\VolcanoPl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436" y="1744208"/>
            <a:ext cx="2888375" cy="28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22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575779"/>
          </a:xfrm>
        </p:spPr>
        <p:txBody>
          <a:bodyPr>
            <a:noAutofit/>
          </a:bodyPr>
          <a:lstStyle/>
          <a:p>
            <a:r>
              <a:rPr lang="en-US" sz="1800" b="0" i="0" dirty="0">
                <a:effectLst/>
                <a:latin typeface="AdvPSA183"/>
              </a:rPr>
              <a:t>Venn diagram illustrating overlap of DEGs between wild-type and </a:t>
            </a:r>
            <a:r>
              <a:rPr lang="en-US" sz="1800" b="0" i="0" dirty="0" err="1">
                <a:effectLst/>
                <a:latin typeface="AdvPSA183"/>
              </a:rPr>
              <a:t>Rinf</a:t>
            </a:r>
            <a:r>
              <a:rPr lang="en-US" sz="1800" b="0" i="0" dirty="0">
                <a:effectLst/>
                <a:latin typeface="AdvPSA183"/>
              </a:rPr>
              <a:t>–/– EBs for each time point during differentiation.</a:t>
            </a:r>
            <a:r>
              <a:rPr lang="en-US" sz="1800" dirty="0">
                <a:latin typeface="AdvPSA183"/>
              </a:rPr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939" y="1637676"/>
            <a:ext cx="3489705" cy="354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97271" y="1558600"/>
            <a:ext cx="70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3826" y="2696846"/>
            <a:ext cx="70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60786" y="4631024"/>
            <a:ext cx="70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  <a:r>
              <a:rPr lang="en-US" altLang="zh-CN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5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AdvPSA183"/>
              </a:rPr>
              <a:t>GO enrichment and KEGG pathway analysis of the DEGs at day 6 of differentiation to EBs.</a:t>
            </a:r>
            <a:r>
              <a:rPr lang="en-US" sz="1800" dirty="0">
                <a:latin typeface="AdvPSA183"/>
              </a:rPr>
              <a:t> </a:t>
            </a:r>
          </a:p>
        </p:txBody>
      </p:sp>
      <p:pic>
        <p:nvPicPr>
          <p:cNvPr id="9218" name="Picture 2" descr="C:\Users\Fei\Dropbox (EinsteinMed)\Fei\Qin-None-Stranded\WTDAY6-vs-KODAY6\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512" y="1305932"/>
            <a:ext cx="4840488" cy="387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Fei\Dropbox (EinsteinMed)\Fei\Qin-None-Stranded\WTDAY6-vs-KODAY6\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23" y="1305932"/>
            <a:ext cx="4840489" cy="387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90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A9F56C5C7DB40A6D5FA625A26C59B" ma:contentTypeVersion="0" ma:contentTypeDescription="Create a new document." ma:contentTypeScope="" ma:versionID="30314e3a4c46119540c28cf1f2eba7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4b8defeb99a9f6421f7a034d7af48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28AD8D-C324-4694-A088-A063F01683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5F8EFF-0F12-4289-B513-E298FA73B1BC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FB14931-7A34-424B-8219-C00EBC115B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378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AdvPSA183</vt:lpstr>
      <vt:lpstr>Arial</vt:lpstr>
      <vt:lpstr>Calibri</vt:lpstr>
      <vt:lpstr>Calibri Light</vt:lpstr>
      <vt:lpstr>Office Theme</vt:lpstr>
      <vt:lpstr>RNA-Seq Analysis for data from paper “Rinf regulates pluripotency network and Tet enzymes in embryonic stem cells”</vt:lpstr>
      <vt:lpstr>Pipeline and Steps</vt:lpstr>
      <vt:lpstr>Trimming and Mapping Stats</vt:lpstr>
      <vt:lpstr>PCA Analysis of Samples</vt:lpstr>
      <vt:lpstr>IGV shows Rinf (Cxx5) has Exon 2 deleted</vt:lpstr>
      <vt:lpstr>Heatmap of DEGs identified at the indicated time points during differentiation to EBs</vt:lpstr>
      <vt:lpstr>Volcano Plots</vt:lpstr>
      <vt:lpstr>Venn diagram illustrating overlap of DEGs between wild-type and Rinf–/– EBs for each time point during differentiation. </vt:lpstr>
      <vt:lpstr>GO enrichment and KEGG pathway analysis of the DEGs at day 6 of differentiation to EBs. </vt:lpstr>
      <vt:lpstr>Heatmap: Expression patterns of deregulated lineage marker genes at day 6 of differentiation </vt:lpstr>
      <vt:lpstr>Barplot for Number of DEGs</vt:lpstr>
      <vt:lpstr>Names of Excel files of DEGs, Up/Down DEGs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Analysis</dc:title>
  <dc:creator>Fei Xu</dc:creator>
  <cp:lastModifiedBy>Fei Xu</cp:lastModifiedBy>
  <cp:revision>114</cp:revision>
  <dcterms:created xsi:type="dcterms:W3CDTF">2020-11-13T20:05:44Z</dcterms:created>
  <dcterms:modified xsi:type="dcterms:W3CDTF">2021-01-11T20:43:30Z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0x010100510A9F56C5C7DB40A6D5FA625A26C59B</vt:lpwstr>
  </property>
</Properties>
</file>