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9" r:id="rId5"/>
    <p:sldId id="277" r:id="rId6"/>
    <p:sldId id="268" r:id="rId7"/>
    <p:sldId id="258" r:id="rId8"/>
    <p:sldId id="262" r:id="rId9"/>
    <p:sldId id="279" r:id="rId10"/>
    <p:sldId id="288" r:id="rId11"/>
    <p:sldId id="28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3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A9EB63-D83E-4BBE-A32E-51DE95FC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DB88B7-6B23-4EE4-840D-D077130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02DBE8-5777-420D-8763-81354F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11775A-EC16-448B-A1CD-9753C624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672EDC-D87B-4BCF-B801-F2EBF14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AC356-DF8B-4DB4-B4E3-A0AB036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20DEB07-B21D-418D-AD57-E9877DE6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254DBB-28BD-4EF4-A444-0F1379F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E955E4-8D70-49F8-84B3-7FA09A6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E937B4-C1A6-41B3-8C7F-3DB5A24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0A4DA98-F63C-42D3-860B-1E34F024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262034-1578-4088-BD25-EA672F0E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4FB790-CE9E-4D67-8A88-BDBE6A2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15FF90-C6A7-40EE-984A-B0BD216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0CF9C6-A466-4CFD-AF8E-49B9880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CE27D-3425-4B69-8EFF-040E29DB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F8839B-D0D7-42F4-BD94-D1C51A9A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BF3CF4-B92C-489F-B22E-CA76199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E73743-E822-42DD-897B-716F9E4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AB6D90-8E16-4335-BEAE-8952071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ACE50-5F96-4C46-A5AC-81E60B9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6BFC54-8A5B-47AB-9896-6BFA75D9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5D8255-5EB8-4E15-A570-BB44F4F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55DE8E-E74F-47CB-BAD2-6BBC45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9368FE-420A-46BA-86FD-189097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6CD3E-E5D8-47E1-AF0D-864BF27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25D72-C62A-43A0-953C-EF5D4DE8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6159A55-F831-409E-814C-0FF7B46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A8054E-238C-408A-9038-7B4BAE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FD3C0A-2B8E-4C2F-90D8-63E43D2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4471DE-B516-45E4-A8E9-B1F6E59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C03818-DBC5-4587-9BC0-5126E28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72DF4B-7260-448B-9048-413E4EF9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7A18BF-58B1-4636-9E50-90DD7162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30D738C-3AD0-44D1-A772-7F35A6DC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5DB52-63A5-4196-8067-9E9B0D16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86BC6DC-7C74-40E4-8B89-F4FA730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C8E4CA-47BC-42B7-AF0C-B2455E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40CD4AC-B513-41ED-8047-51722D1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F5E3F-3FC3-49F8-ADB1-F0A571B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162ABE-9627-48FC-BACD-4D7D6F0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5D0162-EA0D-444E-A0DA-228314A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161FB8-E235-434C-ABDE-32E6FB6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602BF0-7BAB-442F-A174-62D25C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87CBF20-9C8B-4234-B565-BB0614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DC3AE3-E2F4-4B0A-A5D5-12EE29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7E2A9-6F13-48E8-A782-AB2B324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984EED-7161-45A9-A51E-3423EFE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6F5B20-744F-4EB2-B2B4-9DC19289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A3096BC-BD0E-4F6A-9F39-E753978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250EE9-43CF-4E92-8432-CA6F914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23C52A-C822-4645-85E8-9DA69C1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ABF7B-5329-47A6-9F06-D2F2D4D6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DC1893-4416-4A4E-BDEF-6B459374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CBE743D-BB5F-4443-B95D-9BE0916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B3D12F-958D-4B54-BB0D-397BD4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608404-954D-423E-BE89-4D6D4C1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61DE06-9774-44B9-A203-1234E4B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361FDD2-72C4-4390-BADA-F61AA6A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636996-A2F8-430A-AE6D-7F0ACE7D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82BD3D-2AC2-4F5A-8F45-63C71B29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D4C1E0-F79E-4E05-B1F3-ADD39777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D5AA69-2CFE-4E90-BB18-13D5FD06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plots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 is from a subset of an unpublished test dataset. </a:t>
            </a:r>
          </a:p>
          <a:p>
            <a:r>
              <a:rPr lang="en-US" dirty="0" smtClean="0"/>
              <a:t>Please do not use these demonstrated plots without asking for permission.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8D44336-B5FE-44FD-8560-3905EA48C0DE}"/>
              </a:ext>
            </a:extLst>
          </p:cNvPr>
          <p:cNvSpPr/>
          <p:nvPr/>
        </p:nvSpPr>
        <p:spPr>
          <a:xfrm>
            <a:off x="5057912" y="1320807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Trimming </a:t>
            </a:r>
          </a:p>
          <a:p>
            <a:pPr algn="ctr"/>
            <a:r>
              <a:rPr lang="en-US" sz="1200" dirty="0"/>
              <a:t>(Trim-Galore 0.6.5)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B7198503-333C-47E7-98AB-6CA43F09F73F}"/>
              </a:ext>
            </a:extLst>
          </p:cNvPr>
          <p:cNvSpPr/>
          <p:nvPr/>
        </p:nvSpPr>
        <p:spPr>
          <a:xfrm>
            <a:off x="5057911" y="245607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Genome</a:t>
            </a:r>
          </a:p>
          <a:p>
            <a:pPr algn="ctr"/>
            <a:r>
              <a:rPr lang="en-US" sz="1200" dirty="0"/>
              <a:t>(STAR 2.7.3a)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7701E885-D45D-47AB-9DA9-23CE1EE8B814}"/>
              </a:ext>
            </a:extLst>
          </p:cNvPr>
          <p:cNvSpPr/>
          <p:nvPr/>
        </p:nvSpPr>
        <p:spPr>
          <a:xfrm>
            <a:off x="5057912" y="36090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Reads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HTseq</a:t>
            </a:r>
            <a:r>
              <a:rPr lang="en-US" sz="1200" dirty="0"/>
              <a:t> Count 0.6.1)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E5ACE4CB-EC79-400E-A917-7075DEF9244F}"/>
              </a:ext>
            </a:extLst>
          </p:cNvPr>
          <p:cNvSpPr/>
          <p:nvPr/>
        </p:nvSpPr>
        <p:spPr>
          <a:xfrm>
            <a:off x="5057911" y="5879544"/>
            <a:ext cx="2076177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DEGs</a:t>
            </a:r>
          </a:p>
          <a:p>
            <a:pPr algn="ctr"/>
            <a:r>
              <a:rPr lang="en-US" sz="1200" dirty="0"/>
              <a:t>(Deseq2)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21A0870A-627A-4B5D-8014-DB3B11428DD4}"/>
              </a:ext>
            </a:extLst>
          </p:cNvPr>
          <p:cNvSpPr/>
          <p:nvPr/>
        </p:nvSpPr>
        <p:spPr>
          <a:xfrm>
            <a:off x="5959055" y="20457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6E0316CB-4D4B-4BE9-B31C-42EFD7DAEAF0}"/>
              </a:ext>
            </a:extLst>
          </p:cNvPr>
          <p:cNvSpPr/>
          <p:nvPr/>
        </p:nvSpPr>
        <p:spPr>
          <a:xfrm>
            <a:off x="5959058" y="319200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C73F7F9C-172E-4142-B646-FC46DC5E23A5}"/>
              </a:ext>
            </a:extLst>
          </p:cNvPr>
          <p:cNvSpPr/>
          <p:nvPr/>
        </p:nvSpPr>
        <p:spPr>
          <a:xfrm>
            <a:off x="5959058" y="54674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64DF43C6-F06C-4F77-9DA7-C500E96206D7}"/>
              </a:ext>
            </a:extLst>
          </p:cNvPr>
          <p:cNvSpPr/>
          <p:nvPr/>
        </p:nvSpPr>
        <p:spPr>
          <a:xfrm>
            <a:off x="1789042" y="13208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with </a:t>
            </a:r>
          </a:p>
          <a:p>
            <a:pPr algn="ctr"/>
            <a:r>
              <a:rPr lang="en-US" dirty="0"/>
              <a:t>Raw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="" xmlns:a16="http://schemas.microsoft.com/office/drawing/2014/main" id="{48D03535-D2F4-479A-97F6-2664A40E051B}"/>
              </a:ext>
            </a:extLst>
          </p:cNvPr>
          <p:cNvSpPr/>
          <p:nvPr/>
        </p:nvSpPr>
        <p:spPr>
          <a:xfrm>
            <a:off x="3962397" y="151119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99814D6A-E535-43B2-A6F0-D0C17373064F}"/>
              </a:ext>
            </a:extLst>
          </p:cNvPr>
          <p:cNvSpPr/>
          <p:nvPr/>
        </p:nvSpPr>
        <p:spPr>
          <a:xfrm>
            <a:off x="7231269" y="6100857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2839C589-4E66-477F-A2E9-D7ABF3A4E53A}"/>
              </a:ext>
            </a:extLst>
          </p:cNvPr>
          <p:cNvSpPr/>
          <p:nvPr/>
        </p:nvSpPr>
        <p:spPr>
          <a:xfrm>
            <a:off x="8322363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Analysis</a:t>
            </a:r>
          </a:p>
          <a:p>
            <a:pPr algn="ctr"/>
            <a:r>
              <a:rPr lang="en-US" sz="1200" dirty="0"/>
              <a:t>(David 6.8)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C05564E2-4444-4FED-A460-A891B7804AFD}"/>
              </a:ext>
            </a:extLst>
          </p:cNvPr>
          <p:cNvSpPr/>
          <p:nvPr/>
        </p:nvSpPr>
        <p:spPr>
          <a:xfrm>
            <a:off x="13764587" y="1177720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F11CF14C-80D8-4321-B1E1-A99616084090}"/>
              </a:ext>
            </a:extLst>
          </p:cNvPr>
          <p:cNvSpPr/>
          <p:nvPr/>
        </p:nvSpPr>
        <p:spPr>
          <a:xfrm>
            <a:off x="1789045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for DEGs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Vennerable</a:t>
            </a:r>
            <a:r>
              <a:rPr lang="en-US" sz="1200" dirty="0"/>
              <a:t>, ggplot2,  </a:t>
            </a:r>
            <a:r>
              <a:rPr lang="en-US" sz="1200" dirty="0" err="1"/>
              <a:t>ComplexHeatmap</a:t>
            </a:r>
            <a:r>
              <a:rPr lang="en-US" sz="1200" dirty="0"/>
              <a:t>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="" xmlns:a16="http://schemas.microsoft.com/office/drawing/2014/main" id="{EE59FEE5-37FD-41B2-8EC3-62FF1B1CD6BB}"/>
              </a:ext>
            </a:extLst>
          </p:cNvPr>
          <p:cNvSpPr/>
          <p:nvPr/>
        </p:nvSpPr>
        <p:spPr>
          <a:xfrm rot="10800000">
            <a:off x="3962400" y="606993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C9B274AC-2466-452C-AD33-C083A012279D}"/>
              </a:ext>
            </a:extLst>
          </p:cNvPr>
          <p:cNvSpPr/>
          <p:nvPr/>
        </p:nvSpPr>
        <p:spPr>
          <a:xfrm>
            <a:off x="5057911" y="476193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gene counts  </a:t>
            </a:r>
            <a:r>
              <a:rPr lang="en-US" sz="1200" dirty="0"/>
              <a:t>(</a:t>
            </a:r>
            <a:r>
              <a:rPr lang="en-US" sz="1200" dirty="0" err="1"/>
              <a:t>Avg</a:t>
            </a:r>
            <a:r>
              <a:rPr lang="en-US" sz="1200" dirty="0"/>
              <a:t> counts&gt;10)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="" xmlns:a16="http://schemas.microsoft.com/office/drawing/2014/main" id="{7379D9AD-6007-4CFB-AF65-9D6198B323A9}"/>
              </a:ext>
            </a:extLst>
          </p:cNvPr>
          <p:cNvSpPr/>
          <p:nvPr/>
        </p:nvSpPr>
        <p:spPr>
          <a:xfrm>
            <a:off x="5959057" y="434493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398E1561-8AF0-4FC7-A6FC-E7B0088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14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dvPSA183"/>
              </a:rPr>
              <a:t>Pipeline and </a:t>
            </a:r>
            <a:r>
              <a:rPr lang="en-US" sz="1800" b="1" dirty="0" smtClean="0">
                <a:latin typeface="AdvPSA183"/>
              </a:rPr>
              <a:t>Steps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0394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20" y="353401"/>
            <a:ext cx="3281824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PCA Analysis of Samples</a:t>
            </a:r>
            <a:endParaRPr lang="en-US" sz="1800" b="1" dirty="0">
              <a:latin typeface="AdvPSA183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B0994368-9E16-7442-9049-7EF3FAAD3475}"/>
              </a:ext>
            </a:extLst>
          </p:cNvPr>
          <p:cNvSpPr txBox="1">
            <a:spLocks/>
          </p:cNvSpPr>
          <p:nvPr/>
        </p:nvSpPr>
        <p:spPr>
          <a:xfrm>
            <a:off x="7218240" y="353401"/>
            <a:ext cx="3985296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dvPSA183"/>
              </a:rPr>
              <a:t>Sample Distance Heatmap Plots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" y="2085173"/>
            <a:ext cx="5815763" cy="222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81" y="1076265"/>
            <a:ext cx="51625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41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58" y="1227686"/>
            <a:ext cx="47117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64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Volcano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78" y="928073"/>
            <a:ext cx="53721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MA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52" y="1527267"/>
            <a:ext cx="4925346" cy="46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30" y="1742353"/>
            <a:ext cx="4095389" cy="310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Venn Diagram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2738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2339" y="5872312"/>
            <a:ext cx="905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 DEGs</a:t>
            </a:r>
          </a:p>
        </p:txBody>
      </p:sp>
      <p:pic>
        <p:nvPicPr>
          <p:cNvPr id="10243" name="Picture 3" descr="C:\Users\Fei\Dropbox (EinsteinMed)\Fei\RNA\Ian\GO_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59" y="1410055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0032" y="5858165"/>
            <a:ext cx="1156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Down DEGs</a:t>
            </a:r>
          </a:p>
        </p:txBody>
      </p:sp>
      <p:pic>
        <p:nvPicPr>
          <p:cNvPr id="10244" name="Picture 4" descr="C:\Users\Fei\Dropbox (EinsteinMed)\Fei\RNA\Ian\GO_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8" y="1410054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Bubble Plots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344174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62" y="1349701"/>
            <a:ext cx="3608862" cy="481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err="1" smtClean="0">
                <a:effectLst/>
                <a:latin typeface="AdvPSA183"/>
              </a:rPr>
              <a:t>BarPlot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375325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A9F56C5C7DB40A6D5FA625A26C59B" ma:contentTypeVersion="0" ma:contentTypeDescription="Create a new document." ma:contentTypeScope="" ma:versionID="30314e3a4c46119540c28cf1f2eba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4b8defeb99a9f6421f7a034d7af4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F8EFF-0F12-4289-B513-E298FA73B1BC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B14931-7A34-424B-8219-C00EBC115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28AD8D-C324-4694-A088-A063F016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10484</TotalTime>
  <Words>115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Example of plots</vt:lpstr>
      <vt:lpstr>Pipeline and Steps</vt:lpstr>
      <vt:lpstr>PCA Analysis of Samples</vt:lpstr>
      <vt:lpstr>PowerPoint Presentation</vt:lpstr>
      <vt:lpstr>Volcano Plots (FDR&lt;0.05 abs(Log2FC)&gt;1)</vt:lpstr>
      <vt:lpstr>MA Plots (FDR&lt;0.05 abs(Log2FC)&gt;1)</vt:lpstr>
      <vt:lpstr>Venn Diagram</vt:lpstr>
      <vt:lpstr>Bubble Plots</vt:lpstr>
      <vt:lpstr>BarPlot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Fei Xu</dc:creator>
  <cp:lastModifiedBy>Fei Xu</cp:lastModifiedBy>
  <cp:revision>250</cp:revision>
  <dcterms:created xsi:type="dcterms:W3CDTF">2020-11-13T20:05:44Z</dcterms:created>
  <dcterms:modified xsi:type="dcterms:W3CDTF">2021-04-13T23:06:42Z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0x010100510A9F56C5C7DB40A6D5FA625A26C59B</vt:lpwstr>
  </property>
</Properties>
</file>