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3"/>
  </p:notesMasterIdLst>
  <p:handoutMasterIdLst>
    <p:handoutMasterId r:id="rId24"/>
  </p:handoutMasterIdLst>
  <p:sldIdLst>
    <p:sldId id="342" r:id="rId3"/>
    <p:sldId id="358" r:id="rId4"/>
    <p:sldId id="424" r:id="rId5"/>
    <p:sldId id="425" r:id="rId6"/>
    <p:sldId id="426" r:id="rId7"/>
    <p:sldId id="427" r:id="rId8"/>
    <p:sldId id="431" r:id="rId9"/>
    <p:sldId id="432" r:id="rId10"/>
    <p:sldId id="433" r:id="rId11"/>
    <p:sldId id="434" r:id="rId12"/>
    <p:sldId id="435" r:id="rId13"/>
    <p:sldId id="436" r:id="rId14"/>
    <p:sldId id="428" r:id="rId15"/>
    <p:sldId id="437" r:id="rId16"/>
    <p:sldId id="438" r:id="rId17"/>
    <p:sldId id="439" r:id="rId18"/>
    <p:sldId id="440" r:id="rId19"/>
    <p:sldId id="429" r:id="rId20"/>
    <p:sldId id="430" r:id="rId21"/>
    <p:sldId id="419" r:id="rId22"/>
  </p:sldIdLst>
  <p:sldSz cx="12188825" cy="6858000"/>
  <p:notesSz cx="6858000" cy="9239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AD07"/>
    <a:srgbClr val="899E1E"/>
    <a:srgbClr val="006C31"/>
    <a:srgbClr val="009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howGuides="1">
      <p:cViewPr varScale="1">
        <p:scale>
          <a:sx n="37" d="100"/>
          <a:sy n="37" d="100"/>
        </p:scale>
        <p:origin x="51" y="993"/>
      </p:cViewPr>
      <p:guideLst>
        <p:guide orient="horz" pos="2160"/>
        <p:guide pos="3839"/>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p:scale>
          <a:sx n="50" d="100"/>
          <a:sy n="50" d="100"/>
        </p:scale>
        <p:origin x="2646"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3567"/>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63567"/>
          </a:xfrm>
          <a:prstGeom prst="rect">
            <a:avLst/>
          </a:prstGeom>
        </p:spPr>
        <p:txBody>
          <a:bodyPr vert="horz" lIns="91440" tIns="45720" rIns="91440" bIns="45720" rtlCol="0"/>
          <a:lstStyle>
            <a:lvl1pPr algn="r">
              <a:defRPr sz="1200"/>
            </a:lvl1pPr>
          </a:lstStyle>
          <a:p>
            <a:fld id="{24CE221E-83ED-4F6C-BA5F-3F9E6FDB6953}" type="datetimeFigureOut">
              <a:rPr lang="en-US"/>
              <a:t>2/10/2016</a:t>
            </a:fld>
            <a:endParaRPr/>
          </a:p>
        </p:txBody>
      </p:sp>
      <p:sp>
        <p:nvSpPr>
          <p:cNvPr id="4" name="Footer Placeholder 3"/>
          <p:cNvSpPr>
            <a:spLocks noGrp="1"/>
          </p:cNvSpPr>
          <p:nvPr>
            <p:ph type="ftr" sz="quarter" idx="2"/>
          </p:nvPr>
        </p:nvSpPr>
        <p:spPr>
          <a:xfrm>
            <a:off x="0" y="8775684"/>
            <a:ext cx="2971800" cy="463566"/>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775684"/>
            <a:ext cx="2971800" cy="463566"/>
          </a:xfrm>
          <a:prstGeom prst="rect">
            <a:avLst/>
          </a:prstGeom>
        </p:spPr>
        <p:txBody>
          <a:bodyPr vert="horz" lIns="91440" tIns="45720" rIns="91440" bIns="45720" rtlCol="0" anchor="b"/>
          <a:lstStyle>
            <a:lvl1pPr algn="r">
              <a:defRPr sz="1200"/>
            </a:lvl1pPr>
          </a:lstStyle>
          <a:p>
            <a:fld id="{CA4CBEF8-5CDE-472B-839B-B8BB0C881006}" type="slidenum">
              <a:rPr/>
              <a:t>‹#›</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1963"/>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61963"/>
          </a:xfrm>
          <a:prstGeom prst="rect">
            <a:avLst/>
          </a:prstGeom>
        </p:spPr>
        <p:txBody>
          <a:bodyPr vert="horz" lIns="91440" tIns="45720" rIns="91440" bIns="45720" rtlCol="0"/>
          <a:lstStyle>
            <a:lvl1pPr algn="r">
              <a:defRPr sz="1200"/>
            </a:lvl1pPr>
          </a:lstStyle>
          <a:p>
            <a:fld id="{97853E5F-CE67-483C-A264-F17AC70E9CA2}" type="datetimeFigureOut">
              <a:rPr lang="en-US"/>
              <a:t>2/10/2016</a:t>
            </a:fld>
            <a:endParaRPr/>
          </a:p>
        </p:txBody>
      </p:sp>
      <p:sp>
        <p:nvSpPr>
          <p:cNvPr id="4" name="Slide Image Placeholder 3"/>
          <p:cNvSpPr>
            <a:spLocks noGrp="1" noRot="1" noChangeAspect="1"/>
          </p:cNvSpPr>
          <p:nvPr>
            <p:ph type="sldImg" idx="2"/>
          </p:nvPr>
        </p:nvSpPr>
        <p:spPr>
          <a:xfrm>
            <a:off x="350838" y="693738"/>
            <a:ext cx="6156325" cy="3463925"/>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88644"/>
            <a:ext cx="5486400" cy="4157663"/>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775684"/>
            <a:ext cx="2971800" cy="46196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775684"/>
            <a:ext cx="2971800" cy="461963"/>
          </a:xfrm>
          <a:prstGeom prst="rect">
            <a:avLst/>
          </a:prstGeom>
        </p:spPr>
        <p:txBody>
          <a:bodyPr vert="horz" lIns="91440" tIns="45720" rIns="91440" bIns="45720" rtlCol="0" anchor="b"/>
          <a:lstStyle>
            <a:lvl1pPr algn="r">
              <a:defRPr sz="1200"/>
            </a:lvl1pPr>
          </a:lstStyle>
          <a:p>
            <a:fld id="{6BB98AFB-CB0D-4DFE-87B9-B4B0D0DE73CD}" type="slidenum">
              <a:rPr/>
              <a:t>‹#›</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78326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BB98AFB-CB0D-4DFE-87B9-B4B0D0DE73CD}" type="slidenum">
              <a:rPr lang="en-US" smtClean="0"/>
              <a:t>10</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73171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BB98AFB-CB0D-4DFE-87B9-B4B0D0DE73CD}" type="slidenum">
              <a:rPr lang="en-US" smtClean="0"/>
              <a:t>11</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704862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BB98AFB-CB0D-4DFE-87B9-B4B0D0DE73CD}" type="slidenum">
              <a:rPr lang="en-US" smtClean="0"/>
              <a:t>12</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74526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BB98AFB-CB0D-4DFE-87B9-B4B0D0DE73CD}" type="slidenum">
              <a:rPr lang="en-US" smtClean="0"/>
              <a:t>13</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75070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BB98AFB-CB0D-4DFE-87B9-B4B0D0DE73CD}" type="slidenum">
              <a:rPr lang="en-US" smtClean="0"/>
              <a:t>14</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222275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BB98AFB-CB0D-4DFE-87B9-B4B0D0DE73CD}" type="slidenum">
              <a:rPr lang="en-US" smtClean="0"/>
              <a:t>15</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18666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BB98AFB-CB0D-4DFE-87B9-B4B0D0DE73CD}" type="slidenum">
              <a:rPr lang="en-US" smtClean="0"/>
              <a:t>16</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400465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BB98AFB-CB0D-4DFE-87B9-B4B0D0DE73CD}" type="slidenum">
              <a:rPr lang="en-US" smtClean="0"/>
              <a:t>17</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957548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BB98AFB-CB0D-4DFE-87B9-B4B0D0DE73CD}" type="slidenum">
              <a:rPr lang="en-US" smtClean="0"/>
              <a:t>18</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94661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BB98AFB-CB0D-4DFE-87B9-B4B0D0DE73CD}" type="slidenum">
              <a:rPr lang="en-US" smtClean="0"/>
              <a:t>19</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82278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BB98AFB-CB0D-4DFE-87B9-B4B0D0DE73CD}" type="slidenum">
              <a:rPr lang="en-US" smtClean="0"/>
              <a:t>2</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589411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BB98AFB-CB0D-4DFE-87B9-B4B0D0DE73CD}" type="slidenum">
              <a:rPr lang="en-US" smtClean="0"/>
              <a:t>20</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55896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BB98AFB-CB0D-4DFE-87B9-B4B0D0DE73CD}" type="slidenum">
              <a:rPr lang="en-US" smtClean="0"/>
              <a:t>3</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09088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BB98AFB-CB0D-4DFE-87B9-B4B0D0DE73CD}" type="slidenum">
              <a:rPr lang="en-US" smtClean="0"/>
              <a:t>4</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5490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BB98AFB-CB0D-4DFE-87B9-B4B0D0DE73CD}" type="slidenum">
              <a:rPr lang="en-US" smtClean="0"/>
              <a:t>5</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5418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BB98AFB-CB0D-4DFE-87B9-B4B0D0DE73CD}" type="slidenum">
              <a:rPr lang="en-US" smtClean="0"/>
              <a:t>6</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63934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BB98AFB-CB0D-4DFE-87B9-B4B0D0DE73CD}" type="slidenum">
              <a:rPr lang="en-US" smtClean="0"/>
              <a:t>7</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57354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BB98AFB-CB0D-4DFE-87B9-B4B0D0DE73CD}" type="slidenum">
              <a:rPr lang="en-US" smtClean="0"/>
              <a:t>8</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79639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BB98AFB-CB0D-4DFE-87B9-B4B0D0DE73CD}" type="slidenum">
              <a:rPr lang="en-US" smtClean="0"/>
              <a:t>9</a:t>
            </a:fld>
            <a:endParaRPr lang="en-US"/>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609252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3E0FA9E5-6744-4841-888F-9E7CC0C2B7EC}" type="datetimeFigureOut">
              <a:rPr lang="en-US"/>
              <a:t>2/10/2016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2/10/2016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2/10/2016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2/10/2016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0FA9E5-6744-4841-888F-9E7CC0C2B7EC}" type="datetimeFigureOut">
              <a:rPr lang="en-US"/>
              <a:t>2/10/2016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3E0FA9E5-6744-4841-888F-9E7CC0C2B7EC}" type="datetimeFigureOut">
              <a:rPr lang="en-US"/>
              <a:t>2/10/2016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3E0FA9E5-6744-4841-888F-9E7CC0C2B7EC}" type="datetimeFigureOut">
              <a:rPr lang="en-US"/>
              <a:t>2/10/2016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E0FA9E5-6744-4841-888F-9E7CC0C2B7EC}" type="datetimeFigureOut">
              <a:rPr lang="en-US"/>
              <a:t>2/10/2016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a:t>2/10/2016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FA9E5-6744-4841-888F-9E7CC0C2B7EC}" type="datetimeFigureOut">
              <a:rPr lang="en-US"/>
              <a:t>2/10/2016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E0FA9E5-6744-4841-888F-9E7CC0C2B7EC}" type="datetimeFigureOut">
              <a:rPr lang="en-US"/>
              <a:pPr/>
              <a:t>2/10/2016</a:t>
            </a:fld>
            <a:endParaRPr/>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AEAE4A8-A6E5-453E-B946-FB774B73F48C}" type="slidenum">
              <a:rPr/>
              <a:pPr/>
              <a:t>‹#›</a:t>
            </a:fld>
            <a:endParaRPr/>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www.tomshardware.com/print/local-area-network-wi-fi-wireless,reviews-3020.html"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www.edrawsoft.com/Network-Protocol.ph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961" y="381000"/>
            <a:ext cx="9677398" cy="3581400"/>
          </a:xfrm>
        </p:spPr>
        <p:txBody>
          <a:bodyPr>
            <a:normAutofit/>
          </a:bodyPr>
          <a:lstStyle/>
          <a:p>
            <a:pPr algn="ctr">
              <a:lnSpc>
                <a:spcPct val="100000"/>
              </a:lnSpc>
            </a:pPr>
            <a:r>
              <a:rPr lang="en-US" sz="4900" dirty="0"/>
              <a:t>EVOLUTION AND COMPARISON OF NETWORK PROTOCOLS</a:t>
            </a:r>
            <a:endParaRPr lang="en-US" sz="3100" dirty="0"/>
          </a:p>
        </p:txBody>
      </p:sp>
      <p:sp>
        <p:nvSpPr>
          <p:cNvPr id="8" name="TextBox 7"/>
          <p:cNvSpPr txBox="1"/>
          <p:nvPr/>
        </p:nvSpPr>
        <p:spPr>
          <a:xfrm>
            <a:off x="3234660" y="4191000"/>
            <a:ext cx="5334000" cy="1384995"/>
          </a:xfrm>
          <a:prstGeom prst="rect">
            <a:avLst/>
          </a:prstGeom>
          <a:noFill/>
        </p:spPr>
        <p:txBody>
          <a:bodyPr wrap="square" rtlCol="0">
            <a:spAutoFit/>
          </a:bodyPr>
          <a:lstStyle/>
          <a:p>
            <a:pPr algn="ctr">
              <a:lnSpc>
                <a:spcPct val="150000"/>
              </a:lnSpc>
            </a:pPr>
            <a:r>
              <a:rPr lang="en-US" sz="2800" dirty="0" smtClean="0">
                <a:solidFill>
                  <a:schemeClr val="accent1">
                    <a:lumMod val="75000"/>
                  </a:schemeClr>
                </a:solidFill>
              </a:rPr>
              <a:t>Presenter:</a:t>
            </a:r>
          </a:p>
          <a:p>
            <a:pPr algn="ctr">
              <a:lnSpc>
                <a:spcPct val="150000"/>
              </a:lnSpc>
            </a:pPr>
            <a:r>
              <a:rPr lang="en-US" sz="2800" dirty="0" smtClean="0">
                <a:solidFill>
                  <a:schemeClr val="tx1">
                    <a:lumMod val="65000"/>
                    <a:lumOff val="35000"/>
                  </a:schemeClr>
                </a:solidFill>
              </a:rPr>
              <a:t>Michael Fetick</a:t>
            </a:r>
            <a:endParaRPr lang="en-US" sz="2800" dirty="0">
              <a:solidFill>
                <a:schemeClr val="tx1">
                  <a:lumMod val="65000"/>
                  <a:lumOff val="35000"/>
                </a:schemeClr>
              </a:solidFill>
            </a:endParaRPr>
          </a:p>
        </p:txBody>
      </p:sp>
    </p:spTree>
    <p:extLst>
      <p:ext uri="{BB962C8B-B14F-4D97-AF65-F5344CB8AC3E}">
        <p14:creationId xmlns:p14="http://schemas.microsoft.com/office/powerpoint/2010/main" val="315310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ChangeArrowheads="1"/>
          </p:cNvSpPr>
          <p:nvPr>
            <p:ph type="ctrTitle"/>
          </p:nvPr>
        </p:nvSpPr>
        <p:spPr bwMode="auto">
          <a:xfrm>
            <a:off x="1065213" y="287012"/>
            <a:ext cx="861059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lvl="0" algn="ctr">
              <a:lnSpc>
                <a:spcPct val="100000"/>
              </a:lnSpc>
            </a:pPr>
            <a: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t>EVOLUTION AND COMPARISON OF NETWORK PROTOCOLS</a:t>
            </a:r>
            <a:b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b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Today’s Wired Network Protocols</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a:p>
            <a:pPr lvl="0">
              <a:lnSpc>
                <a:spcPct val="100000"/>
              </a:lnSpc>
            </a:pPr>
            <a:r>
              <a:rPr lang="en-US" altLang="ja-JP" sz="3600" b="0" dirty="0">
                <a:latin typeface="Agency FB" panose="020B0503020202020204" pitchFamily="34" charset="0"/>
              </a:rPr>
              <a:t>Token Ring </a:t>
            </a:r>
            <a:r>
              <a:rPr lang="en-US" altLang="ja-JP" sz="3600" b="0" dirty="0" smtClean="0">
                <a:latin typeface="Agency FB" panose="020B0503020202020204" pitchFamily="34" charset="0"/>
              </a:rPr>
              <a:t>protocol </a:t>
            </a:r>
            <a:r>
              <a:rPr lang="en-US" altLang="ja-JP" sz="3600" b="0" dirty="0">
                <a:latin typeface="Agency FB" panose="020B0503020202020204" pitchFamily="34" charset="0"/>
              </a:rPr>
              <a:t>was developed by IBM in the </a:t>
            </a:r>
            <a:r>
              <a:rPr lang="en-US" altLang="ja-JP" sz="3600" b="0" dirty="0" smtClean="0">
                <a:latin typeface="Agency FB" panose="020B0503020202020204" pitchFamily="34" charset="0"/>
              </a:rPr>
              <a:t>mid-1980s and </a:t>
            </a:r>
            <a:r>
              <a:rPr lang="en-US" altLang="ja-JP" sz="3600" b="0" dirty="0">
                <a:latin typeface="Agency FB" panose="020B0503020202020204" pitchFamily="34" charset="0"/>
              </a:rPr>
              <a:t>involves token-passing. </a:t>
            </a:r>
            <a:r>
              <a:rPr lang="en-US" altLang="ja-JP" sz="3600" b="0" dirty="0" smtClean="0">
                <a:latin typeface="Agency FB" panose="020B0503020202020204" pitchFamily="34" charset="0"/>
              </a:rPr>
              <a:t>A </a:t>
            </a:r>
            <a:r>
              <a:rPr lang="en-US" altLang="ja-JP" sz="3600" b="0" dirty="0">
                <a:latin typeface="Agency FB" panose="020B0503020202020204" pitchFamily="34" charset="0"/>
              </a:rPr>
              <a:t>single electronic token moves around the ring from one computer to the next. </a:t>
            </a:r>
            <a:r>
              <a:rPr lang="en-US" altLang="ja-JP" sz="3600" b="0" dirty="0" smtClean="0">
                <a:latin typeface="Agency FB" panose="020B0503020202020204" pitchFamily="34" charset="0"/>
              </a:rPr>
              <a:t>If </a:t>
            </a:r>
            <a:r>
              <a:rPr lang="en-US" altLang="ja-JP" sz="3600" b="0" dirty="0">
                <a:latin typeface="Agency FB" panose="020B0503020202020204" pitchFamily="34" charset="0"/>
              </a:rPr>
              <a:t>a computer wishes to transmit and receives an empty token, it attaches data to the token. The token then proceeds around the ring until it comes to the computer for which the data is meant. </a:t>
            </a:r>
            <a:br>
              <a:rPr lang="en-US" altLang="ja-JP" sz="3600" b="0" dirty="0">
                <a:latin typeface="Agency FB" panose="020B0503020202020204" pitchFamily="34" charset="0"/>
              </a:rPr>
            </a:br>
            <a:r>
              <a:rPr lang="en-US" altLang="ja-JP" sz="3600" b="0" dirty="0" smtClean="0">
                <a:latin typeface="Agency FB" panose="020B0503020202020204" pitchFamily="34" charset="0"/>
              </a:rPr>
              <a:t>     </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p:txBody>
      </p:sp>
    </p:spTree>
    <p:extLst>
      <p:ext uri="{BB962C8B-B14F-4D97-AF65-F5344CB8AC3E}">
        <p14:creationId xmlns:p14="http://schemas.microsoft.com/office/powerpoint/2010/main" val="59134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ChangeArrowheads="1"/>
          </p:cNvSpPr>
          <p:nvPr>
            <p:ph type="ctrTitle"/>
          </p:nvPr>
        </p:nvSpPr>
        <p:spPr bwMode="auto">
          <a:xfrm>
            <a:off x="1065213" y="287013"/>
            <a:ext cx="861059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lvl="0" algn="ctr">
              <a:lnSpc>
                <a:spcPct val="100000"/>
              </a:lnSpc>
            </a:pPr>
            <a: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t>EVOLUTION AND COMPARISON OF NETWORK PROTOCOLS</a:t>
            </a:r>
            <a:b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b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Today’s Wired Network Protocols</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a:p>
            <a:pPr lvl="0">
              <a:lnSpc>
                <a:spcPct val="100000"/>
              </a:lnSpc>
            </a:pPr>
            <a:r>
              <a:rPr lang="en-US" altLang="ja-JP" sz="3600" b="0" dirty="0" smtClean="0">
                <a:latin typeface="Agency FB" panose="020B0503020202020204" pitchFamily="34" charset="0"/>
              </a:rPr>
              <a:t>FDDI is a Fiber </a:t>
            </a:r>
            <a:r>
              <a:rPr lang="en-US" altLang="ja-JP" sz="3600" b="0" dirty="0">
                <a:latin typeface="Agency FB" panose="020B0503020202020204" pitchFamily="34" charset="0"/>
              </a:rPr>
              <a:t>Distributed Data Interface (FDDI</a:t>
            </a:r>
            <a:r>
              <a:rPr lang="en-US" altLang="ja-JP" sz="3600" b="0" dirty="0" smtClean="0">
                <a:latin typeface="Agency FB" panose="020B0503020202020204" pitchFamily="34" charset="0"/>
              </a:rPr>
              <a:t>) </a:t>
            </a:r>
            <a:r>
              <a:rPr lang="en-US" altLang="ja-JP" sz="3600" b="0" dirty="0">
                <a:latin typeface="Agency FB" panose="020B0503020202020204" pitchFamily="34" charset="0"/>
              </a:rPr>
              <a:t>network protocol </a:t>
            </a:r>
            <a:r>
              <a:rPr lang="en-US" altLang="ja-JP" sz="3600" b="0" dirty="0" smtClean="0">
                <a:latin typeface="Agency FB" panose="020B0503020202020204" pitchFamily="34" charset="0"/>
              </a:rPr>
              <a:t>used </a:t>
            </a:r>
            <a:r>
              <a:rPr lang="en-US" altLang="ja-JP" sz="3600" b="0" dirty="0">
                <a:latin typeface="Agency FB" panose="020B0503020202020204" pitchFamily="34" charset="0"/>
              </a:rPr>
              <a:t>primarily to interconnect two or more local area networks, often over large distances. </a:t>
            </a:r>
            <a:r>
              <a:rPr lang="en-US" altLang="ja-JP" sz="3600" b="0" dirty="0" smtClean="0">
                <a:latin typeface="Agency FB" panose="020B0503020202020204" pitchFamily="34" charset="0"/>
              </a:rPr>
              <a:t/>
            </a:r>
            <a:br>
              <a:rPr lang="en-US" altLang="ja-JP" sz="3600" b="0" dirty="0" smtClean="0">
                <a:latin typeface="Agency FB" panose="020B0503020202020204" pitchFamily="34" charset="0"/>
              </a:rPr>
            </a:br>
            <a:r>
              <a:rPr lang="en-US" altLang="ja-JP" sz="3600" b="0" dirty="0" smtClean="0">
                <a:latin typeface="Agency FB" panose="020B0503020202020204" pitchFamily="34" charset="0"/>
              </a:rPr>
              <a:t>The </a:t>
            </a:r>
            <a:r>
              <a:rPr lang="en-US" altLang="ja-JP" sz="3600" b="0" dirty="0">
                <a:latin typeface="Agency FB" panose="020B0503020202020204" pitchFamily="34" charset="0"/>
              </a:rPr>
              <a:t>access method </a:t>
            </a:r>
            <a:r>
              <a:rPr lang="en-US" altLang="ja-JP" sz="3600" b="0" dirty="0" smtClean="0">
                <a:latin typeface="Agency FB" panose="020B0503020202020204" pitchFamily="34" charset="0"/>
              </a:rPr>
              <a:t>involves token-passing</a:t>
            </a:r>
            <a:r>
              <a:rPr lang="en-US" altLang="ja-JP" sz="3600" b="0" dirty="0">
                <a:latin typeface="Agency FB" panose="020B0503020202020204" pitchFamily="34" charset="0"/>
              </a:rPr>
              <a:t> </a:t>
            </a:r>
            <a:r>
              <a:rPr lang="en-US" altLang="ja-JP" sz="3600" b="0" dirty="0" smtClean="0">
                <a:latin typeface="Agency FB" panose="020B0503020202020204" pitchFamily="34" charset="0"/>
              </a:rPr>
              <a:t>on a </a:t>
            </a:r>
            <a:r>
              <a:rPr lang="en-US" altLang="ja-JP" sz="3600" b="0" dirty="0">
                <a:latin typeface="Agency FB" panose="020B0503020202020204" pitchFamily="34" charset="0"/>
              </a:rPr>
              <a:t>dual </a:t>
            </a:r>
            <a:r>
              <a:rPr lang="en-US" altLang="ja-JP" sz="3600" b="0" dirty="0" smtClean="0">
                <a:latin typeface="Agency FB" panose="020B0503020202020204" pitchFamily="34" charset="0"/>
              </a:rPr>
              <a:t>ring topology</a:t>
            </a:r>
            <a:r>
              <a:rPr lang="en-US" altLang="ja-JP" sz="3600" b="0" dirty="0">
                <a:latin typeface="Agency FB" panose="020B0503020202020204" pitchFamily="34" charset="0"/>
              </a:rPr>
              <a:t>. </a:t>
            </a:r>
            <a:r>
              <a:rPr lang="en-US" altLang="ja-JP" sz="3600" b="0" dirty="0" smtClean="0">
                <a:latin typeface="Agency FB" panose="020B0503020202020204" pitchFamily="34" charset="0"/>
              </a:rPr>
              <a:t>If </a:t>
            </a:r>
            <a:r>
              <a:rPr lang="en-US" altLang="ja-JP" sz="3600" b="0" dirty="0">
                <a:latin typeface="Agency FB" panose="020B0503020202020204" pitchFamily="34" charset="0"/>
              </a:rPr>
              <a:t>a break occurs, the system keeps information moving by automatically using portions of the second ring to create a new complete ring. A major advantage of FDDI is high </a:t>
            </a:r>
            <a:r>
              <a:rPr lang="en-US" altLang="ja-JP" sz="3600" b="0" dirty="0" smtClean="0">
                <a:latin typeface="Agency FB" panose="020B0503020202020204" pitchFamily="34" charset="0"/>
              </a:rPr>
              <a:t>speed over </a:t>
            </a:r>
            <a:r>
              <a:rPr lang="en-US" altLang="ja-JP" sz="3600" b="0" dirty="0">
                <a:latin typeface="Agency FB" panose="020B0503020202020204" pitchFamily="34" charset="0"/>
              </a:rPr>
              <a:t>fiber optic cable at 100 </a:t>
            </a:r>
            <a:r>
              <a:rPr lang="en-US" altLang="ja-JP" sz="3600" b="0" dirty="0" smtClean="0">
                <a:latin typeface="Agency FB" panose="020B0503020202020204" pitchFamily="34" charset="0"/>
              </a:rPr>
              <a:t>Mbps</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p:txBody>
      </p:sp>
    </p:spTree>
    <p:extLst>
      <p:ext uri="{BB962C8B-B14F-4D97-AF65-F5344CB8AC3E}">
        <p14:creationId xmlns:p14="http://schemas.microsoft.com/office/powerpoint/2010/main" val="212979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ChangeArrowheads="1"/>
          </p:cNvSpPr>
          <p:nvPr>
            <p:ph type="ctrTitle"/>
          </p:nvPr>
        </p:nvSpPr>
        <p:spPr bwMode="auto">
          <a:xfrm>
            <a:off x="1065213" y="287012"/>
            <a:ext cx="861059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lvl="0" algn="ctr">
              <a:lnSpc>
                <a:spcPct val="100000"/>
              </a:lnSpc>
            </a:pPr>
            <a: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t>EVOLUTION AND COMPARISON OF NETWORK PROTOCOLS</a:t>
            </a:r>
            <a:b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b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Today’s Wired Network Protocols</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a:p>
            <a:pPr lvl="0">
              <a:lnSpc>
                <a:spcPct val="100000"/>
              </a:lnSpc>
            </a:pPr>
            <a:r>
              <a:rPr lang="en-US" altLang="ja-JP" sz="3600" b="0" dirty="0" smtClean="0">
                <a:latin typeface="Agency FB" panose="020B0503020202020204" pitchFamily="34" charset="0"/>
              </a:rPr>
              <a:t>ATM is a Asynchronous </a:t>
            </a:r>
            <a:r>
              <a:rPr lang="en-US" altLang="ja-JP" sz="3600" b="0" dirty="0">
                <a:latin typeface="Agency FB" panose="020B0503020202020204" pitchFamily="34" charset="0"/>
              </a:rPr>
              <a:t>Transfer Mode (ATM</a:t>
            </a:r>
            <a:r>
              <a:rPr lang="en-US" altLang="ja-JP" sz="3600" b="0" dirty="0" smtClean="0">
                <a:latin typeface="Agency FB" panose="020B0503020202020204" pitchFamily="34" charset="0"/>
              </a:rPr>
              <a:t>) </a:t>
            </a:r>
            <a:r>
              <a:rPr lang="en-US" altLang="ja-JP" sz="3600" b="0" dirty="0">
                <a:latin typeface="Agency FB" panose="020B0503020202020204" pitchFamily="34" charset="0"/>
              </a:rPr>
              <a:t>network protocol that transmits data at a speed of 155 Mbps and higher. </a:t>
            </a:r>
            <a:r>
              <a:rPr lang="en-US" altLang="ja-JP" sz="3600" b="0" dirty="0" smtClean="0">
                <a:latin typeface="Agency FB" panose="020B0503020202020204" pitchFamily="34" charset="0"/>
              </a:rPr>
              <a:t>It transmits </a:t>
            </a:r>
            <a:r>
              <a:rPr lang="en-US" altLang="ja-JP" sz="3600" b="0" dirty="0">
                <a:latin typeface="Agency FB" panose="020B0503020202020204" pitchFamily="34" charset="0"/>
              </a:rPr>
              <a:t>data in small packets of a fixed </a:t>
            </a:r>
            <a:r>
              <a:rPr lang="en-US" altLang="ja-JP" sz="3600" b="0" dirty="0" smtClean="0">
                <a:latin typeface="Agency FB" panose="020B0503020202020204" pitchFamily="34" charset="0"/>
              </a:rPr>
              <a:t>size. </a:t>
            </a:r>
            <a:br>
              <a:rPr lang="en-US" altLang="ja-JP" sz="3600" b="0" dirty="0" smtClean="0">
                <a:latin typeface="Agency FB" panose="020B0503020202020204" pitchFamily="34" charset="0"/>
              </a:rPr>
            </a:br>
            <a:r>
              <a:rPr lang="en-US" altLang="ja-JP" sz="3600" b="0" dirty="0" smtClean="0">
                <a:latin typeface="Agency FB" panose="020B0503020202020204" pitchFamily="34" charset="0"/>
              </a:rPr>
              <a:t>It supports </a:t>
            </a:r>
            <a:r>
              <a:rPr lang="en-US" altLang="ja-JP" sz="3600" b="0" dirty="0">
                <a:latin typeface="Agency FB" panose="020B0503020202020204" pitchFamily="34" charset="0"/>
              </a:rPr>
              <a:t>a variety of media such as video, CD-quality audio, and imaging. ATM employs a star topology, which can work with fiber optic as well as twisted pair cable. ATM is most often used to interconnect two or more local area networks. </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p:txBody>
      </p:sp>
    </p:spTree>
    <p:extLst>
      <p:ext uri="{BB962C8B-B14F-4D97-AF65-F5344CB8AC3E}">
        <p14:creationId xmlns:p14="http://schemas.microsoft.com/office/powerpoint/2010/main" val="147965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ChangeArrowheads="1"/>
          </p:cNvSpPr>
          <p:nvPr>
            <p:ph type="ctrTitle"/>
          </p:nvPr>
        </p:nvSpPr>
        <p:spPr bwMode="auto">
          <a:xfrm>
            <a:off x="1065213" y="564012"/>
            <a:ext cx="861059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lvl="0" algn="ctr">
              <a:lnSpc>
                <a:spcPct val="100000"/>
              </a:lnSpc>
            </a:pPr>
            <a: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t>EVOLUTION AND COMPARISON OF NETWORK PROTOCOLS</a:t>
            </a:r>
            <a:b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b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Today’s Wireless Network Protocols</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a:p>
            <a:pPr lvl="0">
              <a:lnSpc>
                <a:spcPct val="100000"/>
              </a:lnSpc>
            </a:pPr>
            <a:r>
              <a:rPr kumimoji="0" lang="en-US" altLang="ja-JP" sz="3600" b="0" i="0" strike="noStrike" cap="none" normalizeH="0" baseline="0" dirty="0" smtClean="0">
                <a:ln>
                  <a:noFill/>
                </a:ln>
                <a:solidFill>
                  <a:schemeClr val="tx1"/>
                </a:solidFill>
                <a:effectLst/>
                <a:latin typeface="Agency FB" panose="020B0503020202020204" pitchFamily="34" charset="0"/>
              </a:rPr>
              <a:t>Wireless Fidelity (</a:t>
            </a:r>
            <a:r>
              <a:rPr kumimoji="0" lang="en-US" altLang="ja-JP" sz="3600" b="0" i="0" strike="noStrike" cap="none" normalizeH="0" baseline="0" dirty="0" err="1" smtClean="0">
                <a:ln>
                  <a:noFill/>
                </a:ln>
                <a:solidFill>
                  <a:schemeClr val="tx1"/>
                </a:solidFill>
                <a:effectLst/>
                <a:latin typeface="Agency FB" panose="020B0503020202020204" pitchFamily="34" charset="0"/>
              </a:rPr>
              <a:t>Wi-fi</a:t>
            </a:r>
            <a:r>
              <a:rPr kumimoji="0" lang="en-US" altLang="ja-JP" sz="3600" b="0" i="0" strike="noStrike" cap="none" normalizeH="0" baseline="0" dirty="0" smtClean="0">
                <a:ln>
                  <a:noFill/>
                </a:ln>
                <a:solidFill>
                  <a:schemeClr val="tx1"/>
                </a:solidFill>
                <a:effectLst/>
                <a:latin typeface="Agency FB" panose="020B0503020202020204" pitchFamily="34" charset="0"/>
              </a:rPr>
              <a:t>)</a:t>
            </a:r>
            <a:br>
              <a:rPr kumimoji="0" lang="en-US" altLang="ja-JP" sz="3600" b="0" i="0" strike="noStrike" cap="none" normalizeH="0" baseline="0" dirty="0" smtClean="0">
                <a:ln>
                  <a:noFill/>
                </a:ln>
                <a:solidFill>
                  <a:schemeClr val="tx1"/>
                </a:solidFill>
                <a:effectLst/>
                <a:latin typeface="Agency FB" panose="020B0503020202020204" pitchFamily="34" charset="0"/>
              </a:rPr>
            </a:br>
            <a:r>
              <a:rPr kumimoji="0" lang="en-US" altLang="ja-JP" sz="3600" b="0" i="0" strike="noStrike" cap="none" normalizeH="0" baseline="0" dirty="0" smtClean="0">
                <a:ln>
                  <a:noFill/>
                </a:ln>
                <a:solidFill>
                  <a:schemeClr val="tx1"/>
                </a:solidFill>
                <a:effectLst/>
                <a:latin typeface="Agency FB" panose="020B0503020202020204" pitchFamily="34" charset="0"/>
              </a:rPr>
              <a:t>    </a:t>
            </a:r>
            <a:r>
              <a:rPr lang="en-US" altLang="ja-JP" sz="3600" b="0" dirty="0" smtClean="0">
                <a:latin typeface="Agency FB" panose="020B0503020202020204" pitchFamily="34" charset="0"/>
              </a:rPr>
              <a:t> </a:t>
            </a:r>
            <a:r>
              <a:rPr lang="en-US" altLang="ja-JP" sz="3600" b="0" dirty="0">
                <a:latin typeface="Agency FB" panose="020B0503020202020204" pitchFamily="34" charset="0"/>
              </a:rPr>
              <a:t>IEEE 802.11b</a:t>
            </a:r>
            <a:br>
              <a:rPr lang="en-US" altLang="ja-JP" sz="3600" b="0" dirty="0">
                <a:latin typeface="Agency FB" panose="020B0503020202020204" pitchFamily="34" charset="0"/>
              </a:rPr>
            </a:br>
            <a:r>
              <a:rPr lang="en-US" altLang="ja-JP" sz="3600" b="0" dirty="0" smtClean="0">
                <a:latin typeface="Agency FB" panose="020B0503020202020204" pitchFamily="34" charset="0"/>
              </a:rPr>
              <a:t>     </a:t>
            </a:r>
            <a:r>
              <a:rPr lang="en-US" altLang="ja-JP" sz="3600" b="0" dirty="0">
                <a:latin typeface="Agency FB" panose="020B0503020202020204" pitchFamily="34" charset="0"/>
              </a:rPr>
              <a:t>IEEE </a:t>
            </a:r>
            <a:r>
              <a:rPr lang="en-US" altLang="ja-JP" sz="3600" b="0" dirty="0" smtClean="0">
                <a:latin typeface="Agency FB" panose="020B0503020202020204" pitchFamily="34" charset="0"/>
              </a:rPr>
              <a:t>802.11a</a:t>
            </a:r>
            <a:r>
              <a:rPr lang="en-US" altLang="ja-JP" sz="3600" b="0" dirty="0">
                <a:latin typeface="Agency FB" panose="020B0503020202020204" pitchFamily="34" charset="0"/>
              </a:rPr>
              <a:t/>
            </a:r>
            <a:br>
              <a:rPr lang="en-US" altLang="ja-JP" sz="3600" b="0" dirty="0">
                <a:latin typeface="Agency FB" panose="020B0503020202020204" pitchFamily="34" charset="0"/>
              </a:rPr>
            </a:br>
            <a:r>
              <a:rPr lang="en-US" altLang="ja-JP" sz="3600" b="0" dirty="0">
                <a:latin typeface="Agency FB" panose="020B0503020202020204" pitchFamily="34" charset="0"/>
              </a:rPr>
              <a:t> </a:t>
            </a:r>
            <a:r>
              <a:rPr lang="en-US" altLang="ja-JP" sz="3600" b="0" dirty="0" smtClean="0">
                <a:latin typeface="Agency FB" panose="020B0503020202020204" pitchFamily="34" charset="0"/>
              </a:rPr>
              <a:t>    IEEE 802.11g</a:t>
            </a:r>
            <a:r>
              <a:rPr lang="en-US" altLang="ja-JP" sz="3600" b="0" dirty="0">
                <a:latin typeface="Agency FB" panose="020B0503020202020204" pitchFamily="34" charset="0"/>
              </a:rPr>
              <a:t/>
            </a:r>
            <a:br>
              <a:rPr lang="en-US" altLang="ja-JP" sz="3600" b="0" dirty="0">
                <a:latin typeface="Agency FB" panose="020B0503020202020204" pitchFamily="34" charset="0"/>
              </a:rPr>
            </a:br>
            <a:r>
              <a:rPr lang="en-US" altLang="ja-JP" sz="3600" b="0" dirty="0" smtClean="0">
                <a:latin typeface="Agency FB" panose="020B0503020202020204" pitchFamily="34" charset="0"/>
              </a:rPr>
              <a:t/>
            </a:r>
            <a:br>
              <a:rPr lang="en-US" altLang="ja-JP" sz="3600" b="0" dirty="0" smtClean="0">
                <a:latin typeface="Agency FB" panose="020B0503020202020204" pitchFamily="34" charset="0"/>
              </a:rPr>
            </a:br>
            <a:r>
              <a:rPr lang="en-US" altLang="ja-JP" sz="3600" b="0" dirty="0">
                <a:latin typeface="Agency FB" panose="020B0503020202020204" pitchFamily="34" charset="0"/>
              </a:rPr>
              <a:t/>
            </a:r>
            <a:br>
              <a:rPr lang="en-US" altLang="ja-JP" sz="3600" b="0" dirty="0">
                <a:latin typeface="Agency FB" panose="020B0503020202020204" pitchFamily="34" charset="0"/>
              </a:rPr>
            </a:br>
            <a:endParaRPr kumimoji="0" lang="en-US" altLang="ja-JP" sz="3600" b="0" i="0" strike="noStrike" cap="none" normalizeH="0" baseline="0" dirty="0" smtClean="0">
              <a:ln>
                <a:noFill/>
              </a:ln>
              <a:solidFill>
                <a:schemeClr val="tx1"/>
              </a:solidFill>
              <a:effectLst/>
              <a:latin typeface="Agency FB" panose="020B0503020202020204" pitchFamily="34" charset="0"/>
            </a:endParaRPr>
          </a:p>
        </p:txBody>
      </p:sp>
    </p:spTree>
    <p:extLst>
      <p:ext uri="{BB962C8B-B14F-4D97-AF65-F5344CB8AC3E}">
        <p14:creationId xmlns:p14="http://schemas.microsoft.com/office/powerpoint/2010/main" val="204817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ChangeArrowheads="1"/>
          </p:cNvSpPr>
          <p:nvPr>
            <p:ph type="ctrTitle"/>
          </p:nvPr>
        </p:nvSpPr>
        <p:spPr bwMode="auto">
          <a:xfrm>
            <a:off x="1065213" y="287012"/>
            <a:ext cx="861059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lvl="0" algn="ctr">
              <a:lnSpc>
                <a:spcPct val="100000"/>
              </a:lnSpc>
            </a:pPr>
            <a: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t>EVOLUTION AND COMPARISON OF NETWORK PROTOCOLS</a:t>
            </a:r>
            <a:b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b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Today’s Wireless Network Protocols</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a:p>
            <a:pPr lvl="0">
              <a:lnSpc>
                <a:spcPct val="100000"/>
              </a:lnSpc>
            </a:pPr>
            <a:r>
              <a:rPr kumimoji="0" lang="en-US" altLang="ja-JP" sz="3600" b="0" i="0" strike="noStrike" cap="none" normalizeH="0" baseline="0" dirty="0" smtClean="0">
                <a:ln>
                  <a:noFill/>
                </a:ln>
                <a:solidFill>
                  <a:schemeClr val="tx1"/>
                </a:solidFill>
                <a:effectLst/>
                <a:latin typeface="Agency FB" panose="020B0503020202020204" pitchFamily="34" charset="0"/>
              </a:rPr>
              <a:t>Wireless Fidelity (</a:t>
            </a:r>
            <a:r>
              <a:rPr kumimoji="0" lang="en-US" altLang="ja-JP" sz="3600" b="0" i="0" strike="noStrike" cap="none" normalizeH="0" baseline="0" dirty="0" err="1" smtClean="0">
                <a:ln>
                  <a:noFill/>
                </a:ln>
                <a:solidFill>
                  <a:schemeClr val="tx1"/>
                </a:solidFill>
                <a:effectLst/>
                <a:latin typeface="Agency FB" panose="020B0503020202020204" pitchFamily="34" charset="0"/>
              </a:rPr>
              <a:t>Wi-fi</a:t>
            </a:r>
            <a:r>
              <a:rPr lang="en-US" altLang="ja-JP" sz="3600" b="0" dirty="0">
                <a:latin typeface="Agency FB" panose="020B0503020202020204" pitchFamily="34" charset="0"/>
              </a:rPr>
              <a:t>) </a:t>
            </a:r>
            <a:r>
              <a:rPr lang="en-US" altLang="ja-JP" sz="3600" b="0" dirty="0" smtClean="0">
                <a:latin typeface="Agency FB" panose="020B0503020202020204" pitchFamily="34" charset="0"/>
              </a:rPr>
              <a:t>is </a:t>
            </a:r>
            <a:r>
              <a:rPr lang="en-US" altLang="ja-JP" sz="3600" b="0" dirty="0">
                <a:latin typeface="Agency FB" panose="020B0503020202020204" pitchFamily="34" charset="0"/>
              </a:rPr>
              <a:t>a logo and term given to any IEEE 802.11 wireless network product certified to conform to specific interoperability standards. Wi-Fi certification comes from the Wi-Fi Alliance, a nonprofit international trade </a:t>
            </a:r>
            <a:r>
              <a:rPr lang="en-US" altLang="ja-JP" sz="3600" b="0" dirty="0" smtClean="0">
                <a:latin typeface="Agency FB" panose="020B0503020202020204" pitchFamily="34" charset="0"/>
              </a:rPr>
              <a:t>organization, </a:t>
            </a:r>
            <a:r>
              <a:rPr lang="en-US" altLang="ja-JP" sz="3600" b="0" dirty="0">
                <a:latin typeface="Agency FB" panose="020B0503020202020204" pitchFamily="34" charset="0"/>
              </a:rPr>
              <a:t>which </a:t>
            </a:r>
            <a:r>
              <a:rPr lang="en-US" altLang="ja-JP" sz="3600" b="0" dirty="0" smtClean="0">
                <a:latin typeface="Agency FB" panose="020B0503020202020204" pitchFamily="34" charset="0"/>
              </a:rPr>
              <a:t>ensures </a:t>
            </a:r>
            <a:r>
              <a:rPr lang="en-US" altLang="ja-JP" sz="3600" b="0" dirty="0">
                <a:latin typeface="Agency FB" panose="020B0503020202020204" pitchFamily="34" charset="0"/>
              </a:rPr>
              <a:t>that </a:t>
            </a:r>
            <a:r>
              <a:rPr lang="en-US" altLang="ja-JP" sz="3600" b="0" dirty="0" smtClean="0">
                <a:latin typeface="Agency FB" panose="020B0503020202020204" pitchFamily="34" charset="0"/>
              </a:rPr>
              <a:t>products </a:t>
            </a:r>
            <a:r>
              <a:rPr lang="en-US" altLang="ja-JP" sz="3600" b="0" dirty="0">
                <a:latin typeface="Agency FB" panose="020B0503020202020204" pitchFamily="34" charset="0"/>
              </a:rPr>
              <a:t>will work with all other manufacturers’ Wi-Fi equipment on the market. </a:t>
            </a:r>
            <a:r>
              <a:rPr lang="en-US" altLang="ja-JP" sz="3600" b="0" dirty="0" smtClean="0">
                <a:latin typeface="Agency FB" panose="020B0503020202020204" pitchFamily="34" charset="0"/>
              </a:rPr>
              <a:t>By </a:t>
            </a:r>
            <a:r>
              <a:rPr lang="en-US" altLang="ja-JP" sz="3600" b="0" dirty="0">
                <a:latin typeface="Agency FB" panose="020B0503020202020204" pitchFamily="34" charset="0"/>
              </a:rPr>
              <a:t>purchasing only devices bearing the Wi-Fi logo, you ensure that they will work </a:t>
            </a:r>
            <a:r>
              <a:rPr lang="en-US" altLang="ja-JP" sz="3600" b="0" dirty="0" smtClean="0">
                <a:latin typeface="Agency FB" panose="020B0503020202020204" pitchFamily="34" charset="0"/>
              </a:rPr>
              <a:t>together.</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p:txBody>
      </p:sp>
    </p:spTree>
    <p:extLst>
      <p:ext uri="{BB962C8B-B14F-4D97-AF65-F5344CB8AC3E}">
        <p14:creationId xmlns:p14="http://schemas.microsoft.com/office/powerpoint/2010/main" val="412334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ChangeArrowheads="1"/>
          </p:cNvSpPr>
          <p:nvPr>
            <p:ph type="ctrTitle"/>
          </p:nvPr>
        </p:nvSpPr>
        <p:spPr bwMode="auto">
          <a:xfrm>
            <a:off x="1065213" y="194679"/>
            <a:ext cx="8610599"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lvl="0" algn="ctr">
              <a:lnSpc>
                <a:spcPct val="100000"/>
              </a:lnSpc>
            </a:pPr>
            <a: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t>EVOLUTION AND COMPARISON OF NETWORK PROTOCOLS</a:t>
            </a:r>
            <a:b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b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Today’s Wireless Network Protocols</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a:p>
            <a:pPr lvl="0">
              <a:lnSpc>
                <a:spcPct val="100000"/>
              </a:lnSpc>
            </a:pPr>
            <a:r>
              <a:rPr lang="en-US" altLang="ja-JP" sz="3000" b="0" dirty="0" smtClean="0">
                <a:latin typeface="Agency FB" panose="020B0503020202020204" pitchFamily="34" charset="0"/>
              </a:rPr>
              <a:t>IEEE 802.11b</a:t>
            </a:r>
            <a:r>
              <a:rPr lang="en-US" altLang="ja-JP" sz="3000" b="0" dirty="0">
                <a:latin typeface="Agency FB" panose="020B0503020202020204" pitchFamily="34" charset="0"/>
              </a:rPr>
              <a:t> </a:t>
            </a:r>
            <a:r>
              <a:rPr lang="en-US" altLang="ja-JP" sz="3000" b="0" dirty="0">
                <a:latin typeface="Agency FB" panose="020B0503020202020204" pitchFamily="34" charset="0"/>
              </a:rPr>
              <a:t>(Wi-Fi, 2.4 GHz </a:t>
            </a:r>
            <a:r>
              <a:rPr lang="en-US" altLang="ja-JP" sz="3000" b="0" dirty="0" smtClean="0">
                <a:latin typeface="Agency FB" panose="020B0503020202020204" pitchFamily="34" charset="0"/>
              </a:rPr>
              <a:t>band–compliant, Wireless-B) </a:t>
            </a:r>
            <a:r>
              <a:rPr lang="en-US" altLang="ja-JP" sz="3000" b="0" dirty="0">
                <a:latin typeface="Agency FB" panose="020B0503020202020204" pitchFamily="34" charset="0"/>
              </a:rPr>
              <a:t>wireless networks run </a:t>
            </a:r>
            <a:r>
              <a:rPr lang="en-US" altLang="ja-JP" sz="3000" b="0" dirty="0" smtClean="0">
                <a:latin typeface="Agency FB" panose="020B0503020202020204" pitchFamily="34" charset="0"/>
              </a:rPr>
              <a:t>up to max. speed of 11 </a:t>
            </a:r>
            <a:r>
              <a:rPr lang="en-US" altLang="ja-JP" sz="3000" b="0" dirty="0">
                <a:latin typeface="Agency FB" panose="020B0503020202020204" pitchFamily="34" charset="0"/>
              </a:rPr>
              <a:t>Mb/s, </a:t>
            </a:r>
            <a:r>
              <a:rPr lang="en-US" altLang="ja-JP" sz="3000" b="0" dirty="0" smtClean="0">
                <a:latin typeface="Agency FB" panose="020B0503020202020204" pitchFamily="34" charset="0"/>
              </a:rPr>
              <a:t>same </a:t>
            </a:r>
            <a:r>
              <a:rPr lang="en-US" altLang="ja-JP" sz="3000" b="0" dirty="0">
                <a:latin typeface="Agency FB" panose="020B0503020202020204" pitchFamily="34" charset="0"/>
              </a:rPr>
              <a:t>as 10BASE-T </a:t>
            </a:r>
            <a:r>
              <a:rPr lang="en-US" altLang="ja-JP" sz="3000" b="0" dirty="0" smtClean="0">
                <a:latin typeface="Agency FB" panose="020B0503020202020204" pitchFamily="34" charset="0"/>
              </a:rPr>
              <a:t>Ethernet. </a:t>
            </a:r>
            <a:br>
              <a:rPr lang="en-US" altLang="ja-JP" sz="3000" b="0" dirty="0" smtClean="0">
                <a:latin typeface="Agency FB" panose="020B0503020202020204" pitchFamily="34" charset="0"/>
              </a:rPr>
            </a:br>
            <a:r>
              <a:rPr lang="en-US" altLang="ja-JP" sz="3000" b="0" dirty="0" smtClean="0">
                <a:latin typeface="Agency FB" panose="020B0503020202020204" pitchFamily="34" charset="0"/>
              </a:rPr>
              <a:t>They can </a:t>
            </a:r>
            <a:r>
              <a:rPr lang="en-US" altLang="ja-JP" sz="3000" b="0" dirty="0">
                <a:latin typeface="Agency FB" panose="020B0503020202020204" pitchFamily="34" charset="0"/>
              </a:rPr>
              <a:t>connect </a:t>
            </a:r>
            <a:r>
              <a:rPr lang="en-US" altLang="ja-JP" sz="3000" b="0" dirty="0" smtClean="0">
                <a:latin typeface="Agency FB" panose="020B0503020202020204" pitchFamily="34" charset="0"/>
              </a:rPr>
              <a:t>to </a:t>
            </a:r>
            <a:r>
              <a:rPr lang="en-US" altLang="ja-JP" sz="3000" b="0" dirty="0">
                <a:latin typeface="Agency FB" panose="020B0503020202020204" pitchFamily="34" charset="0"/>
              </a:rPr>
              <a:t>Ethernet networks or </a:t>
            </a:r>
            <a:r>
              <a:rPr lang="en-US" altLang="ja-JP" sz="3000" b="0" dirty="0" smtClean="0">
                <a:latin typeface="Agency FB" panose="020B0503020202020204" pitchFamily="34" charset="0"/>
              </a:rPr>
              <a:t>be an independent network. </a:t>
            </a:r>
            <a:br>
              <a:rPr lang="en-US" altLang="ja-JP" sz="3000" b="0" dirty="0" smtClean="0">
                <a:latin typeface="Agency FB" panose="020B0503020202020204" pitchFamily="34" charset="0"/>
              </a:rPr>
            </a:br>
            <a:r>
              <a:rPr lang="en-US" altLang="ja-JP" sz="3000" b="0" dirty="0" smtClean="0">
                <a:latin typeface="Agency FB" panose="020B0503020202020204" pitchFamily="34" charset="0"/>
              </a:rPr>
              <a:t>They use </a:t>
            </a:r>
            <a:r>
              <a:rPr lang="en-US" altLang="ja-JP" sz="3000" b="0" dirty="0">
                <a:latin typeface="Agency FB" panose="020B0503020202020204" pitchFamily="34" charset="0"/>
              </a:rPr>
              <a:t>the same 2.4 GHz spectrum that many portable phones, wireless speakers, security devices, microwave ovens, and </a:t>
            </a:r>
            <a:r>
              <a:rPr lang="en-US" altLang="ja-JP" sz="3000" b="0" dirty="0" smtClean="0">
                <a:latin typeface="Agency FB" panose="020B0503020202020204" pitchFamily="34" charset="0"/>
              </a:rPr>
              <a:t>Bluetooth products use; although a </a:t>
            </a:r>
            <a:r>
              <a:rPr lang="en-US" altLang="ja-JP" sz="3000" b="0" dirty="0">
                <a:latin typeface="Agency FB" panose="020B0503020202020204" pitchFamily="34" charset="0"/>
              </a:rPr>
              <a:t>potential source of interference, the short range of wireless networks </a:t>
            </a:r>
            <a:r>
              <a:rPr lang="en-US" altLang="ja-JP" sz="3000" b="0" dirty="0" smtClean="0">
                <a:latin typeface="Agency FB" panose="020B0503020202020204" pitchFamily="34" charset="0"/>
              </a:rPr>
              <a:t>(up </a:t>
            </a:r>
            <a:r>
              <a:rPr lang="en-US" altLang="ja-JP" sz="3000" b="0" dirty="0">
                <a:latin typeface="Agency FB" panose="020B0503020202020204" pitchFamily="34" charset="0"/>
              </a:rPr>
              <a:t>to </a:t>
            </a:r>
            <a:r>
              <a:rPr lang="en-US" altLang="ja-JP" sz="3000" b="0" dirty="0" smtClean="0">
                <a:latin typeface="Agency FB" panose="020B0503020202020204" pitchFamily="34" charset="0"/>
              </a:rPr>
              <a:t>150 </a:t>
            </a:r>
            <a:r>
              <a:rPr lang="en-US" altLang="ja-JP" sz="3000" b="0" dirty="0">
                <a:latin typeface="Agency FB" panose="020B0503020202020204" pitchFamily="34" charset="0"/>
              </a:rPr>
              <a:t>feet </a:t>
            </a:r>
            <a:r>
              <a:rPr lang="en-US" altLang="ja-JP" sz="3000" b="0" dirty="0" smtClean="0">
                <a:latin typeface="Agency FB" panose="020B0503020202020204" pitchFamily="34" charset="0"/>
              </a:rPr>
              <a:t>indoors, 300 feet outdoors) minimizes </a:t>
            </a:r>
            <a:r>
              <a:rPr lang="en-US" altLang="ja-JP" sz="3000" b="0" dirty="0">
                <a:latin typeface="Agency FB" panose="020B0503020202020204" pitchFamily="34" charset="0"/>
              </a:rPr>
              <a:t>the </a:t>
            </a:r>
            <a:r>
              <a:rPr lang="en-US" altLang="ja-JP" sz="3000" b="0" dirty="0" smtClean="0">
                <a:latin typeface="Agency FB" panose="020B0503020202020204" pitchFamily="34" charset="0"/>
              </a:rPr>
              <a:t>risks</a:t>
            </a:r>
            <a:r>
              <a:rPr lang="en-US" altLang="ja-JP" sz="3000" b="0" dirty="0">
                <a:latin typeface="Agency FB" panose="020B0503020202020204" pitchFamily="34" charset="0"/>
              </a:rPr>
              <a:t>. </a:t>
            </a:r>
            <a:r>
              <a:rPr lang="en-US" altLang="ja-JP" sz="3000" b="0" dirty="0" smtClean="0">
                <a:latin typeface="Agency FB" panose="020B0503020202020204" pitchFamily="34" charset="0"/>
              </a:rPr>
              <a:t/>
            </a:r>
            <a:br>
              <a:rPr lang="en-US" altLang="ja-JP" sz="3000" b="0" dirty="0" smtClean="0">
                <a:latin typeface="Agency FB" panose="020B0503020202020204" pitchFamily="34" charset="0"/>
              </a:rPr>
            </a:br>
            <a:r>
              <a:rPr lang="en-US" altLang="ja-JP" sz="3000" b="0" dirty="0" smtClean="0">
                <a:latin typeface="Agency FB" panose="020B0503020202020204" pitchFamily="34" charset="0"/>
              </a:rPr>
              <a:t>The spread-spectrum </a:t>
            </a:r>
            <a:r>
              <a:rPr lang="en-US" altLang="ja-JP" sz="3000" b="0" dirty="0">
                <a:latin typeface="Agency FB" panose="020B0503020202020204" pitchFamily="34" charset="0"/>
              </a:rPr>
              <a:t>method of connecting </a:t>
            </a:r>
            <a:r>
              <a:rPr lang="en-US" altLang="ja-JP" sz="3000" b="0" dirty="0" smtClean="0">
                <a:latin typeface="Agency FB" panose="020B0503020202020204" pitchFamily="34" charset="0"/>
              </a:rPr>
              <a:t>is used to </a:t>
            </a:r>
            <a:r>
              <a:rPr lang="en-US" altLang="ja-JP" sz="3000" b="0" dirty="0">
                <a:latin typeface="Agency FB" panose="020B0503020202020204" pitchFamily="34" charset="0"/>
              </a:rPr>
              <a:t>minimize potential interference</a:t>
            </a:r>
            <a:endParaRPr kumimoji="0" lang="en-US" altLang="ja-JP" sz="3000" b="0" i="0" strike="noStrike" cap="none" normalizeH="0" baseline="0" dirty="0" smtClean="0">
              <a:ln>
                <a:noFill/>
              </a:ln>
              <a:solidFill>
                <a:schemeClr val="tx1"/>
              </a:solidFill>
              <a:effectLst/>
              <a:latin typeface="Agency FB" panose="020B0503020202020204" pitchFamily="34" charset="0"/>
            </a:endParaRPr>
          </a:p>
        </p:txBody>
      </p:sp>
    </p:spTree>
    <p:extLst>
      <p:ext uri="{BB962C8B-B14F-4D97-AF65-F5344CB8AC3E}">
        <p14:creationId xmlns:p14="http://schemas.microsoft.com/office/powerpoint/2010/main" val="374198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ChangeArrowheads="1"/>
          </p:cNvSpPr>
          <p:nvPr>
            <p:ph type="ctrTitle"/>
          </p:nvPr>
        </p:nvSpPr>
        <p:spPr bwMode="auto">
          <a:xfrm>
            <a:off x="1065213" y="10014"/>
            <a:ext cx="861059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lvl="0" algn="ctr">
              <a:lnSpc>
                <a:spcPct val="100000"/>
              </a:lnSpc>
            </a:pPr>
            <a: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t>EVOLUTION AND COMPARISON OF NETWORK PROTOCOLS</a:t>
            </a:r>
            <a:b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b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Today’s Wireless Network Protocols</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a:p>
            <a:pPr lvl="0">
              <a:lnSpc>
                <a:spcPct val="100000"/>
              </a:lnSpc>
            </a:pPr>
            <a:r>
              <a:rPr lang="en-US" altLang="ja-JP" sz="3600" b="0" dirty="0" smtClean="0">
                <a:latin typeface="Agency FB" panose="020B0503020202020204" pitchFamily="34" charset="0"/>
              </a:rPr>
              <a:t>IEEE 802.11a</a:t>
            </a:r>
            <a:r>
              <a:rPr lang="en-US" altLang="ja-JP" sz="3600" b="0" dirty="0">
                <a:latin typeface="Agency FB" panose="020B0503020202020204" pitchFamily="34" charset="0"/>
              </a:rPr>
              <a:t> </a:t>
            </a:r>
            <a:r>
              <a:rPr lang="en-US" altLang="ja-JP" sz="3600" b="0" dirty="0" smtClean="0">
                <a:latin typeface="Agency FB" panose="020B0503020202020204" pitchFamily="34" charset="0"/>
              </a:rPr>
              <a:t>(</a:t>
            </a:r>
            <a:r>
              <a:rPr lang="en-US" altLang="ja-JP" sz="3600" b="0" dirty="0">
                <a:latin typeface="Agency FB" panose="020B0503020202020204" pitchFamily="34" charset="0"/>
              </a:rPr>
              <a:t>also referred to as Wireless-A) uses the 5 GHz frequency </a:t>
            </a:r>
            <a:r>
              <a:rPr lang="en-US" altLang="ja-JP" sz="3600" b="0" dirty="0" smtClean="0">
                <a:latin typeface="Agency FB" panose="020B0503020202020204" pitchFamily="34" charset="0"/>
              </a:rPr>
              <a:t>band allowing higher </a:t>
            </a:r>
            <a:r>
              <a:rPr lang="en-US" altLang="ja-JP" sz="3600" b="0" dirty="0">
                <a:latin typeface="Agency FB" panose="020B0503020202020204" pitchFamily="34" charset="0"/>
              </a:rPr>
              <a:t>speeds (up to 54 Mb/s) and helps avoid interference from devices that cause interference with lower-frequency 802.11b networks. Although real-world 802.11a hardware </a:t>
            </a:r>
            <a:r>
              <a:rPr lang="en-US" altLang="ja-JP" sz="3600" b="0" dirty="0" smtClean="0">
                <a:latin typeface="Agency FB" panose="020B0503020202020204" pitchFamily="34" charset="0"/>
              </a:rPr>
              <a:t>seldom reaches </a:t>
            </a:r>
            <a:r>
              <a:rPr lang="en-US" altLang="ja-JP" sz="3600" b="0" dirty="0">
                <a:latin typeface="Agency FB" panose="020B0503020202020204" pitchFamily="34" charset="0"/>
              </a:rPr>
              <a:t>that </a:t>
            </a:r>
            <a:r>
              <a:rPr lang="en-US" altLang="ja-JP" sz="3600" b="0" dirty="0" smtClean="0">
                <a:latin typeface="Agency FB" panose="020B0503020202020204" pitchFamily="34" charset="0"/>
              </a:rPr>
              <a:t>speed, it maintains </a:t>
            </a:r>
            <a:r>
              <a:rPr lang="en-US" altLang="ja-JP" sz="3600" b="0" dirty="0">
                <a:latin typeface="Agency FB" panose="020B0503020202020204" pitchFamily="34" charset="0"/>
              </a:rPr>
              <a:t>its speeds at both short and long distances. </a:t>
            </a:r>
            <a:r>
              <a:rPr lang="en-US" altLang="ja-JP" sz="3600" b="0" dirty="0" smtClean="0">
                <a:latin typeface="Agency FB" panose="020B0503020202020204" pitchFamily="34" charset="0"/>
              </a:rPr>
              <a:t>Using </a:t>
            </a:r>
            <a:r>
              <a:rPr lang="en-US" altLang="ja-JP" sz="3600" b="0" dirty="0">
                <a:latin typeface="Agency FB" panose="020B0503020202020204" pitchFamily="34" charset="0"/>
              </a:rPr>
              <a:t>the 5 GHz frequency instead of the 2.4 GHz frequency used by 802.11b/g, standard 802.11a hardware cuts itself off from the </a:t>
            </a:r>
            <a:r>
              <a:rPr lang="en-US" altLang="ja-JP" sz="3600" b="0" dirty="0" smtClean="0">
                <a:latin typeface="Agency FB" panose="020B0503020202020204" pitchFamily="34" charset="0"/>
              </a:rPr>
              <a:t>vast </a:t>
            </a:r>
            <a:r>
              <a:rPr lang="en-US" altLang="ja-JP" sz="3600" b="0" dirty="0">
                <a:latin typeface="Agency FB" panose="020B0503020202020204" pitchFamily="34" charset="0"/>
              </a:rPr>
              <a:t>802.11b/g </a:t>
            </a:r>
            <a:r>
              <a:rPr lang="en-US" altLang="ja-JP" sz="3600" b="0" dirty="0" smtClean="0">
                <a:latin typeface="Agency FB" panose="020B0503020202020204" pitchFamily="34" charset="0"/>
              </a:rPr>
              <a:t>universe.</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p:txBody>
      </p:sp>
    </p:spTree>
    <p:extLst>
      <p:ext uri="{BB962C8B-B14F-4D97-AF65-F5344CB8AC3E}">
        <p14:creationId xmlns:p14="http://schemas.microsoft.com/office/powerpoint/2010/main" val="180592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ChangeArrowheads="1"/>
          </p:cNvSpPr>
          <p:nvPr>
            <p:ph type="ctrTitle"/>
          </p:nvPr>
        </p:nvSpPr>
        <p:spPr bwMode="auto">
          <a:xfrm>
            <a:off x="1065213" y="564011"/>
            <a:ext cx="861059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lvl="0" algn="ctr">
              <a:lnSpc>
                <a:spcPct val="100000"/>
              </a:lnSpc>
            </a:pPr>
            <a: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t>EVOLUTION AND COMPARISON OF NETWORK PROTOCOLS</a:t>
            </a:r>
            <a:b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b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Today’s Wireless Network Protocols</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a:p>
            <a:pPr lvl="0">
              <a:lnSpc>
                <a:spcPct val="100000"/>
              </a:lnSpc>
            </a:pPr>
            <a:r>
              <a:rPr lang="en-US" altLang="ja-JP" sz="3600" b="0" dirty="0" smtClean="0">
                <a:latin typeface="Agency FB" panose="020B0503020202020204" pitchFamily="34" charset="0"/>
              </a:rPr>
              <a:t>IEEE 802.11g</a:t>
            </a:r>
            <a:r>
              <a:rPr lang="en-US" altLang="ja-JP" sz="3600" b="0" dirty="0">
                <a:latin typeface="Agency FB" panose="020B0503020202020204" pitchFamily="34" charset="0"/>
              </a:rPr>
              <a:t> </a:t>
            </a:r>
            <a:r>
              <a:rPr lang="en-US" altLang="ja-JP" sz="3600" b="0" dirty="0" smtClean="0">
                <a:latin typeface="Agency FB" panose="020B0503020202020204" pitchFamily="34" charset="0"/>
              </a:rPr>
              <a:t>(Wireless-G) </a:t>
            </a:r>
            <a:r>
              <a:rPr lang="en-US" altLang="ja-JP" sz="3600" b="0" dirty="0">
                <a:latin typeface="Agency FB" panose="020B0503020202020204" pitchFamily="34" charset="0"/>
              </a:rPr>
              <a:t>offers compatibility with 802.11b along with higher speeds. The final 802.11g standard was ratified in </a:t>
            </a:r>
            <a:r>
              <a:rPr lang="en-US" altLang="ja-JP" sz="3600" b="0" dirty="0" smtClean="0">
                <a:latin typeface="Agency FB" panose="020B0503020202020204" pitchFamily="34" charset="0"/>
              </a:rPr>
              <a:t>mid-2003</a:t>
            </a:r>
            <a:r>
              <a:rPr lang="en-US" altLang="ja-JP" sz="3600" b="0" dirty="0">
                <a:latin typeface="Agency FB" panose="020B0503020202020204" pitchFamily="34" charset="0"/>
              </a:rPr>
              <a:t>;</a:t>
            </a:r>
            <a:r>
              <a:rPr lang="en-US" altLang="ja-JP" sz="3600" b="0" dirty="0" smtClean="0">
                <a:latin typeface="Agency FB" panose="020B0503020202020204" pitchFamily="34" charset="0"/>
              </a:rPr>
              <a:t> early </a:t>
            </a:r>
            <a:r>
              <a:rPr lang="en-US" altLang="ja-JP" sz="3600" b="0" dirty="0">
                <a:latin typeface="Agency FB" panose="020B0503020202020204" pitchFamily="34" charset="0"/>
              </a:rPr>
              <a:t>802.11g hardware was slower and less compatible than the specification promised. In some cases, problems with early-release 802.11g hardware can be solved through firmware or driver upgrades</a:t>
            </a:r>
            <a:r>
              <a:rPr lang="en-US" altLang="ja-JP" sz="3600" b="0" dirty="0" smtClean="0">
                <a:latin typeface="Agency FB" panose="020B0503020202020204" pitchFamily="34" charset="0"/>
              </a:rPr>
              <a:t>.</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p:txBody>
      </p:sp>
    </p:spTree>
    <p:extLst>
      <p:ext uri="{BB962C8B-B14F-4D97-AF65-F5344CB8AC3E}">
        <p14:creationId xmlns:p14="http://schemas.microsoft.com/office/powerpoint/2010/main" val="211966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ChangeArrowheads="1"/>
          </p:cNvSpPr>
          <p:nvPr>
            <p:ph type="ctrTitle"/>
          </p:nvPr>
        </p:nvSpPr>
        <p:spPr bwMode="auto">
          <a:xfrm>
            <a:off x="1065213" y="564011"/>
            <a:ext cx="861059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lvl="0" algn="ctr">
              <a:lnSpc>
                <a:spcPct val="100000"/>
              </a:lnSpc>
            </a:pPr>
            <a: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t>EVOLUTION </a:t>
            </a:r>
            <a:r>
              <a:rPr lang="en-US" altLang="en-US" sz="3600" b="0" dirty="0" smtClean="0">
                <a:latin typeface="Agency FB" panose="020B0503020202020204" pitchFamily="34" charset="0"/>
                <a:ea typeface="Times New Roman" panose="02020603050405020304" pitchFamily="18" charset="0"/>
                <a:cs typeface="Times New Roman" panose="02020603050405020304" pitchFamily="18" charset="0"/>
              </a:rPr>
              <a:t>AND </a:t>
            </a:r>
            <a: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t>COMPARISON OF NETWORK PROTOCOLS</a:t>
            </a:r>
            <a:b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b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Conclusion</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a:p>
            <a:pPr lvl="0">
              <a:lnSpc>
                <a:spcPct val="100000"/>
              </a:lnSpc>
            </a:pPr>
            <a:r>
              <a:rPr lang="en-US" altLang="ja-JP" sz="36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t/>
            </a:r>
            <a:br>
              <a:rPr lang="en-US" altLang="ja-JP" sz="36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br>
            <a:r>
              <a:rPr lang="en-US" altLang="ja-JP" sz="36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t>Just a few decades into the evolution of the Internet. As we advance through the 21st century, advancements in IPv6 will bring address capacity that can handle the connected, Internet of Things. </a:t>
            </a:r>
            <a:br>
              <a:rPr lang="en-US" altLang="ja-JP" sz="36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br>
            <a:r>
              <a:rPr lang="en-US" altLang="ja-JP" sz="36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t>Our society is a global scale, with our mobility increasing, we are exchanging ideas and concepts at a faster pace.  </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p:txBody>
      </p:sp>
    </p:spTree>
    <p:extLst>
      <p:ext uri="{BB962C8B-B14F-4D97-AF65-F5344CB8AC3E}">
        <p14:creationId xmlns:p14="http://schemas.microsoft.com/office/powerpoint/2010/main" val="21270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ChangeArrowheads="1"/>
          </p:cNvSpPr>
          <p:nvPr>
            <p:ph type="ctrTitle"/>
          </p:nvPr>
        </p:nvSpPr>
        <p:spPr bwMode="auto">
          <a:xfrm>
            <a:off x="1065213" y="687123"/>
            <a:ext cx="8610599"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lvl="0" algn="ctr">
              <a:lnSpc>
                <a:spcPct val="100000"/>
              </a:lnSpc>
            </a:pPr>
            <a: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t>EVOLUTION AND COMPARISON OF NETWORK PROTOCOLS</a:t>
            </a:r>
            <a:b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b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References</a:t>
            </a:r>
            <a:b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b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
            </a:r>
            <a:b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br>
            <a:r>
              <a:rPr lang="en-US" altLang="ja-JP" sz="3600" b="0" dirty="0">
                <a:solidFill>
                  <a:srgbClr val="0563C1"/>
                </a:solidFill>
                <a:latin typeface="Agency FB" panose="020B0503020202020204" pitchFamily="34" charset="0"/>
                <a:ea typeface="SimSun" panose="02010600030101010101" pitchFamily="2" charset="-122"/>
                <a:cs typeface="Times New Roman" panose="02020603050405020304" pitchFamily="18" charset="0"/>
              </a:rPr>
              <a:t/>
            </a:r>
            <a:br>
              <a:rPr lang="en-US" altLang="ja-JP" sz="3600" b="0" dirty="0">
                <a:solidFill>
                  <a:srgbClr val="0563C1"/>
                </a:solidFill>
                <a:latin typeface="Agency FB" panose="020B0503020202020204" pitchFamily="34" charset="0"/>
                <a:ea typeface="SimSun" panose="02010600030101010101" pitchFamily="2" charset="-122"/>
                <a:cs typeface="Times New Roman" panose="02020603050405020304" pitchFamily="18" charset="0"/>
              </a:rPr>
            </a:br>
            <a:r>
              <a:rPr lang="en-US" altLang="ja-JP" sz="3600" b="0" dirty="0">
                <a:solidFill>
                  <a:srgbClr val="0563C1"/>
                </a:solidFill>
                <a:latin typeface="Agency FB" panose="020B0503020202020204" pitchFamily="34" charset="0"/>
                <a:ea typeface="SimSun" panose="02010600030101010101" pitchFamily="2" charset="-122"/>
                <a:cs typeface="Times New Roman" panose="02020603050405020304" pitchFamily="18" charset="0"/>
              </a:rPr>
              <a:t/>
            </a:r>
            <a:br>
              <a:rPr lang="en-US" altLang="ja-JP" sz="3600" b="0" dirty="0">
                <a:solidFill>
                  <a:srgbClr val="0563C1"/>
                </a:solidFill>
                <a:latin typeface="Agency FB" panose="020B0503020202020204" pitchFamily="34" charset="0"/>
                <a:ea typeface="SimSun" panose="02010600030101010101" pitchFamily="2" charset="-122"/>
                <a:cs typeface="Times New Roman" panose="02020603050405020304" pitchFamily="18" charset="0"/>
              </a:rPr>
            </a:br>
            <a:r>
              <a:rPr lang="en-US" altLang="ja-JP" sz="36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t/>
            </a:r>
            <a:br>
              <a:rPr lang="en-US" altLang="ja-JP" sz="36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br>
            <a:r>
              <a:rPr lang="en-US" altLang="ja-JP" sz="3600" b="0" dirty="0">
                <a:solidFill>
                  <a:srgbClr val="0563C1"/>
                </a:solidFill>
                <a:latin typeface="Agency FB" panose="020B0503020202020204" pitchFamily="34" charset="0"/>
                <a:ea typeface="SimSun" panose="02010600030101010101" pitchFamily="2" charset="-122"/>
                <a:cs typeface="Times New Roman" panose="02020603050405020304" pitchFamily="18" charset="0"/>
              </a:rPr>
              <a:t/>
            </a:r>
            <a:br>
              <a:rPr lang="en-US" altLang="ja-JP" sz="3600" b="0" dirty="0">
                <a:solidFill>
                  <a:srgbClr val="0563C1"/>
                </a:solidFill>
                <a:latin typeface="Agency FB" panose="020B0503020202020204" pitchFamily="34" charset="0"/>
                <a:ea typeface="SimSun" panose="02010600030101010101" pitchFamily="2" charset="-122"/>
                <a:cs typeface="Times New Roman" panose="02020603050405020304" pitchFamily="18" charset="0"/>
              </a:rPr>
            </a:br>
            <a:r>
              <a:rPr lang="en-US" altLang="ja-JP" sz="36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t/>
            </a:r>
            <a:br>
              <a:rPr lang="en-US" altLang="ja-JP" sz="36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br>
            <a:endParaRPr kumimoji="0" lang="en-US" altLang="ja-JP" sz="2000" b="0" i="0" strike="noStrike" cap="none" normalizeH="0" baseline="0" dirty="0" smtClean="0">
              <a:ln>
                <a:noFill/>
              </a:ln>
              <a:solidFill>
                <a:schemeClr val="tx1"/>
              </a:solidFill>
              <a:effectLst/>
              <a:latin typeface="Agency FB" panose="020B0503020202020204" pitchFamily="34" charset="0"/>
            </a:endParaRPr>
          </a:p>
        </p:txBody>
      </p:sp>
      <p:sp>
        <p:nvSpPr>
          <p:cNvPr id="4" name="Title 2"/>
          <p:cNvSpPr txBox="1">
            <a:spLocks noChangeArrowheads="1"/>
          </p:cNvSpPr>
          <p:nvPr/>
        </p:nvSpPr>
        <p:spPr bwMode="auto">
          <a:xfrm>
            <a:off x="1065212" y="-513205"/>
            <a:ext cx="8610599"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indent="457200" algn="l" defTabSz="914400" rtl="0" eaLnBrk="0" fontAlgn="base" latinLnBrk="0" hangingPunct="0">
              <a:lnSpc>
                <a:spcPct val="80000"/>
              </a:lnSpc>
              <a:spcBef>
                <a:spcPct val="0"/>
              </a:spcBef>
              <a:spcAft>
                <a:spcPct val="0"/>
              </a:spcAft>
              <a:buNone/>
              <a:tabLst>
                <a:tab pos="5937250" algn="r"/>
              </a:tabLst>
              <a:defRPr sz="5400" b="1" kern="1200">
                <a:solidFill>
                  <a:schemeClr val="tx1"/>
                </a:solidFill>
                <a:latin typeface="Arial" panose="020B0604020202020204" pitchFamily="34" charset="0"/>
                <a:ea typeface="+mj-ea"/>
                <a:cs typeface="+mj-cs"/>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algn="ctr">
              <a:lnSpc>
                <a:spcPct val="100000"/>
              </a:lnSpc>
            </a:pPr>
            <a:endParaRPr lang="en-US" altLang="en-US" sz="2400" b="0" dirty="0" smtClean="0">
              <a:latin typeface="Agency FB" panose="020B0503020202020204" pitchFamily="34" charset="0"/>
              <a:ea typeface="Times New Roman" panose="02020603050405020304" pitchFamily="18" charset="0"/>
              <a:cs typeface="Times New Roman" panose="02020603050405020304" pitchFamily="18" charset="0"/>
            </a:endParaRPr>
          </a:p>
          <a:p>
            <a:pPr algn="ctr">
              <a:lnSpc>
                <a:spcPct val="100000"/>
              </a:lnSpc>
            </a:pPr>
            <a:endParaRPr lang="en-US" altLang="ja-JP" sz="24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endParaRPr>
          </a:p>
          <a:p>
            <a:pPr algn="ctr">
              <a:lnSpc>
                <a:spcPct val="100000"/>
              </a:lnSpc>
            </a:pPr>
            <a:endParaRPr lang="en-US" altLang="ja-JP" sz="2400" b="0" dirty="0">
              <a:solidFill>
                <a:srgbClr val="0563C1"/>
              </a:solidFill>
              <a:latin typeface="Agency FB" panose="020B0503020202020204" pitchFamily="34" charset="0"/>
              <a:ea typeface="SimSun" panose="02010600030101010101" pitchFamily="2" charset="-122"/>
              <a:cs typeface="Times New Roman" panose="02020603050405020304" pitchFamily="18" charset="0"/>
            </a:endParaRPr>
          </a:p>
          <a:p>
            <a:pPr algn="ctr">
              <a:lnSpc>
                <a:spcPct val="100000"/>
              </a:lnSpc>
            </a:pPr>
            <a:endParaRPr lang="en-US" altLang="ja-JP" sz="2400" b="0" dirty="0">
              <a:solidFill>
                <a:srgbClr val="0563C1"/>
              </a:solidFill>
              <a:latin typeface="Agency FB" panose="020B0503020202020204" pitchFamily="34" charset="0"/>
              <a:ea typeface="SimSun" panose="02010600030101010101" pitchFamily="2" charset="-122"/>
              <a:cs typeface="Times New Roman" panose="02020603050405020304" pitchFamily="18" charset="0"/>
            </a:endParaRPr>
          </a:p>
          <a:p>
            <a:pPr algn="ctr">
              <a:lnSpc>
                <a:spcPct val="100000"/>
              </a:lnSpc>
            </a:pPr>
            <a:endParaRPr lang="en-US" altLang="ja-JP" sz="24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endParaRPr>
          </a:p>
          <a:p>
            <a:pPr>
              <a:lnSpc>
                <a:spcPct val="100000"/>
              </a:lnSpc>
            </a:pPr>
            <a:r>
              <a:rPr lang="en-US" altLang="ja-JP" sz="24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t/>
            </a:r>
            <a:br>
              <a:rPr lang="en-US" altLang="ja-JP" sz="24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br>
            <a:r>
              <a:rPr lang="en-US" altLang="ja-JP" sz="24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t/>
            </a:r>
            <a:br>
              <a:rPr lang="en-US" altLang="ja-JP" sz="24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br>
            <a:r>
              <a:rPr lang="en-US" altLang="ja-JP" sz="24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t>Mueller, S. (Aug 2011). Upgrading And Repairing PCs (20th ed.). Que. Retrieved from </a:t>
            </a:r>
            <a:r>
              <a:rPr lang="en-US" altLang="ja-JP" sz="24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hlinkClick r:id="rId3"/>
              </a:rPr>
              <a:t>http://www.tomshardware.com/print/local-area-network-wi-fi-wireless,reviews-3020.html</a:t>
            </a:r>
            <a:r>
              <a:rPr lang="en-US" altLang="ja-JP" sz="24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t/>
            </a:r>
            <a:br>
              <a:rPr lang="en-US" altLang="ja-JP" sz="24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br>
            <a:r>
              <a:rPr lang="en-US" altLang="ja-JP" sz="24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t/>
            </a:r>
            <a:br>
              <a:rPr lang="en-US" altLang="ja-JP" sz="24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br>
            <a:r>
              <a:rPr lang="en-US" altLang="ja-JP" sz="24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t>Network Protocol - Types of Network Protocols. (2016, Feb 9). Retrieved from All-In-One Diagram Software for Flowchart, Org Chart and Mind Map: </a:t>
            </a:r>
            <a:r>
              <a:rPr lang="en-US" altLang="ja-JP" sz="24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hlinkClick r:id="rId4"/>
              </a:rPr>
              <a:t>https://www.edrawsoft.com/Network-Protocol.php</a:t>
            </a:r>
            <a:r>
              <a:rPr lang="en-US" altLang="ja-JP" sz="24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t/>
            </a:r>
            <a:br>
              <a:rPr lang="en-US" altLang="ja-JP" sz="24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br>
            <a:r>
              <a:rPr lang="en-US" altLang="ja-JP" sz="24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t/>
            </a:r>
            <a:br>
              <a:rPr lang="en-US" altLang="ja-JP" sz="24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br>
            <a:r>
              <a:rPr lang="en-US" altLang="ja-JP" sz="24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t>Panko, R. R. (2009). Business Data </a:t>
            </a:r>
            <a:r>
              <a:rPr lang="en-US" altLang="ja-JP" sz="2400" b="0" dirty="0" err="1"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t>Networksand</a:t>
            </a:r>
            <a:r>
              <a:rPr lang="en-US" altLang="ja-JP" sz="2400" b="0" dirty="0" smtClean="0">
                <a:solidFill>
                  <a:srgbClr val="0563C1"/>
                </a:solidFill>
                <a:latin typeface="Agency FB" panose="020B0503020202020204" pitchFamily="34" charset="0"/>
                <a:ea typeface="SimSun" panose="02010600030101010101" pitchFamily="2" charset="-122"/>
                <a:cs typeface="Times New Roman" panose="02020603050405020304" pitchFamily="18" charset="0"/>
              </a:rPr>
              <a:t> Telecommunications (7th ed.). Upper Saddle River, New Jersey: Pearson Education, Inc.</a:t>
            </a:r>
            <a:endParaRPr lang="en-US" altLang="ja-JP" sz="2400" b="0" dirty="0" smtClean="0">
              <a:latin typeface="Agency FB" panose="020B0503020202020204" pitchFamily="34" charset="0"/>
            </a:endParaRPr>
          </a:p>
        </p:txBody>
      </p:sp>
    </p:spTree>
    <p:extLst>
      <p:ext uri="{BB962C8B-B14F-4D97-AF65-F5344CB8AC3E}">
        <p14:creationId xmlns:p14="http://schemas.microsoft.com/office/powerpoint/2010/main" val="219435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ChangeArrowheads="1"/>
          </p:cNvSpPr>
          <p:nvPr>
            <p:ph type="ctrTitle"/>
          </p:nvPr>
        </p:nvSpPr>
        <p:spPr bwMode="auto">
          <a:xfrm>
            <a:off x="1065213" y="564012"/>
            <a:ext cx="861059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lvl="0" algn="ctr">
              <a:lnSpc>
                <a:spcPct val="100000"/>
              </a:lnSpc>
            </a:pPr>
            <a: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t>EVOLUTION AND COMPARISON OF NETWORK PROTOCOLS</a:t>
            </a:r>
            <a:b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br>
            <a: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t>Agenda</a:t>
            </a:r>
            <a:endParaRPr kumimoji="0" lang="en-US" altLang="en-US" sz="3600" b="0" i="0" u="none" strike="noStrike" cap="none" normalizeH="0" baseline="0" dirty="0" smtClean="0">
              <a:ln>
                <a:noFill/>
              </a:ln>
              <a:solidFill>
                <a:schemeClr val="tx1"/>
              </a:solidFill>
              <a:effectLst/>
              <a:latin typeface="Agency FB" panose="020B0503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5937250" algn="r"/>
              </a:tabLst>
            </a:pP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Introduction</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5937250" algn="r"/>
              </a:tabLst>
            </a:pP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Choices of Network Protocols</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5937250" algn="r"/>
              </a:tabLst>
            </a:pP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Early Network Protocols</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5937250" algn="r"/>
              </a:tabLst>
            </a:pP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Today’s Wired Network Protocols</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5937250" algn="r"/>
              </a:tabLst>
            </a:pP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Today’s Wireless Network Protocols</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5937250" algn="r"/>
              </a:tabLst>
            </a:pP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Conclusion</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5937250" algn="r"/>
              </a:tabLst>
            </a:pP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References</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p:txBody>
      </p:sp>
    </p:spTree>
    <p:extLst>
      <p:ext uri="{BB962C8B-B14F-4D97-AF65-F5344CB8AC3E}">
        <p14:creationId xmlns:p14="http://schemas.microsoft.com/office/powerpoint/2010/main" val="161574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212" y="149087"/>
            <a:ext cx="10256520" cy="6410325"/>
          </a:xfrm>
          <a:prstGeom prst="rect">
            <a:avLst/>
          </a:prstGeom>
        </p:spPr>
      </p:pic>
      <p:sp>
        <p:nvSpPr>
          <p:cNvPr id="5" name="Title 1"/>
          <p:cNvSpPr txBox="1">
            <a:spLocks/>
          </p:cNvSpPr>
          <p:nvPr/>
        </p:nvSpPr>
        <p:spPr>
          <a:xfrm>
            <a:off x="1065212" y="457200"/>
            <a:ext cx="6553200" cy="1125772"/>
          </a:xfrm>
          <a:prstGeom prst="rect">
            <a:avLst/>
          </a:prstGeom>
          <a:noFill/>
        </p:spPr>
        <p:txBody>
          <a:bodyPr vert="horz" lIns="91440" tIns="45720" rIns="91440" bIns="45720" rtlCol="0" anchor="b">
            <a:noAutofit/>
          </a:bodyPr>
          <a:lstStyle>
            <a:lvl1pPr algn="l" defTabSz="914400" rtl="0" eaLnBrk="1" latinLnBrk="0" hangingPunct="1">
              <a:lnSpc>
                <a:spcPct val="80000"/>
              </a:lnSpc>
              <a:spcBef>
                <a:spcPct val="0"/>
              </a:spcBef>
              <a:buNone/>
              <a:defRPr sz="5400" b="1" kern="1200">
                <a:solidFill>
                  <a:schemeClr val="accent1"/>
                </a:solidFill>
                <a:latin typeface="+mj-lt"/>
                <a:ea typeface="+mj-ea"/>
                <a:cs typeface="+mj-cs"/>
              </a:defRPr>
            </a:lvl1pPr>
          </a:lstStyle>
          <a:p>
            <a:pPr algn="ctr">
              <a:lnSpc>
                <a:spcPct val="100000"/>
              </a:lnSpc>
            </a:pPr>
            <a:r>
              <a:rPr lang="en-US" sz="4800" b="0" dirty="0" smtClean="0">
                <a:solidFill>
                  <a:schemeClr val="tx1"/>
                </a:solidFill>
                <a:latin typeface="Aldhabi" panose="01000000000000000000" pitchFamily="2" charset="-78"/>
                <a:cs typeface="Aldhabi" panose="01000000000000000000" pitchFamily="2" charset="-78"/>
              </a:rPr>
              <a:t>Team Case Study: </a:t>
            </a:r>
            <a:br>
              <a:rPr lang="en-US" sz="4800" b="0" dirty="0" smtClean="0">
                <a:solidFill>
                  <a:schemeClr val="tx1"/>
                </a:solidFill>
                <a:latin typeface="Aldhabi" panose="01000000000000000000" pitchFamily="2" charset="-78"/>
                <a:cs typeface="Aldhabi" panose="01000000000000000000" pitchFamily="2" charset="-78"/>
              </a:rPr>
            </a:br>
            <a:r>
              <a:rPr lang="en-US" sz="7200" b="0" baseline="30000" dirty="0" smtClean="0">
                <a:solidFill>
                  <a:schemeClr val="tx1"/>
                </a:solidFill>
                <a:latin typeface="Aldhabi" panose="01000000000000000000" pitchFamily="2" charset="-78"/>
                <a:cs typeface="Aldhabi" panose="01000000000000000000" pitchFamily="2" charset="-78"/>
              </a:rPr>
              <a:t>e-Commerce Success of </a:t>
            </a:r>
            <a:r>
              <a:rPr lang="en-US" sz="7200" b="0" u="sng" baseline="30000" dirty="0" smtClean="0">
                <a:solidFill>
                  <a:schemeClr val="tx1"/>
                </a:solidFill>
                <a:latin typeface="Aldhabi" panose="01000000000000000000" pitchFamily="2" charset="-78"/>
                <a:cs typeface="Aldhabi" panose="01000000000000000000" pitchFamily="2" charset="-78"/>
              </a:rPr>
              <a:t>Answers.com</a:t>
            </a:r>
            <a:r>
              <a:rPr lang="en-US" sz="7200" b="0" baseline="30000" dirty="0" smtClean="0">
                <a:solidFill>
                  <a:schemeClr val="tx1"/>
                </a:solidFill>
                <a:latin typeface="Aldhabi" panose="01000000000000000000" pitchFamily="2" charset="-78"/>
                <a:cs typeface="Aldhabi" panose="01000000000000000000" pitchFamily="2" charset="-78"/>
              </a:rPr>
              <a:t> </a:t>
            </a:r>
            <a:endParaRPr lang="en-US" sz="7200" b="0" baseline="30000" dirty="0">
              <a:solidFill>
                <a:schemeClr val="tx1"/>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73337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ChangeArrowheads="1"/>
          </p:cNvSpPr>
          <p:nvPr>
            <p:ph type="ctrTitle"/>
          </p:nvPr>
        </p:nvSpPr>
        <p:spPr bwMode="auto">
          <a:xfrm>
            <a:off x="1065213" y="564012"/>
            <a:ext cx="861059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lvl="0" algn="ctr">
              <a:lnSpc>
                <a:spcPct val="100000"/>
              </a:lnSpc>
            </a:pPr>
            <a: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t>EVOLUTION AND COMPARISON OF NETWORK PROTOCOLS</a:t>
            </a:r>
            <a:b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b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Introduction</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a:p>
            <a:pPr lvl="0">
              <a:lnSpc>
                <a:spcPct val="100000"/>
              </a:lnSpc>
            </a:pPr>
            <a:r>
              <a:rPr lang="en-US" altLang="ja-JP" sz="3600" b="0" dirty="0" smtClean="0">
                <a:latin typeface="Agency FB" panose="020B0503020202020204" pitchFamily="34" charset="0"/>
                <a:ea typeface="SimSun" panose="02010600030101010101" pitchFamily="2" charset="-122"/>
                <a:cs typeface="Times New Roman" panose="02020603050405020304" pitchFamily="18" charset="0"/>
              </a:rPr>
              <a:t/>
            </a:r>
            <a:br>
              <a:rPr lang="en-US" altLang="ja-JP" sz="3600" b="0" dirty="0" smtClean="0">
                <a:latin typeface="Agency FB" panose="020B0503020202020204" pitchFamily="34" charset="0"/>
                <a:ea typeface="SimSun" panose="02010600030101010101" pitchFamily="2" charset="-122"/>
                <a:cs typeface="Times New Roman" panose="02020603050405020304" pitchFamily="18" charset="0"/>
              </a:rPr>
            </a:br>
            <a:r>
              <a:rPr lang="en-US" altLang="ja-JP" sz="3600" b="0" dirty="0" smtClean="0">
                <a:latin typeface="Agency FB" panose="020B0503020202020204" pitchFamily="34" charset="0"/>
                <a:ea typeface="SimSun" panose="02010600030101010101" pitchFamily="2" charset="-122"/>
                <a:cs typeface="Times New Roman" panose="02020603050405020304" pitchFamily="18" charset="0"/>
              </a:rPr>
              <a:t>What </a:t>
            </a:r>
            <a:r>
              <a:rPr lang="en-US" altLang="ja-JP" sz="3600" b="0" dirty="0">
                <a:latin typeface="Agency FB" panose="020B0503020202020204" pitchFamily="34" charset="0"/>
                <a:ea typeface="SimSun" panose="02010600030101010101" pitchFamily="2" charset="-122"/>
                <a:cs typeface="Times New Roman" panose="02020603050405020304" pitchFamily="18" charset="0"/>
              </a:rPr>
              <a:t>are Network Standards (Protocols)? </a:t>
            </a:r>
            <a:r>
              <a:rPr lang="en-US" altLang="ja-JP" sz="3600" b="0" dirty="0" smtClean="0">
                <a:latin typeface="Agency FB" panose="020B0503020202020204" pitchFamily="34" charset="0"/>
                <a:ea typeface="SimSun" panose="02010600030101010101" pitchFamily="2" charset="-122"/>
                <a:cs typeface="Times New Roman" panose="02020603050405020304" pitchFamily="18" charset="0"/>
              </a:rPr>
              <a:t/>
            </a:r>
            <a:br>
              <a:rPr lang="en-US" altLang="ja-JP" sz="3600" b="0" dirty="0" smtClean="0">
                <a:latin typeface="Agency FB" panose="020B0503020202020204" pitchFamily="34" charset="0"/>
                <a:ea typeface="SimSun" panose="02010600030101010101" pitchFamily="2" charset="-122"/>
                <a:cs typeface="Times New Roman" panose="02020603050405020304" pitchFamily="18" charset="0"/>
              </a:rPr>
            </a:br>
            <a:r>
              <a:rPr lang="en-US" altLang="ja-JP" sz="3600" b="0" dirty="0">
                <a:latin typeface="Agency FB" panose="020B0503020202020204" pitchFamily="34" charset="0"/>
                <a:ea typeface="SimSun" panose="02010600030101010101" pitchFamily="2" charset="-122"/>
                <a:cs typeface="Times New Roman" panose="02020603050405020304" pitchFamily="18" charset="0"/>
              </a:rPr>
              <a:t/>
            </a:r>
            <a:br>
              <a:rPr lang="en-US" altLang="ja-JP" sz="3600" b="0" dirty="0">
                <a:latin typeface="Agency FB" panose="020B0503020202020204" pitchFamily="34" charset="0"/>
                <a:ea typeface="SimSun" panose="02010600030101010101" pitchFamily="2" charset="-122"/>
                <a:cs typeface="Times New Roman" panose="02020603050405020304" pitchFamily="18" charset="0"/>
              </a:rPr>
            </a:br>
            <a:r>
              <a:rPr lang="en-US" altLang="ja-JP" sz="3600" b="0" dirty="0" smtClean="0">
                <a:latin typeface="Agency FB" panose="020B0503020202020204" pitchFamily="34" charset="0"/>
                <a:ea typeface="SimSun" panose="02010600030101010101" pitchFamily="2" charset="-122"/>
                <a:cs typeface="Times New Roman" panose="02020603050405020304" pitchFamily="18" charset="0"/>
              </a:rPr>
              <a:t>Rules </a:t>
            </a:r>
            <a:r>
              <a:rPr lang="en-US" altLang="ja-JP" sz="3600" b="0" dirty="0">
                <a:latin typeface="Agency FB" panose="020B0503020202020204" pitchFamily="34" charset="0"/>
                <a:ea typeface="SimSun" panose="02010600030101010101" pitchFamily="2" charset="-122"/>
                <a:cs typeface="Times New Roman" panose="02020603050405020304" pitchFamily="18" charset="0"/>
              </a:rPr>
              <a:t>that govern the exchange of messages between hardware and software processes on different computers, including messages (ordering, semantics, and syntax), reliability, and connection orientation. </a:t>
            </a:r>
            <a:endPar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8716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ChangeArrowheads="1"/>
          </p:cNvSpPr>
          <p:nvPr>
            <p:ph type="ctrTitle"/>
          </p:nvPr>
        </p:nvSpPr>
        <p:spPr bwMode="auto">
          <a:xfrm>
            <a:off x="1065213" y="564012"/>
            <a:ext cx="861059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lvl="0" algn="ctr">
              <a:lnSpc>
                <a:spcPct val="100000"/>
              </a:lnSpc>
            </a:pPr>
            <a: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t>EVOLUTION AND COMPARISON OF NETWORK PROTOCOLS</a:t>
            </a:r>
            <a:b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b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Choices of Network Protocols</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a:p>
            <a:pPr lvl="0" indent="0">
              <a:lnSpc>
                <a:spcPct val="100000"/>
              </a:lnSpc>
            </a:pPr>
            <a:r>
              <a:rPr lang="en-US" altLang="ja-JP" sz="3600" b="0" dirty="0" smtClean="0">
                <a:latin typeface="Agency FB" panose="020B0503020202020204" pitchFamily="34" charset="0"/>
                <a:ea typeface="SimSun" panose="02010600030101010101" pitchFamily="2" charset="-122"/>
                <a:cs typeface="Times New Roman" panose="02020603050405020304" pitchFamily="18" charset="0"/>
              </a:rPr>
              <a:t>The </a:t>
            </a:r>
            <a:r>
              <a:rPr lang="en-US" altLang="ja-JP" sz="3600" b="0" dirty="0">
                <a:latin typeface="Agency FB" panose="020B0503020202020204" pitchFamily="34" charset="0"/>
                <a:ea typeface="SimSun" panose="02010600030101010101" pitchFamily="2" charset="-122"/>
                <a:cs typeface="Times New Roman" panose="02020603050405020304" pitchFamily="18" charset="0"/>
              </a:rPr>
              <a:t>first choice in a network design is the topography. </a:t>
            </a:r>
            <a:r>
              <a:rPr lang="en-US" altLang="ja-JP" sz="3600" b="0" dirty="0" smtClean="0">
                <a:latin typeface="Agency FB" panose="020B0503020202020204" pitchFamily="34" charset="0"/>
                <a:ea typeface="SimSun" panose="02010600030101010101" pitchFamily="2" charset="-122"/>
                <a:cs typeface="Times New Roman" panose="02020603050405020304" pitchFamily="18" charset="0"/>
              </a:rPr>
              <a:t/>
            </a:r>
            <a:br>
              <a:rPr lang="en-US" altLang="ja-JP" sz="3600" b="0" dirty="0" smtClean="0">
                <a:latin typeface="Agency FB" panose="020B0503020202020204" pitchFamily="34" charset="0"/>
                <a:ea typeface="SimSun" panose="02010600030101010101" pitchFamily="2" charset="-122"/>
                <a:cs typeface="Times New Roman" panose="02020603050405020304" pitchFamily="18" charset="0"/>
              </a:rPr>
            </a:br>
            <a:r>
              <a:rPr lang="en-US" altLang="ja-JP" sz="3600" b="0" dirty="0" smtClean="0">
                <a:latin typeface="Agency FB" panose="020B0503020202020204" pitchFamily="34" charset="0"/>
                <a:ea typeface="SimSun" panose="02010600030101010101" pitchFamily="2" charset="-122"/>
                <a:cs typeface="Times New Roman" panose="02020603050405020304" pitchFamily="18" charset="0"/>
              </a:rPr>
              <a:t>The </a:t>
            </a:r>
            <a:r>
              <a:rPr lang="en-US" altLang="ja-JP" sz="3600" b="0" dirty="0">
                <a:latin typeface="Agency FB" panose="020B0503020202020204" pitchFamily="34" charset="0"/>
                <a:ea typeface="SimSun" panose="02010600030101010101" pitchFamily="2" charset="-122"/>
                <a:cs typeface="Times New Roman" panose="02020603050405020304" pitchFamily="18" charset="0"/>
              </a:rPr>
              <a:t>most common network protocols are: </a:t>
            </a:r>
            <a:r>
              <a:rPr lang="en-US" altLang="ja-JP" sz="3600" b="0" dirty="0" smtClean="0">
                <a:latin typeface="Agency FB" panose="020B0503020202020204" pitchFamily="34" charset="0"/>
                <a:ea typeface="SimSun" panose="02010600030101010101" pitchFamily="2" charset="-122"/>
                <a:cs typeface="Times New Roman" panose="02020603050405020304" pitchFamily="18" charset="0"/>
              </a:rPr>
              <a:t/>
            </a:r>
            <a:br>
              <a:rPr lang="en-US" altLang="ja-JP" sz="3600" b="0" dirty="0" smtClean="0">
                <a:latin typeface="Agency FB" panose="020B0503020202020204" pitchFamily="34" charset="0"/>
                <a:ea typeface="SimSun" panose="02010600030101010101" pitchFamily="2" charset="-122"/>
                <a:cs typeface="Times New Roman" panose="02020603050405020304" pitchFamily="18" charset="0"/>
              </a:rPr>
            </a:br>
            <a:r>
              <a:rPr lang="en-US" altLang="ja-JP" sz="3600" b="0" dirty="0" smtClean="0">
                <a:latin typeface="Agency FB" panose="020B0503020202020204" pitchFamily="34" charset="0"/>
                <a:ea typeface="SimSun" panose="02010600030101010101" pitchFamily="2" charset="-122"/>
                <a:cs typeface="Times New Roman" panose="02020603050405020304" pitchFamily="18" charset="0"/>
              </a:rPr>
              <a:t>- Ethernet</a:t>
            </a:r>
            <a:r>
              <a:rPr lang="en-US" altLang="ja-JP" sz="3600" b="0" dirty="0">
                <a:latin typeface="Agency FB" panose="020B0503020202020204" pitchFamily="34" charset="0"/>
                <a:ea typeface="SimSun" panose="02010600030101010101" pitchFamily="2" charset="-122"/>
                <a:cs typeface="Times New Roman" panose="02020603050405020304" pitchFamily="18" charset="0"/>
              </a:rPr>
              <a:t>, </a:t>
            </a:r>
            <a:r>
              <a:rPr lang="en-US" altLang="ja-JP" sz="3600" b="0" dirty="0" smtClean="0">
                <a:latin typeface="Agency FB" panose="020B0503020202020204" pitchFamily="34" charset="0"/>
                <a:ea typeface="SimSun" panose="02010600030101010101" pitchFamily="2" charset="-122"/>
                <a:cs typeface="Times New Roman" panose="02020603050405020304" pitchFamily="18" charset="0"/>
              </a:rPr>
              <a:t/>
            </a:r>
            <a:br>
              <a:rPr lang="en-US" altLang="ja-JP" sz="3600" b="0" dirty="0" smtClean="0">
                <a:latin typeface="Agency FB" panose="020B0503020202020204" pitchFamily="34" charset="0"/>
                <a:ea typeface="SimSun" panose="02010600030101010101" pitchFamily="2" charset="-122"/>
                <a:cs typeface="Times New Roman" panose="02020603050405020304" pitchFamily="18" charset="0"/>
              </a:rPr>
            </a:br>
            <a:r>
              <a:rPr lang="en-US" altLang="ja-JP" sz="3600" b="0" dirty="0" smtClean="0">
                <a:latin typeface="Agency FB" panose="020B0503020202020204" pitchFamily="34" charset="0"/>
                <a:ea typeface="SimSun" panose="02010600030101010101" pitchFamily="2" charset="-122"/>
                <a:cs typeface="Times New Roman" panose="02020603050405020304" pitchFamily="18" charset="0"/>
              </a:rPr>
              <a:t>- Local </a:t>
            </a:r>
            <a:r>
              <a:rPr lang="en-US" altLang="ja-JP" sz="3600" b="0" dirty="0">
                <a:latin typeface="Agency FB" panose="020B0503020202020204" pitchFamily="34" charset="0"/>
                <a:ea typeface="SimSun" panose="02010600030101010101" pitchFamily="2" charset="-122"/>
                <a:cs typeface="Times New Roman" panose="02020603050405020304" pitchFamily="18" charset="0"/>
              </a:rPr>
              <a:t>Talk, </a:t>
            </a:r>
            <a:r>
              <a:rPr lang="en-US" altLang="ja-JP" sz="3600" b="0" dirty="0" smtClean="0">
                <a:latin typeface="Agency FB" panose="020B0503020202020204" pitchFamily="34" charset="0"/>
                <a:ea typeface="SimSun" panose="02010600030101010101" pitchFamily="2" charset="-122"/>
                <a:cs typeface="Times New Roman" panose="02020603050405020304" pitchFamily="18" charset="0"/>
              </a:rPr>
              <a:t/>
            </a:r>
            <a:br>
              <a:rPr lang="en-US" altLang="ja-JP" sz="3600" b="0" dirty="0" smtClean="0">
                <a:latin typeface="Agency FB" panose="020B0503020202020204" pitchFamily="34" charset="0"/>
                <a:ea typeface="SimSun" panose="02010600030101010101" pitchFamily="2" charset="-122"/>
                <a:cs typeface="Times New Roman" panose="02020603050405020304" pitchFamily="18" charset="0"/>
              </a:rPr>
            </a:br>
            <a:r>
              <a:rPr lang="en-US" altLang="ja-JP" sz="3600" b="0" dirty="0" smtClean="0">
                <a:latin typeface="Agency FB" panose="020B0503020202020204" pitchFamily="34" charset="0"/>
                <a:ea typeface="SimSun" panose="02010600030101010101" pitchFamily="2" charset="-122"/>
                <a:cs typeface="Times New Roman" panose="02020603050405020304" pitchFamily="18" charset="0"/>
              </a:rPr>
              <a:t>- Token </a:t>
            </a:r>
            <a:r>
              <a:rPr lang="en-US" altLang="ja-JP" sz="3600" b="0" dirty="0">
                <a:latin typeface="Agency FB" panose="020B0503020202020204" pitchFamily="34" charset="0"/>
                <a:ea typeface="SimSun" panose="02010600030101010101" pitchFamily="2" charset="-122"/>
                <a:cs typeface="Times New Roman" panose="02020603050405020304" pitchFamily="18" charset="0"/>
              </a:rPr>
              <a:t>Ring, </a:t>
            </a:r>
            <a:r>
              <a:rPr lang="en-US" altLang="ja-JP" sz="3600" b="0" dirty="0" smtClean="0">
                <a:latin typeface="Agency FB" panose="020B0503020202020204" pitchFamily="34" charset="0"/>
                <a:ea typeface="SimSun" panose="02010600030101010101" pitchFamily="2" charset="-122"/>
                <a:cs typeface="Times New Roman" panose="02020603050405020304" pitchFamily="18" charset="0"/>
              </a:rPr>
              <a:t/>
            </a:r>
            <a:br>
              <a:rPr lang="en-US" altLang="ja-JP" sz="3600" b="0" dirty="0" smtClean="0">
                <a:latin typeface="Agency FB" panose="020B0503020202020204" pitchFamily="34" charset="0"/>
                <a:ea typeface="SimSun" panose="02010600030101010101" pitchFamily="2" charset="-122"/>
                <a:cs typeface="Times New Roman" panose="02020603050405020304" pitchFamily="18" charset="0"/>
              </a:rPr>
            </a:br>
            <a:r>
              <a:rPr lang="en-US" altLang="ja-JP" sz="3600" b="0" dirty="0" smtClean="0">
                <a:latin typeface="Agency FB" panose="020B0503020202020204" pitchFamily="34" charset="0"/>
                <a:ea typeface="SimSun" panose="02010600030101010101" pitchFamily="2" charset="-122"/>
                <a:cs typeface="Times New Roman" panose="02020603050405020304" pitchFamily="18" charset="0"/>
              </a:rPr>
              <a:t>- FDDI</a:t>
            </a:r>
            <a:r>
              <a:rPr lang="en-US" altLang="ja-JP" sz="3600" b="0" dirty="0">
                <a:latin typeface="Agency FB" panose="020B0503020202020204" pitchFamily="34" charset="0"/>
                <a:ea typeface="SimSun" panose="02010600030101010101" pitchFamily="2" charset="-122"/>
                <a:cs typeface="Times New Roman" panose="02020603050405020304" pitchFamily="18" charset="0"/>
              </a:rPr>
              <a:t>, </a:t>
            </a:r>
            <a:br>
              <a:rPr lang="en-US" altLang="ja-JP" sz="3600" b="0" dirty="0">
                <a:latin typeface="Agency FB" panose="020B0503020202020204" pitchFamily="34" charset="0"/>
                <a:ea typeface="SimSun" panose="02010600030101010101" pitchFamily="2" charset="-122"/>
                <a:cs typeface="Times New Roman" panose="02020603050405020304" pitchFamily="18" charset="0"/>
              </a:rPr>
            </a:br>
            <a:r>
              <a:rPr lang="en-US" altLang="ja-JP" sz="3600" b="0" dirty="0" smtClean="0">
                <a:latin typeface="Agency FB" panose="020B0503020202020204" pitchFamily="34" charset="0"/>
                <a:ea typeface="SimSun" panose="02010600030101010101" pitchFamily="2" charset="-122"/>
                <a:cs typeface="Times New Roman" panose="02020603050405020304" pitchFamily="18" charset="0"/>
              </a:rPr>
              <a:t>- ATM </a:t>
            </a:r>
            <a:endPar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427412" y="2895600"/>
            <a:ext cx="5548086" cy="3819994"/>
          </a:xfrm>
          <a:prstGeom prst="rect">
            <a:avLst/>
          </a:prstGeom>
        </p:spPr>
      </p:pic>
    </p:spTree>
    <p:extLst>
      <p:ext uri="{BB962C8B-B14F-4D97-AF65-F5344CB8AC3E}">
        <p14:creationId xmlns:p14="http://schemas.microsoft.com/office/powerpoint/2010/main" val="86953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ChangeArrowheads="1"/>
          </p:cNvSpPr>
          <p:nvPr>
            <p:ph type="ctrTitle"/>
          </p:nvPr>
        </p:nvSpPr>
        <p:spPr bwMode="auto">
          <a:xfrm>
            <a:off x="1065213" y="564012"/>
            <a:ext cx="861059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lvl="0" algn="ctr">
              <a:lnSpc>
                <a:spcPct val="100000"/>
              </a:lnSpc>
            </a:pPr>
            <a: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t>EVOLUTION AND COMPARISON OF NETWORK PROTOCOLS</a:t>
            </a:r>
            <a:b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b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Early Network Protocols</a:t>
            </a:r>
          </a:p>
          <a:p>
            <a:pPr marL="0" marR="0" lvl="0" indent="457200" algn="l" defTabSz="914400" rtl="0" eaLnBrk="0" fontAlgn="base" latinLnBrk="0" hangingPunct="0">
              <a:lnSpc>
                <a:spcPct val="100000"/>
              </a:lnSpc>
              <a:spcBef>
                <a:spcPct val="0"/>
              </a:spcBef>
              <a:spcAft>
                <a:spcPct val="0"/>
              </a:spcAft>
              <a:buClrTx/>
              <a:buSzTx/>
              <a:buFontTx/>
              <a:buNone/>
              <a:tabLst>
                <a:tab pos="5937250" algn="r"/>
              </a:tabLst>
            </a:pPr>
            <a:r>
              <a:rPr kumimoji="0" lang="en-US" altLang="ja-JP" sz="3600" b="0" i="0" strike="noStrike" cap="none" normalizeH="0" baseline="0" dirty="0" smtClean="0">
                <a:ln>
                  <a:noFill/>
                </a:ln>
                <a:solidFill>
                  <a:schemeClr val="tx1"/>
                </a:solidFill>
                <a:effectLst/>
                <a:latin typeface="Agency FB" panose="020B0503020202020204" pitchFamily="34" charset="0"/>
              </a:rPr>
              <a:t/>
            </a:r>
            <a:br>
              <a:rPr kumimoji="0" lang="en-US" altLang="ja-JP" sz="3600" b="0" i="0" strike="noStrike" cap="none" normalizeH="0" baseline="0" dirty="0" smtClean="0">
                <a:ln>
                  <a:noFill/>
                </a:ln>
                <a:solidFill>
                  <a:schemeClr val="tx1"/>
                </a:solidFill>
                <a:effectLst/>
                <a:latin typeface="Agency FB" panose="020B0503020202020204" pitchFamily="34" charset="0"/>
              </a:rPr>
            </a:br>
            <a:r>
              <a:rPr lang="en-US" altLang="ja-JP" sz="3600" b="0" dirty="0">
                <a:latin typeface="Agency FB" panose="020B0503020202020204" pitchFamily="34" charset="0"/>
              </a:rPr>
              <a:t/>
            </a:r>
            <a:br>
              <a:rPr lang="en-US" altLang="ja-JP" sz="3600" b="0" dirty="0">
                <a:latin typeface="Agency FB" panose="020B0503020202020204" pitchFamily="34" charset="0"/>
              </a:rPr>
            </a:br>
            <a:r>
              <a:rPr lang="en-US" altLang="ja-JP" sz="3600" b="0" dirty="0" smtClean="0">
                <a:latin typeface="Agency FB" panose="020B0503020202020204" pitchFamily="34" charset="0"/>
              </a:rPr>
              <a:t/>
            </a:r>
            <a:br>
              <a:rPr lang="en-US" altLang="ja-JP" sz="3600" b="0" dirty="0" smtClean="0">
                <a:latin typeface="Agency FB" panose="020B0503020202020204" pitchFamily="34" charset="0"/>
              </a:rPr>
            </a:br>
            <a:r>
              <a:rPr lang="en-US" altLang="ja-JP" sz="3600" b="0" dirty="0">
                <a:latin typeface="Agency FB" panose="020B0503020202020204" pitchFamily="34" charset="0"/>
              </a:rPr>
              <a:t/>
            </a:r>
            <a:br>
              <a:rPr lang="en-US" altLang="ja-JP" sz="3600" b="0" dirty="0">
                <a:latin typeface="Agency FB" panose="020B0503020202020204" pitchFamily="34" charset="0"/>
              </a:rPr>
            </a:br>
            <a:r>
              <a:rPr lang="en-US" altLang="ja-JP" sz="3600" b="0" dirty="0" smtClean="0">
                <a:latin typeface="Agency FB" panose="020B0503020202020204" pitchFamily="34" charset="0"/>
              </a:rPr>
              <a:t/>
            </a:r>
            <a:br>
              <a:rPr lang="en-US" altLang="ja-JP" sz="3600" b="0" dirty="0" smtClean="0">
                <a:latin typeface="Agency FB" panose="020B0503020202020204" pitchFamily="34" charset="0"/>
              </a:rPr>
            </a:br>
            <a:r>
              <a:rPr lang="en-US" altLang="ja-JP" sz="3600" b="0" dirty="0">
                <a:latin typeface="Agency FB" panose="020B0503020202020204" pitchFamily="34" charset="0"/>
              </a:rPr>
              <a:t/>
            </a:r>
            <a:br>
              <a:rPr lang="en-US" altLang="ja-JP" sz="3600" b="0" dirty="0">
                <a:latin typeface="Agency FB" panose="020B0503020202020204" pitchFamily="34" charset="0"/>
              </a:rPr>
            </a:br>
            <a:endParaRPr kumimoji="0" lang="en-US" altLang="ja-JP" sz="3600" b="0" i="0" strike="noStrike" cap="none" normalizeH="0" baseline="0" dirty="0" smtClean="0">
              <a:ln>
                <a:noFill/>
              </a:ln>
              <a:solidFill>
                <a:schemeClr val="tx1"/>
              </a:solidFill>
              <a:effectLst/>
              <a:latin typeface="Agency FB" panose="020B0503020202020204" pitchFamily="34" charset="0"/>
            </a:endParaRPr>
          </a:p>
        </p:txBody>
      </p:sp>
      <p:pic>
        <p:nvPicPr>
          <p:cNvPr id="2" name="Picture 1"/>
          <p:cNvPicPr>
            <a:picLocks noChangeAspect="1"/>
          </p:cNvPicPr>
          <p:nvPr/>
        </p:nvPicPr>
        <p:blipFill>
          <a:blip r:embed="rId3"/>
          <a:stretch>
            <a:fillRect/>
          </a:stretch>
        </p:blipFill>
        <p:spPr>
          <a:xfrm>
            <a:off x="608012" y="2362200"/>
            <a:ext cx="10686536" cy="3581400"/>
          </a:xfrm>
          <a:prstGeom prst="rect">
            <a:avLst/>
          </a:prstGeom>
        </p:spPr>
      </p:pic>
    </p:spTree>
    <p:extLst>
      <p:ext uri="{BB962C8B-B14F-4D97-AF65-F5344CB8AC3E}">
        <p14:creationId xmlns:p14="http://schemas.microsoft.com/office/powerpoint/2010/main" val="389522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ChangeArrowheads="1"/>
          </p:cNvSpPr>
          <p:nvPr>
            <p:ph type="ctrTitle"/>
          </p:nvPr>
        </p:nvSpPr>
        <p:spPr bwMode="auto">
          <a:xfrm>
            <a:off x="1065213" y="564012"/>
            <a:ext cx="861059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lvl="0" algn="ctr">
              <a:lnSpc>
                <a:spcPct val="100000"/>
              </a:lnSpc>
            </a:pPr>
            <a: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t>EVOLUTION AND COMPARISON OF NETWORK PROTOCOLS</a:t>
            </a:r>
            <a:b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b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Today’s Wired Network Protocols</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a:p>
            <a:pPr lvl="0">
              <a:lnSpc>
                <a:spcPct val="100000"/>
              </a:lnSpc>
            </a:pPr>
            <a:r>
              <a:rPr lang="en-US" altLang="ja-JP" sz="3600" b="0" dirty="0">
                <a:latin typeface="Agency FB" panose="020B0503020202020204" pitchFamily="34" charset="0"/>
              </a:rPr>
              <a:t>Ethernet</a:t>
            </a:r>
            <a:br>
              <a:rPr lang="en-US" altLang="ja-JP" sz="3600" b="0" dirty="0">
                <a:latin typeface="Agency FB" panose="020B0503020202020204" pitchFamily="34" charset="0"/>
              </a:rPr>
            </a:br>
            <a:r>
              <a:rPr lang="en-US" altLang="ja-JP" sz="3600" b="0" dirty="0" smtClean="0">
                <a:latin typeface="Agency FB" panose="020B0503020202020204" pitchFamily="34" charset="0"/>
              </a:rPr>
              <a:t>     Fast </a:t>
            </a:r>
            <a:r>
              <a:rPr lang="en-US" altLang="ja-JP" sz="3600" b="0" dirty="0">
                <a:latin typeface="Agency FB" panose="020B0503020202020204" pitchFamily="34" charset="0"/>
              </a:rPr>
              <a:t>Ethernet</a:t>
            </a:r>
            <a:br>
              <a:rPr lang="en-US" altLang="ja-JP" sz="3600" b="0" dirty="0">
                <a:latin typeface="Agency FB" panose="020B0503020202020204" pitchFamily="34" charset="0"/>
              </a:rPr>
            </a:br>
            <a:r>
              <a:rPr lang="en-US" altLang="ja-JP" sz="3600" b="0" dirty="0" smtClean="0">
                <a:latin typeface="Agency FB" panose="020B0503020202020204" pitchFamily="34" charset="0"/>
              </a:rPr>
              <a:t>     Local </a:t>
            </a:r>
            <a:r>
              <a:rPr lang="en-US" altLang="ja-JP" sz="3600" b="0" dirty="0">
                <a:latin typeface="Agency FB" panose="020B0503020202020204" pitchFamily="34" charset="0"/>
              </a:rPr>
              <a:t>Talk</a:t>
            </a:r>
            <a:br>
              <a:rPr lang="en-US" altLang="ja-JP" sz="3600" b="0" dirty="0">
                <a:latin typeface="Agency FB" panose="020B0503020202020204" pitchFamily="34" charset="0"/>
              </a:rPr>
            </a:br>
            <a:r>
              <a:rPr lang="en-US" altLang="ja-JP" sz="3600" b="0" dirty="0" smtClean="0">
                <a:latin typeface="Agency FB" panose="020B0503020202020204" pitchFamily="34" charset="0"/>
              </a:rPr>
              <a:t>     Token </a:t>
            </a:r>
            <a:r>
              <a:rPr lang="en-US" altLang="ja-JP" sz="3600" b="0" dirty="0">
                <a:latin typeface="Agency FB" panose="020B0503020202020204" pitchFamily="34" charset="0"/>
              </a:rPr>
              <a:t>Ring</a:t>
            </a:r>
            <a:br>
              <a:rPr lang="en-US" altLang="ja-JP" sz="3600" b="0" dirty="0">
                <a:latin typeface="Agency FB" panose="020B0503020202020204" pitchFamily="34" charset="0"/>
              </a:rPr>
            </a:br>
            <a:r>
              <a:rPr lang="en-US" altLang="ja-JP" sz="3600" b="0" dirty="0" smtClean="0">
                <a:latin typeface="Agency FB" panose="020B0503020202020204" pitchFamily="34" charset="0"/>
              </a:rPr>
              <a:t>     FDDI</a:t>
            </a:r>
            <a:r>
              <a:rPr lang="en-US" altLang="ja-JP" sz="3600" b="0" dirty="0">
                <a:latin typeface="Agency FB" panose="020B0503020202020204" pitchFamily="34" charset="0"/>
              </a:rPr>
              <a:t/>
            </a:r>
            <a:br>
              <a:rPr lang="en-US" altLang="ja-JP" sz="3600" b="0" dirty="0">
                <a:latin typeface="Agency FB" panose="020B0503020202020204" pitchFamily="34" charset="0"/>
              </a:rPr>
            </a:br>
            <a:r>
              <a:rPr lang="en-US" altLang="ja-JP" sz="3600" b="0" dirty="0" smtClean="0">
                <a:latin typeface="Agency FB" panose="020B0503020202020204" pitchFamily="34" charset="0"/>
              </a:rPr>
              <a:t>     ATM</a:t>
            </a:r>
            <a:r>
              <a:rPr lang="en-US" altLang="ja-JP" sz="3600" b="0" dirty="0">
                <a:latin typeface="Agency FB" panose="020B0503020202020204" pitchFamily="34" charset="0"/>
              </a:rPr>
              <a:t/>
            </a:r>
            <a:br>
              <a:rPr lang="en-US" altLang="ja-JP" sz="3600" b="0" dirty="0">
                <a:latin typeface="Agency FB" panose="020B0503020202020204" pitchFamily="34" charset="0"/>
              </a:rPr>
            </a:br>
            <a:r>
              <a:rPr lang="en-US" altLang="ja-JP" sz="3600" b="0" dirty="0" smtClean="0">
                <a:latin typeface="Agency FB" panose="020B0503020202020204" pitchFamily="34" charset="0"/>
              </a:rPr>
              <a:t>     Gigabit </a:t>
            </a:r>
            <a:r>
              <a:rPr lang="en-US" altLang="ja-JP" sz="3600" b="0" dirty="0">
                <a:latin typeface="Agency FB" panose="020B0503020202020204" pitchFamily="34" charset="0"/>
              </a:rPr>
              <a:t>Ethernet</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p:txBody>
      </p:sp>
    </p:spTree>
    <p:extLst>
      <p:ext uri="{BB962C8B-B14F-4D97-AF65-F5344CB8AC3E}">
        <p14:creationId xmlns:p14="http://schemas.microsoft.com/office/powerpoint/2010/main" val="244365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ChangeArrowheads="1"/>
          </p:cNvSpPr>
          <p:nvPr>
            <p:ph type="ctrTitle"/>
          </p:nvPr>
        </p:nvSpPr>
        <p:spPr bwMode="auto">
          <a:xfrm>
            <a:off x="1065213" y="256234"/>
            <a:ext cx="8610599"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lvl="0" algn="ctr">
              <a:lnSpc>
                <a:spcPct val="100000"/>
              </a:lnSpc>
            </a:pPr>
            <a: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t>EVOLUTION AND COMPARISON OF NETWORK PROTOCOLS</a:t>
            </a:r>
            <a:b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b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Today’s Wired Network Protocols</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a:p>
            <a:pPr lvl="0">
              <a:lnSpc>
                <a:spcPct val="100000"/>
              </a:lnSpc>
            </a:pPr>
            <a:r>
              <a:rPr lang="en-US" altLang="ja-JP" sz="3600" b="0" dirty="0" smtClean="0">
                <a:latin typeface="Agency FB" panose="020B0503020202020204" pitchFamily="34" charset="0"/>
              </a:rPr>
              <a:t>Ethernet – </a:t>
            </a:r>
            <a:r>
              <a:rPr lang="en-US" altLang="ja-JP" sz="3200" b="0" dirty="0" smtClean="0">
                <a:latin typeface="Agency FB" panose="020B0503020202020204" pitchFamily="34" charset="0"/>
              </a:rPr>
              <a:t>By </a:t>
            </a:r>
            <a:r>
              <a:rPr lang="en-US" altLang="ja-JP" sz="3200" b="0" dirty="0">
                <a:latin typeface="Agency FB" panose="020B0503020202020204" pitchFamily="34" charset="0"/>
              </a:rPr>
              <a:t>far the most widely used one. Ethernet uses an access method called CSMA/CD (Carrier Sense Multiple Access/Collision Detection). </a:t>
            </a:r>
            <a:r>
              <a:rPr lang="en-US" altLang="ja-JP" sz="3200" b="0" dirty="0" smtClean="0">
                <a:latin typeface="Agency FB" panose="020B0503020202020204" pitchFamily="34" charset="0"/>
              </a:rPr>
              <a:t/>
            </a:r>
            <a:br>
              <a:rPr lang="en-US" altLang="ja-JP" sz="3200" b="0" dirty="0" smtClean="0">
                <a:latin typeface="Agency FB" panose="020B0503020202020204" pitchFamily="34" charset="0"/>
              </a:rPr>
            </a:br>
            <a:r>
              <a:rPr lang="en-US" altLang="ja-JP" sz="3200" b="0" dirty="0" smtClean="0">
                <a:latin typeface="Agency FB" panose="020B0503020202020204" pitchFamily="34" charset="0"/>
              </a:rPr>
              <a:t>Each </a:t>
            </a:r>
            <a:r>
              <a:rPr lang="en-US" altLang="ja-JP" sz="3200" b="0" dirty="0">
                <a:latin typeface="Agency FB" panose="020B0503020202020204" pitchFamily="34" charset="0"/>
              </a:rPr>
              <a:t>computer listens to the cable before sending anything through the network. If the network is clear, the computer will transmit. </a:t>
            </a:r>
            <a:r>
              <a:rPr lang="en-US" altLang="ja-JP" sz="3200" b="0" dirty="0" smtClean="0">
                <a:latin typeface="Agency FB" panose="020B0503020202020204" pitchFamily="34" charset="0"/>
              </a:rPr>
              <a:t>The computer </a:t>
            </a:r>
            <a:r>
              <a:rPr lang="en-US" altLang="ja-JP" sz="3200" b="0" dirty="0">
                <a:latin typeface="Agency FB" panose="020B0503020202020204" pitchFamily="34" charset="0"/>
              </a:rPr>
              <a:t>will wait and try again when the line is clear. Sometimes, two computers attempt to transmit at the same </a:t>
            </a:r>
            <a:r>
              <a:rPr lang="en-US" altLang="ja-JP" sz="3200" b="0" dirty="0" smtClean="0">
                <a:latin typeface="Agency FB" panose="020B0503020202020204" pitchFamily="34" charset="0"/>
              </a:rPr>
              <a:t>instant and a collision. </a:t>
            </a:r>
            <a:r>
              <a:rPr lang="en-US" altLang="ja-JP" sz="3200" b="0" dirty="0">
                <a:latin typeface="Agency FB" panose="020B0503020202020204" pitchFamily="34" charset="0"/>
              </a:rPr>
              <a:t>Each computer then backs off and waits a random amount of time before attempting to retransmit. </a:t>
            </a:r>
            <a:endParaRPr kumimoji="0" lang="en-US" altLang="ja-JP" sz="3200" b="0" i="0" strike="noStrike" cap="none" normalizeH="0" baseline="0" dirty="0" smtClean="0">
              <a:ln>
                <a:noFill/>
              </a:ln>
              <a:solidFill>
                <a:schemeClr val="tx1"/>
              </a:solidFill>
              <a:effectLst/>
              <a:latin typeface="Agency FB" panose="020B0503020202020204" pitchFamily="34" charset="0"/>
            </a:endParaRPr>
          </a:p>
        </p:txBody>
      </p:sp>
    </p:spTree>
    <p:extLst>
      <p:ext uri="{BB962C8B-B14F-4D97-AF65-F5344CB8AC3E}">
        <p14:creationId xmlns:p14="http://schemas.microsoft.com/office/powerpoint/2010/main" val="327819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ChangeArrowheads="1"/>
          </p:cNvSpPr>
          <p:nvPr>
            <p:ph type="ctrTitle"/>
          </p:nvPr>
        </p:nvSpPr>
        <p:spPr bwMode="auto">
          <a:xfrm>
            <a:off x="1065213" y="564012"/>
            <a:ext cx="861059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lvl="0" algn="ctr">
              <a:lnSpc>
                <a:spcPct val="100000"/>
              </a:lnSpc>
            </a:pPr>
            <a: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t>EVOLUTION AND COMPARISON OF NETWORK PROTOCOLS</a:t>
            </a:r>
            <a:b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b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Today’s Wired Network Protocols</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a:p>
            <a:pPr lvl="0">
              <a:lnSpc>
                <a:spcPct val="100000"/>
              </a:lnSpc>
            </a:pPr>
            <a:r>
              <a:rPr lang="en-US" altLang="ja-JP" sz="3600" b="0" dirty="0" smtClean="0">
                <a:latin typeface="Agency FB" panose="020B0503020202020204" pitchFamily="34" charset="0"/>
              </a:rPr>
              <a:t>Fast Ethernet – A </a:t>
            </a:r>
            <a:r>
              <a:rPr lang="en-US" altLang="ja-JP" sz="3600" b="0" dirty="0">
                <a:latin typeface="Agency FB" panose="020B0503020202020204" pitchFamily="34" charset="0"/>
              </a:rPr>
              <a:t>new standard that supports 100 </a:t>
            </a:r>
            <a:r>
              <a:rPr lang="en-US" altLang="ja-JP" sz="3600" b="0" dirty="0" smtClean="0">
                <a:latin typeface="Agency FB" panose="020B0503020202020204" pitchFamily="34" charset="0"/>
              </a:rPr>
              <a:t>Mbps but </a:t>
            </a:r>
            <a:r>
              <a:rPr lang="en-US" altLang="ja-JP" sz="3600" b="0" dirty="0">
                <a:latin typeface="Agency FB" panose="020B0503020202020204" pitchFamily="34" charset="0"/>
              </a:rPr>
              <a:t>requires the application of different, more expensive network concentrators/hubs and network interface cards. </a:t>
            </a:r>
            <a:r>
              <a:rPr lang="en-US" altLang="ja-JP" sz="3600" b="0" dirty="0" smtClean="0">
                <a:latin typeface="Agency FB" panose="020B0503020202020204" pitchFamily="34" charset="0"/>
              </a:rPr>
              <a:t/>
            </a:r>
            <a:br>
              <a:rPr lang="en-US" altLang="ja-JP" sz="3600" b="0" dirty="0" smtClean="0">
                <a:latin typeface="Agency FB" panose="020B0503020202020204" pitchFamily="34" charset="0"/>
              </a:rPr>
            </a:br>
            <a:r>
              <a:rPr lang="en-US" altLang="ja-JP" sz="3600" b="0" dirty="0" smtClean="0">
                <a:latin typeface="Agency FB" panose="020B0503020202020204" pitchFamily="34" charset="0"/>
              </a:rPr>
              <a:t>Category </a:t>
            </a:r>
            <a:r>
              <a:rPr lang="en-US" altLang="ja-JP" sz="3600" b="0" dirty="0">
                <a:latin typeface="Agency FB" panose="020B0503020202020204" pitchFamily="34" charset="0"/>
              </a:rPr>
              <a:t>5 twisted pair or fiber optic cable is necessary. </a:t>
            </a:r>
            <a:r>
              <a:rPr lang="en-US" altLang="ja-JP" sz="3600" b="0" dirty="0" smtClean="0">
                <a:latin typeface="Agency FB" panose="020B0503020202020204" pitchFamily="34" charset="0"/>
              </a:rPr>
              <a:t/>
            </a:r>
            <a:br>
              <a:rPr lang="en-US" altLang="ja-JP" sz="3600" b="0" dirty="0" smtClean="0">
                <a:latin typeface="Agency FB" panose="020B0503020202020204" pitchFamily="34" charset="0"/>
              </a:rPr>
            </a:br>
            <a:r>
              <a:rPr lang="en-US" altLang="ja-JP" sz="3600" b="0" dirty="0" smtClean="0">
                <a:latin typeface="Agency FB" panose="020B0503020202020204" pitchFamily="34" charset="0"/>
              </a:rPr>
              <a:t>Fast </a:t>
            </a:r>
            <a:r>
              <a:rPr lang="en-US" altLang="ja-JP" sz="3600" b="0" dirty="0">
                <a:latin typeface="Agency FB" panose="020B0503020202020204" pitchFamily="34" charset="0"/>
              </a:rPr>
              <a:t>Ethernet is becoming common in schools that have been recently wired </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p:txBody>
      </p:sp>
    </p:spTree>
    <p:extLst>
      <p:ext uri="{BB962C8B-B14F-4D97-AF65-F5344CB8AC3E}">
        <p14:creationId xmlns:p14="http://schemas.microsoft.com/office/powerpoint/2010/main" val="12376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noChangeArrowheads="1"/>
          </p:cNvSpPr>
          <p:nvPr>
            <p:ph type="ctrTitle"/>
          </p:nvPr>
        </p:nvSpPr>
        <p:spPr bwMode="auto">
          <a:xfrm>
            <a:off x="1065213" y="287012"/>
            <a:ext cx="861059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lvl="0" algn="ctr">
              <a:lnSpc>
                <a:spcPct val="100000"/>
              </a:lnSpc>
            </a:pPr>
            <a: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t>EVOLUTION AND COMPARISON OF NETWORK PROTOCOLS</a:t>
            </a:r>
            <a:br>
              <a:rPr lang="en-US" altLang="en-US" sz="3600" b="0" dirty="0">
                <a:latin typeface="Agency FB" panose="020B0503020202020204" pitchFamily="34" charset="0"/>
                <a:ea typeface="Times New Roman" panose="02020603050405020304" pitchFamily="18" charset="0"/>
                <a:cs typeface="Times New Roman" panose="02020603050405020304" pitchFamily="18" charset="0"/>
              </a:rPr>
            </a:br>
            <a:r>
              <a:rPr kumimoji="0" lang="en-US" altLang="ja-JP" sz="3600" b="0" i="0" strike="noStrike" cap="none" normalizeH="0" baseline="0" dirty="0" smtClean="0">
                <a:ln>
                  <a:noFill/>
                </a:ln>
                <a:solidFill>
                  <a:srgbClr val="0563C1"/>
                </a:solidFill>
                <a:effectLst/>
                <a:latin typeface="Agency FB" panose="020B0503020202020204" pitchFamily="34" charset="0"/>
                <a:ea typeface="SimSun" panose="02010600030101010101" pitchFamily="2" charset="-122"/>
                <a:cs typeface="Times New Roman" panose="02020603050405020304" pitchFamily="18" charset="0"/>
              </a:rPr>
              <a:t>Today’s Wired Network Protocols</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a:p>
            <a:pPr lvl="0">
              <a:lnSpc>
                <a:spcPct val="100000"/>
              </a:lnSpc>
            </a:pPr>
            <a:r>
              <a:rPr lang="en-US" altLang="ja-JP" sz="3600" b="0" dirty="0">
                <a:latin typeface="Agency FB" panose="020B0503020202020204" pitchFamily="34" charset="0"/>
              </a:rPr>
              <a:t>Local Talk a network protocol that was developed by Apple Computer, Inc. for Macintosh computers. The method used by Local Talk is called CSMA/CA (Carrier Sense Multiple Access with Collision Avoidance). It is similar to CSMA/CD except that a computer signals its intent to transmit before it actually does so. </a:t>
            </a:r>
            <a:r>
              <a:rPr lang="en-US" altLang="ja-JP" sz="3600" b="0" dirty="0" smtClean="0">
                <a:latin typeface="Agency FB" panose="020B0503020202020204" pitchFamily="34" charset="0"/>
              </a:rPr>
              <a:t>Local </a:t>
            </a:r>
            <a:r>
              <a:rPr lang="en-US" altLang="ja-JP" sz="3600" b="0" dirty="0">
                <a:latin typeface="Agency FB" panose="020B0503020202020204" pitchFamily="34" charset="0"/>
              </a:rPr>
              <a:t>Talk adapters and special twisted pair cable can be used to connect a series of computers through the serial port. </a:t>
            </a:r>
            <a:endParaRPr kumimoji="0" lang="en-US" altLang="ja-JP" sz="3600" b="0" i="0" strike="noStrike" cap="none" normalizeH="0" baseline="0" dirty="0" smtClean="0">
              <a:ln>
                <a:noFill/>
              </a:ln>
              <a:solidFill>
                <a:schemeClr val="tx1"/>
              </a:solidFill>
              <a:effectLst/>
              <a:latin typeface="Agency FB" panose="020B0503020202020204" pitchFamily="34" charset="0"/>
            </a:endParaRPr>
          </a:p>
        </p:txBody>
      </p:sp>
    </p:spTree>
    <p:extLst>
      <p:ext uri="{BB962C8B-B14F-4D97-AF65-F5344CB8AC3E}">
        <p14:creationId xmlns:p14="http://schemas.microsoft.com/office/powerpoint/2010/main" val="52607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D0870B-5333-4B89-B14A-85A8EA464D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142</Words>
  <Application>Microsoft Office PowerPoint</Application>
  <PresentationFormat>Custom</PresentationFormat>
  <Paragraphs>71</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ＭＳ ゴシック</vt:lpstr>
      <vt:lpstr>SimSun</vt:lpstr>
      <vt:lpstr>Agency FB</vt:lpstr>
      <vt:lpstr>Aldhabi</vt:lpstr>
      <vt:lpstr>Arial</vt:lpstr>
      <vt:lpstr>Franklin Gothic Medium</vt:lpstr>
      <vt:lpstr>Times New Roman</vt:lpstr>
      <vt:lpstr>Business Contrast 16x9</vt:lpstr>
      <vt:lpstr>EVOLUTION AND COMPARISON OF NETWORK PROTOCOLS</vt:lpstr>
      <vt:lpstr>EVOLUTION AND COMPARISON OF NETWORK PROTOCOLS Agenda Introduction Choices of Network Protocols Early Network Protocols Today’s Wired Network Protocols Today’s Wireless Network Protocols Conclusion References</vt:lpstr>
      <vt:lpstr>EVOLUTION AND COMPARISON OF NETWORK PROTOCOLS Introduction  What are Network Standards (Protocols)?   Rules that govern the exchange of messages between hardware and software processes on different computers, including messages (ordering, semantics, and syntax), reliability, and connection orientation. </vt:lpstr>
      <vt:lpstr>EVOLUTION AND COMPARISON OF NETWORK PROTOCOLS Choices of Network Protocols The first choice in a network design is the topography.  The most common network protocols are:  - Ethernet,  - Local Talk,  - Token Ring,  - FDDI,  - ATM </vt:lpstr>
      <vt:lpstr>EVOLUTION AND COMPARISON OF NETWORK PROTOCOLS Early Network Protocols       </vt:lpstr>
      <vt:lpstr>EVOLUTION AND COMPARISON OF NETWORK PROTOCOLS Today’s Wired Network Protocols Ethernet      Fast Ethernet      Local Talk      Token Ring      FDDI      ATM      Gigabit Ethernet</vt:lpstr>
      <vt:lpstr>EVOLUTION AND COMPARISON OF NETWORK PROTOCOLS Today’s Wired Network Protocols Ethernet – By far the most widely used one. Ethernet uses an access method called CSMA/CD (Carrier Sense Multiple Access/Collision Detection).  Each computer listens to the cable before sending anything through the network. If the network is clear, the computer will transmit. The computer will wait and try again when the line is clear. Sometimes, two computers attempt to transmit at the same instant and a collision. Each computer then backs off and waits a random amount of time before attempting to retransmit. </vt:lpstr>
      <vt:lpstr>EVOLUTION AND COMPARISON OF NETWORK PROTOCOLS Today’s Wired Network Protocols Fast Ethernet – A new standard that supports 100 Mbps but requires the application of different, more expensive network concentrators/hubs and network interface cards.  Category 5 twisted pair or fiber optic cable is necessary.  Fast Ethernet is becoming common in schools that have been recently wired </vt:lpstr>
      <vt:lpstr>EVOLUTION AND COMPARISON OF NETWORK PROTOCOLS Today’s Wired Network Protocols Local Talk a network protocol that was developed by Apple Computer, Inc. for Macintosh computers. The method used by Local Talk is called CSMA/CA (Carrier Sense Multiple Access with Collision Avoidance). It is similar to CSMA/CD except that a computer signals its intent to transmit before it actually does so. Local Talk adapters and special twisted pair cable can be used to connect a series of computers through the serial port. </vt:lpstr>
      <vt:lpstr>EVOLUTION AND COMPARISON OF NETWORK PROTOCOLS Today’s Wired Network Protocols Token Ring protocol was developed by IBM in the mid-1980s and involves token-passing. A single electronic token moves around the ring from one computer to the next. If a computer wishes to transmit and receives an empty token, it attaches data to the token. The token then proceeds around the ring until it comes to the computer for which the data is meant.       </vt:lpstr>
      <vt:lpstr>EVOLUTION AND COMPARISON OF NETWORK PROTOCOLS Today’s Wired Network Protocols FDDI is a Fiber Distributed Data Interface (FDDI) network protocol used primarily to interconnect two or more local area networks, often over large distances.  The access method involves token-passing on a dual ring topology. If a break occurs, the system keeps information moving by automatically using portions of the second ring to create a new complete ring. A major advantage of FDDI is high speed over fiber optic cable at 100 Mbps</vt:lpstr>
      <vt:lpstr>EVOLUTION AND COMPARISON OF NETWORK PROTOCOLS Today’s Wired Network Protocols ATM is a Asynchronous Transfer Mode (ATM) network protocol that transmits data at a speed of 155 Mbps and higher. It transmits data in small packets of a fixed size.  It supports a variety of media such as video, CD-quality audio, and imaging. ATM employs a star topology, which can work with fiber optic as well as twisted pair cable. ATM is most often used to interconnect two or more local area networks. </vt:lpstr>
      <vt:lpstr>EVOLUTION AND COMPARISON OF NETWORK PROTOCOLS Today’s Wireless Network Protocols Wireless Fidelity (Wi-fi)      IEEE 802.11b      IEEE 802.11a      IEEE 802.11g   </vt:lpstr>
      <vt:lpstr>EVOLUTION AND COMPARISON OF NETWORK PROTOCOLS Today’s Wireless Network Protocols Wireless Fidelity (Wi-fi) is a logo and term given to any IEEE 802.11 wireless network product certified to conform to specific interoperability standards. Wi-Fi certification comes from the Wi-Fi Alliance, a nonprofit international trade organization, which ensures that products will work with all other manufacturers’ Wi-Fi equipment on the market. By purchasing only devices bearing the Wi-Fi logo, you ensure that they will work together.</vt:lpstr>
      <vt:lpstr>EVOLUTION AND COMPARISON OF NETWORK PROTOCOLS Today’s Wireless Network Protocols IEEE 802.11b (Wi-Fi, 2.4 GHz band–compliant, Wireless-B) wireless networks run up to max. speed of 11 Mb/s, same as 10BASE-T Ethernet.  They can connect to Ethernet networks or be an independent network.  They use the same 2.4 GHz spectrum that many portable phones, wireless speakers, security devices, microwave ovens, and Bluetooth products use; although a potential source of interference, the short range of wireless networks (up to 150 feet indoors, 300 feet outdoors) minimizes the risks.  The spread-spectrum method of connecting is used to minimize potential interference</vt:lpstr>
      <vt:lpstr>EVOLUTION AND COMPARISON OF NETWORK PROTOCOLS Today’s Wireless Network Protocols IEEE 802.11a (also referred to as Wireless-A) uses the 5 GHz frequency band allowing higher speeds (up to 54 Mb/s) and helps avoid interference from devices that cause interference with lower-frequency 802.11b networks. Although real-world 802.11a hardware seldom reaches that speed, it maintains its speeds at both short and long distances. Using the 5 GHz frequency instead of the 2.4 GHz frequency used by 802.11b/g, standard 802.11a hardware cuts itself off from the vast 802.11b/g universe.</vt:lpstr>
      <vt:lpstr>EVOLUTION AND COMPARISON OF NETWORK PROTOCOLS Today’s Wireless Network Protocols IEEE 802.11g (Wireless-G) offers compatibility with 802.11b along with higher speeds. The final 802.11g standard was ratified in mid-2003; early 802.11g hardware was slower and less compatible than the specification promised. In some cases, problems with early-release 802.11g hardware can be solved through firmware or driver upgrades.</vt:lpstr>
      <vt:lpstr>EVOLUTION AND COMPARISON OF NETWORK PROTOCOLS Conclusion  Just a few decades into the evolution of the Internet. As we advance through the 21st century, advancements in IPv6 will bring address capacity that can handle the connected, Internet of Things.  Our society is a global scale, with our mobility increasing, we are exchanging ideas and concepts at a faster pace.  </vt:lpstr>
      <vt:lpstr>EVOLUTION AND COMPARISON OF NETWORK PROTOCOLS 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2015-05-13T23:45:13Z</dcterms:created>
  <dcterms:modified xsi:type="dcterms:W3CDTF">2016-02-10T16:52:05Z</dcterms:modified>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TC028952669991</vt:lpwstr>
  </property>
</Properties>
</file>