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65" r:id="rId3"/>
    <p:sldId id="259" r:id="rId4"/>
    <p:sldId id="260" r:id="rId5"/>
    <p:sldId id="262" r:id="rId6"/>
    <p:sldId id="278" r:id="rId7"/>
    <p:sldId id="267" r:id="rId8"/>
    <p:sldId id="274" r:id="rId9"/>
    <p:sldId id="279" r:id="rId10"/>
    <p:sldId id="275" r:id="rId11"/>
    <p:sldId id="276" r:id="rId12"/>
    <p:sldId id="277" r:id="rId13"/>
    <p:sldId id="268" r:id="rId14"/>
    <p:sldId id="269" r:id="rId15"/>
    <p:sldId id="272"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4516" autoAdjust="0"/>
  </p:normalViewPr>
  <p:slideViewPr>
    <p:cSldViewPr snapToObjects="1">
      <p:cViewPr>
        <p:scale>
          <a:sx n="51" d="100"/>
          <a:sy n="51" d="100"/>
        </p:scale>
        <p:origin x="1662" y="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Mike\Documents\ColemanU\mod8cis\COM290%20System%20Design%20and%20Implementation%20(Capstone)\Project%20ISIS\ISIS%20Project%20Payback%20Analysi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6743285214348205"/>
          <c:y val="7.4548702245552642E-2"/>
          <c:w val="0.59576159230096237"/>
          <c:h val="0.79822506561679785"/>
        </c:manualLayout>
      </c:layout>
      <c:lineChart>
        <c:grouping val="standard"/>
        <c:varyColors val="0"/>
        <c:ser>
          <c:idx val="0"/>
          <c:order val="0"/>
          <c:tx>
            <c:v>Costs</c:v>
          </c:tx>
          <c:marker>
            <c:symbol val="none"/>
          </c:marker>
          <c:trendline>
            <c:trendlineType val="linear"/>
            <c:forward val="1"/>
            <c:dispRSqr val="0"/>
            <c:dispEq val="0"/>
          </c:trendline>
          <c:val>
            <c:numRef>
              <c:f>'ISIS Payback Analysis'!$C$13:$C$17</c:f>
              <c:numCache>
                <c:formatCode>_(* #,##0_);_(* \(#,##0\);_(* "-"??_);_(@_)</c:formatCode>
                <c:ptCount val="5"/>
                <c:pt idx="0">
                  <c:v>70000</c:v>
                </c:pt>
                <c:pt idx="1">
                  <c:v>335000</c:v>
                </c:pt>
                <c:pt idx="2">
                  <c:v>600000</c:v>
                </c:pt>
                <c:pt idx="3">
                  <c:v>865000</c:v>
                </c:pt>
                <c:pt idx="4">
                  <c:v>1130000</c:v>
                </c:pt>
              </c:numCache>
            </c:numRef>
          </c:val>
          <c:smooth val="0"/>
        </c:ser>
        <c:ser>
          <c:idx val="1"/>
          <c:order val="1"/>
          <c:tx>
            <c:v>Benefits</c:v>
          </c:tx>
          <c:marker>
            <c:symbol val="none"/>
          </c:marker>
          <c:trendline>
            <c:trendlineType val="poly"/>
            <c:order val="5"/>
            <c:forward val="1"/>
            <c:dispRSqr val="0"/>
            <c:dispEq val="0"/>
          </c:trendline>
          <c:val>
            <c:numRef>
              <c:f>'ISIS Payback Analysis'!$E$13:$E$17</c:f>
              <c:numCache>
                <c:formatCode>_(* #,##0_);_(* \(#,##0\);_(* "-"??_);_(@_)</c:formatCode>
                <c:ptCount val="5"/>
                <c:pt idx="0">
                  <c:v>1</c:v>
                </c:pt>
                <c:pt idx="1">
                  <c:v>72001</c:v>
                </c:pt>
                <c:pt idx="2">
                  <c:v>312001</c:v>
                </c:pt>
                <c:pt idx="3">
                  <c:v>720001</c:v>
                </c:pt>
                <c:pt idx="4">
                  <c:v>1176001</c:v>
                </c:pt>
              </c:numCache>
            </c:numRef>
          </c:val>
          <c:smooth val="0"/>
        </c:ser>
        <c:dLbls>
          <c:showLegendKey val="0"/>
          <c:showVal val="0"/>
          <c:showCatName val="0"/>
          <c:showSerName val="0"/>
          <c:showPercent val="0"/>
          <c:showBubbleSize val="0"/>
        </c:dLbls>
        <c:smooth val="0"/>
        <c:axId val="401446264"/>
        <c:axId val="401449008"/>
      </c:lineChart>
      <c:catAx>
        <c:axId val="401446264"/>
        <c:scaling>
          <c:orientation val="minMax"/>
        </c:scaling>
        <c:delete val="0"/>
        <c:axPos val="b"/>
        <c:majorGridlines/>
        <c:minorGridlines/>
        <c:numFmt formatCode="General" sourceLinked="1"/>
        <c:majorTickMark val="in"/>
        <c:minorTickMark val="in"/>
        <c:tickLblPos val="nextTo"/>
        <c:crossAx val="401449008"/>
        <c:crosses val="autoZero"/>
        <c:auto val="0"/>
        <c:lblAlgn val="ctr"/>
        <c:lblOffset val="100"/>
        <c:noMultiLvlLbl val="0"/>
      </c:catAx>
      <c:valAx>
        <c:axId val="401449008"/>
        <c:scaling>
          <c:orientation val="minMax"/>
        </c:scaling>
        <c:delete val="0"/>
        <c:axPos val="l"/>
        <c:majorGridlines/>
        <c:numFmt formatCode="_(* #,##0_);_(* \(#,##0\);_(* &quot;-&quot;??_);_(@_)" sourceLinked="1"/>
        <c:majorTickMark val="out"/>
        <c:minorTickMark val="none"/>
        <c:tickLblPos val="nextTo"/>
        <c:crossAx val="401446264"/>
        <c:crossesAt val="1"/>
        <c:crossBetween val="midCat"/>
      </c:valAx>
    </c:plotArea>
    <c:legend>
      <c:legendPos val="r"/>
      <c:layout/>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C55EF4-8AAC-48E2-8DCC-4DD8A5151476}" type="datetimeFigureOut">
              <a:rPr lang="en-US" smtClean="0"/>
              <a:t>3/31/2015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B097C6-5F65-4974-A260-E850BB646542}" type="slidenum">
              <a:rPr lang="en-US" smtClean="0"/>
              <a:t>‹#›</a:t>
            </a:fld>
            <a:endParaRPr lang="en-US"/>
          </a:p>
        </p:txBody>
      </p:sp>
    </p:spTree>
    <p:extLst>
      <p:ext uri="{BB962C8B-B14F-4D97-AF65-F5344CB8AC3E}">
        <p14:creationId xmlns:p14="http://schemas.microsoft.com/office/powerpoint/2010/main" val="3948437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B097C6-5F65-4974-A260-E850BB646542}" type="slidenum">
              <a:rPr lang="en-US" smtClean="0"/>
              <a:t>1</a:t>
            </a:fld>
            <a:endParaRPr lang="en-US"/>
          </a:p>
        </p:txBody>
      </p:sp>
    </p:spTree>
    <p:extLst>
      <p:ext uri="{BB962C8B-B14F-4D97-AF65-F5344CB8AC3E}">
        <p14:creationId xmlns:p14="http://schemas.microsoft.com/office/powerpoint/2010/main" val="6458531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B097C6-5F65-4974-A260-E850BB646542}" type="slidenum">
              <a:rPr lang="en-US" smtClean="0"/>
              <a:t>11</a:t>
            </a:fld>
            <a:endParaRPr lang="en-US"/>
          </a:p>
        </p:txBody>
      </p:sp>
    </p:spTree>
    <p:extLst>
      <p:ext uri="{BB962C8B-B14F-4D97-AF65-F5344CB8AC3E}">
        <p14:creationId xmlns:p14="http://schemas.microsoft.com/office/powerpoint/2010/main" val="2645511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B097C6-5F65-4974-A260-E850BB646542}" type="slidenum">
              <a:rPr lang="en-US" smtClean="0"/>
              <a:t>12</a:t>
            </a:fld>
            <a:endParaRPr lang="en-US"/>
          </a:p>
        </p:txBody>
      </p:sp>
    </p:spTree>
    <p:extLst>
      <p:ext uri="{BB962C8B-B14F-4D97-AF65-F5344CB8AC3E}">
        <p14:creationId xmlns:p14="http://schemas.microsoft.com/office/powerpoint/2010/main" val="18177232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developing this program, we encountered</a:t>
            </a:r>
            <a:r>
              <a:rPr lang="en-US" baseline="0" dirty="0" smtClean="0"/>
              <a:t> a number of roadblocks:</a:t>
            </a:r>
          </a:p>
          <a:p>
            <a:r>
              <a:rPr lang="en-US" baseline="0" dirty="0" smtClean="0"/>
              <a:t>	-Learning curve from new technologies</a:t>
            </a:r>
          </a:p>
          <a:p>
            <a:r>
              <a:rPr lang="en-US" baseline="0" dirty="0" smtClean="0"/>
              <a:t>	-Restrictions in network settings</a:t>
            </a:r>
          </a:p>
          <a:p>
            <a:r>
              <a:rPr lang="en-US" baseline="0" dirty="0" smtClean="0"/>
              <a:t>		-unable to log into shell	</a:t>
            </a:r>
          </a:p>
          <a:p>
            <a:r>
              <a:rPr lang="en-US" baseline="0" dirty="0" smtClean="0"/>
              <a:t>	-Server difficulties</a:t>
            </a:r>
          </a:p>
          <a:p>
            <a:r>
              <a:rPr lang="en-US" baseline="0" dirty="0" smtClean="0"/>
              <a:t>	-2 team members developed on PC, the other 2 on Mac</a:t>
            </a:r>
          </a:p>
          <a:p>
            <a:r>
              <a:rPr lang="en-US" baseline="0" dirty="0" smtClean="0"/>
              <a:t>	-Scheduling issues for the team</a:t>
            </a:r>
          </a:p>
          <a:p>
            <a:r>
              <a:rPr lang="en-US" baseline="0" dirty="0" smtClean="0"/>
              <a:t>	-But we kept a good sense of humor</a:t>
            </a:r>
          </a:p>
          <a:p>
            <a:r>
              <a:rPr lang="en-US" baseline="0" dirty="0" smtClean="0"/>
              <a:t>	And…</a:t>
            </a:r>
            <a:endParaRPr lang="en-US" dirty="0"/>
          </a:p>
        </p:txBody>
      </p:sp>
      <p:sp>
        <p:nvSpPr>
          <p:cNvPr id="4" name="Slide Number Placeholder 3"/>
          <p:cNvSpPr>
            <a:spLocks noGrp="1"/>
          </p:cNvSpPr>
          <p:nvPr>
            <p:ph type="sldNum" sz="quarter" idx="10"/>
          </p:nvPr>
        </p:nvSpPr>
        <p:spPr/>
        <p:txBody>
          <a:bodyPr/>
          <a:lstStyle/>
          <a:p>
            <a:fld id="{47B097C6-5F65-4974-A260-E850BB646542}" type="slidenum">
              <a:rPr lang="en-US" smtClean="0"/>
              <a:t>13</a:t>
            </a:fld>
            <a:endParaRPr lang="en-US"/>
          </a:p>
        </p:txBody>
      </p:sp>
    </p:spTree>
    <p:extLst>
      <p:ext uri="{BB962C8B-B14F-4D97-AF65-F5344CB8AC3E}">
        <p14:creationId xmlns:p14="http://schemas.microsoft.com/office/powerpoint/2010/main" val="12860047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a result,</a:t>
            </a:r>
            <a:r>
              <a:rPr lang="en-US" baseline="0" dirty="0" smtClean="0"/>
              <a:t> we</a:t>
            </a:r>
          </a:p>
          <a:p>
            <a:r>
              <a:rPr lang="en-US" baseline="0" dirty="0" smtClean="0"/>
              <a:t>	-Succeeded in learning more about MVC frameworks in PHP</a:t>
            </a:r>
          </a:p>
          <a:p>
            <a:r>
              <a:rPr lang="en-US" baseline="0" dirty="0" smtClean="0"/>
              <a:t>	-Gained a better understanding of the development process</a:t>
            </a:r>
          </a:p>
          <a:p>
            <a:r>
              <a:rPr lang="en-US" baseline="0" dirty="0" smtClean="0"/>
              <a:t>	-Increased our knowledge of PHP</a:t>
            </a:r>
          </a:p>
          <a:p>
            <a:r>
              <a:rPr lang="en-US" baseline="0" dirty="0" smtClean="0"/>
              <a:t>	-Accomplished some of our major objectives</a:t>
            </a:r>
          </a:p>
          <a:p>
            <a:r>
              <a:rPr lang="en-US" baseline="0" dirty="0" smtClean="0"/>
              <a:t>	-Kept our sense of humor</a:t>
            </a:r>
          </a:p>
        </p:txBody>
      </p:sp>
      <p:sp>
        <p:nvSpPr>
          <p:cNvPr id="4" name="Slide Number Placeholder 3"/>
          <p:cNvSpPr>
            <a:spLocks noGrp="1"/>
          </p:cNvSpPr>
          <p:nvPr>
            <p:ph type="sldNum" sz="quarter" idx="10"/>
          </p:nvPr>
        </p:nvSpPr>
        <p:spPr/>
        <p:txBody>
          <a:bodyPr/>
          <a:lstStyle/>
          <a:p>
            <a:fld id="{47B097C6-5F65-4974-A260-E850BB646542}" type="slidenum">
              <a:rPr lang="en-US" smtClean="0"/>
              <a:t>14</a:t>
            </a:fld>
            <a:endParaRPr lang="en-US"/>
          </a:p>
        </p:txBody>
      </p:sp>
    </p:spTree>
    <p:extLst>
      <p:ext uri="{BB962C8B-B14F-4D97-AF65-F5344CB8AC3E}">
        <p14:creationId xmlns:p14="http://schemas.microsoft.com/office/powerpoint/2010/main" val="927190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7B097C6-5F65-4974-A260-E850BB646542}" type="slidenum">
              <a:rPr lang="en-US" smtClean="0"/>
              <a:t>2</a:t>
            </a:fld>
            <a:endParaRPr lang="en-US"/>
          </a:p>
        </p:txBody>
      </p:sp>
    </p:spTree>
    <p:extLst>
      <p:ext uri="{BB962C8B-B14F-4D97-AF65-F5344CB8AC3E}">
        <p14:creationId xmlns:p14="http://schemas.microsoft.com/office/powerpoint/2010/main" val="390233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Information</a:t>
            </a:r>
            <a:r>
              <a:rPr lang="en-US" baseline="0" dirty="0" smtClean="0"/>
              <a:t> Systems Solutions</a:t>
            </a:r>
          </a:p>
          <a:p>
            <a:r>
              <a:rPr lang="en-US" baseline="0" dirty="0" smtClean="0"/>
              <a:t>-Well-respected software development firm</a:t>
            </a:r>
          </a:p>
          <a:p>
            <a:r>
              <a:rPr lang="en-US" baseline="0" dirty="0" smtClean="0"/>
              <a:t>-Develops a range of web software</a:t>
            </a:r>
          </a:p>
          <a:p>
            <a:r>
              <a:rPr lang="en-US" baseline="0" dirty="0" smtClean="0"/>
              <a:t>-Although develops a good product, has declining amount of new clients</a:t>
            </a:r>
          </a:p>
          <a:p>
            <a:r>
              <a:rPr lang="en-US" baseline="0" dirty="0" smtClean="0"/>
              <a:t>-Apparently, the proposal process is what turns off clients</a:t>
            </a:r>
            <a:endParaRPr lang="en-US" dirty="0"/>
          </a:p>
        </p:txBody>
      </p:sp>
      <p:sp>
        <p:nvSpPr>
          <p:cNvPr id="4" name="Slide Number Placeholder 3"/>
          <p:cNvSpPr>
            <a:spLocks noGrp="1"/>
          </p:cNvSpPr>
          <p:nvPr>
            <p:ph type="sldNum" sz="quarter" idx="10"/>
          </p:nvPr>
        </p:nvSpPr>
        <p:spPr/>
        <p:txBody>
          <a:bodyPr/>
          <a:lstStyle/>
          <a:p>
            <a:fld id="{47B097C6-5F65-4974-A260-E850BB646542}" type="slidenum">
              <a:rPr lang="en-US" smtClean="0"/>
              <a:t>3</a:t>
            </a:fld>
            <a:endParaRPr lang="en-US"/>
          </a:p>
        </p:txBody>
      </p:sp>
    </p:spTree>
    <p:extLst>
      <p:ext uri="{BB962C8B-B14F-4D97-AF65-F5344CB8AC3E}">
        <p14:creationId xmlns:p14="http://schemas.microsoft.com/office/powerpoint/2010/main" val="3543246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Two possible solutions:</a:t>
            </a:r>
          </a:p>
          <a:p>
            <a:r>
              <a:rPr lang="en-US" dirty="0" smtClean="0"/>
              <a:t>-Hire</a:t>
            </a:r>
            <a:r>
              <a:rPr lang="en-US" baseline="0" dirty="0" smtClean="0"/>
              <a:t> more staff</a:t>
            </a:r>
          </a:p>
          <a:p>
            <a:r>
              <a:rPr lang="en-US" baseline="0" dirty="0" smtClean="0"/>
              <a:t>-Automate processes to increase efficiency</a:t>
            </a:r>
          </a:p>
          <a:p>
            <a:endParaRPr lang="en-US" baseline="0" dirty="0" smtClean="0"/>
          </a:p>
          <a:p>
            <a:r>
              <a:rPr lang="en-US" baseline="0" dirty="0" smtClean="0"/>
              <a:t>ISS chose to automate using an Online Proposal Generator</a:t>
            </a:r>
            <a:endParaRPr lang="en-US" dirty="0"/>
          </a:p>
        </p:txBody>
      </p:sp>
      <p:sp>
        <p:nvSpPr>
          <p:cNvPr id="4" name="Slide Number Placeholder 3"/>
          <p:cNvSpPr>
            <a:spLocks noGrp="1"/>
          </p:cNvSpPr>
          <p:nvPr>
            <p:ph type="sldNum" sz="quarter" idx="10"/>
          </p:nvPr>
        </p:nvSpPr>
        <p:spPr/>
        <p:txBody>
          <a:bodyPr/>
          <a:lstStyle/>
          <a:p>
            <a:fld id="{47B097C6-5F65-4974-A260-E850BB646542}" type="slidenum">
              <a:rPr lang="en-US" smtClean="0"/>
              <a:t>4</a:t>
            </a:fld>
            <a:endParaRPr lang="en-US"/>
          </a:p>
        </p:txBody>
      </p:sp>
    </p:spTree>
    <p:extLst>
      <p:ext uri="{BB962C8B-B14F-4D97-AF65-F5344CB8AC3E}">
        <p14:creationId xmlns:p14="http://schemas.microsoft.com/office/powerpoint/2010/main" val="30577704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By</a:t>
            </a:r>
            <a:r>
              <a:rPr lang="en-US" baseline="0" dirty="0" smtClean="0"/>
              <a:t> putting an efficient, user-friendly process in place:</a:t>
            </a:r>
          </a:p>
          <a:p>
            <a:r>
              <a:rPr lang="en-US" baseline="0" dirty="0" smtClean="0"/>
              <a:t>-Prospective customers are more likely to become customers</a:t>
            </a:r>
          </a:p>
          <a:p>
            <a:r>
              <a:rPr lang="en-US" baseline="0" dirty="0" smtClean="0"/>
              <a:t>-Those customers would be happy with their experience</a:t>
            </a:r>
            <a:endParaRPr lang="en-US" dirty="0"/>
          </a:p>
        </p:txBody>
      </p:sp>
      <p:sp>
        <p:nvSpPr>
          <p:cNvPr id="4" name="Slide Number Placeholder 3"/>
          <p:cNvSpPr>
            <a:spLocks noGrp="1"/>
          </p:cNvSpPr>
          <p:nvPr>
            <p:ph type="sldNum" sz="quarter" idx="10"/>
          </p:nvPr>
        </p:nvSpPr>
        <p:spPr/>
        <p:txBody>
          <a:bodyPr/>
          <a:lstStyle/>
          <a:p>
            <a:fld id="{47B097C6-5F65-4974-A260-E850BB646542}" type="slidenum">
              <a:rPr lang="en-US" smtClean="0"/>
              <a:t>5</a:t>
            </a:fld>
            <a:endParaRPr lang="en-US"/>
          </a:p>
        </p:txBody>
      </p:sp>
    </p:spTree>
    <p:extLst>
      <p:ext uri="{BB962C8B-B14F-4D97-AF65-F5344CB8AC3E}">
        <p14:creationId xmlns:p14="http://schemas.microsoft.com/office/powerpoint/2010/main" val="2423900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Salaries</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(fixed, direct)</a:t>
            </a:r>
            <a:r>
              <a:rPr lang="en-US" sz="1200" kern="1200" dirty="0" smtClean="0">
                <a:solidFill>
                  <a:schemeClr val="tx1"/>
                </a:solidFill>
                <a:effectLst/>
                <a:latin typeface="+mn-lt"/>
                <a:ea typeface="+mn-ea"/>
                <a:cs typeface="+mn-cs"/>
              </a:rPr>
              <a:t> 5 personnel:</a:t>
            </a:r>
          </a:p>
          <a:p>
            <a:r>
              <a:rPr lang="en-US" sz="1200" kern="1200" dirty="0" smtClean="0">
                <a:solidFill>
                  <a:schemeClr val="tx1"/>
                </a:solidFill>
                <a:effectLst/>
                <a:latin typeface="+mn-lt"/>
                <a:ea typeface="+mn-ea"/>
                <a:cs typeface="+mn-cs"/>
              </a:rPr>
              <a:t> 1- Office Manager $30K, </a:t>
            </a:r>
          </a:p>
          <a:p>
            <a:r>
              <a:rPr lang="en-US" sz="1200" kern="1200" dirty="0" smtClean="0">
                <a:solidFill>
                  <a:schemeClr val="tx1"/>
                </a:solidFill>
                <a:effectLst/>
                <a:latin typeface="+mn-lt"/>
                <a:ea typeface="+mn-ea"/>
                <a:cs typeface="+mn-cs"/>
              </a:rPr>
              <a:t> 1- Project Manager $60K, </a:t>
            </a:r>
          </a:p>
          <a:p>
            <a:r>
              <a:rPr lang="en-US" sz="1200" kern="1200" dirty="0" smtClean="0">
                <a:solidFill>
                  <a:schemeClr val="tx1"/>
                </a:solidFill>
                <a:effectLst/>
                <a:latin typeface="+mn-lt"/>
                <a:ea typeface="+mn-ea"/>
                <a:cs typeface="+mn-cs"/>
              </a:rPr>
              <a:t> 1- Project Facilitator $55K,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1- End-User Training/Security Expert $50K,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1- Project Coordinator $45K. = </a:t>
            </a:r>
            <a:r>
              <a:rPr lang="en-US" sz="1200" u="sng" kern="1200" dirty="0" smtClean="0">
                <a:solidFill>
                  <a:schemeClr val="tx1"/>
                </a:solidFill>
                <a:effectLst/>
                <a:latin typeface="+mn-lt"/>
                <a:ea typeface="+mn-ea"/>
                <a:cs typeface="+mn-cs"/>
              </a:rPr>
              <a:t>$240K Annual</a:t>
            </a:r>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Two-Month Project (1/6 </a:t>
            </a:r>
            <a:r>
              <a:rPr lang="en-US" sz="1200" b="1" kern="1200" dirty="0" err="1" smtClean="0">
                <a:solidFill>
                  <a:schemeClr val="tx1"/>
                </a:solidFill>
                <a:effectLst/>
                <a:latin typeface="+mn-lt"/>
                <a:ea typeface="+mn-ea"/>
                <a:cs typeface="+mn-cs"/>
              </a:rPr>
              <a:t>Yr</a:t>
            </a:r>
            <a:r>
              <a:rPr lang="en-US" sz="1200" b="1" kern="1200" dirty="0" smtClean="0">
                <a:solidFill>
                  <a:schemeClr val="tx1"/>
                </a:solidFill>
                <a:effectLst/>
                <a:latin typeface="+mn-lt"/>
                <a:ea typeface="+mn-ea"/>
                <a:cs typeface="+mn-cs"/>
              </a:rPr>
              <a:t>) = $40,000</a:t>
            </a:r>
          </a:p>
          <a:p>
            <a:endParaRPr lang="en-US" sz="12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7B097C6-5F65-4974-A260-E850BB646542}" type="slidenum">
              <a:rPr lang="en-US" smtClean="0"/>
              <a:t>6</a:t>
            </a:fld>
            <a:endParaRPr lang="en-US"/>
          </a:p>
        </p:txBody>
      </p:sp>
    </p:spTree>
    <p:extLst>
      <p:ext uri="{BB962C8B-B14F-4D97-AF65-F5344CB8AC3E}">
        <p14:creationId xmlns:p14="http://schemas.microsoft.com/office/powerpoint/2010/main" val="38977040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1" kern="1200" dirty="0" smtClean="0">
                <a:solidFill>
                  <a:schemeClr val="tx1"/>
                </a:solidFill>
                <a:effectLst/>
                <a:latin typeface="+mn-lt"/>
                <a:ea typeface="+mn-ea"/>
                <a:cs typeface="+mn-cs"/>
              </a:rPr>
              <a:t>Assumptions:</a:t>
            </a: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1. Revenue Estimates per year. </a:t>
            </a:r>
            <a:r>
              <a:rPr lang="en-US" sz="1200" kern="1200" dirty="0" smtClean="0">
                <a:solidFill>
                  <a:schemeClr val="tx1"/>
                </a:solidFill>
                <a:effectLst/>
                <a:latin typeface="+mn-lt"/>
                <a:ea typeface="+mn-ea"/>
                <a:cs typeface="+mn-cs"/>
              </a:rPr>
              <a:t>Revenue estimates begin when the system is in the Operational Phase. This is after the two month Development Phase. A break-even analysis will include the recovery of the costs for development.</a:t>
            </a:r>
          </a:p>
          <a:p>
            <a:r>
              <a:rPr lang="en-US" sz="1200" b="1" kern="1200" dirty="0" smtClean="0">
                <a:solidFill>
                  <a:schemeClr val="tx1"/>
                </a:solidFill>
                <a:effectLst/>
                <a:latin typeface="+mn-lt"/>
                <a:ea typeface="+mn-ea"/>
                <a:cs typeface="+mn-cs"/>
              </a:rPr>
              <a:t>2. System</a:t>
            </a:r>
            <a:r>
              <a:rPr lang="en-US" sz="1200" b="1" kern="1200" baseline="0" dirty="0" smtClean="0">
                <a:solidFill>
                  <a:schemeClr val="tx1"/>
                </a:solidFill>
                <a:effectLst/>
                <a:latin typeface="+mn-lt"/>
                <a:ea typeface="+mn-ea"/>
                <a:cs typeface="+mn-cs"/>
              </a:rPr>
              <a:t> Request</a:t>
            </a:r>
            <a:r>
              <a:rPr lang="en-US" sz="1200" b="1" kern="1200" dirty="0" smtClean="0">
                <a:solidFill>
                  <a:schemeClr val="tx1"/>
                </a:solidFill>
                <a:effectLst/>
                <a:latin typeface="+mn-lt"/>
                <a:ea typeface="+mn-ea"/>
                <a:cs typeface="+mn-cs"/>
              </a:rPr>
              <a:t>s per Month. </a:t>
            </a:r>
            <a:r>
              <a:rPr lang="en-US" sz="1200" kern="1200" dirty="0" smtClean="0">
                <a:solidFill>
                  <a:schemeClr val="tx1"/>
                </a:solidFill>
                <a:effectLst/>
                <a:latin typeface="+mn-lt"/>
                <a:ea typeface="+mn-ea"/>
                <a:cs typeface="+mn-cs"/>
              </a:rPr>
              <a:t>Count only the System Requests qualified as ‘accepted’ project proposals, by the client to pay for and proceed with the system development.</a:t>
            </a:r>
          </a:p>
          <a:p>
            <a:r>
              <a:rPr lang="en-US" sz="1200" b="1" kern="1200" dirty="0" smtClean="0">
                <a:solidFill>
                  <a:schemeClr val="tx1"/>
                </a:solidFill>
                <a:effectLst/>
                <a:latin typeface="+mn-lt"/>
                <a:ea typeface="+mn-ea"/>
                <a:cs typeface="+mn-cs"/>
              </a:rPr>
              <a:t>3. Project Proposals Not Finished (Sub-Standard</a:t>
            </a:r>
            <a:r>
              <a:rPr lang="en-US" sz="1200" b="1" kern="1200" baseline="0" dirty="0" smtClean="0">
                <a:solidFill>
                  <a:schemeClr val="tx1"/>
                </a:solidFill>
                <a:effectLst/>
                <a:latin typeface="+mn-lt"/>
                <a:ea typeface="+mn-ea"/>
                <a:cs typeface="+mn-cs"/>
              </a:rPr>
              <a:t> Work – Not On-Time</a:t>
            </a:r>
            <a:r>
              <a:rPr lang="en-US" sz="1200" b="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Some Project Proposals </a:t>
            </a:r>
            <a:r>
              <a:rPr lang="en-US" sz="1200" u="sng" kern="1200" dirty="0" smtClean="0">
                <a:solidFill>
                  <a:schemeClr val="tx1"/>
                </a:solidFill>
                <a:effectLst/>
                <a:latin typeface="+mn-lt"/>
                <a:ea typeface="+mn-ea"/>
                <a:cs typeface="+mn-cs"/>
              </a:rPr>
              <a:t>do not get finished on-time</a:t>
            </a:r>
            <a:r>
              <a:rPr lang="en-US" sz="1200" kern="1200" dirty="0" smtClean="0">
                <a:solidFill>
                  <a:schemeClr val="tx1"/>
                </a:solidFill>
                <a:effectLst/>
                <a:latin typeface="+mn-lt"/>
                <a:ea typeface="+mn-ea"/>
                <a:cs typeface="+mn-cs"/>
              </a:rPr>
              <a:t> for valid and invalid reasons. There are some legitimate cases where a Project Proposal will not be accepted by the client. There are other legitimate cases that cannot be finished on-time due to factors like workload, system complexity/scope, or withdrawn system requests.</a:t>
            </a:r>
          </a:p>
          <a:p>
            <a:r>
              <a:rPr lang="en-US" sz="1200" b="1" kern="1200" dirty="0" smtClean="0">
                <a:solidFill>
                  <a:schemeClr val="tx1"/>
                </a:solidFill>
                <a:effectLst/>
                <a:latin typeface="+mn-lt"/>
                <a:ea typeface="+mn-ea"/>
                <a:cs typeface="+mn-cs"/>
              </a:rPr>
              <a:t>4. Workload. </a:t>
            </a:r>
            <a:r>
              <a:rPr lang="en-US" sz="1200" kern="1200" dirty="0" smtClean="0">
                <a:solidFill>
                  <a:schemeClr val="tx1"/>
                </a:solidFill>
                <a:effectLst/>
                <a:latin typeface="+mn-lt"/>
                <a:ea typeface="+mn-ea"/>
                <a:cs typeface="+mn-cs"/>
              </a:rPr>
              <a:t>The workload is ‘open projects’ work-in-progress, which generally lasts for two months. So the accumulative amount is about twice the amount of projects finished per month. </a:t>
            </a:r>
          </a:p>
          <a:p>
            <a:r>
              <a:rPr lang="en-US" sz="1200" kern="1200" dirty="0" smtClean="0">
                <a:solidFill>
                  <a:schemeClr val="tx1"/>
                </a:solidFill>
                <a:effectLst/>
                <a:latin typeface="+mn-lt"/>
                <a:ea typeface="+mn-ea"/>
                <a:cs typeface="+mn-cs"/>
              </a:rPr>
              <a:t>For example, Year 4 shows: 19 projects finished per month, so the three System Analysts are working on 38 open projects, at a time, per month. </a:t>
            </a:r>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5. Project Proposals Finished (Deliverables)</a:t>
            </a:r>
            <a:r>
              <a:rPr lang="en-US" sz="1200" kern="1200" dirty="0" smtClean="0">
                <a:solidFill>
                  <a:schemeClr val="tx1"/>
                </a:solidFill>
                <a:effectLst/>
                <a:latin typeface="+mn-lt"/>
                <a:ea typeface="+mn-ea"/>
                <a:cs typeface="+mn-cs"/>
              </a:rPr>
              <a:t>. A Client is billed by the ISIS Company for services to provide a Project Proposal that is </a:t>
            </a:r>
            <a:r>
              <a:rPr lang="en-US" sz="1200" u="sng" kern="1200" dirty="0" smtClean="0">
                <a:solidFill>
                  <a:schemeClr val="tx1"/>
                </a:solidFill>
                <a:effectLst/>
                <a:latin typeface="+mn-lt"/>
                <a:ea typeface="+mn-ea"/>
                <a:cs typeface="+mn-cs"/>
              </a:rPr>
              <a:t>finished on-time and to their satisfaction</a:t>
            </a:r>
            <a:r>
              <a:rPr lang="en-US" sz="1200" kern="1200" dirty="0" smtClean="0">
                <a:solidFill>
                  <a:schemeClr val="tx1"/>
                </a:solidFill>
                <a:effectLst/>
                <a:latin typeface="+mn-lt"/>
                <a:ea typeface="+mn-ea"/>
                <a:cs typeface="+mn-cs"/>
              </a:rPr>
              <a:t>. The Client’s satisfaction is afforded by the work agreed with the ISIS Company, in compliance to all the specified requirements.</a:t>
            </a:r>
          </a:p>
          <a:p>
            <a:r>
              <a:rPr lang="en-US" sz="1200" b="1" kern="1200" dirty="0" smtClean="0">
                <a:solidFill>
                  <a:schemeClr val="tx1"/>
                </a:solidFill>
                <a:effectLst/>
                <a:latin typeface="+mn-lt"/>
                <a:ea typeface="+mn-ea"/>
                <a:cs typeface="+mn-cs"/>
              </a:rPr>
              <a:t>6. Average Fee (Typical Project Proposal)</a:t>
            </a:r>
            <a:r>
              <a:rPr lang="en-US" sz="1200" kern="1200" dirty="0" smtClean="0">
                <a:solidFill>
                  <a:schemeClr val="tx1"/>
                </a:solidFill>
                <a:effectLst/>
                <a:latin typeface="+mn-lt"/>
                <a:ea typeface="+mn-ea"/>
                <a:cs typeface="+mn-cs"/>
              </a:rPr>
              <a:t>. A ‘typical’ Project Proposal is defined to cost a </a:t>
            </a:r>
            <a:r>
              <a:rPr lang="en-US" sz="1200" u="sng" kern="1200" dirty="0" smtClean="0">
                <a:solidFill>
                  <a:schemeClr val="tx1"/>
                </a:solidFill>
                <a:effectLst/>
                <a:latin typeface="+mn-lt"/>
                <a:ea typeface="+mn-ea"/>
                <a:cs typeface="+mn-cs"/>
              </a:rPr>
              <a:t>fee of $2,000</a:t>
            </a:r>
            <a:r>
              <a:rPr lang="en-US" sz="1200" kern="1200" dirty="0" smtClean="0">
                <a:solidFill>
                  <a:schemeClr val="tx1"/>
                </a:solidFill>
                <a:effectLst/>
                <a:latin typeface="+mn-lt"/>
                <a:ea typeface="+mn-ea"/>
                <a:cs typeface="+mn-cs"/>
              </a:rPr>
              <a:t> and </a:t>
            </a:r>
            <a:r>
              <a:rPr lang="en-US" sz="1200" u="sng" kern="1200" dirty="0" smtClean="0">
                <a:solidFill>
                  <a:schemeClr val="tx1"/>
                </a:solidFill>
                <a:effectLst/>
                <a:latin typeface="+mn-lt"/>
                <a:ea typeface="+mn-ea"/>
                <a:cs typeface="+mn-cs"/>
              </a:rPr>
              <a:t>schedule of two-months</a:t>
            </a:r>
            <a:r>
              <a:rPr lang="en-US" sz="1200" kern="1200" dirty="0" smtClean="0">
                <a:solidFill>
                  <a:schemeClr val="tx1"/>
                </a:solidFill>
                <a:effectLst/>
                <a:latin typeface="+mn-lt"/>
                <a:ea typeface="+mn-ea"/>
                <a:cs typeface="+mn-cs"/>
              </a:rPr>
              <a:t> for the Client. The purpose of establishing a baseline Project Proposal (unit) is to have ‘average values’ to quantify and compute the financial analysis of the business process. The budget and schedule values of actual projects vary, based on difficulty, complexity and size. </a:t>
            </a:r>
          </a:p>
          <a:p>
            <a:endParaRPr lang="en-US" dirty="0"/>
          </a:p>
        </p:txBody>
      </p:sp>
      <p:sp>
        <p:nvSpPr>
          <p:cNvPr id="4" name="Slide Number Placeholder 3"/>
          <p:cNvSpPr>
            <a:spLocks noGrp="1"/>
          </p:cNvSpPr>
          <p:nvPr>
            <p:ph type="sldNum" sz="quarter" idx="10"/>
          </p:nvPr>
        </p:nvSpPr>
        <p:spPr/>
        <p:txBody>
          <a:bodyPr/>
          <a:lstStyle/>
          <a:p>
            <a:fld id="{47B097C6-5F65-4974-A260-E850BB646542}" type="slidenum">
              <a:rPr lang="en-US" smtClean="0"/>
              <a:t>8</a:t>
            </a:fld>
            <a:endParaRPr lang="en-US"/>
          </a:p>
        </p:txBody>
      </p:sp>
    </p:spTree>
    <p:extLst>
      <p:ext uri="{BB962C8B-B14F-4D97-AF65-F5344CB8AC3E}">
        <p14:creationId xmlns:p14="http://schemas.microsoft.com/office/powerpoint/2010/main" val="36339211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1" kern="1200" dirty="0" smtClean="0">
                <a:solidFill>
                  <a:schemeClr val="tx1"/>
                </a:solidFill>
                <a:effectLst/>
                <a:latin typeface="+mn-lt"/>
                <a:ea typeface="+mn-ea"/>
                <a:cs typeface="+mn-cs"/>
              </a:rPr>
              <a:t>Assumptions:</a:t>
            </a: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1. Revenue Estimates per year. </a:t>
            </a:r>
            <a:r>
              <a:rPr lang="en-US" sz="1200" kern="1200" dirty="0" smtClean="0">
                <a:solidFill>
                  <a:schemeClr val="tx1"/>
                </a:solidFill>
                <a:effectLst/>
                <a:latin typeface="+mn-lt"/>
                <a:ea typeface="+mn-ea"/>
                <a:cs typeface="+mn-cs"/>
              </a:rPr>
              <a:t>Revenue estimates begin when the system is in the Operational Phase. This is after the two month Development Phase. A break-even analysis will include the recovery of the costs for development.</a:t>
            </a:r>
          </a:p>
          <a:p>
            <a:r>
              <a:rPr lang="en-US" sz="1200" b="1" kern="1200" dirty="0" smtClean="0">
                <a:solidFill>
                  <a:schemeClr val="tx1"/>
                </a:solidFill>
                <a:effectLst/>
                <a:latin typeface="+mn-lt"/>
                <a:ea typeface="+mn-ea"/>
                <a:cs typeface="+mn-cs"/>
              </a:rPr>
              <a:t>2. System</a:t>
            </a:r>
            <a:r>
              <a:rPr lang="en-US" sz="1200" b="1" kern="1200" baseline="0" dirty="0" smtClean="0">
                <a:solidFill>
                  <a:schemeClr val="tx1"/>
                </a:solidFill>
                <a:effectLst/>
                <a:latin typeface="+mn-lt"/>
                <a:ea typeface="+mn-ea"/>
                <a:cs typeface="+mn-cs"/>
              </a:rPr>
              <a:t> Request</a:t>
            </a:r>
            <a:r>
              <a:rPr lang="en-US" sz="1200" b="1" kern="1200" dirty="0" smtClean="0">
                <a:solidFill>
                  <a:schemeClr val="tx1"/>
                </a:solidFill>
                <a:effectLst/>
                <a:latin typeface="+mn-lt"/>
                <a:ea typeface="+mn-ea"/>
                <a:cs typeface="+mn-cs"/>
              </a:rPr>
              <a:t>s per Month. </a:t>
            </a:r>
            <a:r>
              <a:rPr lang="en-US" sz="1200" kern="1200" dirty="0" smtClean="0">
                <a:solidFill>
                  <a:schemeClr val="tx1"/>
                </a:solidFill>
                <a:effectLst/>
                <a:latin typeface="+mn-lt"/>
                <a:ea typeface="+mn-ea"/>
                <a:cs typeface="+mn-cs"/>
              </a:rPr>
              <a:t>Count only the System Requests qualified as ‘accepted’ project proposals, by the client to pay for and proceed with the system development.</a:t>
            </a:r>
          </a:p>
          <a:p>
            <a:r>
              <a:rPr lang="en-US" sz="1200" b="1" kern="1200" dirty="0" smtClean="0">
                <a:solidFill>
                  <a:schemeClr val="tx1"/>
                </a:solidFill>
                <a:effectLst/>
                <a:latin typeface="+mn-lt"/>
                <a:ea typeface="+mn-ea"/>
                <a:cs typeface="+mn-cs"/>
              </a:rPr>
              <a:t>3. Project Proposals Not Finished (Sub-Standard</a:t>
            </a:r>
            <a:r>
              <a:rPr lang="en-US" sz="1200" b="1" kern="1200" baseline="0" dirty="0" smtClean="0">
                <a:solidFill>
                  <a:schemeClr val="tx1"/>
                </a:solidFill>
                <a:effectLst/>
                <a:latin typeface="+mn-lt"/>
                <a:ea typeface="+mn-ea"/>
                <a:cs typeface="+mn-cs"/>
              </a:rPr>
              <a:t> Work – Not On-Time</a:t>
            </a:r>
            <a:r>
              <a:rPr lang="en-US" sz="1200" b="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Some Project Proposals </a:t>
            </a:r>
            <a:r>
              <a:rPr lang="en-US" sz="1200" u="sng" kern="1200" dirty="0" smtClean="0">
                <a:solidFill>
                  <a:schemeClr val="tx1"/>
                </a:solidFill>
                <a:effectLst/>
                <a:latin typeface="+mn-lt"/>
                <a:ea typeface="+mn-ea"/>
                <a:cs typeface="+mn-cs"/>
              </a:rPr>
              <a:t>do not get finished on-time</a:t>
            </a:r>
            <a:r>
              <a:rPr lang="en-US" sz="1200" kern="1200" dirty="0" smtClean="0">
                <a:solidFill>
                  <a:schemeClr val="tx1"/>
                </a:solidFill>
                <a:effectLst/>
                <a:latin typeface="+mn-lt"/>
                <a:ea typeface="+mn-ea"/>
                <a:cs typeface="+mn-cs"/>
              </a:rPr>
              <a:t> for valid and invalid reasons. There are some legitimate cases where a Project Proposal will not be accepted by the client. There are other legitimate cases that cannot be finished on-time due to factors like workload, system complexity/scope, or withdrawn system requests.</a:t>
            </a:r>
          </a:p>
          <a:p>
            <a:r>
              <a:rPr lang="en-US" sz="1200" b="1" kern="1200" dirty="0" smtClean="0">
                <a:solidFill>
                  <a:schemeClr val="tx1"/>
                </a:solidFill>
                <a:effectLst/>
                <a:latin typeface="+mn-lt"/>
                <a:ea typeface="+mn-ea"/>
                <a:cs typeface="+mn-cs"/>
              </a:rPr>
              <a:t>4. Workload. </a:t>
            </a:r>
            <a:r>
              <a:rPr lang="en-US" sz="1200" kern="1200" dirty="0" smtClean="0">
                <a:solidFill>
                  <a:schemeClr val="tx1"/>
                </a:solidFill>
                <a:effectLst/>
                <a:latin typeface="+mn-lt"/>
                <a:ea typeface="+mn-ea"/>
                <a:cs typeface="+mn-cs"/>
              </a:rPr>
              <a:t>The workload is ‘open projects’ work-in-progress, which generally lasts for two months. So the accumulative amount is about twice the amount of projects finished per month. </a:t>
            </a:r>
          </a:p>
          <a:p>
            <a:r>
              <a:rPr lang="en-US" sz="1200" kern="1200" dirty="0" smtClean="0">
                <a:solidFill>
                  <a:schemeClr val="tx1"/>
                </a:solidFill>
                <a:effectLst/>
                <a:latin typeface="+mn-lt"/>
                <a:ea typeface="+mn-ea"/>
                <a:cs typeface="+mn-cs"/>
              </a:rPr>
              <a:t>For example, Year 4 shows: 19 projects finished per month, so the three System Analysts are working on 38 open projects, at a time, per month. </a:t>
            </a:r>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5. Project Proposals Finished (Deliverables)</a:t>
            </a:r>
            <a:r>
              <a:rPr lang="en-US" sz="1200" kern="1200" dirty="0" smtClean="0">
                <a:solidFill>
                  <a:schemeClr val="tx1"/>
                </a:solidFill>
                <a:effectLst/>
                <a:latin typeface="+mn-lt"/>
                <a:ea typeface="+mn-ea"/>
                <a:cs typeface="+mn-cs"/>
              </a:rPr>
              <a:t>. A Client is billed by the ISIS Company for services to provide a Project Proposal that is </a:t>
            </a:r>
            <a:r>
              <a:rPr lang="en-US" sz="1200" u="sng" kern="1200" dirty="0" smtClean="0">
                <a:solidFill>
                  <a:schemeClr val="tx1"/>
                </a:solidFill>
                <a:effectLst/>
                <a:latin typeface="+mn-lt"/>
                <a:ea typeface="+mn-ea"/>
                <a:cs typeface="+mn-cs"/>
              </a:rPr>
              <a:t>finished on-time and to their satisfaction</a:t>
            </a:r>
            <a:r>
              <a:rPr lang="en-US" sz="1200" kern="1200" dirty="0" smtClean="0">
                <a:solidFill>
                  <a:schemeClr val="tx1"/>
                </a:solidFill>
                <a:effectLst/>
                <a:latin typeface="+mn-lt"/>
                <a:ea typeface="+mn-ea"/>
                <a:cs typeface="+mn-cs"/>
              </a:rPr>
              <a:t>. The Client’s satisfaction is afforded by the work agreed with the ISIS Company, in compliance to all the specified requirements.</a:t>
            </a:r>
          </a:p>
          <a:p>
            <a:r>
              <a:rPr lang="en-US" sz="1200" b="1" kern="1200" dirty="0" smtClean="0">
                <a:solidFill>
                  <a:schemeClr val="tx1"/>
                </a:solidFill>
                <a:effectLst/>
                <a:latin typeface="+mn-lt"/>
                <a:ea typeface="+mn-ea"/>
                <a:cs typeface="+mn-cs"/>
              </a:rPr>
              <a:t>6. Average Fee (Typical Project Proposal)</a:t>
            </a:r>
            <a:r>
              <a:rPr lang="en-US" sz="1200" kern="1200" dirty="0" smtClean="0">
                <a:solidFill>
                  <a:schemeClr val="tx1"/>
                </a:solidFill>
                <a:effectLst/>
                <a:latin typeface="+mn-lt"/>
                <a:ea typeface="+mn-ea"/>
                <a:cs typeface="+mn-cs"/>
              </a:rPr>
              <a:t>. A ‘typical’ Project Proposal is defined to cost a </a:t>
            </a:r>
            <a:r>
              <a:rPr lang="en-US" sz="1200" u="sng" kern="1200" dirty="0" smtClean="0">
                <a:solidFill>
                  <a:schemeClr val="tx1"/>
                </a:solidFill>
                <a:effectLst/>
                <a:latin typeface="+mn-lt"/>
                <a:ea typeface="+mn-ea"/>
                <a:cs typeface="+mn-cs"/>
              </a:rPr>
              <a:t>fee of $2,000</a:t>
            </a:r>
            <a:r>
              <a:rPr lang="en-US" sz="1200" kern="1200" dirty="0" smtClean="0">
                <a:solidFill>
                  <a:schemeClr val="tx1"/>
                </a:solidFill>
                <a:effectLst/>
                <a:latin typeface="+mn-lt"/>
                <a:ea typeface="+mn-ea"/>
                <a:cs typeface="+mn-cs"/>
              </a:rPr>
              <a:t> and </a:t>
            </a:r>
            <a:r>
              <a:rPr lang="en-US" sz="1200" u="sng" kern="1200" dirty="0" smtClean="0">
                <a:solidFill>
                  <a:schemeClr val="tx1"/>
                </a:solidFill>
                <a:effectLst/>
                <a:latin typeface="+mn-lt"/>
                <a:ea typeface="+mn-ea"/>
                <a:cs typeface="+mn-cs"/>
              </a:rPr>
              <a:t>schedule of two-months</a:t>
            </a:r>
            <a:r>
              <a:rPr lang="en-US" sz="1200" kern="1200" dirty="0" smtClean="0">
                <a:solidFill>
                  <a:schemeClr val="tx1"/>
                </a:solidFill>
                <a:effectLst/>
                <a:latin typeface="+mn-lt"/>
                <a:ea typeface="+mn-ea"/>
                <a:cs typeface="+mn-cs"/>
              </a:rPr>
              <a:t> for the Client. The purpose of establishing a baseline Project Proposal (unit) is to have ‘average values’ to quantify and compute the financial analysis of the business process. The budget and schedule values of actual projects vary, based on difficulty, complexity and size. </a:t>
            </a:r>
          </a:p>
          <a:p>
            <a:endParaRPr lang="en-US" dirty="0"/>
          </a:p>
        </p:txBody>
      </p:sp>
      <p:sp>
        <p:nvSpPr>
          <p:cNvPr id="4" name="Slide Number Placeholder 3"/>
          <p:cNvSpPr>
            <a:spLocks noGrp="1"/>
          </p:cNvSpPr>
          <p:nvPr>
            <p:ph type="sldNum" sz="quarter" idx="10"/>
          </p:nvPr>
        </p:nvSpPr>
        <p:spPr/>
        <p:txBody>
          <a:bodyPr/>
          <a:lstStyle/>
          <a:p>
            <a:fld id="{47B097C6-5F65-4974-A260-E850BB646542}" type="slidenum">
              <a:rPr lang="en-US" smtClean="0"/>
              <a:t>9</a:t>
            </a:fld>
            <a:endParaRPr lang="en-US"/>
          </a:p>
        </p:txBody>
      </p:sp>
    </p:spTree>
    <p:extLst>
      <p:ext uri="{BB962C8B-B14F-4D97-AF65-F5344CB8AC3E}">
        <p14:creationId xmlns:p14="http://schemas.microsoft.com/office/powerpoint/2010/main" val="9008861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It shows that in Year 4, the break-even point for profitability will be reached for the ISS Company.</a:t>
            </a:r>
            <a:endParaRPr lang="en-US" dirty="0"/>
          </a:p>
        </p:txBody>
      </p:sp>
      <p:sp>
        <p:nvSpPr>
          <p:cNvPr id="4" name="Slide Number Placeholder 3"/>
          <p:cNvSpPr>
            <a:spLocks noGrp="1"/>
          </p:cNvSpPr>
          <p:nvPr>
            <p:ph type="sldNum" sz="quarter" idx="10"/>
          </p:nvPr>
        </p:nvSpPr>
        <p:spPr/>
        <p:txBody>
          <a:bodyPr/>
          <a:lstStyle/>
          <a:p>
            <a:fld id="{47B097C6-5F65-4974-A260-E850BB646542}" type="slidenum">
              <a:rPr lang="en-US" smtClean="0"/>
              <a:t>10</a:t>
            </a:fld>
            <a:endParaRPr lang="en-US"/>
          </a:p>
        </p:txBody>
      </p:sp>
    </p:spTree>
    <p:extLst>
      <p:ext uri="{BB962C8B-B14F-4D97-AF65-F5344CB8AC3E}">
        <p14:creationId xmlns:p14="http://schemas.microsoft.com/office/powerpoint/2010/main" val="2289226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CF3F8A63-F2A1-44A4-A4D1-B2B9C28AB9DB}" type="datetime1">
              <a:rPr lang="en-US" smtClean="0"/>
              <a:pPr/>
              <a:t>3/31/2015</a:t>
            </a:fld>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smtClean="0"/>
              <a:t>
              </a:t>
            </a:r>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69E29E33-B620-47F9-BB04-8846C2A5AFC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401B973-48D0-47D2-BD1A-81DAC74A0928}" type="datetime1">
              <a:rPr lang="en-US" smtClean="0"/>
              <a:pPr/>
              <a:t>3/31/2015</a:t>
            </a:fld>
            <a:endParaRPr/>
          </a:p>
        </p:txBody>
      </p:sp>
      <p:sp>
        <p:nvSpPr>
          <p:cNvPr id="5" name="Footer Placeholder 4"/>
          <p:cNvSpPr>
            <a:spLocks noGrp="1"/>
          </p:cNvSpPr>
          <p:nvPr>
            <p:ph type="ftr" sz="quarter" idx="11"/>
          </p:nvPr>
        </p:nvSpPr>
        <p:spPr/>
        <p:txBody>
          <a:bodyPr/>
          <a:lstStyle/>
          <a:p>
            <a:r>
              <a:rPr smtClean="0"/>
              <a:t>
              </a:t>
            </a:r>
            <a:endParaRPr/>
          </a:p>
        </p:txBody>
      </p:sp>
      <p:sp>
        <p:nvSpPr>
          <p:cNvPr id="6" name="Slide Number Placeholder 5"/>
          <p:cNvSpPr>
            <a:spLocks noGrp="1"/>
          </p:cNvSpPr>
          <p:nvPr>
            <p:ph type="sldNum" sz="quarter" idx="12"/>
          </p:nvPr>
        </p:nvSpPr>
        <p:spPr/>
        <p:txBody>
          <a:bodyPr/>
          <a:lstStyle/>
          <a:p>
            <a:fld id="{8AF02B71-8991-4516-A01E-F1A9ACD28BDC}" type="slidenum">
              <a:rPr smtClean="0"/>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93714E26-7EC0-4FCC-8AD8-71E9EC27DEDB}" type="datetime1">
              <a:rPr lang="en-US" smtClean="0"/>
              <a:pPr/>
              <a:t>3/31/2015</a:t>
            </a:fld>
            <a:endParaRPr/>
          </a:p>
        </p:txBody>
      </p:sp>
      <p:sp>
        <p:nvSpPr>
          <p:cNvPr id="5" name="Footer Placeholder 4"/>
          <p:cNvSpPr>
            <a:spLocks noGrp="1"/>
          </p:cNvSpPr>
          <p:nvPr>
            <p:ph type="ftr" sz="quarter" idx="11"/>
          </p:nvPr>
        </p:nvSpPr>
        <p:spPr>
          <a:xfrm>
            <a:off x="457201" y="6248207"/>
            <a:ext cx="5573483" cy="365125"/>
          </a:xfrm>
        </p:spPr>
        <p:txBody>
          <a:bodyPr/>
          <a:lstStyle/>
          <a:p>
            <a:r>
              <a:rPr smtClean="0"/>
              <a:t>
              </a:t>
            </a:r>
            <a:endParaRP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8AF02B71-8991-4516-A01E-F1A9ACD28BDC}" type="slidenum">
              <a:rPr smtClean="0"/>
              <a:pPr/>
              <a:t>‹#›</a:t>
            </a:fld>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89870FB-149D-4255-9221-CF258F891615}" type="datetime1">
              <a:rPr lang="en-US" smtClean="0"/>
              <a:pPr/>
              <a:t>3/31/2015</a:t>
            </a:fld>
            <a:endParaRPr/>
          </a:p>
        </p:txBody>
      </p:sp>
      <p:sp>
        <p:nvSpPr>
          <p:cNvPr id="5" name="Footer Placeholder 4"/>
          <p:cNvSpPr>
            <a:spLocks noGrp="1"/>
          </p:cNvSpPr>
          <p:nvPr>
            <p:ph type="ftr" sz="quarter" idx="11"/>
          </p:nvPr>
        </p:nvSpPr>
        <p:spPr/>
        <p:txBody>
          <a:bodyPr/>
          <a:lstStyle/>
          <a:p>
            <a:r>
              <a:rPr smtClean="0"/>
              <a:t>
              </a:t>
            </a:r>
            <a:endParaRP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8AF02B71-8991-4516-A01E-F1A9ACD28BDC}" type="slidenum">
              <a:rPr smtClean="0"/>
              <a:pPr/>
              <a:t>‹#›</a:t>
            </a:fld>
            <a:endParaRPr/>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B77F108C-2518-4D60-9FAF-6346FD9D7826}" type="datetime1">
              <a:rPr lang="en-US" smtClean="0"/>
              <a:pPr/>
              <a:t>3/31/2015</a:t>
            </a:fld>
            <a:endParaRPr/>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8AF02B71-8991-4516-A01E-F1A9ACD28BDC}" type="slidenum">
              <a:rPr smtClean="0"/>
              <a:pPr/>
              <a:t>‹#›</a:t>
            </a:fld>
            <a:endParaRPr/>
          </a:p>
        </p:txBody>
      </p:sp>
      <p:sp>
        <p:nvSpPr>
          <p:cNvPr id="14" name="Footer Placeholder 13"/>
          <p:cNvSpPr>
            <a:spLocks noGrp="1"/>
          </p:cNvSpPr>
          <p:nvPr>
            <p:ph type="ftr" sz="quarter" idx="12"/>
          </p:nvPr>
        </p:nvSpPr>
        <p:spPr/>
        <p:txBody>
          <a:bodyPr/>
          <a:lstStyle/>
          <a:p>
            <a:r>
              <a:rPr smtClean="0"/>
              <a:t>
              </a:t>
            </a:r>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DDE52B54-BC1D-466E-98B4-B0082340936C}" type="datetime1">
              <a:rPr lang="en-US" smtClean="0"/>
              <a:pPr/>
              <a:t>3/31/2015</a:t>
            </a:fld>
            <a:endParaRPr/>
          </a:p>
        </p:txBody>
      </p:sp>
      <p:sp>
        <p:nvSpPr>
          <p:cNvPr id="10" name="Slide Number Placeholder 9"/>
          <p:cNvSpPr>
            <a:spLocks noGrp="1"/>
          </p:cNvSpPr>
          <p:nvPr>
            <p:ph type="sldNum" sz="quarter" idx="16"/>
          </p:nvPr>
        </p:nvSpPr>
        <p:spPr/>
        <p:txBody>
          <a:bodyPr rtlCol="0"/>
          <a:lstStyle/>
          <a:p>
            <a:fld id="{8AF02B71-8991-4516-A01E-F1A9ACD28BDC}" type="slidenum">
              <a:rPr smtClean="0"/>
              <a:pPr/>
              <a:t>‹#›</a:t>
            </a:fld>
            <a:endParaRPr/>
          </a:p>
        </p:txBody>
      </p:sp>
      <p:sp>
        <p:nvSpPr>
          <p:cNvPr id="12" name="Footer Placeholder 11"/>
          <p:cNvSpPr>
            <a:spLocks noGrp="1"/>
          </p:cNvSpPr>
          <p:nvPr>
            <p:ph type="ftr" sz="quarter" idx="17"/>
          </p:nvPr>
        </p:nvSpPr>
        <p:spPr/>
        <p:txBody>
          <a:bodyPr rtlCol="0"/>
          <a:lstStyle/>
          <a:p>
            <a:r>
              <a:rPr smtClean="0"/>
              <a:t>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A1508C9F-E380-43A3-ADC1-0217F1EB7573}" type="datetime1">
              <a:rPr lang="en-US" smtClean="0"/>
              <a:pPr/>
              <a:t>3/31/2015</a:t>
            </a:fld>
            <a:endParaRPr/>
          </a:p>
        </p:txBody>
      </p:sp>
      <p:sp>
        <p:nvSpPr>
          <p:cNvPr id="12" name="Slide Number Placeholder 11"/>
          <p:cNvSpPr>
            <a:spLocks noGrp="1"/>
          </p:cNvSpPr>
          <p:nvPr>
            <p:ph type="sldNum" sz="quarter" idx="16"/>
          </p:nvPr>
        </p:nvSpPr>
        <p:spPr/>
        <p:txBody>
          <a:bodyPr rtlCol="0"/>
          <a:lstStyle/>
          <a:p>
            <a:fld id="{8AF02B71-8991-4516-A01E-F1A9ACD28BDC}" type="slidenum">
              <a:rPr smtClean="0"/>
              <a:pPr/>
              <a:t>‹#›</a:t>
            </a:fld>
            <a:endParaRPr/>
          </a:p>
        </p:txBody>
      </p:sp>
      <p:sp>
        <p:nvSpPr>
          <p:cNvPr id="14" name="Footer Placeholder 13"/>
          <p:cNvSpPr>
            <a:spLocks noGrp="1"/>
          </p:cNvSpPr>
          <p:nvPr>
            <p:ph type="ftr" sz="quarter" idx="17"/>
          </p:nvPr>
        </p:nvSpPr>
        <p:spPr/>
        <p:txBody>
          <a:bodyPr rtlCol="0"/>
          <a:lstStyle/>
          <a:p>
            <a:r>
              <a:rPr smtClean="0"/>
              <a:t>
              </a:t>
            </a:r>
            <a:endParaRP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B10C791-6992-4CCF-A244-B250C8BB22F1}" type="datetime1">
              <a:rPr lang="en-US" smtClean="0"/>
              <a:pPr/>
              <a:t>3/31/2015</a:t>
            </a:fld>
            <a:endParaRPr/>
          </a:p>
        </p:txBody>
      </p:sp>
      <p:sp>
        <p:nvSpPr>
          <p:cNvPr id="4" name="Footer Placeholder 3"/>
          <p:cNvSpPr>
            <a:spLocks noGrp="1"/>
          </p:cNvSpPr>
          <p:nvPr>
            <p:ph type="ftr" sz="quarter" idx="11"/>
          </p:nvPr>
        </p:nvSpPr>
        <p:spPr/>
        <p:txBody>
          <a:bodyPr/>
          <a:lstStyle/>
          <a:p>
            <a:r>
              <a:rPr smtClean="0"/>
              <a:t>
              </a:t>
            </a:r>
            <a:endParaRP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8AF02B71-8991-4516-A01E-F1A9ACD28BDC}" type="slidenum">
              <a:rPr smtClean="0"/>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420578-B892-4967-98F8-D0B4A045ADFD}" type="datetime1">
              <a:rPr lang="en-US" smtClean="0"/>
              <a:pPr/>
              <a:t>3/31/2015</a:t>
            </a:fld>
            <a:endParaRPr/>
          </a:p>
        </p:txBody>
      </p:sp>
      <p:sp>
        <p:nvSpPr>
          <p:cNvPr id="3" name="Footer Placeholder 2"/>
          <p:cNvSpPr>
            <a:spLocks noGrp="1"/>
          </p:cNvSpPr>
          <p:nvPr>
            <p:ph type="ftr" sz="quarter" idx="11"/>
          </p:nvPr>
        </p:nvSpPr>
        <p:spPr/>
        <p:txBody>
          <a:bodyPr/>
          <a:lstStyle/>
          <a:p>
            <a:r>
              <a:rPr smtClean="0"/>
              <a:t>
              </a:t>
            </a:r>
            <a:endParaRPr/>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8AF02B71-8991-4516-A01E-F1A9ACD28BDC}" type="slidenum">
              <a:rPr smtClean="0"/>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BDCDF1B-54EC-4432-8649-0FE40DD46F86}" type="datetime1">
              <a:rPr lang="en-US" smtClean="0"/>
              <a:pPr/>
              <a:t>3/31/2015</a:t>
            </a:fld>
            <a:endParaRPr/>
          </a:p>
        </p:txBody>
      </p:sp>
      <p:sp>
        <p:nvSpPr>
          <p:cNvPr id="6" name="Footer Placeholder 5"/>
          <p:cNvSpPr>
            <a:spLocks noGrp="1"/>
          </p:cNvSpPr>
          <p:nvPr>
            <p:ph type="ftr" sz="quarter" idx="11"/>
          </p:nvPr>
        </p:nvSpPr>
        <p:spPr/>
        <p:txBody>
          <a:bodyPr/>
          <a:lstStyle/>
          <a:p>
            <a:r>
              <a:rPr smtClean="0"/>
              <a:t>
              </a:t>
            </a:r>
            <a:endParaRPr/>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69E29E33-B620-47F9-BB04-8846C2A5AFCC}" type="slidenum">
              <a:rPr kumimoji="0" lang="en-US" smtClean="0"/>
              <a:pPr/>
              <a:t>‹#›</a:t>
            </a:fld>
            <a:endParaRPr kumimoji="0"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4CDA6A0B-D499-425D-9760-7E378B1D24E7}" type="datetime1">
              <a:rPr lang="en-US" smtClean="0"/>
              <a:pPr/>
              <a:t>3/31/2015</a:t>
            </a:fld>
            <a:endParaRPr/>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8AF02B71-8991-4516-A01E-F1A9ACD28BDC}" type="slidenum">
              <a:rPr smtClean="0"/>
              <a:pPr/>
              <a:t>‹#›</a:t>
            </a:fld>
            <a:endParaRPr/>
          </a:p>
        </p:txBody>
      </p:sp>
      <p:sp>
        <p:nvSpPr>
          <p:cNvPr id="14" name="Footer Placeholder 13"/>
          <p:cNvSpPr>
            <a:spLocks noGrp="1"/>
          </p:cNvSpPr>
          <p:nvPr>
            <p:ph type="ftr" sz="quarter" idx="12"/>
          </p:nvPr>
        </p:nvSpPr>
        <p:spPr>
          <a:xfrm>
            <a:off x="1600200" y="6248206"/>
            <a:ext cx="4572000" cy="365125"/>
          </a:xfrm>
        </p:spPr>
        <p:txBody>
          <a:bodyPr rtlCol="0"/>
          <a:lstStyle/>
          <a:p>
            <a:r>
              <a:rPr smtClean="0"/>
              <a:t>
              </a:t>
            </a:r>
            <a:endParaRP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7E6C1EDB-CE87-4BA6-95D9-AD3AE9C734F7}" type="datetime1">
              <a:rPr lang="en-US" smtClean="0"/>
              <a:pPr/>
              <a:t>3/31/2015</a:t>
            </a:fld>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smtClean="0"/>
              <a:t>
              </a:t>
            </a:r>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8AF02B71-8991-4516-A01E-F1A9ACD28BDC}" type="slidenum">
              <a:rPr smtClean="0"/>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WMF"/><Relationship Id="rId7" Type="http://schemas.openxmlformats.org/officeDocument/2006/relationships/image" Target="../media/image10.WM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WMF"/><Relationship Id="rId5" Type="http://schemas.openxmlformats.org/officeDocument/2006/relationships/image" Target="../media/image8.PNG"/><Relationship Id="rId4" Type="http://schemas.openxmlformats.org/officeDocument/2006/relationships/image" Target="../media/image7.WMF"/></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Business case analysis</a:t>
            </a:r>
            <a:br>
              <a:rPr lang="en-US" dirty="0" smtClean="0"/>
            </a:br>
            <a:r>
              <a:rPr lang="en-US" dirty="0" smtClean="0"/>
              <a:t>         - SMART KEY -</a:t>
            </a:r>
            <a:endParaRPr lang="en-US" dirty="0"/>
          </a:p>
        </p:txBody>
      </p:sp>
      <p:sp>
        <p:nvSpPr>
          <p:cNvPr id="3" name="Subtitle 2"/>
          <p:cNvSpPr>
            <a:spLocks noGrp="1"/>
          </p:cNvSpPr>
          <p:nvPr>
            <p:ph type="subTitle" idx="1"/>
          </p:nvPr>
        </p:nvSpPr>
        <p:spPr>
          <a:xfrm>
            <a:off x="2895600" y="6050037"/>
            <a:ext cx="6172200" cy="685800"/>
          </a:xfrm>
        </p:spPr>
        <p:txBody>
          <a:bodyPr>
            <a:normAutofit fontScale="85000" lnSpcReduction="20000"/>
          </a:bodyPr>
          <a:lstStyle/>
          <a:p>
            <a:r>
              <a:rPr lang="en-US" dirty="0" smtClean="0"/>
              <a:t>Michael </a:t>
            </a:r>
            <a:r>
              <a:rPr lang="en-US" dirty="0" smtClean="0"/>
              <a:t>Fetick, Yuxuan Guan, Bobby Hurd, </a:t>
            </a:r>
            <a:r>
              <a:rPr lang="en-US" dirty="0" smtClean="0"/>
              <a:t/>
            </a:r>
            <a:br>
              <a:rPr lang="en-US" dirty="0" smtClean="0"/>
            </a:br>
            <a:r>
              <a:rPr lang="en-US" dirty="0" err="1" smtClean="0"/>
              <a:t>Sheraz</a:t>
            </a:r>
            <a:r>
              <a:rPr lang="en-US" dirty="0" smtClean="0"/>
              <a:t> Karim, Nithin </a:t>
            </a:r>
            <a:r>
              <a:rPr lang="en-US" dirty="0" smtClean="0"/>
              <a:t>Kumar,  Weilong Qu</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Revenue Estimates</a:t>
            </a:r>
          </a:p>
        </p:txBody>
      </p:sp>
      <p:sp>
        <p:nvSpPr>
          <p:cNvPr id="3" name="Content Placeholder 2"/>
          <p:cNvSpPr>
            <a:spLocks noGrp="1"/>
          </p:cNvSpPr>
          <p:nvPr>
            <p:ph sz="quarter" idx="1"/>
          </p:nvPr>
        </p:nvSpPr>
        <p:spPr>
          <a:xfrm>
            <a:off x="612648" y="1600200"/>
            <a:ext cx="8153400" cy="609600"/>
          </a:xfrm>
        </p:spPr>
        <p:txBody>
          <a:bodyPr/>
          <a:lstStyle/>
          <a:p>
            <a:r>
              <a:rPr lang="en-US" dirty="0" smtClean="0"/>
              <a:t>Profitable in 5 years…</a:t>
            </a:r>
            <a:endParaRPr lang="en-US" dirty="0"/>
          </a:p>
        </p:txBody>
      </p:sp>
      <p:graphicFrame>
        <p:nvGraphicFramePr>
          <p:cNvPr id="4" name="Chart 3"/>
          <p:cNvGraphicFramePr>
            <a:graphicFrameLocks/>
          </p:cNvGraphicFramePr>
          <p:nvPr>
            <p:extLst/>
          </p:nvPr>
        </p:nvGraphicFramePr>
        <p:xfrm>
          <a:off x="685800" y="2057400"/>
          <a:ext cx="8382000" cy="4648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962339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Revenue Estimates</a:t>
            </a:r>
          </a:p>
        </p:txBody>
      </p:sp>
      <p:graphicFrame>
        <p:nvGraphicFramePr>
          <p:cNvPr id="4" name="Content Placeholder 3"/>
          <p:cNvGraphicFramePr>
            <a:graphicFrameLocks noGrp="1"/>
          </p:cNvGraphicFramePr>
          <p:nvPr>
            <p:ph sz="quarter" idx="1"/>
            <p:extLst/>
          </p:nvPr>
        </p:nvGraphicFramePr>
        <p:xfrm>
          <a:off x="304800" y="2209804"/>
          <a:ext cx="8461250" cy="4267200"/>
        </p:xfrm>
        <a:graphic>
          <a:graphicData uri="http://schemas.openxmlformats.org/drawingml/2006/table">
            <a:tbl>
              <a:tblPr>
                <a:tableStyleId>{5C22544A-7EE6-4342-B048-85BDC9FD1C3A}</a:tableStyleId>
              </a:tblPr>
              <a:tblGrid>
                <a:gridCol w="1692250"/>
                <a:gridCol w="1692250"/>
                <a:gridCol w="1692250"/>
                <a:gridCol w="1692250"/>
                <a:gridCol w="1692250"/>
              </a:tblGrid>
              <a:tr h="378183">
                <a:tc>
                  <a:txBody>
                    <a:bodyPr/>
                    <a:lstStyle/>
                    <a:p>
                      <a:pPr marL="0" marR="0" algn="ctr">
                        <a:spcBef>
                          <a:spcPts val="0"/>
                        </a:spcBef>
                        <a:spcAft>
                          <a:spcPts val="0"/>
                        </a:spcAft>
                      </a:pPr>
                      <a:r>
                        <a:rPr lang="en-US" sz="2800">
                          <a:effectLst/>
                        </a:rPr>
                        <a:t>Year</a:t>
                      </a:r>
                      <a:endParaRPr lang="en-US" sz="2800">
                        <a:effectLst/>
                        <a:latin typeface="Times New Roman" panose="02020603050405020304" pitchFamily="18" charset="0"/>
                        <a:ea typeface="Times New Roman" panose="02020603050405020304" pitchFamily="18" charset="0"/>
                      </a:endParaRPr>
                    </a:p>
                  </a:txBody>
                  <a:tcPr marL="7540" marR="7540" marT="0" marB="0"/>
                </a:tc>
                <a:tc>
                  <a:txBody>
                    <a:bodyPr/>
                    <a:lstStyle/>
                    <a:p>
                      <a:pPr marL="0" marR="0" algn="ctr">
                        <a:spcBef>
                          <a:spcPts val="0"/>
                        </a:spcBef>
                        <a:spcAft>
                          <a:spcPts val="0"/>
                        </a:spcAft>
                      </a:pPr>
                      <a:r>
                        <a:rPr lang="en-US" sz="2800">
                          <a:effectLst/>
                        </a:rPr>
                        <a:t>Costs</a:t>
                      </a:r>
                      <a:endParaRPr lang="en-US" sz="2800">
                        <a:effectLst/>
                        <a:latin typeface="Times New Roman" panose="02020603050405020304" pitchFamily="18" charset="0"/>
                        <a:ea typeface="Times New Roman" panose="02020603050405020304" pitchFamily="18" charset="0"/>
                      </a:endParaRPr>
                    </a:p>
                  </a:txBody>
                  <a:tcPr marL="7540" marR="7540" marT="0" marB="0"/>
                </a:tc>
                <a:tc>
                  <a:txBody>
                    <a:bodyPr/>
                    <a:lstStyle/>
                    <a:p>
                      <a:pPr marL="0" marR="0" algn="ctr">
                        <a:spcBef>
                          <a:spcPts val="0"/>
                        </a:spcBef>
                        <a:spcAft>
                          <a:spcPts val="0"/>
                        </a:spcAft>
                      </a:pPr>
                      <a:r>
                        <a:rPr lang="en-US" sz="2800">
                          <a:effectLst/>
                        </a:rPr>
                        <a:t>Cumulative</a:t>
                      </a:r>
                      <a:endParaRPr lang="en-US" sz="2800">
                        <a:effectLst/>
                        <a:latin typeface="Times New Roman" panose="02020603050405020304" pitchFamily="18" charset="0"/>
                        <a:ea typeface="Times New Roman" panose="02020603050405020304" pitchFamily="18" charset="0"/>
                      </a:endParaRPr>
                    </a:p>
                  </a:txBody>
                  <a:tcPr marL="7540" marR="7540" marT="0" marB="0"/>
                </a:tc>
                <a:tc>
                  <a:txBody>
                    <a:bodyPr/>
                    <a:lstStyle/>
                    <a:p>
                      <a:pPr marL="0" marR="0" algn="ctr">
                        <a:spcBef>
                          <a:spcPts val="0"/>
                        </a:spcBef>
                        <a:spcAft>
                          <a:spcPts val="0"/>
                        </a:spcAft>
                      </a:pPr>
                      <a:r>
                        <a:rPr lang="en-US" sz="2800">
                          <a:effectLst/>
                        </a:rPr>
                        <a:t>Benefits</a:t>
                      </a:r>
                      <a:endParaRPr lang="en-US" sz="2800">
                        <a:effectLst/>
                        <a:latin typeface="Times New Roman" panose="02020603050405020304" pitchFamily="18" charset="0"/>
                        <a:ea typeface="Times New Roman" panose="02020603050405020304" pitchFamily="18" charset="0"/>
                      </a:endParaRPr>
                    </a:p>
                  </a:txBody>
                  <a:tcPr marL="7540" marR="7540" marT="0" marB="0"/>
                </a:tc>
                <a:tc>
                  <a:txBody>
                    <a:bodyPr/>
                    <a:lstStyle/>
                    <a:p>
                      <a:pPr marL="0" marR="0" algn="ctr">
                        <a:spcBef>
                          <a:spcPts val="0"/>
                        </a:spcBef>
                        <a:spcAft>
                          <a:spcPts val="0"/>
                        </a:spcAft>
                      </a:pPr>
                      <a:r>
                        <a:rPr lang="en-US" sz="2800" dirty="0">
                          <a:effectLst/>
                        </a:rPr>
                        <a:t>Cumulative</a:t>
                      </a:r>
                      <a:endParaRPr lang="en-US" sz="2800" dirty="0">
                        <a:effectLst/>
                        <a:latin typeface="Times New Roman" panose="02020603050405020304" pitchFamily="18" charset="0"/>
                        <a:ea typeface="Times New Roman" panose="02020603050405020304" pitchFamily="18" charset="0"/>
                      </a:endParaRPr>
                    </a:p>
                  </a:txBody>
                  <a:tcPr marL="7540" marR="7540" marT="0" marB="0"/>
                </a:tc>
              </a:tr>
              <a:tr h="378183">
                <a:tc>
                  <a:txBody>
                    <a:bodyPr/>
                    <a:lstStyle/>
                    <a:p>
                      <a:pPr marL="0" marR="0" algn="ctr">
                        <a:spcBef>
                          <a:spcPts val="0"/>
                        </a:spcBef>
                        <a:spcAft>
                          <a:spcPts val="0"/>
                        </a:spcAft>
                      </a:pPr>
                      <a:r>
                        <a:rPr lang="en-US" sz="2800">
                          <a:effectLst/>
                        </a:rPr>
                        <a:t> </a:t>
                      </a:r>
                      <a:endParaRPr lang="en-US" sz="2800">
                        <a:effectLst/>
                        <a:latin typeface="Times New Roman" panose="02020603050405020304" pitchFamily="18" charset="0"/>
                        <a:ea typeface="Times New Roman" panose="02020603050405020304" pitchFamily="18" charset="0"/>
                      </a:endParaRPr>
                    </a:p>
                  </a:txBody>
                  <a:tcPr marL="7540" marR="7540" marT="0" marB="0"/>
                </a:tc>
                <a:tc>
                  <a:txBody>
                    <a:bodyPr/>
                    <a:lstStyle/>
                    <a:p>
                      <a:pPr marL="0" marR="0" algn="ctr">
                        <a:spcBef>
                          <a:spcPts val="0"/>
                        </a:spcBef>
                        <a:spcAft>
                          <a:spcPts val="0"/>
                        </a:spcAft>
                      </a:pPr>
                      <a:r>
                        <a:rPr lang="en-US" sz="2800" dirty="0">
                          <a:effectLst/>
                        </a:rPr>
                        <a:t> </a:t>
                      </a:r>
                      <a:endParaRPr lang="en-US" sz="2800" dirty="0">
                        <a:effectLst/>
                        <a:latin typeface="Times New Roman" panose="02020603050405020304" pitchFamily="18" charset="0"/>
                        <a:ea typeface="Times New Roman" panose="02020603050405020304" pitchFamily="18" charset="0"/>
                      </a:endParaRPr>
                    </a:p>
                  </a:txBody>
                  <a:tcPr marL="7540" marR="7540" marT="0" marB="0"/>
                </a:tc>
                <a:tc>
                  <a:txBody>
                    <a:bodyPr/>
                    <a:lstStyle/>
                    <a:p>
                      <a:pPr marL="0" marR="0" algn="ctr">
                        <a:spcBef>
                          <a:spcPts val="0"/>
                        </a:spcBef>
                        <a:spcAft>
                          <a:spcPts val="0"/>
                        </a:spcAft>
                      </a:pPr>
                      <a:r>
                        <a:rPr lang="en-US" sz="2800" dirty="0">
                          <a:effectLst/>
                        </a:rPr>
                        <a:t>Costs</a:t>
                      </a:r>
                      <a:endParaRPr lang="en-US" sz="2800" dirty="0">
                        <a:effectLst/>
                        <a:latin typeface="Times New Roman" panose="02020603050405020304" pitchFamily="18" charset="0"/>
                        <a:ea typeface="Times New Roman" panose="02020603050405020304" pitchFamily="18" charset="0"/>
                      </a:endParaRPr>
                    </a:p>
                  </a:txBody>
                  <a:tcPr marL="7540" marR="7540" marT="0" marB="0"/>
                </a:tc>
                <a:tc>
                  <a:txBody>
                    <a:bodyPr/>
                    <a:lstStyle/>
                    <a:p>
                      <a:pPr marL="0" marR="0" algn="ctr">
                        <a:spcBef>
                          <a:spcPts val="0"/>
                        </a:spcBef>
                        <a:spcAft>
                          <a:spcPts val="0"/>
                        </a:spcAft>
                      </a:pPr>
                      <a:r>
                        <a:rPr lang="en-US" sz="2800">
                          <a:effectLst/>
                        </a:rPr>
                        <a:t> </a:t>
                      </a:r>
                      <a:endParaRPr lang="en-US" sz="2800">
                        <a:effectLst/>
                        <a:latin typeface="Times New Roman" panose="02020603050405020304" pitchFamily="18" charset="0"/>
                        <a:ea typeface="Times New Roman" panose="02020603050405020304" pitchFamily="18" charset="0"/>
                      </a:endParaRPr>
                    </a:p>
                  </a:txBody>
                  <a:tcPr marL="7540" marR="7540" marT="0" marB="0"/>
                </a:tc>
                <a:tc>
                  <a:txBody>
                    <a:bodyPr/>
                    <a:lstStyle/>
                    <a:p>
                      <a:pPr marL="0" marR="0" algn="ctr">
                        <a:spcBef>
                          <a:spcPts val="0"/>
                        </a:spcBef>
                        <a:spcAft>
                          <a:spcPts val="0"/>
                        </a:spcAft>
                      </a:pPr>
                      <a:r>
                        <a:rPr lang="en-US" sz="2800" dirty="0">
                          <a:effectLst/>
                        </a:rPr>
                        <a:t>Benefits</a:t>
                      </a:r>
                      <a:endParaRPr lang="en-US" sz="2800" dirty="0">
                        <a:effectLst/>
                        <a:latin typeface="Times New Roman" panose="02020603050405020304" pitchFamily="18" charset="0"/>
                        <a:ea typeface="Times New Roman" panose="02020603050405020304" pitchFamily="18" charset="0"/>
                      </a:endParaRPr>
                    </a:p>
                  </a:txBody>
                  <a:tcPr marL="7540" marR="7540" marT="0" marB="0"/>
                </a:tc>
              </a:tr>
              <a:tr h="353833">
                <a:tc>
                  <a:txBody>
                    <a:bodyPr/>
                    <a:lstStyle/>
                    <a:p>
                      <a:pPr marL="0" marR="0" algn="ctr">
                        <a:spcBef>
                          <a:spcPts val="0"/>
                        </a:spcBef>
                        <a:spcAft>
                          <a:spcPts val="0"/>
                        </a:spcAft>
                      </a:pPr>
                      <a:r>
                        <a:rPr lang="en-US" sz="2800">
                          <a:effectLst/>
                        </a:rPr>
                        <a:t>0</a:t>
                      </a:r>
                      <a:endParaRPr lang="en-US" sz="2800">
                        <a:effectLst/>
                        <a:latin typeface="Times New Roman" panose="02020603050405020304" pitchFamily="18" charset="0"/>
                        <a:ea typeface="Times New Roman" panose="02020603050405020304" pitchFamily="18" charset="0"/>
                      </a:endParaRPr>
                    </a:p>
                  </a:txBody>
                  <a:tcPr marL="7540" marR="7540" marT="0" marB="0"/>
                </a:tc>
                <a:tc>
                  <a:txBody>
                    <a:bodyPr/>
                    <a:lstStyle/>
                    <a:p>
                      <a:pPr marL="0" marR="0" algn="ctr">
                        <a:spcBef>
                          <a:spcPts val="0"/>
                        </a:spcBef>
                        <a:spcAft>
                          <a:spcPts val="0"/>
                        </a:spcAft>
                      </a:pPr>
                      <a:r>
                        <a:rPr lang="en-US" sz="2800" dirty="0" smtClean="0">
                          <a:effectLst/>
                        </a:rPr>
                        <a:t>70,000 </a:t>
                      </a:r>
                      <a:endParaRPr lang="en-US" sz="2800" dirty="0">
                        <a:effectLst/>
                        <a:latin typeface="Times New Roman" panose="02020603050405020304" pitchFamily="18" charset="0"/>
                        <a:ea typeface="Times New Roman" panose="02020603050405020304" pitchFamily="18" charset="0"/>
                      </a:endParaRPr>
                    </a:p>
                  </a:txBody>
                  <a:tcPr marL="7540" marR="7540" marT="0" marB="0"/>
                </a:tc>
                <a:tc>
                  <a:txBody>
                    <a:bodyPr/>
                    <a:lstStyle/>
                    <a:p>
                      <a:pPr marL="0" marR="0" algn="r">
                        <a:spcBef>
                          <a:spcPts val="0"/>
                        </a:spcBef>
                        <a:spcAft>
                          <a:spcPts val="0"/>
                        </a:spcAft>
                      </a:pPr>
                      <a:r>
                        <a:rPr lang="en-US" sz="2800" dirty="0" smtClean="0">
                          <a:effectLst/>
                        </a:rPr>
                        <a:t>70,000 </a:t>
                      </a:r>
                      <a:endParaRPr lang="en-US" sz="2800" dirty="0">
                        <a:effectLst/>
                        <a:latin typeface="Times New Roman" panose="02020603050405020304" pitchFamily="18" charset="0"/>
                        <a:ea typeface="Times New Roman" panose="02020603050405020304" pitchFamily="18" charset="0"/>
                      </a:endParaRPr>
                    </a:p>
                  </a:txBody>
                  <a:tcPr marL="7540" marR="7540" marT="0" marB="0"/>
                </a:tc>
                <a:tc>
                  <a:txBody>
                    <a:bodyPr/>
                    <a:lstStyle/>
                    <a:p>
                      <a:pPr marL="0" marR="0" algn="r">
                        <a:spcBef>
                          <a:spcPts val="0"/>
                        </a:spcBef>
                        <a:spcAft>
                          <a:spcPts val="0"/>
                        </a:spcAft>
                      </a:pPr>
                      <a:endParaRPr lang="en-US" sz="2800" dirty="0">
                        <a:effectLst/>
                        <a:latin typeface="Times New Roman" panose="02020603050405020304" pitchFamily="18" charset="0"/>
                        <a:ea typeface="Times New Roman" panose="02020603050405020304" pitchFamily="18" charset="0"/>
                      </a:endParaRPr>
                    </a:p>
                  </a:txBody>
                  <a:tcPr marL="7540" marR="7540" marT="0" marB="0"/>
                </a:tc>
                <a:tc>
                  <a:txBody>
                    <a:bodyPr/>
                    <a:lstStyle/>
                    <a:p>
                      <a:pPr marL="0" marR="0" algn="r">
                        <a:spcBef>
                          <a:spcPts val="0"/>
                        </a:spcBef>
                        <a:spcAft>
                          <a:spcPts val="0"/>
                        </a:spcAft>
                      </a:pPr>
                      <a:r>
                        <a:rPr lang="en-US" sz="2800" dirty="0" smtClean="0">
                          <a:effectLst/>
                        </a:rPr>
                        <a:t>-   </a:t>
                      </a:r>
                      <a:endParaRPr lang="en-US" sz="2800" dirty="0">
                        <a:effectLst/>
                        <a:latin typeface="Times New Roman" panose="02020603050405020304" pitchFamily="18" charset="0"/>
                        <a:ea typeface="Times New Roman" panose="02020603050405020304" pitchFamily="18" charset="0"/>
                      </a:endParaRPr>
                    </a:p>
                  </a:txBody>
                  <a:tcPr marL="7540" marR="7540" marT="0" marB="0"/>
                </a:tc>
              </a:tr>
              <a:tr h="353833">
                <a:tc>
                  <a:txBody>
                    <a:bodyPr/>
                    <a:lstStyle/>
                    <a:p>
                      <a:pPr marL="0" marR="0" algn="ctr">
                        <a:spcBef>
                          <a:spcPts val="0"/>
                        </a:spcBef>
                        <a:spcAft>
                          <a:spcPts val="0"/>
                        </a:spcAft>
                      </a:pPr>
                      <a:r>
                        <a:rPr lang="en-US" sz="2800" dirty="0">
                          <a:effectLst/>
                        </a:rPr>
                        <a:t>1</a:t>
                      </a:r>
                      <a:endParaRPr lang="en-US" sz="2800" dirty="0">
                        <a:effectLst/>
                        <a:latin typeface="Times New Roman" panose="02020603050405020304" pitchFamily="18" charset="0"/>
                        <a:ea typeface="Times New Roman" panose="02020603050405020304" pitchFamily="18" charset="0"/>
                      </a:endParaRPr>
                    </a:p>
                  </a:txBody>
                  <a:tcPr marL="7540" marR="7540" marT="0" marB="0"/>
                </a:tc>
                <a:tc>
                  <a:txBody>
                    <a:bodyPr/>
                    <a:lstStyle/>
                    <a:p>
                      <a:pPr marL="0" marR="0" algn="ctr">
                        <a:spcBef>
                          <a:spcPts val="0"/>
                        </a:spcBef>
                        <a:spcAft>
                          <a:spcPts val="0"/>
                        </a:spcAft>
                      </a:pPr>
                      <a:r>
                        <a:rPr lang="en-US" sz="2800" dirty="0" smtClean="0">
                          <a:effectLst/>
                        </a:rPr>
                        <a:t>265,000 </a:t>
                      </a:r>
                      <a:endParaRPr lang="en-US" sz="2800" dirty="0">
                        <a:effectLst/>
                        <a:latin typeface="Times New Roman" panose="02020603050405020304" pitchFamily="18" charset="0"/>
                        <a:ea typeface="Times New Roman" panose="02020603050405020304" pitchFamily="18" charset="0"/>
                      </a:endParaRPr>
                    </a:p>
                  </a:txBody>
                  <a:tcPr marL="7540" marR="7540" marT="0" marB="0"/>
                </a:tc>
                <a:tc>
                  <a:txBody>
                    <a:bodyPr/>
                    <a:lstStyle/>
                    <a:p>
                      <a:pPr marL="0" marR="0" algn="r">
                        <a:spcBef>
                          <a:spcPts val="0"/>
                        </a:spcBef>
                        <a:spcAft>
                          <a:spcPts val="0"/>
                        </a:spcAft>
                      </a:pPr>
                      <a:r>
                        <a:rPr lang="en-US" sz="2800" dirty="0" smtClean="0">
                          <a:effectLst/>
                        </a:rPr>
                        <a:t>335,000 </a:t>
                      </a:r>
                      <a:endParaRPr lang="en-US" sz="2800" dirty="0">
                        <a:effectLst/>
                        <a:latin typeface="Times New Roman" panose="02020603050405020304" pitchFamily="18" charset="0"/>
                        <a:ea typeface="Times New Roman" panose="02020603050405020304" pitchFamily="18" charset="0"/>
                      </a:endParaRPr>
                    </a:p>
                  </a:txBody>
                  <a:tcPr marL="7540" marR="7540" marT="0" marB="0"/>
                </a:tc>
                <a:tc>
                  <a:txBody>
                    <a:bodyPr/>
                    <a:lstStyle/>
                    <a:p>
                      <a:pPr marL="0" marR="0" algn="r">
                        <a:spcBef>
                          <a:spcPts val="0"/>
                        </a:spcBef>
                        <a:spcAft>
                          <a:spcPts val="0"/>
                        </a:spcAft>
                      </a:pPr>
                      <a:r>
                        <a:rPr lang="en-US" sz="2800" dirty="0" smtClean="0">
                          <a:effectLst/>
                        </a:rPr>
                        <a:t>72,000 </a:t>
                      </a:r>
                      <a:endParaRPr lang="en-US" sz="2800" dirty="0">
                        <a:effectLst/>
                        <a:latin typeface="Times New Roman" panose="02020603050405020304" pitchFamily="18" charset="0"/>
                        <a:ea typeface="Times New Roman" panose="02020603050405020304" pitchFamily="18" charset="0"/>
                      </a:endParaRPr>
                    </a:p>
                  </a:txBody>
                  <a:tcPr marL="7540" marR="7540" marT="0" marB="0"/>
                </a:tc>
                <a:tc>
                  <a:txBody>
                    <a:bodyPr/>
                    <a:lstStyle/>
                    <a:p>
                      <a:pPr marL="0" marR="0" algn="r">
                        <a:spcBef>
                          <a:spcPts val="0"/>
                        </a:spcBef>
                        <a:spcAft>
                          <a:spcPts val="0"/>
                        </a:spcAft>
                      </a:pPr>
                      <a:r>
                        <a:rPr lang="en-US" sz="2800" dirty="0" smtClean="0">
                          <a:effectLst/>
                        </a:rPr>
                        <a:t>72,000 </a:t>
                      </a:r>
                      <a:endParaRPr lang="en-US" sz="2800" dirty="0">
                        <a:effectLst/>
                        <a:latin typeface="Times New Roman" panose="02020603050405020304" pitchFamily="18" charset="0"/>
                        <a:ea typeface="Times New Roman" panose="02020603050405020304" pitchFamily="18" charset="0"/>
                      </a:endParaRPr>
                    </a:p>
                  </a:txBody>
                  <a:tcPr marL="7540" marR="7540" marT="0" marB="0"/>
                </a:tc>
              </a:tr>
              <a:tr h="353833">
                <a:tc>
                  <a:txBody>
                    <a:bodyPr/>
                    <a:lstStyle/>
                    <a:p>
                      <a:pPr marL="0" marR="0" algn="ctr">
                        <a:spcBef>
                          <a:spcPts val="0"/>
                        </a:spcBef>
                        <a:spcAft>
                          <a:spcPts val="0"/>
                        </a:spcAft>
                      </a:pPr>
                      <a:r>
                        <a:rPr lang="en-US" sz="2800">
                          <a:effectLst/>
                        </a:rPr>
                        <a:t>2</a:t>
                      </a:r>
                      <a:endParaRPr lang="en-US" sz="2800">
                        <a:effectLst/>
                        <a:latin typeface="Times New Roman" panose="02020603050405020304" pitchFamily="18" charset="0"/>
                        <a:ea typeface="Times New Roman" panose="02020603050405020304" pitchFamily="18" charset="0"/>
                      </a:endParaRPr>
                    </a:p>
                  </a:txBody>
                  <a:tcPr marL="7540" marR="7540" marT="0" marB="0"/>
                </a:tc>
                <a:tc>
                  <a:txBody>
                    <a:bodyPr/>
                    <a:lstStyle/>
                    <a:p>
                      <a:pPr marL="0" marR="0" algn="ctr">
                        <a:spcBef>
                          <a:spcPts val="0"/>
                        </a:spcBef>
                        <a:spcAft>
                          <a:spcPts val="0"/>
                        </a:spcAft>
                      </a:pPr>
                      <a:r>
                        <a:rPr lang="en-US" sz="2800" dirty="0" smtClean="0">
                          <a:effectLst/>
                        </a:rPr>
                        <a:t>265,000 </a:t>
                      </a:r>
                      <a:endParaRPr lang="en-US" sz="2800" dirty="0">
                        <a:effectLst/>
                        <a:latin typeface="Times New Roman" panose="02020603050405020304" pitchFamily="18" charset="0"/>
                        <a:ea typeface="Times New Roman" panose="02020603050405020304" pitchFamily="18" charset="0"/>
                      </a:endParaRPr>
                    </a:p>
                  </a:txBody>
                  <a:tcPr marL="7540" marR="7540" marT="0" marB="0"/>
                </a:tc>
                <a:tc>
                  <a:txBody>
                    <a:bodyPr/>
                    <a:lstStyle/>
                    <a:p>
                      <a:pPr marL="0" marR="0" algn="r">
                        <a:spcBef>
                          <a:spcPts val="0"/>
                        </a:spcBef>
                        <a:spcAft>
                          <a:spcPts val="0"/>
                        </a:spcAft>
                      </a:pPr>
                      <a:r>
                        <a:rPr lang="en-US" sz="2800" dirty="0" smtClean="0">
                          <a:effectLst/>
                        </a:rPr>
                        <a:t>600,000 </a:t>
                      </a:r>
                      <a:endParaRPr lang="en-US" sz="2800" dirty="0">
                        <a:effectLst/>
                        <a:latin typeface="Times New Roman" panose="02020603050405020304" pitchFamily="18" charset="0"/>
                        <a:ea typeface="Times New Roman" panose="02020603050405020304" pitchFamily="18" charset="0"/>
                      </a:endParaRPr>
                    </a:p>
                  </a:txBody>
                  <a:tcPr marL="7540" marR="7540" marT="0" marB="0"/>
                </a:tc>
                <a:tc>
                  <a:txBody>
                    <a:bodyPr/>
                    <a:lstStyle/>
                    <a:p>
                      <a:pPr marL="0" marR="0" algn="r">
                        <a:spcBef>
                          <a:spcPts val="0"/>
                        </a:spcBef>
                        <a:spcAft>
                          <a:spcPts val="0"/>
                        </a:spcAft>
                      </a:pPr>
                      <a:r>
                        <a:rPr lang="en-US" sz="2800" dirty="0" smtClean="0">
                          <a:effectLst/>
                        </a:rPr>
                        <a:t>240,000 </a:t>
                      </a:r>
                      <a:endParaRPr lang="en-US" sz="2800" dirty="0">
                        <a:effectLst/>
                        <a:latin typeface="Times New Roman" panose="02020603050405020304" pitchFamily="18" charset="0"/>
                        <a:ea typeface="Times New Roman" panose="02020603050405020304" pitchFamily="18" charset="0"/>
                      </a:endParaRPr>
                    </a:p>
                  </a:txBody>
                  <a:tcPr marL="7540" marR="7540" marT="0" marB="0"/>
                </a:tc>
                <a:tc>
                  <a:txBody>
                    <a:bodyPr/>
                    <a:lstStyle/>
                    <a:p>
                      <a:pPr marL="0" marR="0" algn="r">
                        <a:spcBef>
                          <a:spcPts val="0"/>
                        </a:spcBef>
                        <a:spcAft>
                          <a:spcPts val="0"/>
                        </a:spcAft>
                      </a:pPr>
                      <a:r>
                        <a:rPr lang="en-US" sz="2800" dirty="0" smtClean="0">
                          <a:effectLst/>
                        </a:rPr>
                        <a:t>312,000 </a:t>
                      </a:r>
                      <a:endParaRPr lang="en-US" sz="2800" dirty="0">
                        <a:effectLst/>
                        <a:latin typeface="Times New Roman" panose="02020603050405020304" pitchFamily="18" charset="0"/>
                        <a:ea typeface="Times New Roman" panose="02020603050405020304" pitchFamily="18" charset="0"/>
                      </a:endParaRPr>
                    </a:p>
                  </a:txBody>
                  <a:tcPr marL="7540" marR="7540" marT="0" marB="0"/>
                </a:tc>
              </a:tr>
              <a:tr h="396236">
                <a:tc>
                  <a:txBody>
                    <a:bodyPr/>
                    <a:lstStyle/>
                    <a:p>
                      <a:pPr marL="0" marR="0" algn="ctr">
                        <a:spcBef>
                          <a:spcPts val="0"/>
                        </a:spcBef>
                        <a:spcAft>
                          <a:spcPts val="0"/>
                        </a:spcAft>
                      </a:pPr>
                      <a:r>
                        <a:rPr lang="en-US" sz="2800" dirty="0">
                          <a:effectLst/>
                        </a:rPr>
                        <a:t>3</a:t>
                      </a:r>
                      <a:endParaRPr lang="en-US" sz="2800" dirty="0">
                        <a:effectLst/>
                        <a:latin typeface="Times New Roman" panose="02020603050405020304" pitchFamily="18" charset="0"/>
                        <a:ea typeface="Times New Roman" panose="02020603050405020304" pitchFamily="18" charset="0"/>
                      </a:endParaRPr>
                    </a:p>
                  </a:txBody>
                  <a:tcPr marL="7540" marR="7540" marT="0" marB="0"/>
                </a:tc>
                <a:tc>
                  <a:txBody>
                    <a:bodyPr/>
                    <a:lstStyle/>
                    <a:p>
                      <a:pPr marL="0" marR="0" algn="ctr">
                        <a:spcBef>
                          <a:spcPts val="0"/>
                        </a:spcBef>
                        <a:spcAft>
                          <a:spcPts val="0"/>
                        </a:spcAft>
                      </a:pPr>
                      <a:r>
                        <a:rPr lang="en-US" sz="2800" dirty="0" smtClean="0">
                          <a:effectLst/>
                        </a:rPr>
                        <a:t>265,000 </a:t>
                      </a:r>
                      <a:endParaRPr lang="en-US" sz="2800" dirty="0">
                        <a:effectLst/>
                        <a:latin typeface="Times New Roman" panose="02020603050405020304" pitchFamily="18" charset="0"/>
                        <a:ea typeface="Times New Roman" panose="02020603050405020304" pitchFamily="18" charset="0"/>
                      </a:endParaRPr>
                    </a:p>
                  </a:txBody>
                  <a:tcPr marL="7540" marR="7540" marT="0" marB="0"/>
                </a:tc>
                <a:tc>
                  <a:txBody>
                    <a:bodyPr/>
                    <a:lstStyle/>
                    <a:p>
                      <a:pPr marL="0" marR="0" algn="r">
                        <a:spcBef>
                          <a:spcPts val="0"/>
                        </a:spcBef>
                        <a:spcAft>
                          <a:spcPts val="0"/>
                        </a:spcAft>
                      </a:pPr>
                      <a:r>
                        <a:rPr lang="en-US" sz="2800" dirty="0" smtClean="0">
                          <a:effectLst/>
                        </a:rPr>
                        <a:t>865,000 </a:t>
                      </a:r>
                      <a:endParaRPr lang="en-US" sz="2800" dirty="0">
                        <a:effectLst/>
                        <a:latin typeface="Times New Roman" panose="02020603050405020304" pitchFamily="18" charset="0"/>
                        <a:ea typeface="Times New Roman" panose="02020603050405020304" pitchFamily="18" charset="0"/>
                      </a:endParaRPr>
                    </a:p>
                  </a:txBody>
                  <a:tcPr marL="7540" marR="7540" marT="0" marB="0"/>
                </a:tc>
                <a:tc>
                  <a:txBody>
                    <a:bodyPr/>
                    <a:lstStyle/>
                    <a:p>
                      <a:pPr marL="0" marR="0" algn="r">
                        <a:spcBef>
                          <a:spcPts val="0"/>
                        </a:spcBef>
                        <a:spcAft>
                          <a:spcPts val="0"/>
                        </a:spcAft>
                      </a:pPr>
                      <a:r>
                        <a:rPr lang="en-US" sz="2800" dirty="0" smtClean="0">
                          <a:effectLst/>
                        </a:rPr>
                        <a:t>408,000 </a:t>
                      </a:r>
                      <a:endParaRPr lang="en-US" sz="2800" dirty="0">
                        <a:effectLst/>
                        <a:latin typeface="Times New Roman" panose="02020603050405020304" pitchFamily="18" charset="0"/>
                        <a:ea typeface="Times New Roman" panose="02020603050405020304" pitchFamily="18" charset="0"/>
                      </a:endParaRPr>
                    </a:p>
                  </a:txBody>
                  <a:tcPr marL="7540" marR="7540" marT="0" marB="0"/>
                </a:tc>
                <a:tc>
                  <a:txBody>
                    <a:bodyPr/>
                    <a:lstStyle/>
                    <a:p>
                      <a:pPr marL="0" marR="0" algn="r">
                        <a:spcBef>
                          <a:spcPts val="0"/>
                        </a:spcBef>
                        <a:spcAft>
                          <a:spcPts val="0"/>
                        </a:spcAft>
                      </a:pPr>
                      <a:r>
                        <a:rPr lang="en-US" sz="2800" dirty="0" smtClean="0">
                          <a:effectLst/>
                        </a:rPr>
                        <a:t>720,000 </a:t>
                      </a:r>
                      <a:endParaRPr lang="en-US" sz="2800" dirty="0">
                        <a:effectLst/>
                        <a:latin typeface="Times New Roman" panose="02020603050405020304" pitchFamily="18" charset="0"/>
                        <a:ea typeface="Times New Roman" panose="02020603050405020304" pitchFamily="18" charset="0"/>
                      </a:endParaRPr>
                    </a:p>
                  </a:txBody>
                  <a:tcPr marL="7540" marR="7540" marT="0" marB="0"/>
                </a:tc>
              </a:tr>
              <a:tr h="353833">
                <a:tc>
                  <a:txBody>
                    <a:bodyPr/>
                    <a:lstStyle/>
                    <a:p>
                      <a:pPr marL="0" marR="0" algn="ctr">
                        <a:spcBef>
                          <a:spcPts val="0"/>
                        </a:spcBef>
                        <a:spcAft>
                          <a:spcPts val="0"/>
                        </a:spcAft>
                      </a:pPr>
                      <a:r>
                        <a:rPr lang="en-US" sz="2800">
                          <a:effectLst/>
                        </a:rPr>
                        <a:t>4</a:t>
                      </a:r>
                      <a:endParaRPr lang="en-US" sz="2800">
                        <a:effectLst/>
                        <a:latin typeface="Times New Roman" panose="02020603050405020304" pitchFamily="18" charset="0"/>
                        <a:ea typeface="Times New Roman" panose="02020603050405020304" pitchFamily="18" charset="0"/>
                      </a:endParaRPr>
                    </a:p>
                  </a:txBody>
                  <a:tcPr marL="7540" marR="7540" marT="0" marB="0"/>
                </a:tc>
                <a:tc>
                  <a:txBody>
                    <a:bodyPr/>
                    <a:lstStyle/>
                    <a:p>
                      <a:pPr marL="0" marR="0" algn="ctr">
                        <a:spcBef>
                          <a:spcPts val="0"/>
                        </a:spcBef>
                        <a:spcAft>
                          <a:spcPts val="0"/>
                        </a:spcAft>
                      </a:pPr>
                      <a:r>
                        <a:rPr lang="en-US" sz="2800" dirty="0" smtClean="0">
                          <a:effectLst/>
                        </a:rPr>
                        <a:t>265,000 </a:t>
                      </a:r>
                      <a:endParaRPr lang="en-US" sz="2800" dirty="0">
                        <a:effectLst/>
                        <a:latin typeface="Times New Roman" panose="02020603050405020304" pitchFamily="18" charset="0"/>
                        <a:ea typeface="Times New Roman" panose="02020603050405020304" pitchFamily="18" charset="0"/>
                      </a:endParaRPr>
                    </a:p>
                  </a:txBody>
                  <a:tcPr marL="7540" marR="7540" marT="0" marB="0"/>
                </a:tc>
                <a:tc>
                  <a:txBody>
                    <a:bodyPr/>
                    <a:lstStyle/>
                    <a:p>
                      <a:pPr marL="0" marR="0" algn="r">
                        <a:spcBef>
                          <a:spcPts val="0"/>
                        </a:spcBef>
                        <a:spcAft>
                          <a:spcPts val="0"/>
                        </a:spcAft>
                      </a:pPr>
                      <a:r>
                        <a:rPr lang="en-US" sz="2800" dirty="0" smtClean="0">
                          <a:effectLst/>
                        </a:rPr>
                        <a:t>1,130,000 </a:t>
                      </a:r>
                      <a:endParaRPr lang="en-US" sz="2800" dirty="0">
                        <a:effectLst/>
                        <a:latin typeface="Times New Roman" panose="02020603050405020304" pitchFamily="18" charset="0"/>
                        <a:ea typeface="Times New Roman" panose="02020603050405020304" pitchFamily="18" charset="0"/>
                      </a:endParaRPr>
                    </a:p>
                  </a:txBody>
                  <a:tcPr marL="7540" marR="7540" marT="0" marB="0"/>
                </a:tc>
                <a:tc>
                  <a:txBody>
                    <a:bodyPr/>
                    <a:lstStyle/>
                    <a:p>
                      <a:pPr marL="0" marR="0" algn="r">
                        <a:spcBef>
                          <a:spcPts val="0"/>
                        </a:spcBef>
                        <a:spcAft>
                          <a:spcPts val="0"/>
                        </a:spcAft>
                      </a:pPr>
                      <a:r>
                        <a:rPr lang="en-US" sz="2800" dirty="0" smtClean="0">
                          <a:effectLst/>
                        </a:rPr>
                        <a:t>456,000 </a:t>
                      </a:r>
                      <a:endParaRPr lang="en-US" sz="2800" dirty="0">
                        <a:effectLst/>
                        <a:latin typeface="Times New Roman" panose="02020603050405020304" pitchFamily="18" charset="0"/>
                        <a:ea typeface="Times New Roman" panose="02020603050405020304" pitchFamily="18" charset="0"/>
                      </a:endParaRPr>
                    </a:p>
                  </a:txBody>
                  <a:tcPr marL="7540" marR="7540" marT="0" marB="0"/>
                </a:tc>
                <a:tc>
                  <a:txBody>
                    <a:bodyPr/>
                    <a:lstStyle/>
                    <a:p>
                      <a:pPr marL="0" marR="0" algn="r">
                        <a:spcBef>
                          <a:spcPts val="0"/>
                        </a:spcBef>
                        <a:spcAft>
                          <a:spcPts val="0"/>
                        </a:spcAft>
                      </a:pPr>
                      <a:r>
                        <a:rPr lang="en-US" sz="2800" dirty="0" smtClean="0">
                          <a:effectLst/>
                        </a:rPr>
                        <a:t>1,176,000 </a:t>
                      </a:r>
                      <a:endParaRPr lang="en-US" sz="2800" dirty="0">
                        <a:effectLst/>
                        <a:latin typeface="Times New Roman" panose="02020603050405020304" pitchFamily="18" charset="0"/>
                        <a:ea typeface="Times New Roman" panose="02020603050405020304" pitchFamily="18" charset="0"/>
                      </a:endParaRPr>
                    </a:p>
                  </a:txBody>
                  <a:tcPr marL="7540" marR="7540" marT="0" marB="0"/>
                </a:tc>
              </a:tr>
              <a:tr h="353833">
                <a:tc>
                  <a:txBody>
                    <a:bodyPr/>
                    <a:lstStyle/>
                    <a:p>
                      <a:pPr marL="0" marR="0" algn="ctr">
                        <a:spcBef>
                          <a:spcPts val="0"/>
                        </a:spcBef>
                        <a:spcAft>
                          <a:spcPts val="0"/>
                        </a:spcAft>
                      </a:pPr>
                      <a:r>
                        <a:rPr lang="en-US" sz="2800" dirty="0">
                          <a:effectLst/>
                        </a:rPr>
                        <a:t>5</a:t>
                      </a:r>
                      <a:endParaRPr lang="en-US" sz="2800" dirty="0">
                        <a:effectLst/>
                        <a:latin typeface="Times New Roman" panose="02020603050405020304" pitchFamily="18" charset="0"/>
                        <a:ea typeface="Times New Roman" panose="02020603050405020304" pitchFamily="18" charset="0"/>
                      </a:endParaRPr>
                    </a:p>
                  </a:txBody>
                  <a:tcPr marL="7540" marR="7540" marT="0" marB="0"/>
                </a:tc>
                <a:tc>
                  <a:txBody>
                    <a:bodyPr/>
                    <a:lstStyle/>
                    <a:p>
                      <a:pPr marL="0" marR="0" algn="ctr">
                        <a:spcBef>
                          <a:spcPts val="0"/>
                        </a:spcBef>
                        <a:spcAft>
                          <a:spcPts val="0"/>
                        </a:spcAft>
                      </a:pPr>
                      <a:r>
                        <a:rPr lang="en-US" sz="2800" dirty="0" smtClean="0">
                          <a:effectLst/>
                        </a:rPr>
                        <a:t>265,000 </a:t>
                      </a:r>
                      <a:endParaRPr lang="en-US" sz="2800" dirty="0">
                        <a:effectLst/>
                        <a:latin typeface="Times New Roman" panose="02020603050405020304" pitchFamily="18" charset="0"/>
                        <a:ea typeface="Times New Roman" panose="02020603050405020304" pitchFamily="18" charset="0"/>
                      </a:endParaRPr>
                    </a:p>
                  </a:txBody>
                  <a:tcPr marL="7540" marR="7540" marT="0" marB="0"/>
                </a:tc>
                <a:tc>
                  <a:txBody>
                    <a:bodyPr/>
                    <a:lstStyle/>
                    <a:p>
                      <a:pPr marL="0" marR="0" algn="r">
                        <a:spcBef>
                          <a:spcPts val="0"/>
                        </a:spcBef>
                        <a:spcAft>
                          <a:spcPts val="0"/>
                        </a:spcAft>
                      </a:pPr>
                      <a:r>
                        <a:rPr lang="en-US" sz="2800" dirty="0" smtClean="0">
                          <a:effectLst/>
                        </a:rPr>
                        <a:t>1,395,000 </a:t>
                      </a:r>
                      <a:endParaRPr lang="en-US" sz="2800" dirty="0">
                        <a:effectLst/>
                        <a:latin typeface="Times New Roman" panose="02020603050405020304" pitchFamily="18" charset="0"/>
                        <a:ea typeface="Times New Roman" panose="02020603050405020304" pitchFamily="18" charset="0"/>
                      </a:endParaRPr>
                    </a:p>
                  </a:txBody>
                  <a:tcPr marL="7540" marR="7540" marT="0" marB="0"/>
                </a:tc>
                <a:tc>
                  <a:txBody>
                    <a:bodyPr/>
                    <a:lstStyle/>
                    <a:p>
                      <a:pPr marL="0" marR="0" algn="r">
                        <a:spcBef>
                          <a:spcPts val="0"/>
                        </a:spcBef>
                        <a:spcAft>
                          <a:spcPts val="0"/>
                        </a:spcAft>
                      </a:pPr>
                      <a:r>
                        <a:rPr lang="en-US" sz="2800" dirty="0" smtClean="0">
                          <a:effectLst/>
                        </a:rPr>
                        <a:t>480,000 </a:t>
                      </a:r>
                      <a:endParaRPr lang="en-US" sz="2800" dirty="0">
                        <a:effectLst/>
                        <a:latin typeface="Times New Roman" panose="02020603050405020304" pitchFamily="18" charset="0"/>
                        <a:ea typeface="Times New Roman" panose="02020603050405020304" pitchFamily="18" charset="0"/>
                      </a:endParaRPr>
                    </a:p>
                  </a:txBody>
                  <a:tcPr marL="7540" marR="7540" marT="0" marB="0"/>
                </a:tc>
                <a:tc>
                  <a:txBody>
                    <a:bodyPr/>
                    <a:lstStyle/>
                    <a:p>
                      <a:pPr marL="0" marR="0" algn="r">
                        <a:spcBef>
                          <a:spcPts val="0"/>
                        </a:spcBef>
                        <a:spcAft>
                          <a:spcPts val="0"/>
                        </a:spcAft>
                      </a:pPr>
                      <a:r>
                        <a:rPr lang="en-US" sz="2800" dirty="0" smtClean="0">
                          <a:effectLst/>
                        </a:rPr>
                        <a:t>1,656,000 </a:t>
                      </a:r>
                      <a:endParaRPr lang="en-US" sz="2800" dirty="0">
                        <a:effectLst/>
                        <a:latin typeface="Times New Roman" panose="02020603050405020304" pitchFamily="18" charset="0"/>
                        <a:ea typeface="Times New Roman" panose="02020603050405020304" pitchFamily="18" charset="0"/>
                      </a:endParaRPr>
                    </a:p>
                  </a:txBody>
                  <a:tcPr marL="7540" marR="7540" marT="0" marB="0"/>
                </a:tc>
              </a:tr>
              <a:tr h="353833">
                <a:tc>
                  <a:txBody>
                    <a:bodyPr/>
                    <a:lstStyle/>
                    <a:p>
                      <a:pPr marL="0" marR="0" algn="ctr">
                        <a:spcBef>
                          <a:spcPts val="0"/>
                        </a:spcBef>
                        <a:spcAft>
                          <a:spcPts val="0"/>
                        </a:spcAft>
                      </a:pPr>
                      <a:r>
                        <a:rPr lang="en-US" sz="2800">
                          <a:effectLst/>
                        </a:rPr>
                        <a:t>6</a:t>
                      </a:r>
                      <a:endParaRPr lang="en-US" sz="2800">
                        <a:effectLst/>
                        <a:latin typeface="Times New Roman" panose="02020603050405020304" pitchFamily="18" charset="0"/>
                        <a:ea typeface="Times New Roman" panose="02020603050405020304" pitchFamily="18" charset="0"/>
                      </a:endParaRPr>
                    </a:p>
                  </a:txBody>
                  <a:tcPr marL="7540" marR="7540" marT="0" marB="0"/>
                </a:tc>
                <a:tc>
                  <a:txBody>
                    <a:bodyPr/>
                    <a:lstStyle/>
                    <a:p>
                      <a:pPr marL="0" marR="0" algn="ctr">
                        <a:spcBef>
                          <a:spcPts val="0"/>
                        </a:spcBef>
                        <a:spcAft>
                          <a:spcPts val="0"/>
                        </a:spcAft>
                      </a:pPr>
                      <a:r>
                        <a:rPr lang="en-US" sz="2800" dirty="0" smtClean="0">
                          <a:effectLst/>
                        </a:rPr>
                        <a:t>265,000 </a:t>
                      </a:r>
                      <a:endParaRPr lang="en-US" sz="2800" dirty="0">
                        <a:effectLst/>
                        <a:latin typeface="Times New Roman" panose="02020603050405020304" pitchFamily="18" charset="0"/>
                        <a:ea typeface="Times New Roman" panose="02020603050405020304" pitchFamily="18" charset="0"/>
                      </a:endParaRPr>
                    </a:p>
                  </a:txBody>
                  <a:tcPr marL="7540" marR="7540" marT="0" marB="0"/>
                </a:tc>
                <a:tc>
                  <a:txBody>
                    <a:bodyPr/>
                    <a:lstStyle/>
                    <a:p>
                      <a:pPr marL="0" marR="0" algn="r">
                        <a:spcBef>
                          <a:spcPts val="0"/>
                        </a:spcBef>
                        <a:spcAft>
                          <a:spcPts val="0"/>
                        </a:spcAft>
                      </a:pPr>
                      <a:r>
                        <a:rPr lang="en-US" sz="2800" dirty="0" smtClean="0">
                          <a:effectLst/>
                        </a:rPr>
                        <a:t>1,660,000 </a:t>
                      </a:r>
                      <a:endParaRPr lang="en-US" sz="2800" dirty="0">
                        <a:effectLst/>
                        <a:latin typeface="Times New Roman" panose="02020603050405020304" pitchFamily="18" charset="0"/>
                        <a:ea typeface="Times New Roman" panose="02020603050405020304" pitchFamily="18" charset="0"/>
                      </a:endParaRPr>
                    </a:p>
                  </a:txBody>
                  <a:tcPr marL="7540" marR="7540" marT="0" marB="0"/>
                </a:tc>
                <a:tc>
                  <a:txBody>
                    <a:bodyPr/>
                    <a:lstStyle/>
                    <a:p>
                      <a:pPr marL="0" marR="0" algn="r">
                        <a:spcBef>
                          <a:spcPts val="0"/>
                        </a:spcBef>
                        <a:spcAft>
                          <a:spcPts val="0"/>
                        </a:spcAft>
                      </a:pPr>
                      <a:r>
                        <a:rPr lang="en-US" sz="2800" dirty="0" smtClean="0">
                          <a:effectLst/>
                        </a:rPr>
                        <a:t>504,000 </a:t>
                      </a:r>
                      <a:endParaRPr lang="en-US" sz="2800" dirty="0">
                        <a:effectLst/>
                        <a:latin typeface="Times New Roman" panose="02020603050405020304" pitchFamily="18" charset="0"/>
                        <a:ea typeface="Times New Roman" panose="02020603050405020304" pitchFamily="18" charset="0"/>
                      </a:endParaRPr>
                    </a:p>
                  </a:txBody>
                  <a:tcPr marL="7540" marR="7540" marT="0" marB="0"/>
                </a:tc>
                <a:tc>
                  <a:txBody>
                    <a:bodyPr/>
                    <a:lstStyle/>
                    <a:p>
                      <a:pPr marL="0" marR="0" algn="r">
                        <a:spcBef>
                          <a:spcPts val="0"/>
                        </a:spcBef>
                        <a:spcAft>
                          <a:spcPts val="0"/>
                        </a:spcAft>
                      </a:pPr>
                      <a:r>
                        <a:rPr lang="en-US" sz="2800" dirty="0" smtClean="0">
                          <a:effectLst/>
                        </a:rPr>
                        <a:t>2,160,000 </a:t>
                      </a:r>
                      <a:endParaRPr lang="en-US" sz="2800" dirty="0">
                        <a:effectLst/>
                        <a:latin typeface="Times New Roman" panose="02020603050405020304" pitchFamily="18" charset="0"/>
                        <a:ea typeface="Times New Roman" panose="02020603050405020304" pitchFamily="18" charset="0"/>
                      </a:endParaRPr>
                    </a:p>
                  </a:txBody>
                  <a:tcPr marL="7540" marR="7540" marT="0" marB="0"/>
                </a:tc>
              </a:tr>
              <a:tr h="378183">
                <a:tc>
                  <a:txBody>
                    <a:bodyPr/>
                    <a:lstStyle/>
                    <a:p>
                      <a:pPr marL="0" marR="0" algn="ctr">
                        <a:spcBef>
                          <a:spcPts val="0"/>
                        </a:spcBef>
                        <a:spcAft>
                          <a:spcPts val="0"/>
                        </a:spcAft>
                      </a:pPr>
                      <a:r>
                        <a:rPr lang="en-US" sz="2800">
                          <a:effectLst/>
                        </a:rPr>
                        <a:t>Total</a:t>
                      </a:r>
                      <a:endParaRPr lang="en-US" sz="2800">
                        <a:effectLst/>
                        <a:latin typeface="Times New Roman" panose="02020603050405020304" pitchFamily="18" charset="0"/>
                        <a:ea typeface="Times New Roman" panose="02020603050405020304" pitchFamily="18" charset="0"/>
                      </a:endParaRPr>
                    </a:p>
                  </a:txBody>
                  <a:tcPr marL="7540" marR="7540" marT="0" marB="0"/>
                </a:tc>
                <a:tc>
                  <a:txBody>
                    <a:bodyPr/>
                    <a:lstStyle/>
                    <a:p>
                      <a:pPr marL="0" marR="0" algn="r">
                        <a:spcBef>
                          <a:spcPts val="0"/>
                        </a:spcBef>
                        <a:spcAft>
                          <a:spcPts val="0"/>
                        </a:spcAft>
                      </a:pPr>
                      <a:r>
                        <a:rPr lang="en-US" sz="2800" dirty="0" smtClean="0">
                          <a:effectLst/>
                        </a:rPr>
                        <a:t>1,660,000 </a:t>
                      </a:r>
                      <a:endParaRPr lang="en-US" sz="2800" dirty="0">
                        <a:effectLst/>
                        <a:latin typeface="Times New Roman" panose="02020603050405020304" pitchFamily="18" charset="0"/>
                        <a:ea typeface="Times New Roman" panose="02020603050405020304" pitchFamily="18" charset="0"/>
                      </a:endParaRPr>
                    </a:p>
                  </a:txBody>
                  <a:tcPr marL="7540" marR="7540" marT="0" marB="0"/>
                </a:tc>
                <a:tc>
                  <a:txBody>
                    <a:bodyPr/>
                    <a:lstStyle/>
                    <a:p>
                      <a:pPr marL="0" marR="0" algn="r">
                        <a:spcBef>
                          <a:spcPts val="0"/>
                        </a:spcBef>
                        <a:spcAft>
                          <a:spcPts val="0"/>
                        </a:spcAft>
                      </a:pPr>
                      <a:endParaRPr lang="en-US" sz="2800" dirty="0">
                        <a:effectLst/>
                        <a:latin typeface="Times New Roman" panose="02020603050405020304" pitchFamily="18" charset="0"/>
                        <a:ea typeface="Times New Roman" panose="02020603050405020304" pitchFamily="18" charset="0"/>
                      </a:endParaRPr>
                    </a:p>
                  </a:txBody>
                  <a:tcPr marL="7540" marR="7540" marT="0" marB="0"/>
                </a:tc>
                <a:tc>
                  <a:txBody>
                    <a:bodyPr/>
                    <a:lstStyle/>
                    <a:p>
                      <a:pPr marL="0" marR="0" algn="r">
                        <a:spcBef>
                          <a:spcPts val="0"/>
                        </a:spcBef>
                        <a:spcAft>
                          <a:spcPts val="0"/>
                        </a:spcAft>
                      </a:pPr>
                      <a:r>
                        <a:rPr lang="en-US" sz="2800" dirty="0" smtClean="0">
                          <a:effectLst/>
                        </a:rPr>
                        <a:t>2,160,000 </a:t>
                      </a:r>
                      <a:endParaRPr lang="en-US" sz="2800" dirty="0">
                        <a:effectLst/>
                        <a:latin typeface="Times New Roman" panose="02020603050405020304" pitchFamily="18" charset="0"/>
                        <a:ea typeface="Times New Roman" panose="02020603050405020304" pitchFamily="18" charset="0"/>
                      </a:endParaRPr>
                    </a:p>
                  </a:txBody>
                  <a:tcPr marL="7540" marR="7540" marT="0" marB="0"/>
                </a:tc>
                <a:tc>
                  <a:txBody>
                    <a:bodyPr/>
                    <a:lstStyle/>
                    <a:p>
                      <a:pPr marL="0" marR="0" algn="r">
                        <a:spcBef>
                          <a:spcPts val="0"/>
                        </a:spcBef>
                        <a:spcAft>
                          <a:spcPts val="0"/>
                        </a:spcAft>
                      </a:pPr>
                      <a:endParaRPr lang="en-US" sz="2800" dirty="0">
                        <a:effectLst/>
                        <a:latin typeface="Times New Roman" panose="02020603050405020304" pitchFamily="18" charset="0"/>
                        <a:ea typeface="Times New Roman" panose="02020603050405020304" pitchFamily="18" charset="0"/>
                      </a:endParaRPr>
                    </a:p>
                  </a:txBody>
                  <a:tcPr marL="7540" marR="7540" marT="0" marB="0"/>
                </a:tc>
              </a:tr>
            </a:tbl>
          </a:graphicData>
        </a:graphic>
      </p:graphicFrame>
      <p:sp>
        <p:nvSpPr>
          <p:cNvPr id="6" name="Content Placeholder 2"/>
          <p:cNvSpPr txBox="1">
            <a:spLocks/>
          </p:cNvSpPr>
          <p:nvPr/>
        </p:nvSpPr>
        <p:spPr>
          <a:xfrm>
            <a:off x="612648" y="1600200"/>
            <a:ext cx="8153400" cy="60960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defTabSz="914400"/>
            <a:r>
              <a:rPr lang="en-US" dirty="0" smtClean="0"/>
              <a:t>Return On Investment: </a:t>
            </a:r>
            <a:r>
              <a:rPr lang="en-US" b="1" dirty="0" smtClean="0"/>
              <a:t>30.1 %</a:t>
            </a:r>
            <a:endParaRPr lang="en-US" b="1" dirty="0"/>
          </a:p>
        </p:txBody>
      </p:sp>
    </p:spTree>
    <p:extLst>
      <p:ext uri="{BB962C8B-B14F-4D97-AF65-F5344CB8AC3E}">
        <p14:creationId xmlns:p14="http://schemas.microsoft.com/office/powerpoint/2010/main" val="22987225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Valuation Estimates</a:t>
            </a:r>
            <a:endParaRPr lang="en-US" dirty="0"/>
          </a:p>
        </p:txBody>
      </p:sp>
      <p:sp>
        <p:nvSpPr>
          <p:cNvPr id="3" name="Content Placeholder 2"/>
          <p:cNvSpPr>
            <a:spLocks noGrp="1"/>
          </p:cNvSpPr>
          <p:nvPr>
            <p:ph sz="quarter" idx="1"/>
          </p:nvPr>
        </p:nvSpPr>
        <p:spPr>
          <a:xfrm>
            <a:off x="612648" y="1600200"/>
            <a:ext cx="8153400" cy="609600"/>
          </a:xfrm>
        </p:spPr>
        <p:txBody>
          <a:bodyPr/>
          <a:lstStyle/>
          <a:p>
            <a:r>
              <a:rPr lang="en-US" dirty="0"/>
              <a:t>Net Present Value</a:t>
            </a:r>
            <a:r>
              <a:rPr lang="en-US" dirty="0" smtClean="0"/>
              <a:t>: </a:t>
            </a:r>
            <a:r>
              <a:rPr lang="en-US" b="1" dirty="0" smtClean="0"/>
              <a:t>$105,275</a:t>
            </a:r>
            <a:endParaRPr lang="en-US" dirty="0"/>
          </a:p>
        </p:txBody>
      </p:sp>
      <p:graphicFrame>
        <p:nvGraphicFramePr>
          <p:cNvPr id="5" name="Table 4"/>
          <p:cNvGraphicFramePr>
            <a:graphicFrameLocks noGrp="1"/>
          </p:cNvGraphicFramePr>
          <p:nvPr>
            <p:extLst/>
          </p:nvPr>
        </p:nvGraphicFramePr>
        <p:xfrm>
          <a:off x="624078" y="2362200"/>
          <a:ext cx="7757922" cy="3497580"/>
        </p:xfrm>
        <a:graphic>
          <a:graphicData uri="http://schemas.openxmlformats.org/drawingml/2006/table">
            <a:tbl>
              <a:tblPr>
                <a:tableStyleId>{5C22544A-7EE6-4342-B048-85BDC9FD1C3A}</a:tableStyleId>
              </a:tblPr>
              <a:tblGrid>
                <a:gridCol w="914400"/>
                <a:gridCol w="762000"/>
                <a:gridCol w="990600"/>
                <a:gridCol w="990600"/>
                <a:gridCol w="1066800"/>
                <a:gridCol w="914400"/>
                <a:gridCol w="990600"/>
                <a:gridCol w="1128522"/>
              </a:tblGrid>
              <a:tr h="400050">
                <a:tc>
                  <a:txBody>
                    <a:bodyPr/>
                    <a:lstStyle/>
                    <a:p>
                      <a:pPr marL="0" marR="0" algn="r">
                        <a:spcBef>
                          <a:spcPts val="0"/>
                        </a:spcBef>
                        <a:spcAft>
                          <a:spcPts val="0"/>
                        </a:spcAft>
                      </a:pPr>
                      <a:r>
                        <a:rPr lang="en-US" sz="1800" dirty="0">
                          <a:effectLst/>
                        </a:rPr>
                        <a:t> </a:t>
                      </a:r>
                      <a:endParaRPr lang="en-US" sz="1800" dirty="0">
                        <a:effectLst/>
                        <a:latin typeface="Times New Roman" panose="02020603050405020304" pitchFamily="18" charset="0"/>
                        <a:ea typeface="Times New Roman" panose="02020603050405020304" pitchFamily="18" charset="0"/>
                      </a:endParaRPr>
                    </a:p>
                  </a:txBody>
                  <a:tcPr marL="19050" marR="19050" marT="0" marB="0"/>
                </a:tc>
                <a:tc>
                  <a:txBody>
                    <a:bodyPr/>
                    <a:lstStyle/>
                    <a:p>
                      <a:pPr marL="0" marR="0" algn="ctr">
                        <a:spcBef>
                          <a:spcPts val="0"/>
                        </a:spcBef>
                        <a:spcAft>
                          <a:spcPts val="0"/>
                        </a:spcAft>
                      </a:pPr>
                      <a:r>
                        <a:rPr lang="en-US" sz="1800">
                          <a:effectLst/>
                        </a:rPr>
                        <a:t>Year 0</a:t>
                      </a:r>
                      <a:endParaRPr lang="en-US" sz="1800">
                        <a:effectLst/>
                        <a:latin typeface="Times New Roman" panose="02020603050405020304" pitchFamily="18" charset="0"/>
                        <a:ea typeface="Times New Roman" panose="02020603050405020304" pitchFamily="18" charset="0"/>
                      </a:endParaRPr>
                    </a:p>
                  </a:txBody>
                  <a:tcPr marL="19050" marR="19050" marT="0" marB="0"/>
                </a:tc>
                <a:tc>
                  <a:txBody>
                    <a:bodyPr/>
                    <a:lstStyle/>
                    <a:p>
                      <a:pPr marL="0" marR="0" algn="ctr">
                        <a:spcBef>
                          <a:spcPts val="0"/>
                        </a:spcBef>
                        <a:spcAft>
                          <a:spcPts val="0"/>
                        </a:spcAft>
                      </a:pPr>
                      <a:r>
                        <a:rPr lang="en-US" sz="1800">
                          <a:effectLst/>
                        </a:rPr>
                        <a:t>Year 1</a:t>
                      </a:r>
                      <a:endParaRPr lang="en-US" sz="1800">
                        <a:effectLst/>
                        <a:latin typeface="Times New Roman" panose="02020603050405020304" pitchFamily="18" charset="0"/>
                        <a:ea typeface="Times New Roman" panose="02020603050405020304" pitchFamily="18" charset="0"/>
                      </a:endParaRPr>
                    </a:p>
                  </a:txBody>
                  <a:tcPr marL="19050" marR="19050" marT="0" marB="0"/>
                </a:tc>
                <a:tc>
                  <a:txBody>
                    <a:bodyPr/>
                    <a:lstStyle/>
                    <a:p>
                      <a:pPr marL="0" marR="0" algn="ctr">
                        <a:spcBef>
                          <a:spcPts val="0"/>
                        </a:spcBef>
                        <a:spcAft>
                          <a:spcPts val="0"/>
                        </a:spcAft>
                      </a:pPr>
                      <a:r>
                        <a:rPr lang="en-US" sz="1800">
                          <a:effectLst/>
                        </a:rPr>
                        <a:t>Year 2</a:t>
                      </a:r>
                      <a:endParaRPr lang="en-US" sz="1800">
                        <a:effectLst/>
                        <a:latin typeface="Times New Roman" panose="02020603050405020304" pitchFamily="18" charset="0"/>
                        <a:ea typeface="Times New Roman" panose="02020603050405020304" pitchFamily="18" charset="0"/>
                      </a:endParaRPr>
                    </a:p>
                  </a:txBody>
                  <a:tcPr marL="19050" marR="19050" marT="0" marB="0"/>
                </a:tc>
                <a:tc>
                  <a:txBody>
                    <a:bodyPr/>
                    <a:lstStyle/>
                    <a:p>
                      <a:pPr marL="0" marR="0" algn="ctr">
                        <a:spcBef>
                          <a:spcPts val="0"/>
                        </a:spcBef>
                        <a:spcAft>
                          <a:spcPts val="0"/>
                        </a:spcAft>
                      </a:pPr>
                      <a:r>
                        <a:rPr lang="en-US" sz="1800" dirty="0">
                          <a:effectLst/>
                        </a:rPr>
                        <a:t>Year 3</a:t>
                      </a:r>
                      <a:endParaRPr lang="en-US" sz="1800" dirty="0">
                        <a:effectLst/>
                        <a:latin typeface="Times New Roman" panose="02020603050405020304" pitchFamily="18" charset="0"/>
                        <a:ea typeface="Times New Roman" panose="02020603050405020304" pitchFamily="18" charset="0"/>
                      </a:endParaRPr>
                    </a:p>
                  </a:txBody>
                  <a:tcPr marL="19050" marR="19050" marT="0" marB="0"/>
                </a:tc>
                <a:tc>
                  <a:txBody>
                    <a:bodyPr/>
                    <a:lstStyle/>
                    <a:p>
                      <a:pPr marL="0" marR="0" algn="ctr">
                        <a:spcBef>
                          <a:spcPts val="0"/>
                        </a:spcBef>
                        <a:spcAft>
                          <a:spcPts val="0"/>
                        </a:spcAft>
                      </a:pPr>
                      <a:r>
                        <a:rPr lang="en-US" sz="1800">
                          <a:effectLst/>
                        </a:rPr>
                        <a:t>Year 4</a:t>
                      </a:r>
                      <a:endParaRPr lang="en-US" sz="1800">
                        <a:effectLst/>
                        <a:latin typeface="Times New Roman" panose="02020603050405020304" pitchFamily="18" charset="0"/>
                        <a:ea typeface="Times New Roman" panose="02020603050405020304" pitchFamily="18" charset="0"/>
                      </a:endParaRPr>
                    </a:p>
                  </a:txBody>
                  <a:tcPr marL="19050" marR="19050" marT="0" marB="0"/>
                </a:tc>
                <a:tc>
                  <a:txBody>
                    <a:bodyPr/>
                    <a:lstStyle/>
                    <a:p>
                      <a:pPr marL="0" marR="0" algn="ctr">
                        <a:spcBef>
                          <a:spcPts val="0"/>
                        </a:spcBef>
                        <a:spcAft>
                          <a:spcPts val="0"/>
                        </a:spcAft>
                      </a:pPr>
                      <a:r>
                        <a:rPr lang="en-US" sz="1800">
                          <a:effectLst/>
                        </a:rPr>
                        <a:t>Year 5</a:t>
                      </a:r>
                      <a:endParaRPr lang="en-US" sz="1800">
                        <a:effectLst/>
                        <a:latin typeface="Times New Roman" panose="02020603050405020304" pitchFamily="18" charset="0"/>
                        <a:ea typeface="Times New Roman" panose="02020603050405020304" pitchFamily="18" charset="0"/>
                      </a:endParaRPr>
                    </a:p>
                  </a:txBody>
                  <a:tcPr marL="19050" marR="19050" marT="0" marB="0"/>
                </a:tc>
                <a:tc>
                  <a:txBody>
                    <a:bodyPr/>
                    <a:lstStyle/>
                    <a:p>
                      <a:pPr marL="0" marR="0" algn="ctr">
                        <a:spcBef>
                          <a:spcPts val="0"/>
                        </a:spcBef>
                        <a:spcAft>
                          <a:spcPts val="0"/>
                        </a:spcAft>
                      </a:pPr>
                      <a:r>
                        <a:rPr lang="en-US" sz="1800" dirty="0">
                          <a:effectLst/>
                        </a:rPr>
                        <a:t>Total</a:t>
                      </a:r>
                      <a:endParaRPr lang="en-US" sz="1800" dirty="0">
                        <a:effectLst/>
                        <a:latin typeface="Times New Roman" panose="02020603050405020304" pitchFamily="18" charset="0"/>
                        <a:ea typeface="Times New Roman" panose="02020603050405020304" pitchFamily="18" charset="0"/>
                      </a:endParaRPr>
                    </a:p>
                  </a:txBody>
                  <a:tcPr marL="19050" marR="19050" marT="0" marB="0"/>
                </a:tc>
              </a:tr>
              <a:tr h="400050">
                <a:tc>
                  <a:txBody>
                    <a:bodyPr/>
                    <a:lstStyle/>
                    <a:p>
                      <a:pPr marL="0" marR="0">
                        <a:spcBef>
                          <a:spcPts val="0"/>
                        </a:spcBef>
                        <a:spcAft>
                          <a:spcPts val="0"/>
                        </a:spcAft>
                      </a:pPr>
                      <a:r>
                        <a:rPr lang="en-US" sz="1800">
                          <a:effectLst/>
                        </a:rPr>
                        <a:t>Benefits</a:t>
                      </a:r>
                      <a:endParaRPr lang="en-US" sz="1800">
                        <a:effectLst/>
                        <a:latin typeface="Times New Roman" panose="02020603050405020304" pitchFamily="18" charset="0"/>
                        <a:ea typeface="Times New Roman" panose="02020603050405020304" pitchFamily="18" charset="0"/>
                      </a:endParaRPr>
                    </a:p>
                  </a:txBody>
                  <a:tcPr marL="19050" marR="19050" marT="0" marB="0"/>
                </a:tc>
                <a:tc>
                  <a:txBody>
                    <a:bodyPr/>
                    <a:lstStyle/>
                    <a:p>
                      <a:pPr marL="0" marR="0" algn="r">
                        <a:spcBef>
                          <a:spcPts val="0"/>
                        </a:spcBef>
                        <a:spcAft>
                          <a:spcPts val="0"/>
                        </a:spcAft>
                      </a:pPr>
                      <a:r>
                        <a:rPr lang="en-US" sz="1800" dirty="0" smtClean="0">
                          <a:effectLst/>
                        </a:rPr>
                        <a:t>1 </a:t>
                      </a:r>
                      <a:endParaRPr lang="en-US" sz="1800" dirty="0">
                        <a:effectLst/>
                        <a:latin typeface="Times New Roman" panose="02020603050405020304" pitchFamily="18" charset="0"/>
                        <a:ea typeface="Times New Roman" panose="02020603050405020304" pitchFamily="18" charset="0"/>
                      </a:endParaRPr>
                    </a:p>
                  </a:txBody>
                  <a:tcPr marL="19050" marR="19050" marT="0" marB="0"/>
                </a:tc>
                <a:tc>
                  <a:txBody>
                    <a:bodyPr/>
                    <a:lstStyle/>
                    <a:p>
                      <a:pPr marL="0" marR="0" algn="r">
                        <a:spcBef>
                          <a:spcPts val="0"/>
                        </a:spcBef>
                        <a:spcAft>
                          <a:spcPts val="0"/>
                        </a:spcAft>
                      </a:pPr>
                      <a:r>
                        <a:rPr lang="en-US" sz="1800" dirty="0" smtClean="0">
                          <a:effectLst/>
                        </a:rPr>
                        <a:t>72,000 </a:t>
                      </a:r>
                      <a:endParaRPr lang="en-US" sz="1800" dirty="0">
                        <a:effectLst/>
                        <a:latin typeface="Times New Roman" panose="02020603050405020304" pitchFamily="18" charset="0"/>
                        <a:ea typeface="Times New Roman" panose="02020603050405020304" pitchFamily="18" charset="0"/>
                      </a:endParaRPr>
                    </a:p>
                  </a:txBody>
                  <a:tcPr marL="19050" marR="19050" marT="0" marB="0"/>
                </a:tc>
                <a:tc>
                  <a:txBody>
                    <a:bodyPr/>
                    <a:lstStyle/>
                    <a:p>
                      <a:pPr marL="0" marR="0" algn="r">
                        <a:spcBef>
                          <a:spcPts val="0"/>
                        </a:spcBef>
                        <a:spcAft>
                          <a:spcPts val="0"/>
                        </a:spcAft>
                      </a:pPr>
                      <a:r>
                        <a:rPr lang="en-US" sz="1800" dirty="0" smtClean="0">
                          <a:effectLst/>
                        </a:rPr>
                        <a:t>240,000 </a:t>
                      </a:r>
                      <a:endParaRPr lang="en-US" sz="1800" dirty="0">
                        <a:effectLst/>
                        <a:latin typeface="Times New Roman" panose="02020603050405020304" pitchFamily="18" charset="0"/>
                        <a:ea typeface="Times New Roman" panose="02020603050405020304" pitchFamily="18" charset="0"/>
                      </a:endParaRPr>
                    </a:p>
                  </a:txBody>
                  <a:tcPr marL="19050" marR="19050" marT="0" marB="0"/>
                </a:tc>
                <a:tc>
                  <a:txBody>
                    <a:bodyPr/>
                    <a:lstStyle/>
                    <a:p>
                      <a:pPr marL="0" marR="0" algn="r">
                        <a:spcBef>
                          <a:spcPts val="0"/>
                        </a:spcBef>
                        <a:spcAft>
                          <a:spcPts val="0"/>
                        </a:spcAft>
                      </a:pPr>
                      <a:r>
                        <a:rPr lang="en-US" sz="1800" dirty="0" smtClean="0">
                          <a:effectLst/>
                        </a:rPr>
                        <a:t>408,000 </a:t>
                      </a:r>
                      <a:endParaRPr lang="en-US" sz="1800" dirty="0">
                        <a:effectLst/>
                        <a:latin typeface="Times New Roman" panose="02020603050405020304" pitchFamily="18" charset="0"/>
                        <a:ea typeface="Times New Roman" panose="02020603050405020304" pitchFamily="18" charset="0"/>
                      </a:endParaRPr>
                    </a:p>
                  </a:txBody>
                  <a:tcPr marL="19050" marR="19050" marT="0" marB="0"/>
                </a:tc>
                <a:tc>
                  <a:txBody>
                    <a:bodyPr/>
                    <a:lstStyle/>
                    <a:p>
                      <a:pPr marL="0" marR="0" algn="r">
                        <a:spcBef>
                          <a:spcPts val="0"/>
                        </a:spcBef>
                        <a:spcAft>
                          <a:spcPts val="0"/>
                        </a:spcAft>
                      </a:pPr>
                      <a:r>
                        <a:rPr lang="en-US" sz="1800" dirty="0" smtClean="0">
                          <a:effectLst/>
                        </a:rPr>
                        <a:t>456,000 </a:t>
                      </a:r>
                      <a:endParaRPr lang="en-US" sz="1800" dirty="0">
                        <a:effectLst/>
                        <a:latin typeface="Times New Roman" panose="02020603050405020304" pitchFamily="18" charset="0"/>
                        <a:ea typeface="Times New Roman" panose="02020603050405020304" pitchFamily="18" charset="0"/>
                      </a:endParaRPr>
                    </a:p>
                  </a:txBody>
                  <a:tcPr marL="19050" marR="19050" marT="0" marB="0"/>
                </a:tc>
                <a:tc>
                  <a:txBody>
                    <a:bodyPr/>
                    <a:lstStyle/>
                    <a:p>
                      <a:pPr marL="0" marR="0" algn="r">
                        <a:spcBef>
                          <a:spcPts val="0"/>
                        </a:spcBef>
                        <a:spcAft>
                          <a:spcPts val="0"/>
                        </a:spcAft>
                      </a:pPr>
                      <a:r>
                        <a:rPr lang="en-US" sz="1800" dirty="0" smtClean="0">
                          <a:effectLst/>
                        </a:rPr>
                        <a:t>480,000 </a:t>
                      </a:r>
                      <a:endParaRPr lang="en-US" sz="1800" dirty="0">
                        <a:effectLst/>
                        <a:latin typeface="Times New Roman" panose="02020603050405020304" pitchFamily="18" charset="0"/>
                        <a:ea typeface="Times New Roman" panose="02020603050405020304" pitchFamily="18" charset="0"/>
                      </a:endParaRPr>
                    </a:p>
                  </a:txBody>
                  <a:tcPr marL="19050" marR="19050" marT="0" marB="0"/>
                </a:tc>
                <a:tc>
                  <a:txBody>
                    <a:bodyPr/>
                    <a:lstStyle/>
                    <a:p>
                      <a:pPr marL="0" marR="0" algn="r">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txBody>
                  <a:tcPr marL="19050" marR="19050" marT="0" marB="0"/>
                </a:tc>
              </a:tr>
              <a:tr h="400050">
                <a:tc>
                  <a:txBody>
                    <a:bodyPr/>
                    <a:lstStyle/>
                    <a:p>
                      <a:pPr marL="0" marR="0">
                        <a:spcBef>
                          <a:spcPts val="0"/>
                        </a:spcBef>
                        <a:spcAft>
                          <a:spcPts val="0"/>
                        </a:spcAft>
                      </a:pPr>
                      <a:r>
                        <a:rPr lang="en-US" sz="1800">
                          <a:effectLst/>
                        </a:rPr>
                        <a:t>Factor</a:t>
                      </a:r>
                      <a:endParaRPr lang="en-US" sz="1800">
                        <a:effectLst/>
                        <a:latin typeface="Times New Roman" panose="02020603050405020304" pitchFamily="18" charset="0"/>
                        <a:ea typeface="Times New Roman" panose="02020603050405020304" pitchFamily="18" charset="0"/>
                      </a:endParaRPr>
                    </a:p>
                  </a:txBody>
                  <a:tcPr marL="19050" marR="19050" marT="0" marB="0"/>
                </a:tc>
                <a:tc>
                  <a:txBody>
                    <a:bodyPr/>
                    <a:lstStyle/>
                    <a:p>
                      <a:pPr marL="0" marR="0" algn="r">
                        <a:spcBef>
                          <a:spcPts val="0"/>
                        </a:spcBef>
                        <a:spcAft>
                          <a:spcPts val="0"/>
                        </a:spcAft>
                      </a:pPr>
                      <a:r>
                        <a:rPr lang="en-US" sz="1800" dirty="0" smtClean="0">
                          <a:effectLst/>
                        </a:rPr>
                        <a:t>1.000 </a:t>
                      </a:r>
                      <a:endParaRPr lang="en-US" sz="1800" dirty="0">
                        <a:effectLst/>
                        <a:latin typeface="Times New Roman" panose="02020603050405020304" pitchFamily="18" charset="0"/>
                        <a:ea typeface="Times New Roman" panose="02020603050405020304" pitchFamily="18" charset="0"/>
                      </a:endParaRPr>
                    </a:p>
                  </a:txBody>
                  <a:tcPr marL="19050" marR="19050" marT="0" marB="0"/>
                </a:tc>
                <a:tc>
                  <a:txBody>
                    <a:bodyPr/>
                    <a:lstStyle/>
                    <a:p>
                      <a:pPr marL="0" marR="0" algn="r">
                        <a:spcBef>
                          <a:spcPts val="0"/>
                        </a:spcBef>
                        <a:spcAft>
                          <a:spcPts val="0"/>
                        </a:spcAft>
                      </a:pPr>
                      <a:r>
                        <a:rPr lang="en-US" sz="1800" dirty="0" smtClean="0">
                          <a:effectLst/>
                        </a:rPr>
                        <a:t>0.909 </a:t>
                      </a:r>
                      <a:endParaRPr lang="en-US" sz="1800" dirty="0">
                        <a:effectLst/>
                        <a:latin typeface="Times New Roman" panose="02020603050405020304" pitchFamily="18" charset="0"/>
                        <a:ea typeface="Times New Roman" panose="02020603050405020304" pitchFamily="18" charset="0"/>
                      </a:endParaRPr>
                    </a:p>
                  </a:txBody>
                  <a:tcPr marL="19050" marR="19050" marT="0" marB="0"/>
                </a:tc>
                <a:tc>
                  <a:txBody>
                    <a:bodyPr/>
                    <a:lstStyle/>
                    <a:p>
                      <a:pPr marL="0" marR="0" algn="r">
                        <a:spcBef>
                          <a:spcPts val="0"/>
                        </a:spcBef>
                        <a:spcAft>
                          <a:spcPts val="0"/>
                        </a:spcAft>
                      </a:pPr>
                      <a:r>
                        <a:rPr lang="en-US" sz="1800" dirty="0" smtClean="0">
                          <a:effectLst/>
                        </a:rPr>
                        <a:t>0.826 </a:t>
                      </a:r>
                      <a:endParaRPr lang="en-US" sz="1800" dirty="0">
                        <a:effectLst/>
                        <a:latin typeface="Times New Roman" panose="02020603050405020304" pitchFamily="18" charset="0"/>
                        <a:ea typeface="Times New Roman" panose="02020603050405020304" pitchFamily="18" charset="0"/>
                      </a:endParaRPr>
                    </a:p>
                  </a:txBody>
                  <a:tcPr marL="19050" marR="19050" marT="0" marB="0"/>
                </a:tc>
                <a:tc>
                  <a:txBody>
                    <a:bodyPr/>
                    <a:lstStyle/>
                    <a:p>
                      <a:pPr marL="0" marR="0" algn="r">
                        <a:spcBef>
                          <a:spcPts val="0"/>
                        </a:spcBef>
                        <a:spcAft>
                          <a:spcPts val="0"/>
                        </a:spcAft>
                      </a:pPr>
                      <a:r>
                        <a:rPr lang="en-US" sz="1800" dirty="0" smtClean="0">
                          <a:effectLst/>
                        </a:rPr>
                        <a:t>0.751 </a:t>
                      </a:r>
                      <a:endParaRPr lang="en-US" sz="1800" dirty="0">
                        <a:effectLst/>
                        <a:latin typeface="Times New Roman" panose="02020603050405020304" pitchFamily="18" charset="0"/>
                        <a:ea typeface="Times New Roman" panose="02020603050405020304" pitchFamily="18" charset="0"/>
                      </a:endParaRPr>
                    </a:p>
                  </a:txBody>
                  <a:tcPr marL="19050" marR="19050" marT="0" marB="0"/>
                </a:tc>
                <a:tc>
                  <a:txBody>
                    <a:bodyPr/>
                    <a:lstStyle/>
                    <a:p>
                      <a:pPr marL="0" marR="0" algn="r">
                        <a:spcBef>
                          <a:spcPts val="0"/>
                        </a:spcBef>
                        <a:spcAft>
                          <a:spcPts val="0"/>
                        </a:spcAft>
                      </a:pPr>
                      <a:r>
                        <a:rPr lang="en-US" sz="1800" dirty="0" smtClean="0">
                          <a:effectLst/>
                        </a:rPr>
                        <a:t>0.683 </a:t>
                      </a:r>
                      <a:endParaRPr lang="en-US" sz="1800" dirty="0">
                        <a:effectLst/>
                        <a:latin typeface="Times New Roman" panose="02020603050405020304" pitchFamily="18" charset="0"/>
                        <a:ea typeface="Times New Roman" panose="02020603050405020304" pitchFamily="18" charset="0"/>
                      </a:endParaRPr>
                    </a:p>
                  </a:txBody>
                  <a:tcPr marL="19050" marR="19050" marT="0" marB="0"/>
                </a:tc>
                <a:tc>
                  <a:txBody>
                    <a:bodyPr/>
                    <a:lstStyle/>
                    <a:p>
                      <a:pPr marL="0" marR="0" algn="r">
                        <a:spcBef>
                          <a:spcPts val="0"/>
                        </a:spcBef>
                        <a:spcAft>
                          <a:spcPts val="0"/>
                        </a:spcAft>
                      </a:pPr>
                      <a:r>
                        <a:rPr lang="en-US" sz="1800" dirty="0" smtClean="0">
                          <a:effectLst/>
                        </a:rPr>
                        <a:t>0.621 </a:t>
                      </a:r>
                      <a:endParaRPr lang="en-US" sz="1800" dirty="0">
                        <a:effectLst/>
                        <a:latin typeface="Times New Roman" panose="02020603050405020304" pitchFamily="18" charset="0"/>
                        <a:ea typeface="Times New Roman" panose="02020603050405020304" pitchFamily="18" charset="0"/>
                      </a:endParaRPr>
                    </a:p>
                  </a:txBody>
                  <a:tcPr marL="19050" marR="19050" marT="0" marB="0"/>
                </a:tc>
                <a:tc>
                  <a:txBody>
                    <a:bodyPr/>
                    <a:lstStyle/>
                    <a:p>
                      <a:pPr marL="0" marR="0" algn="r">
                        <a:spcBef>
                          <a:spcPts val="0"/>
                        </a:spcBef>
                        <a:spcAft>
                          <a:spcPts val="0"/>
                        </a:spcAft>
                      </a:pPr>
                      <a:r>
                        <a:rPr lang="en-US" sz="1800" dirty="0">
                          <a:effectLst/>
                        </a:rPr>
                        <a:t> </a:t>
                      </a:r>
                      <a:endParaRPr lang="en-US" sz="1800" dirty="0">
                        <a:effectLst/>
                        <a:latin typeface="Times New Roman" panose="02020603050405020304" pitchFamily="18" charset="0"/>
                        <a:ea typeface="Times New Roman" panose="02020603050405020304" pitchFamily="18" charset="0"/>
                      </a:endParaRPr>
                    </a:p>
                  </a:txBody>
                  <a:tcPr marL="19050" marR="19050" marT="0" marB="0"/>
                </a:tc>
              </a:tr>
              <a:tr h="400050">
                <a:tc>
                  <a:txBody>
                    <a:bodyPr/>
                    <a:lstStyle/>
                    <a:p>
                      <a:pPr marL="0" marR="0">
                        <a:spcBef>
                          <a:spcPts val="0"/>
                        </a:spcBef>
                        <a:spcAft>
                          <a:spcPts val="0"/>
                        </a:spcAft>
                      </a:pPr>
                      <a:r>
                        <a:rPr lang="en-US" sz="1800">
                          <a:effectLst/>
                        </a:rPr>
                        <a:t>PV of Benefits</a:t>
                      </a:r>
                      <a:endParaRPr lang="en-US" sz="1800">
                        <a:effectLst/>
                        <a:latin typeface="Times New Roman" panose="02020603050405020304" pitchFamily="18" charset="0"/>
                        <a:ea typeface="Times New Roman" panose="02020603050405020304" pitchFamily="18" charset="0"/>
                      </a:endParaRPr>
                    </a:p>
                  </a:txBody>
                  <a:tcPr marL="19050" marR="19050" marT="0" marB="0"/>
                </a:tc>
                <a:tc>
                  <a:txBody>
                    <a:bodyPr/>
                    <a:lstStyle/>
                    <a:p>
                      <a:pPr marL="0" marR="0" algn="r">
                        <a:spcBef>
                          <a:spcPts val="0"/>
                        </a:spcBef>
                        <a:spcAft>
                          <a:spcPts val="0"/>
                        </a:spcAft>
                      </a:pPr>
                      <a:r>
                        <a:rPr lang="en-US" sz="1800" dirty="0" smtClean="0">
                          <a:effectLst/>
                        </a:rPr>
                        <a:t>1 </a:t>
                      </a:r>
                      <a:endParaRPr lang="en-US" sz="1800" dirty="0">
                        <a:effectLst/>
                        <a:latin typeface="Times New Roman" panose="02020603050405020304" pitchFamily="18" charset="0"/>
                        <a:ea typeface="Times New Roman" panose="02020603050405020304" pitchFamily="18" charset="0"/>
                      </a:endParaRPr>
                    </a:p>
                  </a:txBody>
                  <a:tcPr marL="19050" marR="19050" marT="0" marB="0"/>
                </a:tc>
                <a:tc>
                  <a:txBody>
                    <a:bodyPr/>
                    <a:lstStyle/>
                    <a:p>
                      <a:pPr marL="0" marR="0" algn="r">
                        <a:spcBef>
                          <a:spcPts val="0"/>
                        </a:spcBef>
                        <a:spcAft>
                          <a:spcPts val="0"/>
                        </a:spcAft>
                      </a:pPr>
                      <a:r>
                        <a:rPr lang="en-US" sz="1800" dirty="0" smtClean="0">
                          <a:effectLst/>
                        </a:rPr>
                        <a:t>65,448 </a:t>
                      </a:r>
                      <a:endParaRPr lang="en-US" sz="1800" dirty="0">
                        <a:effectLst/>
                        <a:latin typeface="Times New Roman" panose="02020603050405020304" pitchFamily="18" charset="0"/>
                        <a:ea typeface="Times New Roman" panose="02020603050405020304" pitchFamily="18" charset="0"/>
                      </a:endParaRPr>
                    </a:p>
                  </a:txBody>
                  <a:tcPr marL="19050" marR="19050" marT="0" marB="0"/>
                </a:tc>
                <a:tc>
                  <a:txBody>
                    <a:bodyPr/>
                    <a:lstStyle/>
                    <a:p>
                      <a:pPr marL="0" marR="0" algn="r">
                        <a:spcBef>
                          <a:spcPts val="0"/>
                        </a:spcBef>
                        <a:spcAft>
                          <a:spcPts val="0"/>
                        </a:spcAft>
                      </a:pPr>
                      <a:r>
                        <a:rPr lang="en-US" sz="1800" dirty="0" smtClean="0">
                          <a:effectLst/>
                        </a:rPr>
                        <a:t>198,240 </a:t>
                      </a:r>
                      <a:endParaRPr lang="en-US" sz="1800" dirty="0">
                        <a:effectLst/>
                        <a:latin typeface="Times New Roman" panose="02020603050405020304" pitchFamily="18" charset="0"/>
                        <a:ea typeface="Times New Roman" panose="02020603050405020304" pitchFamily="18" charset="0"/>
                      </a:endParaRPr>
                    </a:p>
                  </a:txBody>
                  <a:tcPr marL="19050" marR="19050" marT="0" marB="0"/>
                </a:tc>
                <a:tc>
                  <a:txBody>
                    <a:bodyPr/>
                    <a:lstStyle/>
                    <a:p>
                      <a:pPr marL="0" marR="0" algn="r">
                        <a:spcBef>
                          <a:spcPts val="0"/>
                        </a:spcBef>
                        <a:spcAft>
                          <a:spcPts val="0"/>
                        </a:spcAft>
                      </a:pPr>
                      <a:r>
                        <a:rPr lang="en-US" sz="1800" dirty="0" smtClean="0">
                          <a:effectLst/>
                        </a:rPr>
                        <a:t>306,408 </a:t>
                      </a:r>
                      <a:endParaRPr lang="en-US" sz="1800" dirty="0">
                        <a:effectLst/>
                        <a:latin typeface="Times New Roman" panose="02020603050405020304" pitchFamily="18" charset="0"/>
                        <a:ea typeface="Times New Roman" panose="02020603050405020304" pitchFamily="18" charset="0"/>
                      </a:endParaRPr>
                    </a:p>
                  </a:txBody>
                  <a:tcPr marL="19050" marR="19050" marT="0" marB="0"/>
                </a:tc>
                <a:tc>
                  <a:txBody>
                    <a:bodyPr/>
                    <a:lstStyle/>
                    <a:p>
                      <a:pPr marL="0" marR="0" algn="r">
                        <a:spcBef>
                          <a:spcPts val="0"/>
                        </a:spcBef>
                        <a:spcAft>
                          <a:spcPts val="0"/>
                        </a:spcAft>
                      </a:pPr>
                      <a:r>
                        <a:rPr lang="en-US" sz="1800" dirty="0" smtClean="0">
                          <a:effectLst/>
                        </a:rPr>
                        <a:t>311,448 </a:t>
                      </a:r>
                      <a:endParaRPr lang="en-US" sz="1800" dirty="0">
                        <a:effectLst/>
                        <a:latin typeface="Times New Roman" panose="02020603050405020304" pitchFamily="18" charset="0"/>
                        <a:ea typeface="Times New Roman" panose="02020603050405020304" pitchFamily="18" charset="0"/>
                      </a:endParaRPr>
                    </a:p>
                  </a:txBody>
                  <a:tcPr marL="19050" marR="19050" marT="0" marB="0"/>
                </a:tc>
                <a:tc>
                  <a:txBody>
                    <a:bodyPr/>
                    <a:lstStyle/>
                    <a:p>
                      <a:pPr marL="0" marR="0" algn="r">
                        <a:spcBef>
                          <a:spcPts val="0"/>
                        </a:spcBef>
                        <a:spcAft>
                          <a:spcPts val="0"/>
                        </a:spcAft>
                      </a:pPr>
                      <a:r>
                        <a:rPr lang="en-US" sz="1800" dirty="0" smtClean="0">
                          <a:effectLst/>
                        </a:rPr>
                        <a:t>298,080 </a:t>
                      </a:r>
                      <a:endParaRPr lang="en-US" sz="1800" dirty="0">
                        <a:effectLst/>
                        <a:latin typeface="Times New Roman" panose="02020603050405020304" pitchFamily="18" charset="0"/>
                        <a:ea typeface="Times New Roman" panose="02020603050405020304" pitchFamily="18" charset="0"/>
                      </a:endParaRPr>
                    </a:p>
                  </a:txBody>
                  <a:tcPr marL="19050" marR="19050" marT="0" marB="0"/>
                </a:tc>
                <a:tc>
                  <a:txBody>
                    <a:bodyPr/>
                    <a:lstStyle/>
                    <a:p>
                      <a:pPr marL="0" marR="0" algn="r">
                        <a:spcBef>
                          <a:spcPts val="0"/>
                        </a:spcBef>
                        <a:spcAft>
                          <a:spcPts val="0"/>
                        </a:spcAft>
                      </a:pPr>
                      <a:r>
                        <a:rPr lang="en-US" sz="1800" b="1" dirty="0" smtClean="0">
                          <a:effectLst/>
                        </a:rPr>
                        <a:t>1,179,625 </a:t>
                      </a:r>
                      <a:endParaRPr lang="en-US" sz="1800" b="1" dirty="0">
                        <a:effectLst/>
                        <a:latin typeface="Times New Roman" panose="02020603050405020304" pitchFamily="18" charset="0"/>
                        <a:ea typeface="Times New Roman" panose="02020603050405020304" pitchFamily="18" charset="0"/>
                      </a:endParaRPr>
                    </a:p>
                  </a:txBody>
                  <a:tcPr marL="19050" marR="19050" marT="0" marB="0"/>
                </a:tc>
              </a:tr>
              <a:tr h="400050">
                <a:tc>
                  <a:txBody>
                    <a:bodyPr/>
                    <a:lstStyle/>
                    <a:p>
                      <a:pPr marL="0" marR="0" algn="r">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19050" marR="19050" marT="0" marB="0"/>
                </a:tc>
                <a:tc>
                  <a:txBody>
                    <a:bodyPr/>
                    <a:lstStyle/>
                    <a:p>
                      <a:pPr marL="0" marR="0" algn="r">
                        <a:spcBef>
                          <a:spcPts val="0"/>
                        </a:spcBef>
                        <a:spcAft>
                          <a:spcPts val="0"/>
                        </a:spcAft>
                      </a:pPr>
                      <a:r>
                        <a:rPr lang="en-US" sz="1800" dirty="0">
                          <a:effectLst/>
                        </a:rPr>
                        <a:t> </a:t>
                      </a:r>
                      <a:endParaRPr lang="en-US" sz="1800" dirty="0">
                        <a:effectLst/>
                        <a:latin typeface="Times New Roman" panose="02020603050405020304" pitchFamily="18" charset="0"/>
                        <a:ea typeface="Times New Roman" panose="02020603050405020304" pitchFamily="18" charset="0"/>
                      </a:endParaRPr>
                    </a:p>
                  </a:txBody>
                  <a:tcPr marL="19050" marR="19050" marT="0" marB="0"/>
                </a:tc>
                <a:tc>
                  <a:txBody>
                    <a:bodyPr/>
                    <a:lstStyle/>
                    <a:p>
                      <a:pPr marL="0" marR="0" algn="r">
                        <a:spcBef>
                          <a:spcPts val="0"/>
                        </a:spcBef>
                        <a:spcAft>
                          <a:spcPts val="0"/>
                        </a:spcAft>
                      </a:pPr>
                      <a:r>
                        <a:rPr lang="en-US" sz="1800" dirty="0">
                          <a:effectLst/>
                        </a:rPr>
                        <a:t> </a:t>
                      </a:r>
                      <a:endParaRPr lang="en-US" sz="1800" dirty="0">
                        <a:effectLst/>
                        <a:latin typeface="Times New Roman" panose="02020603050405020304" pitchFamily="18" charset="0"/>
                        <a:ea typeface="Times New Roman" panose="02020603050405020304" pitchFamily="18" charset="0"/>
                      </a:endParaRPr>
                    </a:p>
                  </a:txBody>
                  <a:tcPr marL="19050" marR="19050" marT="0" marB="0"/>
                </a:tc>
                <a:tc>
                  <a:txBody>
                    <a:bodyPr/>
                    <a:lstStyle/>
                    <a:p>
                      <a:pPr marL="0" marR="0" algn="r">
                        <a:spcBef>
                          <a:spcPts val="0"/>
                        </a:spcBef>
                        <a:spcAft>
                          <a:spcPts val="0"/>
                        </a:spcAft>
                      </a:pPr>
                      <a:r>
                        <a:rPr lang="en-US" sz="1800" dirty="0">
                          <a:effectLst/>
                        </a:rPr>
                        <a:t> </a:t>
                      </a:r>
                      <a:endParaRPr lang="en-US" sz="1800" dirty="0">
                        <a:effectLst/>
                        <a:latin typeface="Times New Roman" panose="02020603050405020304" pitchFamily="18" charset="0"/>
                        <a:ea typeface="Times New Roman" panose="02020603050405020304" pitchFamily="18" charset="0"/>
                      </a:endParaRPr>
                    </a:p>
                  </a:txBody>
                  <a:tcPr marL="19050" marR="19050" marT="0" marB="0"/>
                </a:tc>
                <a:tc>
                  <a:txBody>
                    <a:bodyPr/>
                    <a:lstStyle/>
                    <a:p>
                      <a:pPr marL="0" marR="0" algn="r">
                        <a:spcBef>
                          <a:spcPts val="0"/>
                        </a:spcBef>
                        <a:spcAft>
                          <a:spcPts val="0"/>
                        </a:spcAft>
                      </a:pPr>
                      <a:r>
                        <a:rPr lang="en-US" sz="1800" dirty="0">
                          <a:effectLst/>
                        </a:rPr>
                        <a:t> </a:t>
                      </a:r>
                      <a:endParaRPr lang="en-US" sz="1800" dirty="0">
                        <a:effectLst/>
                        <a:latin typeface="Times New Roman" panose="02020603050405020304" pitchFamily="18" charset="0"/>
                        <a:ea typeface="Times New Roman" panose="02020603050405020304" pitchFamily="18" charset="0"/>
                      </a:endParaRPr>
                    </a:p>
                  </a:txBody>
                  <a:tcPr marL="19050" marR="19050" marT="0" marB="0"/>
                </a:tc>
                <a:tc>
                  <a:txBody>
                    <a:bodyPr/>
                    <a:lstStyle/>
                    <a:p>
                      <a:pPr marL="0" marR="0" algn="r">
                        <a:spcBef>
                          <a:spcPts val="0"/>
                        </a:spcBef>
                        <a:spcAft>
                          <a:spcPts val="0"/>
                        </a:spcAft>
                      </a:pPr>
                      <a:r>
                        <a:rPr lang="en-US" sz="1800" dirty="0">
                          <a:effectLst/>
                        </a:rPr>
                        <a:t> </a:t>
                      </a:r>
                      <a:endParaRPr lang="en-US" sz="1800" dirty="0">
                        <a:effectLst/>
                        <a:latin typeface="Times New Roman" panose="02020603050405020304" pitchFamily="18" charset="0"/>
                        <a:ea typeface="Times New Roman" panose="02020603050405020304" pitchFamily="18" charset="0"/>
                      </a:endParaRPr>
                    </a:p>
                  </a:txBody>
                  <a:tcPr marL="19050" marR="19050" marT="0" marB="0"/>
                </a:tc>
                <a:tc>
                  <a:txBody>
                    <a:bodyPr/>
                    <a:lstStyle/>
                    <a:p>
                      <a:pPr marL="0" marR="0" algn="r">
                        <a:spcBef>
                          <a:spcPts val="0"/>
                        </a:spcBef>
                        <a:spcAft>
                          <a:spcPts val="0"/>
                        </a:spcAft>
                      </a:pPr>
                      <a:r>
                        <a:rPr lang="en-US" sz="1800" dirty="0">
                          <a:effectLst/>
                        </a:rPr>
                        <a:t> </a:t>
                      </a:r>
                      <a:endParaRPr lang="en-US" sz="1800" dirty="0">
                        <a:effectLst/>
                        <a:latin typeface="Times New Roman" panose="02020603050405020304" pitchFamily="18" charset="0"/>
                        <a:ea typeface="Times New Roman" panose="02020603050405020304" pitchFamily="18" charset="0"/>
                      </a:endParaRPr>
                    </a:p>
                  </a:txBody>
                  <a:tcPr marL="19050" marR="19050" marT="0" marB="0"/>
                </a:tc>
                <a:tc>
                  <a:txBody>
                    <a:bodyPr/>
                    <a:lstStyle/>
                    <a:p>
                      <a:pPr marL="0" marR="0" algn="r">
                        <a:spcBef>
                          <a:spcPts val="0"/>
                        </a:spcBef>
                        <a:spcAft>
                          <a:spcPts val="0"/>
                        </a:spcAft>
                      </a:pPr>
                      <a:r>
                        <a:rPr lang="en-US" sz="1800" dirty="0">
                          <a:effectLst/>
                        </a:rPr>
                        <a:t> </a:t>
                      </a:r>
                      <a:endParaRPr lang="en-US" sz="1800" dirty="0">
                        <a:effectLst/>
                        <a:latin typeface="Times New Roman" panose="02020603050405020304" pitchFamily="18" charset="0"/>
                        <a:ea typeface="Times New Roman" panose="02020603050405020304" pitchFamily="18" charset="0"/>
                      </a:endParaRPr>
                    </a:p>
                  </a:txBody>
                  <a:tcPr marL="19050" marR="19050" marT="0" marB="0"/>
                </a:tc>
              </a:tr>
              <a:tr h="400050">
                <a:tc>
                  <a:txBody>
                    <a:bodyPr/>
                    <a:lstStyle/>
                    <a:p>
                      <a:pPr marL="0" marR="0">
                        <a:spcBef>
                          <a:spcPts val="0"/>
                        </a:spcBef>
                        <a:spcAft>
                          <a:spcPts val="0"/>
                        </a:spcAft>
                      </a:pPr>
                      <a:r>
                        <a:rPr lang="en-US" sz="1800">
                          <a:effectLst/>
                        </a:rPr>
                        <a:t>Costs</a:t>
                      </a:r>
                      <a:endParaRPr lang="en-US" sz="1800">
                        <a:effectLst/>
                        <a:latin typeface="Times New Roman" panose="02020603050405020304" pitchFamily="18" charset="0"/>
                        <a:ea typeface="Times New Roman" panose="02020603050405020304" pitchFamily="18" charset="0"/>
                      </a:endParaRPr>
                    </a:p>
                  </a:txBody>
                  <a:tcPr marL="19050" marR="19050" marT="0" marB="0"/>
                </a:tc>
                <a:tc>
                  <a:txBody>
                    <a:bodyPr/>
                    <a:lstStyle/>
                    <a:p>
                      <a:pPr marL="0" marR="0" algn="r">
                        <a:spcBef>
                          <a:spcPts val="0"/>
                        </a:spcBef>
                        <a:spcAft>
                          <a:spcPts val="0"/>
                        </a:spcAft>
                      </a:pPr>
                      <a:r>
                        <a:rPr lang="en-US" sz="1800" dirty="0" smtClean="0">
                          <a:effectLst/>
                        </a:rPr>
                        <a:t>70,000 </a:t>
                      </a:r>
                      <a:endParaRPr lang="en-US" sz="1800" dirty="0">
                        <a:effectLst/>
                        <a:latin typeface="Times New Roman" panose="02020603050405020304" pitchFamily="18" charset="0"/>
                        <a:ea typeface="Times New Roman" panose="02020603050405020304" pitchFamily="18" charset="0"/>
                      </a:endParaRPr>
                    </a:p>
                  </a:txBody>
                  <a:tcPr marL="19050" marR="19050" marT="0" marB="0"/>
                </a:tc>
                <a:tc>
                  <a:txBody>
                    <a:bodyPr/>
                    <a:lstStyle/>
                    <a:p>
                      <a:pPr marL="0" marR="0" algn="r">
                        <a:spcBef>
                          <a:spcPts val="0"/>
                        </a:spcBef>
                        <a:spcAft>
                          <a:spcPts val="0"/>
                        </a:spcAft>
                      </a:pPr>
                      <a:r>
                        <a:rPr lang="en-US" sz="1800" dirty="0" smtClean="0">
                          <a:effectLst/>
                        </a:rPr>
                        <a:t>265,000 </a:t>
                      </a:r>
                      <a:endParaRPr lang="en-US" sz="1800" dirty="0">
                        <a:effectLst/>
                        <a:latin typeface="Times New Roman" panose="02020603050405020304" pitchFamily="18" charset="0"/>
                        <a:ea typeface="Times New Roman" panose="02020603050405020304" pitchFamily="18" charset="0"/>
                      </a:endParaRPr>
                    </a:p>
                  </a:txBody>
                  <a:tcPr marL="19050" marR="19050" marT="0" marB="0"/>
                </a:tc>
                <a:tc>
                  <a:txBody>
                    <a:bodyPr/>
                    <a:lstStyle/>
                    <a:p>
                      <a:pPr marL="0" marR="0" algn="r">
                        <a:spcBef>
                          <a:spcPts val="0"/>
                        </a:spcBef>
                        <a:spcAft>
                          <a:spcPts val="0"/>
                        </a:spcAft>
                      </a:pPr>
                      <a:r>
                        <a:rPr lang="en-US" sz="1800" dirty="0" smtClean="0">
                          <a:effectLst/>
                        </a:rPr>
                        <a:t>265,000 </a:t>
                      </a:r>
                      <a:endParaRPr lang="en-US" sz="1800" dirty="0">
                        <a:effectLst/>
                        <a:latin typeface="Times New Roman" panose="02020603050405020304" pitchFamily="18" charset="0"/>
                        <a:ea typeface="Times New Roman" panose="02020603050405020304" pitchFamily="18" charset="0"/>
                      </a:endParaRPr>
                    </a:p>
                  </a:txBody>
                  <a:tcPr marL="19050" marR="19050" marT="0" marB="0"/>
                </a:tc>
                <a:tc>
                  <a:txBody>
                    <a:bodyPr/>
                    <a:lstStyle/>
                    <a:p>
                      <a:pPr marL="0" marR="0" algn="r">
                        <a:spcBef>
                          <a:spcPts val="0"/>
                        </a:spcBef>
                        <a:spcAft>
                          <a:spcPts val="0"/>
                        </a:spcAft>
                      </a:pPr>
                      <a:r>
                        <a:rPr lang="en-US" sz="1800" dirty="0" smtClean="0">
                          <a:effectLst/>
                        </a:rPr>
                        <a:t>265,000 </a:t>
                      </a:r>
                      <a:endParaRPr lang="en-US" sz="1800" dirty="0">
                        <a:effectLst/>
                        <a:latin typeface="Times New Roman" panose="02020603050405020304" pitchFamily="18" charset="0"/>
                        <a:ea typeface="Times New Roman" panose="02020603050405020304" pitchFamily="18" charset="0"/>
                      </a:endParaRPr>
                    </a:p>
                  </a:txBody>
                  <a:tcPr marL="19050" marR="19050" marT="0" marB="0"/>
                </a:tc>
                <a:tc>
                  <a:txBody>
                    <a:bodyPr/>
                    <a:lstStyle/>
                    <a:p>
                      <a:pPr marL="0" marR="0" algn="r">
                        <a:spcBef>
                          <a:spcPts val="0"/>
                        </a:spcBef>
                        <a:spcAft>
                          <a:spcPts val="0"/>
                        </a:spcAft>
                      </a:pPr>
                      <a:r>
                        <a:rPr lang="en-US" sz="1800" dirty="0" smtClean="0">
                          <a:effectLst/>
                        </a:rPr>
                        <a:t>265,000 </a:t>
                      </a:r>
                      <a:endParaRPr lang="en-US" sz="1800" dirty="0">
                        <a:effectLst/>
                        <a:latin typeface="Times New Roman" panose="02020603050405020304" pitchFamily="18" charset="0"/>
                        <a:ea typeface="Times New Roman" panose="02020603050405020304" pitchFamily="18" charset="0"/>
                      </a:endParaRPr>
                    </a:p>
                  </a:txBody>
                  <a:tcPr marL="19050" marR="19050" marT="0" marB="0"/>
                </a:tc>
                <a:tc>
                  <a:txBody>
                    <a:bodyPr/>
                    <a:lstStyle/>
                    <a:p>
                      <a:pPr marL="0" marR="0" algn="r">
                        <a:spcBef>
                          <a:spcPts val="0"/>
                        </a:spcBef>
                        <a:spcAft>
                          <a:spcPts val="0"/>
                        </a:spcAft>
                      </a:pPr>
                      <a:r>
                        <a:rPr lang="en-US" sz="1800" dirty="0" smtClean="0">
                          <a:effectLst/>
                        </a:rPr>
                        <a:t>265,000 </a:t>
                      </a:r>
                      <a:endParaRPr lang="en-US" sz="1800" dirty="0">
                        <a:effectLst/>
                        <a:latin typeface="Times New Roman" panose="02020603050405020304" pitchFamily="18" charset="0"/>
                        <a:ea typeface="Times New Roman" panose="02020603050405020304" pitchFamily="18" charset="0"/>
                      </a:endParaRPr>
                    </a:p>
                  </a:txBody>
                  <a:tcPr marL="19050" marR="19050" marT="0" marB="0"/>
                </a:tc>
                <a:tc>
                  <a:txBody>
                    <a:bodyPr/>
                    <a:lstStyle/>
                    <a:p>
                      <a:pPr marL="0" marR="0" algn="r">
                        <a:spcBef>
                          <a:spcPts val="0"/>
                        </a:spcBef>
                        <a:spcAft>
                          <a:spcPts val="0"/>
                        </a:spcAft>
                      </a:pPr>
                      <a:r>
                        <a:rPr lang="en-US" sz="1800" dirty="0">
                          <a:effectLst/>
                        </a:rPr>
                        <a:t> </a:t>
                      </a:r>
                      <a:endParaRPr lang="en-US" sz="1800" dirty="0">
                        <a:effectLst/>
                        <a:latin typeface="Times New Roman" panose="02020603050405020304" pitchFamily="18" charset="0"/>
                        <a:ea typeface="Times New Roman" panose="02020603050405020304" pitchFamily="18" charset="0"/>
                      </a:endParaRPr>
                    </a:p>
                  </a:txBody>
                  <a:tcPr marL="19050" marR="19050" marT="0" marB="0"/>
                </a:tc>
              </a:tr>
              <a:tr h="400050">
                <a:tc>
                  <a:txBody>
                    <a:bodyPr/>
                    <a:lstStyle/>
                    <a:p>
                      <a:pPr marL="0" marR="0">
                        <a:spcBef>
                          <a:spcPts val="0"/>
                        </a:spcBef>
                        <a:spcAft>
                          <a:spcPts val="0"/>
                        </a:spcAft>
                      </a:pPr>
                      <a:r>
                        <a:rPr lang="en-US" sz="1800">
                          <a:effectLst/>
                        </a:rPr>
                        <a:t>Factor</a:t>
                      </a:r>
                      <a:endParaRPr lang="en-US" sz="1800">
                        <a:effectLst/>
                        <a:latin typeface="Times New Roman" panose="02020603050405020304" pitchFamily="18" charset="0"/>
                        <a:ea typeface="Times New Roman" panose="02020603050405020304" pitchFamily="18" charset="0"/>
                      </a:endParaRPr>
                    </a:p>
                  </a:txBody>
                  <a:tcPr marL="19050" marR="19050" marT="0" marB="0"/>
                </a:tc>
                <a:tc>
                  <a:txBody>
                    <a:bodyPr/>
                    <a:lstStyle/>
                    <a:p>
                      <a:pPr marL="0" marR="0" algn="r">
                        <a:spcBef>
                          <a:spcPts val="0"/>
                        </a:spcBef>
                        <a:spcAft>
                          <a:spcPts val="0"/>
                        </a:spcAft>
                      </a:pPr>
                      <a:r>
                        <a:rPr lang="en-US" sz="1800" dirty="0" smtClean="0">
                          <a:effectLst/>
                        </a:rPr>
                        <a:t>1.000 </a:t>
                      </a:r>
                      <a:endParaRPr lang="en-US" sz="1800" dirty="0">
                        <a:effectLst/>
                        <a:latin typeface="Times New Roman" panose="02020603050405020304" pitchFamily="18" charset="0"/>
                        <a:ea typeface="Times New Roman" panose="02020603050405020304" pitchFamily="18" charset="0"/>
                      </a:endParaRPr>
                    </a:p>
                  </a:txBody>
                  <a:tcPr marL="19050" marR="19050" marT="0" marB="0"/>
                </a:tc>
                <a:tc>
                  <a:txBody>
                    <a:bodyPr/>
                    <a:lstStyle/>
                    <a:p>
                      <a:pPr marL="0" marR="0" algn="r">
                        <a:spcBef>
                          <a:spcPts val="0"/>
                        </a:spcBef>
                        <a:spcAft>
                          <a:spcPts val="0"/>
                        </a:spcAft>
                      </a:pPr>
                      <a:r>
                        <a:rPr lang="en-US" sz="1800" dirty="0" smtClean="0">
                          <a:effectLst/>
                        </a:rPr>
                        <a:t>0.909 </a:t>
                      </a:r>
                      <a:endParaRPr lang="en-US" sz="1800" dirty="0">
                        <a:effectLst/>
                        <a:latin typeface="Times New Roman" panose="02020603050405020304" pitchFamily="18" charset="0"/>
                        <a:ea typeface="Times New Roman" panose="02020603050405020304" pitchFamily="18" charset="0"/>
                      </a:endParaRPr>
                    </a:p>
                  </a:txBody>
                  <a:tcPr marL="19050" marR="19050" marT="0" marB="0"/>
                </a:tc>
                <a:tc>
                  <a:txBody>
                    <a:bodyPr/>
                    <a:lstStyle/>
                    <a:p>
                      <a:pPr marL="0" marR="0" algn="r">
                        <a:spcBef>
                          <a:spcPts val="0"/>
                        </a:spcBef>
                        <a:spcAft>
                          <a:spcPts val="0"/>
                        </a:spcAft>
                      </a:pPr>
                      <a:r>
                        <a:rPr lang="en-US" sz="1800" dirty="0" smtClean="0">
                          <a:effectLst/>
                        </a:rPr>
                        <a:t>0.826 </a:t>
                      </a:r>
                      <a:endParaRPr lang="en-US" sz="1800" dirty="0">
                        <a:effectLst/>
                        <a:latin typeface="Times New Roman" panose="02020603050405020304" pitchFamily="18" charset="0"/>
                        <a:ea typeface="Times New Roman" panose="02020603050405020304" pitchFamily="18" charset="0"/>
                      </a:endParaRPr>
                    </a:p>
                  </a:txBody>
                  <a:tcPr marL="19050" marR="19050" marT="0" marB="0"/>
                </a:tc>
                <a:tc>
                  <a:txBody>
                    <a:bodyPr/>
                    <a:lstStyle/>
                    <a:p>
                      <a:pPr marL="0" marR="0" algn="r">
                        <a:spcBef>
                          <a:spcPts val="0"/>
                        </a:spcBef>
                        <a:spcAft>
                          <a:spcPts val="0"/>
                        </a:spcAft>
                      </a:pPr>
                      <a:r>
                        <a:rPr lang="en-US" sz="1800" dirty="0" smtClean="0">
                          <a:effectLst/>
                        </a:rPr>
                        <a:t>0.751 </a:t>
                      </a:r>
                      <a:endParaRPr lang="en-US" sz="1800" dirty="0">
                        <a:effectLst/>
                        <a:latin typeface="Times New Roman" panose="02020603050405020304" pitchFamily="18" charset="0"/>
                        <a:ea typeface="Times New Roman" panose="02020603050405020304" pitchFamily="18" charset="0"/>
                      </a:endParaRPr>
                    </a:p>
                  </a:txBody>
                  <a:tcPr marL="19050" marR="19050" marT="0" marB="0"/>
                </a:tc>
                <a:tc>
                  <a:txBody>
                    <a:bodyPr/>
                    <a:lstStyle/>
                    <a:p>
                      <a:pPr marL="0" marR="0" algn="r">
                        <a:spcBef>
                          <a:spcPts val="0"/>
                        </a:spcBef>
                        <a:spcAft>
                          <a:spcPts val="0"/>
                        </a:spcAft>
                      </a:pPr>
                      <a:r>
                        <a:rPr lang="en-US" sz="1800" dirty="0" smtClean="0">
                          <a:effectLst/>
                        </a:rPr>
                        <a:t>0.683 </a:t>
                      </a:r>
                      <a:endParaRPr lang="en-US" sz="1800" dirty="0">
                        <a:effectLst/>
                        <a:latin typeface="Times New Roman" panose="02020603050405020304" pitchFamily="18" charset="0"/>
                        <a:ea typeface="Times New Roman" panose="02020603050405020304" pitchFamily="18" charset="0"/>
                      </a:endParaRPr>
                    </a:p>
                  </a:txBody>
                  <a:tcPr marL="19050" marR="19050" marT="0" marB="0"/>
                </a:tc>
                <a:tc>
                  <a:txBody>
                    <a:bodyPr/>
                    <a:lstStyle/>
                    <a:p>
                      <a:pPr marL="0" marR="0" algn="r">
                        <a:spcBef>
                          <a:spcPts val="0"/>
                        </a:spcBef>
                        <a:spcAft>
                          <a:spcPts val="0"/>
                        </a:spcAft>
                      </a:pPr>
                      <a:r>
                        <a:rPr lang="en-US" sz="1800" dirty="0" smtClean="0">
                          <a:effectLst/>
                        </a:rPr>
                        <a:t>0.621 </a:t>
                      </a:r>
                      <a:endParaRPr lang="en-US" sz="1800" dirty="0">
                        <a:effectLst/>
                        <a:latin typeface="Times New Roman" panose="02020603050405020304" pitchFamily="18" charset="0"/>
                        <a:ea typeface="Times New Roman" panose="02020603050405020304" pitchFamily="18" charset="0"/>
                      </a:endParaRPr>
                    </a:p>
                  </a:txBody>
                  <a:tcPr marL="19050" marR="19050" marT="0" marB="0"/>
                </a:tc>
                <a:tc>
                  <a:txBody>
                    <a:bodyPr/>
                    <a:lstStyle/>
                    <a:p>
                      <a:pPr marL="0" marR="0" algn="r">
                        <a:spcBef>
                          <a:spcPts val="0"/>
                        </a:spcBef>
                        <a:spcAft>
                          <a:spcPts val="0"/>
                        </a:spcAft>
                      </a:pPr>
                      <a:r>
                        <a:rPr lang="en-US" sz="1800" dirty="0">
                          <a:effectLst/>
                        </a:rPr>
                        <a:t> </a:t>
                      </a:r>
                      <a:endParaRPr lang="en-US" sz="1800" dirty="0">
                        <a:effectLst/>
                        <a:latin typeface="Times New Roman" panose="02020603050405020304" pitchFamily="18" charset="0"/>
                        <a:ea typeface="Times New Roman" panose="02020603050405020304" pitchFamily="18" charset="0"/>
                      </a:endParaRPr>
                    </a:p>
                  </a:txBody>
                  <a:tcPr marL="19050" marR="19050" marT="0" marB="0"/>
                </a:tc>
              </a:tr>
              <a:tr h="400050">
                <a:tc>
                  <a:txBody>
                    <a:bodyPr/>
                    <a:lstStyle/>
                    <a:p>
                      <a:pPr marL="0" marR="0">
                        <a:spcBef>
                          <a:spcPts val="0"/>
                        </a:spcBef>
                        <a:spcAft>
                          <a:spcPts val="0"/>
                        </a:spcAft>
                      </a:pPr>
                      <a:r>
                        <a:rPr lang="en-US" sz="1800">
                          <a:effectLst/>
                        </a:rPr>
                        <a:t>PV of Costs</a:t>
                      </a:r>
                      <a:endParaRPr lang="en-US" sz="1800">
                        <a:effectLst/>
                        <a:latin typeface="Times New Roman" panose="02020603050405020304" pitchFamily="18" charset="0"/>
                        <a:ea typeface="Times New Roman" panose="02020603050405020304" pitchFamily="18" charset="0"/>
                      </a:endParaRPr>
                    </a:p>
                  </a:txBody>
                  <a:tcPr marL="19050" marR="19050" marT="0" marB="0"/>
                </a:tc>
                <a:tc>
                  <a:txBody>
                    <a:bodyPr/>
                    <a:lstStyle/>
                    <a:p>
                      <a:pPr marL="0" marR="0" algn="r">
                        <a:spcBef>
                          <a:spcPts val="0"/>
                        </a:spcBef>
                        <a:spcAft>
                          <a:spcPts val="0"/>
                        </a:spcAft>
                      </a:pPr>
                      <a:r>
                        <a:rPr lang="en-US" sz="1800" dirty="0" smtClean="0">
                          <a:effectLst/>
                        </a:rPr>
                        <a:t>70,000 </a:t>
                      </a:r>
                      <a:endParaRPr lang="en-US" sz="1800" dirty="0">
                        <a:effectLst/>
                        <a:latin typeface="Times New Roman" panose="02020603050405020304" pitchFamily="18" charset="0"/>
                        <a:ea typeface="Times New Roman" panose="02020603050405020304" pitchFamily="18" charset="0"/>
                      </a:endParaRPr>
                    </a:p>
                  </a:txBody>
                  <a:tcPr marL="19050" marR="19050" marT="0" marB="0"/>
                </a:tc>
                <a:tc>
                  <a:txBody>
                    <a:bodyPr/>
                    <a:lstStyle/>
                    <a:p>
                      <a:pPr marL="0" marR="0" algn="r">
                        <a:spcBef>
                          <a:spcPts val="0"/>
                        </a:spcBef>
                        <a:spcAft>
                          <a:spcPts val="0"/>
                        </a:spcAft>
                      </a:pPr>
                      <a:r>
                        <a:rPr lang="en-US" sz="1800" dirty="0" smtClean="0">
                          <a:effectLst/>
                        </a:rPr>
                        <a:t>240,885 </a:t>
                      </a:r>
                      <a:endParaRPr lang="en-US" sz="1800" dirty="0">
                        <a:effectLst/>
                        <a:latin typeface="Times New Roman" panose="02020603050405020304" pitchFamily="18" charset="0"/>
                        <a:ea typeface="Times New Roman" panose="02020603050405020304" pitchFamily="18" charset="0"/>
                      </a:endParaRPr>
                    </a:p>
                  </a:txBody>
                  <a:tcPr marL="19050" marR="19050" marT="0" marB="0"/>
                </a:tc>
                <a:tc>
                  <a:txBody>
                    <a:bodyPr/>
                    <a:lstStyle/>
                    <a:p>
                      <a:pPr marL="0" marR="0" algn="r">
                        <a:spcBef>
                          <a:spcPts val="0"/>
                        </a:spcBef>
                        <a:spcAft>
                          <a:spcPts val="0"/>
                        </a:spcAft>
                      </a:pPr>
                      <a:r>
                        <a:rPr lang="en-US" sz="1800" dirty="0" smtClean="0">
                          <a:effectLst/>
                        </a:rPr>
                        <a:t>218,890 </a:t>
                      </a:r>
                      <a:endParaRPr lang="en-US" sz="1800" dirty="0">
                        <a:effectLst/>
                        <a:latin typeface="Times New Roman" panose="02020603050405020304" pitchFamily="18" charset="0"/>
                        <a:ea typeface="Times New Roman" panose="02020603050405020304" pitchFamily="18" charset="0"/>
                      </a:endParaRPr>
                    </a:p>
                  </a:txBody>
                  <a:tcPr marL="19050" marR="19050" marT="0" marB="0"/>
                </a:tc>
                <a:tc>
                  <a:txBody>
                    <a:bodyPr/>
                    <a:lstStyle/>
                    <a:p>
                      <a:pPr marL="0" marR="0" algn="r">
                        <a:spcBef>
                          <a:spcPts val="0"/>
                        </a:spcBef>
                        <a:spcAft>
                          <a:spcPts val="0"/>
                        </a:spcAft>
                      </a:pPr>
                      <a:r>
                        <a:rPr lang="en-US" sz="1800" dirty="0" smtClean="0">
                          <a:effectLst/>
                        </a:rPr>
                        <a:t>199,015 </a:t>
                      </a:r>
                      <a:endParaRPr lang="en-US" sz="1800" dirty="0">
                        <a:effectLst/>
                        <a:latin typeface="Times New Roman" panose="02020603050405020304" pitchFamily="18" charset="0"/>
                        <a:ea typeface="Times New Roman" panose="02020603050405020304" pitchFamily="18" charset="0"/>
                      </a:endParaRPr>
                    </a:p>
                  </a:txBody>
                  <a:tcPr marL="19050" marR="19050" marT="0" marB="0"/>
                </a:tc>
                <a:tc>
                  <a:txBody>
                    <a:bodyPr/>
                    <a:lstStyle/>
                    <a:p>
                      <a:pPr marL="0" marR="0" algn="r">
                        <a:spcBef>
                          <a:spcPts val="0"/>
                        </a:spcBef>
                        <a:spcAft>
                          <a:spcPts val="0"/>
                        </a:spcAft>
                      </a:pPr>
                      <a:r>
                        <a:rPr lang="en-US" sz="1800" dirty="0" smtClean="0">
                          <a:effectLst/>
                        </a:rPr>
                        <a:t>180,995 </a:t>
                      </a:r>
                      <a:endParaRPr lang="en-US" sz="1800" dirty="0">
                        <a:effectLst/>
                        <a:latin typeface="Times New Roman" panose="02020603050405020304" pitchFamily="18" charset="0"/>
                        <a:ea typeface="Times New Roman" panose="02020603050405020304" pitchFamily="18" charset="0"/>
                      </a:endParaRPr>
                    </a:p>
                  </a:txBody>
                  <a:tcPr marL="19050" marR="19050" marT="0" marB="0"/>
                </a:tc>
                <a:tc>
                  <a:txBody>
                    <a:bodyPr/>
                    <a:lstStyle/>
                    <a:p>
                      <a:pPr marL="0" marR="0" algn="r">
                        <a:spcBef>
                          <a:spcPts val="0"/>
                        </a:spcBef>
                        <a:spcAft>
                          <a:spcPts val="0"/>
                        </a:spcAft>
                      </a:pPr>
                      <a:r>
                        <a:rPr lang="en-US" sz="1800" dirty="0" smtClean="0">
                          <a:effectLst/>
                        </a:rPr>
                        <a:t>164,565 </a:t>
                      </a:r>
                      <a:endParaRPr lang="en-US" sz="1800" dirty="0">
                        <a:effectLst/>
                        <a:latin typeface="Times New Roman" panose="02020603050405020304" pitchFamily="18" charset="0"/>
                        <a:ea typeface="Times New Roman" panose="02020603050405020304" pitchFamily="18" charset="0"/>
                      </a:endParaRPr>
                    </a:p>
                  </a:txBody>
                  <a:tcPr marL="19050" marR="19050" marT="0" marB="0"/>
                </a:tc>
                <a:tc>
                  <a:txBody>
                    <a:bodyPr/>
                    <a:lstStyle/>
                    <a:p>
                      <a:pPr marL="0" marR="0" algn="r">
                        <a:spcBef>
                          <a:spcPts val="0"/>
                        </a:spcBef>
                        <a:spcAft>
                          <a:spcPts val="0"/>
                        </a:spcAft>
                      </a:pPr>
                      <a:r>
                        <a:rPr lang="en-US" sz="1800" b="1" dirty="0" smtClean="0">
                          <a:effectLst/>
                        </a:rPr>
                        <a:t>1,074,350 </a:t>
                      </a:r>
                      <a:endParaRPr lang="en-US" sz="1800" b="1" dirty="0">
                        <a:effectLst/>
                        <a:latin typeface="Times New Roman" panose="02020603050405020304" pitchFamily="18" charset="0"/>
                        <a:ea typeface="Times New Roman" panose="02020603050405020304" pitchFamily="18" charset="0"/>
                      </a:endParaRPr>
                    </a:p>
                  </a:txBody>
                  <a:tcPr marL="19050" marR="19050" marT="0" marB="0"/>
                </a:tc>
              </a:tr>
            </a:tbl>
          </a:graphicData>
        </a:graphic>
      </p:graphicFrame>
    </p:spTree>
    <p:extLst>
      <p:ext uri="{BB962C8B-B14F-4D97-AF65-F5344CB8AC3E}">
        <p14:creationId xmlns:p14="http://schemas.microsoft.com/office/powerpoint/2010/main" val="9084335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Roadblocks</a:t>
            </a:r>
            <a:endParaRPr lang="en-US" dirty="0"/>
          </a:p>
        </p:txBody>
      </p:sp>
      <p:sp>
        <p:nvSpPr>
          <p:cNvPr id="3" name="Content Placeholder 2"/>
          <p:cNvSpPr>
            <a:spLocks noGrp="1"/>
          </p:cNvSpPr>
          <p:nvPr>
            <p:ph sz="quarter" idx="1"/>
          </p:nvPr>
        </p:nvSpPr>
        <p:spPr/>
        <p:txBody>
          <a:bodyPr/>
          <a:lstStyle/>
          <a:p>
            <a:pPr>
              <a:buNone/>
            </a:pPr>
            <a:r>
              <a:rPr lang="en-US" dirty="0" smtClean="0"/>
              <a:t> </a:t>
            </a:r>
            <a:endParaRPr lang="en-US" dirty="0"/>
          </a:p>
        </p:txBody>
      </p:sp>
      <p:pic>
        <p:nvPicPr>
          <p:cNvPr id="243716" name="Picture 4"/>
          <p:cNvPicPr>
            <a:picLocks noChangeAspect="1" noChangeArrowheads="1"/>
          </p:cNvPicPr>
          <p:nvPr/>
        </p:nvPicPr>
        <p:blipFill>
          <a:blip r:embed="rId3"/>
          <a:srcRect/>
          <a:stretch>
            <a:fillRect/>
          </a:stretch>
        </p:blipFill>
        <p:spPr bwMode="auto">
          <a:xfrm>
            <a:off x="5359400" y="1600200"/>
            <a:ext cx="3606800" cy="2247900"/>
          </a:xfrm>
          <a:prstGeom prst="rect">
            <a:avLst/>
          </a:prstGeom>
          <a:noFill/>
          <a:ln w="9525">
            <a:noFill/>
            <a:miter lim="800000"/>
            <a:headEnd/>
            <a:tailEnd/>
          </a:ln>
          <a:effectLst/>
        </p:spPr>
      </p:pic>
      <p:pic>
        <p:nvPicPr>
          <p:cNvPr id="243714" name="Picture 2"/>
          <p:cNvPicPr>
            <a:picLocks noChangeAspect="1" noChangeArrowheads="1"/>
          </p:cNvPicPr>
          <p:nvPr/>
        </p:nvPicPr>
        <p:blipFill>
          <a:blip r:embed="rId4"/>
          <a:srcRect/>
          <a:stretch>
            <a:fillRect/>
          </a:stretch>
        </p:blipFill>
        <p:spPr bwMode="auto">
          <a:xfrm>
            <a:off x="381000" y="1600200"/>
            <a:ext cx="4699000" cy="3986446"/>
          </a:xfrm>
          <a:prstGeom prst="rect">
            <a:avLst/>
          </a:prstGeom>
          <a:noFill/>
          <a:ln w="9525">
            <a:noFill/>
            <a:miter lim="800000"/>
            <a:headEnd/>
            <a:tailEnd/>
          </a:ln>
          <a:effectLst/>
        </p:spPr>
      </p:pic>
      <p:pic>
        <p:nvPicPr>
          <p:cNvPr id="243717" name="Picture 5"/>
          <p:cNvPicPr>
            <a:picLocks noChangeAspect="1" noChangeArrowheads="1"/>
          </p:cNvPicPr>
          <p:nvPr/>
        </p:nvPicPr>
        <p:blipFill>
          <a:blip r:embed="rId5"/>
          <a:srcRect/>
          <a:stretch>
            <a:fillRect/>
          </a:stretch>
        </p:blipFill>
        <p:spPr bwMode="auto">
          <a:xfrm>
            <a:off x="5080000" y="4193355"/>
            <a:ext cx="3886200" cy="2586089"/>
          </a:xfrm>
          <a:prstGeom prst="rect">
            <a:avLst/>
          </a:prstGeom>
          <a:noFill/>
          <a:ln w="9525">
            <a:noFill/>
            <a:miter lim="800000"/>
            <a:headEnd/>
            <a:tailEnd/>
          </a:ln>
          <a:effectLst/>
        </p:spPr>
      </p:pic>
      <p:pic>
        <p:nvPicPr>
          <p:cNvPr id="243715" name="Picture 3"/>
          <p:cNvPicPr>
            <a:picLocks noChangeAspect="1" noChangeArrowheads="1"/>
          </p:cNvPicPr>
          <p:nvPr/>
        </p:nvPicPr>
        <p:blipFill>
          <a:blip r:embed="rId6"/>
          <a:srcRect/>
          <a:stretch>
            <a:fillRect/>
          </a:stretch>
        </p:blipFill>
        <p:spPr bwMode="auto">
          <a:xfrm>
            <a:off x="1295399" y="5203290"/>
            <a:ext cx="3201563" cy="157615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Successes</a:t>
            </a:r>
            <a:endParaRPr lang="en-US" dirty="0"/>
          </a:p>
        </p:txBody>
      </p:sp>
      <p:sp>
        <p:nvSpPr>
          <p:cNvPr id="3" name="Content Placeholder 2"/>
          <p:cNvSpPr>
            <a:spLocks noGrp="1"/>
          </p:cNvSpPr>
          <p:nvPr>
            <p:ph sz="quarter" idx="1"/>
          </p:nvPr>
        </p:nvSpPr>
        <p:spPr/>
        <p:txBody>
          <a:bodyPr/>
          <a:lstStyle/>
          <a:p>
            <a:pPr>
              <a:buNone/>
            </a:pPr>
            <a:r>
              <a:rPr lang="en-US" dirty="0" smtClean="0"/>
              <a:t> </a:t>
            </a:r>
            <a:endParaRPr lang="en-US" dirty="0"/>
          </a:p>
        </p:txBody>
      </p:sp>
      <p:pic>
        <p:nvPicPr>
          <p:cNvPr id="244738" name="Picture 2"/>
          <p:cNvPicPr>
            <a:picLocks noChangeAspect="1" noChangeArrowheads="1"/>
          </p:cNvPicPr>
          <p:nvPr/>
        </p:nvPicPr>
        <p:blipFill>
          <a:blip r:embed="rId3"/>
          <a:srcRect/>
          <a:stretch>
            <a:fillRect/>
          </a:stretch>
        </p:blipFill>
        <p:spPr bwMode="auto">
          <a:xfrm>
            <a:off x="0" y="2209800"/>
            <a:ext cx="4343400" cy="3270127"/>
          </a:xfrm>
          <a:prstGeom prst="rect">
            <a:avLst/>
          </a:prstGeom>
          <a:noFill/>
          <a:ln w="9525">
            <a:noFill/>
            <a:miter lim="800000"/>
            <a:headEnd/>
            <a:tailEnd/>
          </a:ln>
          <a:effectLst/>
        </p:spPr>
      </p:pic>
      <p:sp>
        <p:nvSpPr>
          <p:cNvPr id="5" name="TextBox 4"/>
          <p:cNvSpPr txBox="1"/>
          <p:nvPr/>
        </p:nvSpPr>
        <p:spPr>
          <a:xfrm>
            <a:off x="1660385" y="1905000"/>
            <a:ext cx="7105663" cy="523220"/>
          </a:xfrm>
          <a:prstGeom prst="rect">
            <a:avLst/>
          </a:prstGeom>
          <a:noFill/>
        </p:spPr>
        <p:txBody>
          <a:bodyPr wrap="none" rtlCol="0">
            <a:spAutoFit/>
          </a:bodyPr>
          <a:lstStyle/>
          <a:p>
            <a:r>
              <a:rPr lang="en-US" sz="2800" dirty="0" smtClean="0"/>
              <a:t>Greatly Increases Our Knowledge of Marketing</a:t>
            </a:r>
            <a:endParaRPr lang="en-US" sz="2800" dirty="0"/>
          </a:p>
        </p:txBody>
      </p:sp>
      <p:sp>
        <p:nvSpPr>
          <p:cNvPr id="7" name="TextBox 6"/>
          <p:cNvSpPr txBox="1"/>
          <p:nvPr/>
        </p:nvSpPr>
        <p:spPr>
          <a:xfrm>
            <a:off x="2536054" y="2977558"/>
            <a:ext cx="6153223" cy="523220"/>
          </a:xfrm>
          <a:prstGeom prst="rect">
            <a:avLst/>
          </a:prstGeom>
          <a:noFill/>
        </p:spPr>
        <p:txBody>
          <a:bodyPr wrap="none" rtlCol="0">
            <a:spAutoFit/>
          </a:bodyPr>
          <a:lstStyle/>
          <a:p>
            <a:r>
              <a:rPr lang="en-US" sz="2800" dirty="0" smtClean="0"/>
              <a:t>Develops Partnerships and Return Business</a:t>
            </a:r>
            <a:endParaRPr lang="en-US" sz="2800" dirty="0"/>
          </a:p>
        </p:txBody>
      </p:sp>
      <p:sp>
        <p:nvSpPr>
          <p:cNvPr id="8" name="TextBox 7"/>
          <p:cNvSpPr txBox="1"/>
          <p:nvPr/>
        </p:nvSpPr>
        <p:spPr>
          <a:xfrm>
            <a:off x="3793864" y="4048780"/>
            <a:ext cx="5089983" cy="523220"/>
          </a:xfrm>
          <a:prstGeom prst="rect">
            <a:avLst/>
          </a:prstGeom>
          <a:noFill/>
        </p:spPr>
        <p:txBody>
          <a:bodyPr wrap="none" rtlCol="0">
            <a:spAutoFit/>
          </a:bodyPr>
          <a:lstStyle/>
          <a:p>
            <a:r>
              <a:rPr lang="en-US" sz="2800" dirty="0" smtClean="0"/>
              <a:t>Develops Competitive Advantages</a:t>
            </a:r>
            <a:endParaRPr lang="en-US" sz="28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 Questions?</a:t>
            </a:r>
            <a:endParaRPr lang="en-US" dirty="0"/>
          </a:p>
        </p:txBody>
      </p:sp>
      <p:sp>
        <p:nvSpPr>
          <p:cNvPr id="3" name="Content Placeholder 2"/>
          <p:cNvSpPr>
            <a:spLocks noGrp="1"/>
          </p:cNvSpPr>
          <p:nvPr>
            <p:ph sz="quarter" idx="1"/>
          </p:nvPr>
        </p:nvSpPr>
        <p:spPr/>
        <p:txBody>
          <a:bodyPr/>
          <a:lstStyle/>
          <a:p>
            <a:pPr>
              <a:buNone/>
            </a:pPr>
            <a:r>
              <a:rPr lang="en-US" dirty="0" smtClean="0"/>
              <a:t> </a:t>
            </a:r>
            <a:endParaRPr lang="en-US" dirty="0"/>
          </a:p>
        </p:txBody>
      </p:sp>
      <p:pic>
        <p:nvPicPr>
          <p:cNvPr id="247810" name="Picture 2"/>
          <p:cNvPicPr>
            <a:picLocks noChangeAspect="1" noChangeArrowheads="1"/>
          </p:cNvPicPr>
          <p:nvPr/>
        </p:nvPicPr>
        <p:blipFill>
          <a:blip r:embed="rId2"/>
          <a:srcRect/>
          <a:stretch>
            <a:fillRect/>
          </a:stretch>
        </p:blipFill>
        <p:spPr bwMode="auto">
          <a:xfrm>
            <a:off x="612648" y="1752599"/>
            <a:ext cx="7769352" cy="485584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Roles &amp; Responsibilities</a:t>
            </a:r>
            <a:endParaRPr lang="en-US" dirty="0"/>
          </a:p>
        </p:txBody>
      </p:sp>
      <p:sp>
        <p:nvSpPr>
          <p:cNvPr id="3" name="Content Placeholder 2"/>
          <p:cNvSpPr>
            <a:spLocks noGrp="1"/>
          </p:cNvSpPr>
          <p:nvPr>
            <p:ph sz="quarter" idx="1"/>
          </p:nvPr>
        </p:nvSpPr>
        <p:spPr>
          <a:xfrm>
            <a:off x="612648" y="1600200"/>
            <a:ext cx="8153400" cy="4953000"/>
          </a:xfrm>
        </p:spPr>
        <p:txBody>
          <a:bodyPr>
            <a:normAutofit/>
          </a:bodyPr>
          <a:lstStyle/>
          <a:p>
            <a:pPr>
              <a:spcBef>
                <a:spcPts val="1200"/>
              </a:spcBef>
            </a:pPr>
            <a:endParaRPr lang="en-US" dirty="0" smtClean="0"/>
          </a:p>
          <a:p>
            <a:pPr>
              <a:spcBef>
                <a:spcPts val="1200"/>
              </a:spcBef>
            </a:pPr>
            <a:r>
              <a:rPr lang="en-US" dirty="0" smtClean="0"/>
              <a:t>Michael </a:t>
            </a:r>
            <a:r>
              <a:rPr lang="en-US" dirty="0" smtClean="0"/>
              <a:t>Fetick </a:t>
            </a:r>
            <a:r>
              <a:rPr lang="en-US" dirty="0" smtClean="0"/>
              <a:t>	– </a:t>
            </a:r>
            <a:r>
              <a:rPr lang="en-US" dirty="0" smtClean="0"/>
              <a:t>Project Manager</a:t>
            </a:r>
          </a:p>
          <a:p>
            <a:pPr>
              <a:spcBef>
                <a:spcPts val="1200"/>
              </a:spcBef>
            </a:pPr>
            <a:r>
              <a:rPr lang="en-US" dirty="0"/>
              <a:t>Nithin Kumar 	– Project Coordinator</a:t>
            </a:r>
          </a:p>
          <a:p>
            <a:pPr>
              <a:spcBef>
                <a:spcPts val="1200"/>
              </a:spcBef>
            </a:pPr>
            <a:r>
              <a:rPr lang="en-US" dirty="0" err="1" smtClean="0"/>
              <a:t>Weilong</a:t>
            </a:r>
            <a:r>
              <a:rPr lang="en-US" dirty="0" smtClean="0"/>
              <a:t> </a:t>
            </a:r>
            <a:r>
              <a:rPr lang="en-US" dirty="0"/>
              <a:t>Qu 	– Business Analyst</a:t>
            </a:r>
          </a:p>
          <a:p>
            <a:pPr>
              <a:spcBef>
                <a:spcPts val="1200"/>
              </a:spcBef>
            </a:pPr>
            <a:r>
              <a:rPr lang="en-US" dirty="0" err="1" smtClean="0"/>
              <a:t>Yuxuan</a:t>
            </a:r>
            <a:r>
              <a:rPr lang="en-US" dirty="0" smtClean="0"/>
              <a:t> </a:t>
            </a:r>
            <a:r>
              <a:rPr lang="en-US" dirty="0" smtClean="0"/>
              <a:t>Guan </a:t>
            </a:r>
            <a:r>
              <a:rPr lang="en-US" dirty="0" smtClean="0"/>
              <a:t>	– Product Developer</a:t>
            </a:r>
          </a:p>
          <a:p>
            <a:pPr>
              <a:spcBef>
                <a:spcPts val="1200"/>
              </a:spcBef>
            </a:pPr>
            <a:r>
              <a:rPr lang="en-US" dirty="0" err="1" smtClean="0"/>
              <a:t>Sheraz</a:t>
            </a:r>
            <a:r>
              <a:rPr lang="en-US" dirty="0" smtClean="0"/>
              <a:t> Karim 	– Product Engineer</a:t>
            </a:r>
          </a:p>
          <a:p>
            <a:pPr>
              <a:spcBef>
                <a:spcPts val="1200"/>
              </a:spcBef>
            </a:pPr>
            <a:r>
              <a:rPr lang="en-US" dirty="0" smtClean="0"/>
              <a:t>Bobby </a:t>
            </a:r>
            <a:r>
              <a:rPr lang="en-US" dirty="0"/>
              <a:t>Hurd 	– Marketing Manager</a:t>
            </a:r>
          </a:p>
          <a:p>
            <a:pPr>
              <a:spcBef>
                <a:spcPts val="1200"/>
              </a:spcBef>
            </a:pPr>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the Client</a:t>
            </a:r>
            <a:endParaRPr lang="en-US" dirty="0"/>
          </a:p>
        </p:txBody>
      </p:sp>
      <p:sp>
        <p:nvSpPr>
          <p:cNvPr id="3" name="Content Placeholder 2"/>
          <p:cNvSpPr>
            <a:spLocks noGrp="1"/>
          </p:cNvSpPr>
          <p:nvPr>
            <p:ph sz="quarter" idx="1"/>
          </p:nvPr>
        </p:nvSpPr>
        <p:spPr/>
        <p:txBody>
          <a:bodyPr/>
          <a:lstStyle/>
          <a:p>
            <a:r>
              <a:rPr lang="en-US" dirty="0" smtClean="0"/>
              <a:t>Not satisfied with your business activity?</a:t>
            </a:r>
          </a:p>
          <a:p>
            <a:pPr lvl="1"/>
            <a:r>
              <a:rPr lang="en-US" dirty="0" smtClean="0"/>
              <a:t>You need a better Marketing Strategy!</a:t>
            </a:r>
            <a:endParaRPr lang="en-US" dirty="0"/>
          </a:p>
        </p:txBody>
      </p:sp>
      <p:pic>
        <p:nvPicPr>
          <p:cNvPr id="232450" name="Picture 2"/>
          <p:cNvPicPr>
            <a:picLocks noChangeAspect="1" noChangeArrowheads="1"/>
          </p:cNvPicPr>
          <p:nvPr/>
        </p:nvPicPr>
        <p:blipFill>
          <a:blip r:embed="rId3"/>
          <a:srcRect/>
          <a:stretch>
            <a:fillRect/>
          </a:stretch>
        </p:blipFill>
        <p:spPr bwMode="auto">
          <a:xfrm>
            <a:off x="612648" y="2971800"/>
            <a:ext cx="7959509" cy="336837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Solution!</a:t>
            </a:r>
            <a:endParaRPr lang="en-US" dirty="0"/>
          </a:p>
        </p:txBody>
      </p:sp>
      <p:sp>
        <p:nvSpPr>
          <p:cNvPr id="3" name="Content Placeholder 2"/>
          <p:cNvSpPr>
            <a:spLocks noGrp="1"/>
          </p:cNvSpPr>
          <p:nvPr>
            <p:ph sz="quarter" idx="1"/>
          </p:nvPr>
        </p:nvSpPr>
        <p:spPr>
          <a:xfrm>
            <a:off x="612648" y="1600200"/>
            <a:ext cx="8153400" cy="990600"/>
          </a:xfrm>
        </p:spPr>
        <p:txBody>
          <a:bodyPr>
            <a:normAutofit fontScale="92500" lnSpcReduction="20000"/>
          </a:bodyPr>
          <a:lstStyle/>
          <a:p>
            <a:r>
              <a:rPr lang="en-US" sz="4000" dirty="0"/>
              <a:t>Best </a:t>
            </a:r>
            <a:r>
              <a:rPr lang="en-US" sz="4000" dirty="0" smtClean="0"/>
              <a:t>Consulting </a:t>
            </a:r>
            <a:r>
              <a:rPr lang="en-US" sz="4000" dirty="0"/>
              <a:t>Firm </a:t>
            </a:r>
            <a:r>
              <a:rPr lang="en-US" sz="3000" dirty="0" smtClean="0"/>
              <a:t>( It’s What </a:t>
            </a:r>
            <a:r>
              <a:rPr lang="en-US" sz="3000" dirty="0"/>
              <a:t>People </a:t>
            </a:r>
            <a:r>
              <a:rPr lang="en-US" sz="3000" dirty="0" smtClean="0"/>
              <a:t>Want )</a:t>
            </a:r>
            <a:endParaRPr lang="en-US" sz="3000" dirty="0"/>
          </a:p>
          <a:p>
            <a:pPr lvl="1"/>
            <a:r>
              <a:rPr lang="en-US" dirty="0" smtClean="0"/>
              <a:t>Delivers Improved </a:t>
            </a:r>
            <a:r>
              <a:rPr lang="en-US" dirty="0"/>
              <a:t>Market Research:</a:t>
            </a:r>
          </a:p>
        </p:txBody>
      </p:sp>
      <p:pic>
        <p:nvPicPr>
          <p:cNvPr id="233474" name="Picture 2"/>
          <p:cNvPicPr>
            <a:picLocks noChangeAspect="1" noChangeArrowheads="1"/>
          </p:cNvPicPr>
          <p:nvPr/>
        </p:nvPicPr>
        <p:blipFill>
          <a:blip r:embed="rId3"/>
          <a:srcRect/>
          <a:stretch>
            <a:fillRect/>
          </a:stretch>
        </p:blipFill>
        <p:spPr bwMode="auto">
          <a:xfrm>
            <a:off x="1143000" y="2590800"/>
            <a:ext cx="6934200" cy="388315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Major Benefit</a:t>
            </a:r>
            <a:endParaRPr lang="en-US" dirty="0"/>
          </a:p>
        </p:txBody>
      </p:sp>
      <p:sp>
        <p:nvSpPr>
          <p:cNvPr id="3" name="Content Placeholder 2"/>
          <p:cNvSpPr>
            <a:spLocks noGrp="1"/>
          </p:cNvSpPr>
          <p:nvPr>
            <p:ph sz="quarter" idx="1"/>
          </p:nvPr>
        </p:nvSpPr>
        <p:spPr/>
        <p:txBody>
          <a:bodyPr/>
          <a:lstStyle/>
          <a:p>
            <a:pPr>
              <a:buNone/>
            </a:pPr>
            <a:r>
              <a:rPr lang="en-US" dirty="0" smtClean="0"/>
              <a:t> </a:t>
            </a:r>
            <a:endParaRPr lang="en-US" dirty="0"/>
          </a:p>
        </p:txBody>
      </p:sp>
      <p:pic>
        <p:nvPicPr>
          <p:cNvPr id="235522" name="Picture 2"/>
          <p:cNvPicPr>
            <a:picLocks noChangeAspect="1" noChangeArrowheads="1"/>
          </p:cNvPicPr>
          <p:nvPr/>
        </p:nvPicPr>
        <p:blipFill>
          <a:blip r:embed="rId3"/>
          <a:srcRect/>
          <a:stretch>
            <a:fillRect/>
          </a:stretch>
        </p:blipFill>
        <p:spPr bwMode="auto">
          <a:xfrm>
            <a:off x="2209800" y="1879374"/>
            <a:ext cx="4949952" cy="421662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Cost-Benefit Data</a:t>
            </a:r>
          </a:p>
        </p:txBody>
      </p:sp>
      <p:sp>
        <p:nvSpPr>
          <p:cNvPr id="3" name="Content Placeholder 2"/>
          <p:cNvSpPr>
            <a:spLocks noGrp="1"/>
          </p:cNvSpPr>
          <p:nvPr>
            <p:ph sz="quarter" idx="1"/>
          </p:nvPr>
        </p:nvSpPr>
        <p:spPr>
          <a:xfrm>
            <a:off x="612648" y="1600201"/>
            <a:ext cx="8153400" cy="916704"/>
          </a:xfrm>
        </p:spPr>
        <p:txBody>
          <a:bodyPr>
            <a:normAutofit fontScale="92500" lnSpcReduction="20000"/>
          </a:bodyPr>
          <a:lstStyle/>
          <a:p>
            <a:r>
              <a:rPr lang="en-US" dirty="0" smtClean="0"/>
              <a:t>Development Cost</a:t>
            </a:r>
            <a:r>
              <a:rPr lang="en-US" dirty="0"/>
              <a:t> </a:t>
            </a:r>
            <a:r>
              <a:rPr lang="en-US" dirty="0" smtClean="0"/>
              <a:t>	– $  70,000 – two months</a:t>
            </a:r>
          </a:p>
          <a:p>
            <a:r>
              <a:rPr lang="en-US" dirty="0" smtClean="0"/>
              <a:t>Operational Expenses	– $265,000</a:t>
            </a:r>
            <a:r>
              <a:rPr lang="en-US" dirty="0"/>
              <a:t> – </a:t>
            </a:r>
            <a:r>
              <a:rPr lang="en-US" dirty="0" smtClean="0"/>
              <a:t>annually</a:t>
            </a:r>
            <a:endParaRPr lang="en-US" dirty="0"/>
          </a:p>
        </p:txBody>
      </p:sp>
      <p:grpSp>
        <p:nvGrpSpPr>
          <p:cNvPr id="164" name="Group 163"/>
          <p:cNvGrpSpPr/>
          <p:nvPr/>
        </p:nvGrpSpPr>
        <p:grpSpPr>
          <a:xfrm>
            <a:off x="377838" y="2498951"/>
            <a:ext cx="8388210" cy="5604785"/>
            <a:chOff x="464855" y="3114858"/>
            <a:chExt cx="8388210" cy="5604785"/>
          </a:xfrm>
        </p:grpSpPr>
        <p:grpSp>
          <p:nvGrpSpPr>
            <p:cNvPr id="163" name="Group 162"/>
            <p:cNvGrpSpPr/>
            <p:nvPr/>
          </p:nvGrpSpPr>
          <p:grpSpPr>
            <a:xfrm>
              <a:off x="464855" y="3114858"/>
              <a:ext cx="8151457" cy="3623270"/>
              <a:chOff x="464855" y="3114858"/>
              <a:chExt cx="8151457" cy="362327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272" y="3114858"/>
                <a:ext cx="7529018" cy="300167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18072" y="4661193"/>
                <a:ext cx="1752600" cy="113941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55872" y="4350483"/>
                <a:ext cx="1462581" cy="950861"/>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38175" y="4661193"/>
                <a:ext cx="2461937" cy="1600568"/>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9833" y="4661193"/>
                <a:ext cx="2696479" cy="1753050"/>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855" y="4564880"/>
                <a:ext cx="3276778" cy="2130317"/>
              </a:xfrm>
              <a:prstGeom prst="rect">
                <a:avLst/>
              </a:prstGeom>
            </p:spPr>
          </p:pic>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704857" y="4532136"/>
                <a:ext cx="1177944" cy="763736"/>
              </a:xfrm>
              <a:prstGeom prst="rect">
                <a:avLst/>
              </a:prstGeom>
            </p:spPr>
          </p:pic>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6237882" y="4551407"/>
                <a:ext cx="1061849" cy="721108"/>
              </a:xfrm>
              <a:prstGeom prst="rect">
                <a:avLst/>
              </a:prstGeom>
            </p:spPr>
          </p:pic>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4074179" y="4553450"/>
                <a:ext cx="1061849" cy="721108"/>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82375" y="6049946"/>
                <a:ext cx="1059652" cy="688182"/>
              </a:xfrm>
              <a:prstGeom prst="rect">
                <a:avLst/>
              </a:prstGeom>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3154370" y="4230435"/>
                <a:ext cx="695382" cy="472238"/>
              </a:xfrm>
              <a:prstGeom prst="rect">
                <a:avLst/>
              </a:prstGeom>
            </p:spPr>
          </p:pic>
        </p:grpSp>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51450" y="5268698"/>
              <a:ext cx="5601615" cy="3450945"/>
            </a:xfrm>
            <a:prstGeom prst="rect">
              <a:avLst/>
            </a:prstGeom>
          </p:spPr>
        </p:pic>
      </p:grpSp>
    </p:spTree>
    <p:extLst>
      <p:ext uri="{BB962C8B-B14F-4D97-AF65-F5344CB8AC3E}">
        <p14:creationId xmlns:p14="http://schemas.microsoft.com/office/powerpoint/2010/main" val="1833292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Operational Expenses</a:t>
            </a:r>
            <a:endParaRPr lang="en-US" dirty="0"/>
          </a:p>
        </p:txBody>
      </p:sp>
      <p:sp>
        <p:nvSpPr>
          <p:cNvPr id="3" name="Content Placeholder 2"/>
          <p:cNvSpPr>
            <a:spLocks noGrp="1"/>
          </p:cNvSpPr>
          <p:nvPr>
            <p:ph sz="quarter" idx="1"/>
          </p:nvPr>
        </p:nvSpPr>
        <p:spPr/>
        <p:txBody>
          <a:bodyPr/>
          <a:lstStyle/>
          <a:p>
            <a:pPr>
              <a:buNone/>
            </a:pPr>
            <a:r>
              <a:rPr lang="en-US" dirty="0" smtClean="0"/>
              <a:t> </a:t>
            </a:r>
            <a:endParaRPr lang="en-US" dirty="0"/>
          </a:p>
        </p:txBody>
      </p:sp>
      <p:pic>
        <p:nvPicPr>
          <p:cNvPr id="4" name="table"/>
          <p:cNvPicPr>
            <a:picLocks noChangeAspect="1"/>
          </p:cNvPicPr>
          <p:nvPr/>
        </p:nvPicPr>
        <p:blipFill>
          <a:blip r:embed="rId2"/>
          <a:stretch>
            <a:fillRect/>
          </a:stretch>
        </p:blipFill>
        <p:spPr>
          <a:xfrm>
            <a:off x="463296" y="2057400"/>
            <a:ext cx="8302752" cy="3654552"/>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41401" y="2967335"/>
            <a:ext cx="7661200" cy="1092607"/>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6500" b="1" spc="200" dirty="0" smtClean="0">
                <a:ln/>
                <a:solidFill>
                  <a:schemeClr val="accent3"/>
                </a:solidFill>
              </a:rPr>
              <a:t>CUSTOMER </a:t>
            </a:r>
            <a:r>
              <a:rPr lang="en-US" sz="6500" b="1" cap="none" spc="200" dirty="0" smtClean="0">
                <a:ln/>
                <a:solidFill>
                  <a:schemeClr val="accent3"/>
                </a:solidFill>
                <a:effectLst/>
              </a:rPr>
              <a:t>SERVICE</a:t>
            </a:r>
            <a:endParaRPr lang="en-US" sz="6500" b="1" cap="none" spc="200" dirty="0">
              <a:ln/>
              <a:solidFill>
                <a:schemeClr val="accent3"/>
              </a:solidFill>
              <a:effectLst/>
            </a:endParaRPr>
          </a:p>
        </p:txBody>
      </p:sp>
      <p:sp>
        <p:nvSpPr>
          <p:cNvPr id="2" name="Title 1"/>
          <p:cNvSpPr>
            <a:spLocks noGrp="1"/>
          </p:cNvSpPr>
          <p:nvPr>
            <p:ph type="title"/>
          </p:nvPr>
        </p:nvSpPr>
        <p:spPr/>
        <p:txBody>
          <a:bodyPr/>
          <a:lstStyle/>
          <a:p>
            <a:r>
              <a:rPr lang="en-US" dirty="0"/>
              <a:t>Revenue Estimates</a:t>
            </a:r>
          </a:p>
        </p:txBody>
      </p:sp>
      <p:graphicFrame>
        <p:nvGraphicFramePr>
          <p:cNvPr id="4" name="Table 3"/>
          <p:cNvGraphicFramePr>
            <a:graphicFrameLocks noGrp="1"/>
          </p:cNvGraphicFramePr>
          <p:nvPr>
            <p:extLst/>
          </p:nvPr>
        </p:nvGraphicFramePr>
        <p:xfrm>
          <a:off x="457200" y="1828800"/>
          <a:ext cx="8153399" cy="3078480"/>
        </p:xfrm>
        <a:graphic>
          <a:graphicData uri="http://schemas.openxmlformats.org/drawingml/2006/table">
            <a:tbl>
              <a:tblPr firstRow="1" firstCol="1" bandRow="1">
                <a:tableStyleId>{5C22544A-7EE6-4342-B048-85BDC9FD1C3A}</a:tableStyleId>
              </a:tblPr>
              <a:tblGrid>
                <a:gridCol w="1072743"/>
                <a:gridCol w="1332829"/>
                <a:gridCol w="1504987"/>
                <a:gridCol w="1332829"/>
                <a:gridCol w="1416131"/>
                <a:gridCol w="1493880"/>
              </a:tblGrid>
              <a:tr h="497840">
                <a:tc gridSpan="6">
                  <a:txBody>
                    <a:bodyPr/>
                    <a:lstStyle/>
                    <a:p>
                      <a:pPr marL="0" marR="0" algn="ctr">
                        <a:spcBef>
                          <a:spcPts val="600"/>
                        </a:spcBef>
                        <a:spcAft>
                          <a:spcPts val="600"/>
                        </a:spcAft>
                      </a:pPr>
                      <a:r>
                        <a:rPr lang="en-US" sz="1400" spc="20" dirty="0">
                          <a:effectLst/>
                        </a:rPr>
                        <a:t>Revenue Estimates</a:t>
                      </a:r>
                      <a:r>
                        <a:rPr lang="en-US" sz="1400" spc="20" baseline="30000" dirty="0">
                          <a:effectLst/>
                        </a:rPr>
                        <a:t>1</a:t>
                      </a:r>
                      <a:r>
                        <a:rPr lang="en-US" sz="1400" spc="20" dirty="0">
                          <a:effectLst/>
                        </a:rPr>
                        <a:t> </a:t>
                      </a:r>
                      <a:r>
                        <a:rPr lang="en-US" sz="1200" spc="50" dirty="0">
                          <a:effectLst/>
                        </a:rPr>
                        <a:t>( Assume: Average Two-Month Projects )</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873760">
                <a:tc>
                  <a:txBody>
                    <a:bodyPr/>
                    <a:lstStyle/>
                    <a:p>
                      <a:pPr marL="0" marR="0" algn="ctr">
                        <a:spcBef>
                          <a:spcPts val="600"/>
                        </a:spcBef>
                        <a:spcAft>
                          <a:spcPts val="600"/>
                        </a:spcAft>
                      </a:pPr>
                      <a:r>
                        <a:rPr lang="en-US" sz="1200" spc="20">
                          <a:effectLst/>
                        </a:rPr>
                        <a:t>Projected Data</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200" spc="20">
                          <a:effectLst/>
                        </a:rPr>
                        <a:t>System </a:t>
                      </a:r>
                      <a:r>
                        <a:rPr lang="en-US" sz="1200" u="sng" spc="20">
                          <a:effectLst/>
                        </a:rPr>
                        <a:t>Requests</a:t>
                      </a:r>
                      <a:r>
                        <a:rPr lang="en-US" sz="1200" spc="20" baseline="30000">
                          <a:effectLst/>
                        </a:rPr>
                        <a:t>2</a:t>
                      </a:r>
                      <a:endParaRPr lang="en-US" sz="1200">
                        <a:effectLst/>
                      </a:endParaRPr>
                    </a:p>
                    <a:p>
                      <a:pPr marL="0" marR="0" algn="ctr">
                        <a:spcBef>
                          <a:spcPts val="600"/>
                        </a:spcBef>
                        <a:spcAft>
                          <a:spcPts val="600"/>
                        </a:spcAft>
                      </a:pPr>
                      <a:r>
                        <a:rPr lang="en-US" sz="1200" spc="20">
                          <a:effectLst/>
                        </a:rPr>
                        <a:t>per Month</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200" spc="20">
                          <a:effectLst/>
                        </a:rPr>
                        <a:t>Project Proposals </a:t>
                      </a:r>
                      <a:br>
                        <a:rPr lang="en-US" sz="1200" spc="20">
                          <a:effectLst/>
                        </a:rPr>
                      </a:br>
                      <a:r>
                        <a:rPr lang="en-US" sz="1200" u="sng" spc="20">
                          <a:effectLst/>
                        </a:rPr>
                        <a:t>Not Finished</a:t>
                      </a:r>
                      <a:r>
                        <a:rPr lang="en-US" sz="1200" spc="20">
                          <a:effectLst/>
                        </a:rPr>
                        <a:t> </a:t>
                      </a:r>
                      <a:endParaRPr lang="en-US" sz="1200">
                        <a:effectLst/>
                      </a:endParaRPr>
                    </a:p>
                    <a:p>
                      <a:pPr marL="0" marR="0" algn="ctr">
                        <a:spcBef>
                          <a:spcPts val="600"/>
                        </a:spcBef>
                        <a:spcAft>
                          <a:spcPts val="600"/>
                        </a:spcAft>
                      </a:pPr>
                      <a:r>
                        <a:rPr lang="en-US" sz="1200" spc="20">
                          <a:effectLst/>
                        </a:rPr>
                        <a:t>On-time</a:t>
                      </a:r>
                      <a:r>
                        <a:rPr lang="en-US" sz="1200" spc="20" baseline="30000">
                          <a:effectLst/>
                        </a:rPr>
                        <a:t>3</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200" spc="20">
                          <a:effectLst/>
                        </a:rPr>
                        <a:t>Project Proposals </a:t>
                      </a:r>
                      <a:r>
                        <a:rPr lang="en-US" sz="1200" u="sng" spc="20">
                          <a:effectLst/>
                        </a:rPr>
                        <a:t>Finished</a:t>
                      </a:r>
                      <a:r>
                        <a:rPr lang="en-US" sz="1200" spc="20">
                          <a:effectLst/>
                        </a:rPr>
                        <a:t> </a:t>
                      </a:r>
                      <a:endParaRPr lang="en-US" sz="1200">
                        <a:effectLst/>
                      </a:endParaRPr>
                    </a:p>
                    <a:p>
                      <a:pPr marL="0" marR="0" algn="ctr">
                        <a:spcBef>
                          <a:spcPts val="600"/>
                        </a:spcBef>
                        <a:spcAft>
                          <a:spcPts val="600"/>
                        </a:spcAft>
                      </a:pPr>
                      <a:r>
                        <a:rPr lang="en-US" sz="1200" spc="20">
                          <a:effectLst/>
                        </a:rPr>
                        <a:t>On-time</a:t>
                      </a:r>
                      <a:r>
                        <a:rPr lang="en-US" sz="1200" spc="20" baseline="30000">
                          <a:effectLst/>
                        </a:rPr>
                        <a:t>4,6</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200" u="sng" spc="20">
                          <a:effectLst/>
                        </a:rPr>
                        <a:t>Average Fee </a:t>
                      </a:r>
                      <a:endParaRPr lang="en-US" sz="1200">
                        <a:effectLst/>
                      </a:endParaRPr>
                    </a:p>
                    <a:p>
                      <a:pPr marL="0" marR="0" algn="ctr">
                        <a:spcBef>
                          <a:spcPts val="600"/>
                        </a:spcBef>
                        <a:spcAft>
                          <a:spcPts val="600"/>
                        </a:spcAft>
                      </a:pPr>
                      <a:r>
                        <a:rPr lang="en-US" sz="1200" spc="20">
                          <a:effectLst/>
                        </a:rPr>
                        <a:t>Two-Month Project $2K</a:t>
                      </a:r>
                      <a:r>
                        <a:rPr lang="en-US" sz="1200" spc="20" baseline="30000">
                          <a:effectLst/>
                        </a:rPr>
                        <a:t>5</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200" spc="20" dirty="0">
                          <a:effectLst/>
                        </a:rPr>
                        <a:t>Projected Revenue</a:t>
                      </a:r>
                      <a:endParaRPr lang="en-US" sz="1200" dirty="0">
                        <a:effectLst/>
                      </a:endParaRPr>
                    </a:p>
                    <a:p>
                      <a:pPr marL="0" marR="0" algn="ctr">
                        <a:spcBef>
                          <a:spcPts val="600"/>
                        </a:spcBef>
                        <a:spcAft>
                          <a:spcPts val="600"/>
                        </a:spcAft>
                      </a:pPr>
                      <a:r>
                        <a:rPr lang="en-US" sz="1200" spc="20" dirty="0">
                          <a:effectLst/>
                        </a:rPr>
                        <a:t>(12-months)</a:t>
                      </a:r>
                      <a:endParaRPr lang="en-US" sz="1200" dirty="0">
                        <a:effectLst/>
                        <a:latin typeface="Times New Roman" panose="02020603050405020304" pitchFamily="18" charset="0"/>
                        <a:ea typeface="Times New Roman" panose="02020603050405020304" pitchFamily="18" charset="0"/>
                      </a:endParaRPr>
                    </a:p>
                  </a:txBody>
                  <a:tcPr marL="68580" marR="68580" marT="0" marB="0"/>
                </a:tc>
              </a:tr>
              <a:tr h="426720">
                <a:tc>
                  <a:txBody>
                    <a:bodyPr/>
                    <a:lstStyle/>
                    <a:p>
                      <a:pPr marL="0" marR="0" algn="r">
                        <a:spcBef>
                          <a:spcPts val="600"/>
                        </a:spcBef>
                        <a:spcAft>
                          <a:spcPts val="600"/>
                        </a:spcAft>
                      </a:pPr>
                      <a:r>
                        <a:rPr lang="en-US" sz="1200" spc="20" dirty="0">
                          <a:effectLst/>
                        </a:rPr>
                        <a:t>Year 1</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200" spc="20">
                          <a:effectLst/>
                        </a:rPr>
                        <a:t>4</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200" spc="20">
                          <a:effectLst/>
                        </a:rPr>
                        <a:t>1 (25%)</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200" spc="20">
                          <a:effectLst/>
                        </a:rPr>
                        <a:t>3</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200" spc="20">
                          <a:effectLst/>
                        </a:rPr>
                        <a:t>$6,000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200" spc="20">
                          <a:effectLst/>
                        </a:rPr>
                        <a:t>$72,000</a:t>
                      </a:r>
                      <a:endParaRPr lang="en-US" sz="1200">
                        <a:effectLst/>
                        <a:latin typeface="Times New Roman" panose="02020603050405020304" pitchFamily="18" charset="0"/>
                        <a:ea typeface="Times New Roman" panose="02020603050405020304" pitchFamily="18" charset="0"/>
                      </a:endParaRPr>
                    </a:p>
                  </a:txBody>
                  <a:tcPr marL="68580" marR="68580" marT="0" marB="0"/>
                </a:tc>
              </a:tr>
              <a:tr h="426720">
                <a:tc>
                  <a:txBody>
                    <a:bodyPr/>
                    <a:lstStyle/>
                    <a:p>
                      <a:pPr marL="0" marR="0" algn="r">
                        <a:spcBef>
                          <a:spcPts val="600"/>
                        </a:spcBef>
                        <a:spcAft>
                          <a:spcPts val="600"/>
                        </a:spcAft>
                      </a:pPr>
                      <a:r>
                        <a:rPr lang="en-US" sz="1200" spc="20">
                          <a:effectLst/>
                        </a:rPr>
                        <a:t>Year 2</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200" spc="20" dirty="0">
                          <a:effectLst/>
                        </a:rPr>
                        <a:t>12</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200" spc="20">
                          <a:effectLst/>
                        </a:rPr>
                        <a:t>2 (13%)</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200" spc="20">
                          <a:effectLst/>
                        </a:rPr>
                        <a:t>10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200" spc="20">
                          <a:effectLst/>
                        </a:rPr>
                        <a:t>$20,000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200" spc="20">
                          <a:effectLst/>
                        </a:rPr>
                        <a:t>$240,000</a:t>
                      </a:r>
                      <a:endParaRPr lang="en-US" sz="1200">
                        <a:effectLst/>
                        <a:latin typeface="Times New Roman" panose="02020603050405020304" pitchFamily="18" charset="0"/>
                        <a:ea typeface="Times New Roman" panose="02020603050405020304" pitchFamily="18" charset="0"/>
                      </a:endParaRPr>
                    </a:p>
                  </a:txBody>
                  <a:tcPr marL="68580" marR="68580" marT="0" marB="0"/>
                </a:tc>
              </a:tr>
              <a:tr h="426720">
                <a:tc>
                  <a:txBody>
                    <a:bodyPr/>
                    <a:lstStyle/>
                    <a:p>
                      <a:pPr marL="0" marR="0" algn="r">
                        <a:spcBef>
                          <a:spcPts val="600"/>
                        </a:spcBef>
                        <a:spcAft>
                          <a:spcPts val="600"/>
                        </a:spcAft>
                      </a:pPr>
                      <a:r>
                        <a:rPr lang="en-US" sz="1200" spc="20">
                          <a:effectLst/>
                        </a:rPr>
                        <a:t>Year 3</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200" spc="20">
                          <a:effectLst/>
                        </a:rPr>
                        <a:t>18</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200" spc="20">
                          <a:effectLst/>
                        </a:rPr>
                        <a:t>1 (6%)</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200" spc="20">
                          <a:effectLst/>
                        </a:rPr>
                        <a:t>17</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200" spc="20">
                          <a:effectLst/>
                        </a:rPr>
                        <a:t>$34,000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200" spc="20">
                          <a:effectLst/>
                        </a:rPr>
                        <a:t>$408,000</a:t>
                      </a:r>
                      <a:endParaRPr lang="en-US" sz="1200">
                        <a:effectLst/>
                        <a:latin typeface="Times New Roman" panose="02020603050405020304" pitchFamily="18" charset="0"/>
                        <a:ea typeface="Times New Roman" panose="02020603050405020304" pitchFamily="18" charset="0"/>
                      </a:endParaRPr>
                    </a:p>
                  </a:txBody>
                  <a:tcPr marL="68580" marR="68580" marT="0" marB="0"/>
                </a:tc>
              </a:tr>
              <a:tr h="426720">
                <a:tc>
                  <a:txBody>
                    <a:bodyPr/>
                    <a:lstStyle/>
                    <a:p>
                      <a:pPr marL="0" marR="0" algn="r">
                        <a:spcBef>
                          <a:spcPts val="600"/>
                        </a:spcBef>
                        <a:spcAft>
                          <a:spcPts val="600"/>
                        </a:spcAft>
                      </a:pPr>
                      <a:r>
                        <a:rPr lang="en-US" sz="1200" spc="20">
                          <a:effectLst/>
                        </a:rPr>
                        <a:t>Year 4</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200" spc="20">
                          <a:effectLst/>
                        </a:rPr>
                        <a:t>20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200" spc="20" dirty="0">
                          <a:effectLst/>
                        </a:rPr>
                        <a:t>1 (5%)</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200" spc="20">
                          <a:effectLst/>
                        </a:rPr>
                        <a:t>19</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200" spc="20">
                          <a:effectLst/>
                        </a:rPr>
                        <a:t>$38,000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200" spc="20" dirty="0">
                          <a:effectLst/>
                        </a:rPr>
                        <a:t>$456,000</a:t>
                      </a:r>
                      <a:endParaRPr lang="en-US" sz="1200" dirty="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403624871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2"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2"/>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Revenue Estimates</a:t>
            </a:r>
          </a:p>
        </p:txBody>
      </p:sp>
      <p:graphicFrame>
        <p:nvGraphicFramePr>
          <p:cNvPr id="4" name="Table 3"/>
          <p:cNvGraphicFramePr>
            <a:graphicFrameLocks noGrp="1"/>
          </p:cNvGraphicFramePr>
          <p:nvPr>
            <p:extLst/>
          </p:nvPr>
        </p:nvGraphicFramePr>
        <p:xfrm>
          <a:off x="457200" y="1828800"/>
          <a:ext cx="8153399" cy="3078480"/>
        </p:xfrm>
        <a:graphic>
          <a:graphicData uri="http://schemas.openxmlformats.org/drawingml/2006/table">
            <a:tbl>
              <a:tblPr firstRow="1" firstCol="1" bandRow="1">
                <a:tableStyleId>{5C22544A-7EE6-4342-B048-85BDC9FD1C3A}</a:tableStyleId>
              </a:tblPr>
              <a:tblGrid>
                <a:gridCol w="1072743"/>
                <a:gridCol w="1332829"/>
                <a:gridCol w="1504987"/>
                <a:gridCol w="1332829"/>
                <a:gridCol w="1416131"/>
                <a:gridCol w="1493880"/>
              </a:tblGrid>
              <a:tr h="497840">
                <a:tc gridSpan="6">
                  <a:txBody>
                    <a:bodyPr/>
                    <a:lstStyle/>
                    <a:p>
                      <a:pPr marL="0" marR="0" algn="ctr">
                        <a:spcBef>
                          <a:spcPts val="600"/>
                        </a:spcBef>
                        <a:spcAft>
                          <a:spcPts val="600"/>
                        </a:spcAft>
                      </a:pPr>
                      <a:r>
                        <a:rPr lang="en-US" sz="1400" spc="20" dirty="0">
                          <a:effectLst/>
                        </a:rPr>
                        <a:t>Revenue Estimates</a:t>
                      </a:r>
                      <a:r>
                        <a:rPr lang="en-US" sz="1400" spc="20" baseline="30000" dirty="0">
                          <a:effectLst/>
                        </a:rPr>
                        <a:t>1</a:t>
                      </a:r>
                      <a:r>
                        <a:rPr lang="en-US" sz="1400" spc="20" dirty="0">
                          <a:effectLst/>
                        </a:rPr>
                        <a:t> </a:t>
                      </a:r>
                      <a:r>
                        <a:rPr lang="en-US" sz="1200" spc="50" dirty="0">
                          <a:effectLst/>
                        </a:rPr>
                        <a:t>( Assume: Average Two-Month Projects )</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873760">
                <a:tc>
                  <a:txBody>
                    <a:bodyPr/>
                    <a:lstStyle/>
                    <a:p>
                      <a:pPr marL="0" marR="0" algn="ctr">
                        <a:spcBef>
                          <a:spcPts val="600"/>
                        </a:spcBef>
                        <a:spcAft>
                          <a:spcPts val="600"/>
                        </a:spcAft>
                      </a:pPr>
                      <a:r>
                        <a:rPr lang="en-US" sz="1200" spc="20">
                          <a:effectLst/>
                        </a:rPr>
                        <a:t>Projected Data</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200" spc="20">
                          <a:effectLst/>
                        </a:rPr>
                        <a:t>System </a:t>
                      </a:r>
                      <a:r>
                        <a:rPr lang="en-US" sz="1200" u="sng" spc="20">
                          <a:effectLst/>
                        </a:rPr>
                        <a:t>Requests</a:t>
                      </a:r>
                      <a:r>
                        <a:rPr lang="en-US" sz="1200" spc="20" baseline="30000">
                          <a:effectLst/>
                        </a:rPr>
                        <a:t>2</a:t>
                      </a:r>
                      <a:endParaRPr lang="en-US" sz="1200">
                        <a:effectLst/>
                      </a:endParaRPr>
                    </a:p>
                    <a:p>
                      <a:pPr marL="0" marR="0" algn="ctr">
                        <a:spcBef>
                          <a:spcPts val="600"/>
                        </a:spcBef>
                        <a:spcAft>
                          <a:spcPts val="600"/>
                        </a:spcAft>
                      </a:pPr>
                      <a:r>
                        <a:rPr lang="en-US" sz="1200" spc="20">
                          <a:effectLst/>
                        </a:rPr>
                        <a:t>per Month</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200" spc="20">
                          <a:effectLst/>
                        </a:rPr>
                        <a:t>Project Proposals </a:t>
                      </a:r>
                      <a:br>
                        <a:rPr lang="en-US" sz="1200" spc="20">
                          <a:effectLst/>
                        </a:rPr>
                      </a:br>
                      <a:r>
                        <a:rPr lang="en-US" sz="1200" u="sng" spc="20">
                          <a:effectLst/>
                        </a:rPr>
                        <a:t>Not Finished</a:t>
                      </a:r>
                      <a:r>
                        <a:rPr lang="en-US" sz="1200" spc="20">
                          <a:effectLst/>
                        </a:rPr>
                        <a:t> </a:t>
                      </a:r>
                      <a:endParaRPr lang="en-US" sz="1200">
                        <a:effectLst/>
                      </a:endParaRPr>
                    </a:p>
                    <a:p>
                      <a:pPr marL="0" marR="0" algn="ctr">
                        <a:spcBef>
                          <a:spcPts val="600"/>
                        </a:spcBef>
                        <a:spcAft>
                          <a:spcPts val="600"/>
                        </a:spcAft>
                      </a:pPr>
                      <a:r>
                        <a:rPr lang="en-US" sz="1200" spc="20">
                          <a:effectLst/>
                        </a:rPr>
                        <a:t>On-time</a:t>
                      </a:r>
                      <a:r>
                        <a:rPr lang="en-US" sz="1200" spc="20" baseline="30000">
                          <a:effectLst/>
                        </a:rPr>
                        <a:t>3</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200" spc="20">
                          <a:effectLst/>
                        </a:rPr>
                        <a:t>Project Proposals </a:t>
                      </a:r>
                      <a:r>
                        <a:rPr lang="en-US" sz="1200" u="sng" spc="20">
                          <a:effectLst/>
                        </a:rPr>
                        <a:t>Finished</a:t>
                      </a:r>
                      <a:r>
                        <a:rPr lang="en-US" sz="1200" spc="20">
                          <a:effectLst/>
                        </a:rPr>
                        <a:t> </a:t>
                      </a:r>
                      <a:endParaRPr lang="en-US" sz="1200">
                        <a:effectLst/>
                      </a:endParaRPr>
                    </a:p>
                    <a:p>
                      <a:pPr marL="0" marR="0" algn="ctr">
                        <a:spcBef>
                          <a:spcPts val="600"/>
                        </a:spcBef>
                        <a:spcAft>
                          <a:spcPts val="600"/>
                        </a:spcAft>
                      </a:pPr>
                      <a:r>
                        <a:rPr lang="en-US" sz="1200" spc="20">
                          <a:effectLst/>
                        </a:rPr>
                        <a:t>On-time</a:t>
                      </a:r>
                      <a:r>
                        <a:rPr lang="en-US" sz="1200" spc="20" baseline="30000">
                          <a:effectLst/>
                        </a:rPr>
                        <a:t>4,6</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200" u="sng" spc="20">
                          <a:effectLst/>
                        </a:rPr>
                        <a:t>Average Fee </a:t>
                      </a:r>
                      <a:endParaRPr lang="en-US" sz="1200">
                        <a:effectLst/>
                      </a:endParaRPr>
                    </a:p>
                    <a:p>
                      <a:pPr marL="0" marR="0" algn="ctr">
                        <a:spcBef>
                          <a:spcPts val="600"/>
                        </a:spcBef>
                        <a:spcAft>
                          <a:spcPts val="600"/>
                        </a:spcAft>
                      </a:pPr>
                      <a:r>
                        <a:rPr lang="en-US" sz="1200" spc="20">
                          <a:effectLst/>
                        </a:rPr>
                        <a:t>Two-Month Project $2K</a:t>
                      </a:r>
                      <a:r>
                        <a:rPr lang="en-US" sz="1200" spc="20" baseline="30000">
                          <a:effectLst/>
                        </a:rPr>
                        <a:t>5</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200" spc="20" dirty="0">
                          <a:effectLst/>
                        </a:rPr>
                        <a:t>Projected Revenue</a:t>
                      </a:r>
                      <a:endParaRPr lang="en-US" sz="1200" dirty="0">
                        <a:effectLst/>
                      </a:endParaRPr>
                    </a:p>
                    <a:p>
                      <a:pPr marL="0" marR="0" algn="ctr">
                        <a:spcBef>
                          <a:spcPts val="600"/>
                        </a:spcBef>
                        <a:spcAft>
                          <a:spcPts val="600"/>
                        </a:spcAft>
                      </a:pPr>
                      <a:r>
                        <a:rPr lang="en-US" sz="1200" spc="20" dirty="0">
                          <a:effectLst/>
                        </a:rPr>
                        <a:t>(12-months)</a:t>
                      </a:r>
                      <a:endParaRPr lang="en-US" sz="1200" dirty="0">
                        <a:effectLst/>
                        <a:latin typeface="Times New Roman" panose="02020603050405020304" pitchFamily="18" charset="0"/>
                        <a:ea typeface="Times New Roman" panose="02020603050405020304" pitchFamily="18" charset="0"/>
                      </a:endParaRPr>
                    </a:p>
                  </a:txBody>
                  <a:tcPr marL="68580" marR="68580" marT="0" marB="0"/>
                </a:tc>
              </a:tr>
              <a:tr h="426720">
                <a:tc>
                  <a:txBody>
                    <a:bodyPr/>
                    <a:lstStyle/>
                    <a:p>
                      <a:pPr marL="0" marR="0" algn="r">
                        <a:spcBef>
                          <a:spcPts val="600"/>
                        </a:spcBef>
                        <a:spcAft>
                          <a:spcPts val="600"/>
                        </a:spcAft>
                      </a:pPr>
                      <a:r>
                        <a:rPr lang="en-US" sz="1200" spc="20">
                          <a:effectLst/>
                        </a:rPr>
                        <a:t>Year 1</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200" spc="20">
                          <a:effectLst/>
                        </a:rPr>
                        <a:t>4</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200" spc="20">
                          <a:effectLst/>
                        </a:rPr>
                        <a:t>1 (25%)</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200" spc="20">
                          <a:effectLst/>
                        </a:rPr>
                        <a:t>3</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200" spc="20">
                          <a:effectLst/>
                        </a:rPr>
                        <a:t>$6,000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200" spc="20">
                          <a:effectLst/>
                        </a:rPr>
                        <a:t>$72,000</a:t>
                      </a:r>
                      <a:endParaRPr lang="en-US" sz="1200">
                        <a:effectLst/>
                        <a:latin typeface="Times New Roman" panose="02020603050405020304" pitchFamily="18" charset="0"/>
                        <a:ea typeface="Times New Roman" panose="02020603050405020304" pitchFamily="18" charset="0"/>
                      </a:endParaRPr>
                    </a:p>
                  </a:txBody>
                  <a:tcPr marL="68580" marR="68580" marT="0" marB="0"/>
                </a:tc>
              </a:tr>
              <a:tr h="426720">
                <a:tc>
                  <a:txBody>
                    <a:bodyPr/>
                    <a:lstStyle/>
                    <a:p>
                      <a:pPr marL="0" marR="0" algn="r">
                        <a:spcBef>
                          <a:spcPts val="600"/>
                        </a:spcBef>
                        <a:spcAft>
                          <a:spcPts val="600"/>
                        </a:spcAft>
                      </a:pPr>
                      <a:r>
                        <a:rPr lang="en-US" sz="1200" spc="20">
                          <a:effectLst/>
                        </a:rPr>
                        <a:t>Year 2</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200" spc="20">
                          <a:effectLst/>
                        </a:rPr>
                        <a:t>12</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200" spc="20">
                          <a:effectLst/>
                        </a:rPr>
                        <a:t>2 (13%)</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200" spc="20">
                          <a:effectLst/>
                        </a:rPr>
                        <a:t>10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200" spc="20">
                          <a:effectLst/>
                        </a:rPr>
                        <a:t>$20,000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200" spc="20">
                          <a:effectLst/>
                        </a:rPr>
                        <a:t>$240,000</a:t>
                      </a:r>
                      <a:endParaRPr lang="en-US" sz="1200">
                        <a:effectLst/>
                        <a:latin typeface="Times New Roman" panose="02020603050405020304" pitchFamily="18" charset="0"/>
                        <a:ea typeface="Times New Roman" panose="02020603050405020304" pitchFamily="18" charset="0"/>
                      </a:endParaRPr>
                    </a:p>
                  </a:txBody>
                  <a:tcPr marL="68580" marR="68580" marT="0" marB="0"/>
                </a:tc>
              </a:tr>
              <a:tr h="426720">
                <a:tc>
                  <a:txBody>
                    <a:bodyPr/>
                    <a:lstStyle/>
                    <a:p>
                      <a:pPr marL="0" marR="0" algn="r">
                        <a:spcBef>
                          <a:spcPts val="600"/>
                        </a:spcBef>
                        <a:spcAft>
                          <a:spcPts val="600"/>
                        </a:spcAft>
                      </a:pPr>
                      <a:r>
                        <a:rPr lang="en-US" sz="1200" spc="20">
                          <a:effectLst/>
                        </a:rPr>
                        <a:t>Year 3</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200" spc="20">
                          <a:effectLst/>
                        </a:rPr>
                        <a:t>18</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200" spc="20">
                          <a:effectLst/>
                        </a:rPr>
                        <a:t>1 (6%)</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200" spc="20">
                          <a:effectLst/>
                        </a:rPr>
                        <a:t>17</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200" spc="20">
                          <a:effectLst/>
                        </a:rPr>
                        <a:t>$34,000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200" spc="20">
                          <a:effectLst/>
                        </a:rPr>
                        <a:t>$408,000</a:t>
                      </a:r>
                      <a:endParaRPr lang="en-US" sz="1200">
                        <a:effectLst/>
                        <a:latin typeface="Times New Roman" panose="02020603050405020304" pitchFamily="18" charset="0"/>
                        <a:ea typeface="Times New Roman" panose="02020603050405020304" pitchFamily="18" charset="0"/>
                      </a:endParaRPr>
                    </a:p>
                  </a:txBody>
                  <a:tcPr marL="68580" marR="68580" marT="0" marB="0"/>
                </a:tc>
              </a:tr>
              <a:tr h="426720">
                <a:tc>
                  <a:txBody>
                    <a:bodyPr/>
                    <a:lstStyle/>
                    <a:p>
                      <a:pPr marL="0" marR="0" algn="r">
                        <a:spcBef>
                          <a:spcPts val="600"/>
                        </a:spcBef>
                        <a:spcAft>
                          <a:spcPts val="600"/>
                        </a:spcAft>
                      </a:pPr>
                      <a:r>
                        <a:rPr lang="en-US" sz="1200" spc="20">
                          <a:effectLst/>
                        </a:rPr>
                        <a:t>Year 4</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200" spc="20">
                          <a:effectLst/>
                        </a:rPr>
                        <a:t>20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200" spc="20">
                          <a:effectLst/>
                        </a:rPr>
                        <a:t>1 (5%)</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200" spc="20">
                          <a:effectLst/>
                        </a:rPr>
                        <a:t>19</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200" spc="20">
                          <a:effectLst/>
                        </a:rPr>
                        <a:t>$38,000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200" spc="20" dirty="0">
                          <a:effectLst/>
                        </a:rPr>
                        <a:t>$456,000</a:t>
                      </a:r>
                      <a:endParaRPr lang="en-US" sz="1200" dirty="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31130188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Median.thmx</Template>
  <TotalTime>1603</TotalTime>
  <Words>1240</Words>
  <Application>Microsoft Office PowerPoint</Application>
  <PresentationFormat>On-screen Show (4:3)</PresentationFormat>
  <Paragraphs>286</Paragraphs>
  <Slides>15</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Calibri</vt:lpstr>
      <vt:lpstr>Times New Roman</vt:lpstr>
      <vt:lpstr>Tw Cen MT</vt:lpstr>
      <vt:lpstr>Wingdings</vt:lpstr>
      <vt:lpstr>Wingdings 2</vt:lpstr>
      <vt:lpstr>Median</vt:lpstr>
      <vt:lpstr>Business case analysis          - SMART KEY -</vt:lpstr>
      <vt:lpstr>Roles &amp; Responsibilities</vt:lpstr>
      <vt:lpstr>About the Client</vt:lpstr>
      <vt:lpstr>The Solution!</vt:lpstr>
      <vt:lpstr>The Major Benefit</vt:lpstr>
      <vt:lpstr>Cost-Benefit Data</vt:lpstr>
      <vt:lpstr>Operational Expenses</vt:lpstr>
      <vt:lpstr>Revenue Estimates</vt:lpstr>
      <vt:lpstr>Revenue Estimates</vt:lpstr>
      <vt:lpstr>Revenue Estimates</vt:lpstr>
      <vt:lpstr>Revenue Estimates</vt:lpstr>
      <vt:lpstr>Valuation Estimates</vt:lpstr>
      <vt:lpstr>Development Roadblocks</vt:lpstr>
      <vt:lpstr>Successes</vt:lpstr>
      <vt:lpstr>Any 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Survey-Based Proposal Generator</dc:title>
  <dc:creator>Eli</dc:creator>
  <cp:lastModifiedBy>Mike Fetick</cp:lastModifiedBy>
  <cp:revision>64</cp:revision>
  <dcterms:created xsi:type="dcterms:W3CDTF">2014-10-06T06:25:54Z</dcterms:created>
  <dcterms:modified xsi:type="dcterms:W3CDTF">2015-04-01T21:09:02Z</dcterms:modified>
</cp:coreProperties>
</file>