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64" r:id="rId2"/>
  </p:sldMasterIdLst>
  <p:notesMasterIdLst>
    <p:notesMasterId r:id="rId30"/>
  </p:notesMasterIdLst>
  <p:handoutMasterIdLst>
    <p:handoutMasterId r:id="rId31"/>
  </p:handoutMasterIdLst>
  <p:sldIdLst>
    <p:sldId id="256" r:id="rId3"/>
    <p:sldId id="292" r:id="rId4"/>
    <p:sldId id="269" r:id="rId5"/>
    <p:sldId id="270" r:id="rId6"/>
    <p:sldId id="272" r:id="rId7"/>
    <p:sldId id="273" r:id="rId8"/>
    <p:sldId id="274" r:id="rId9"/>
    <p:sldId id="275" r:id="rId10"/>
    <p:sldId id="277" r:id="rId11"/>
    <p:sldId id="284" r:id="rId12"/>
    <p:sldId id="293" r:id="rId13"/>
    <p:sldId id="280" r:id="rId14"/>
    <p:sldId id="279" r:id="rId15"/>
    <p:sldId id="305" r:id="rId16"/>
    <p:sldId id="301" r:id="rId17"/>
    <p:sldId id="278" r:id="rId18"/>
    <p:sldId id="302" r:id="rId19"/>
    <p:sldId id="303" r:id="rId20"/>
    <p:sldId id="281" r:id="rId21"/>
    <p:sldId id="296" r:id="rId22"/>
    <p:sldId id="283" r:id="rId23"/>
    <p:sldId id="285" r:id="rId24"/>
    <p:sldId id="300" r:id="rId25"/>
    <p:sldId id="286" r:id="rId26"/>
    <p:sldId id="297" r:id="rId27"/>
    <p:sldId id="304" r:id="rId28"/>
    <p:sldId id="288" r:id="rId29"/>
  </p:sldIdLst>
  <p:sldSz cx="9144000" cy="6858000" type="screen4x3"/>
  <p:notesSz cx="6858000" cy="923925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7A"/>
    <a:srgbClr val="FDF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37" autoAdjust="0"/>
  </p:normalViewPr>
  <p:slideViewPr>
    <p:cSldViewPr>
      <p:cViewPr varScale="1">
        <p:scale>
          <a:sx n="90" d="100"/>
          <a:sy n="90" d="100"/>
        </p:scale>
        <p:origin x="594" y="84"/>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61963"/>
          </a:xfrm>
          <a:prstGeom prst="rect">
            <a:avLst/>
          </a:prstGeom>
        </p:spPr>
        <p:txBody>
          <a:bodyPr vert="horz"/>
          <a:lstStyle/>
          <a:p>
            <a:endParaRPr lang="en-US"/>
          </a:p>
        </p:txBody>
      </p:sp>
      <p:sp>
        <p:nvSpPr>
          <p:cNvPr id="3" name="Rectangle 3"/>
          <p:cNvSpPr>
            <a:spLocks noGrp="1"/>
          </p:cNvSpPr>
          <p:nvPr>
            <p:ph type="dt" sz="quarter" idx="1"/>
          </p:nvPr>
        </p:nvSpPr>
        <p:spPr>
          <a:xfrm>
            <a:off x="3884613" y="0"/>
            <a:ext cx="2971800" cy="461963"/>
          </a:xfrm>
          <a:prstGeom prst="rect">
            <a:avLst/>
          </a:prstGeom>
        </p:spPr>
        <p:txBody>
          <a:bodyPr vert="horz"/>
          <a:lstStyle/>
          <a:p>
            <a:fld id="{03170175-C3ED-4C72-B085-79CCCD670CC9}" type="datetimeFigureOut">
              <a:rPr lang="en-US" smtClean="0"/>
              <a:pPr/>
              <a:t>11/10/2015</a:t>
            </a:fld>
            <a:endParaRPr lang="en-US"/>
          </a:p>
        </p:txBody>
      </p:sp>
      <p:sp>
        <p:nvSpPr>
          <p:cNvPr id="4" name="Rectangle 4"/>
          <p:cNvSpPr>
            <a:spLocks noGrp="1"/>
          </p:cNvSpPr>
          <p:nvPr>
            <p:ph type="ftr" sz="quarter" idx="2"/>
          </p:nvPr>
        </p:nvSpPr>
        <p:spPr>
          <a:xfrm>
            <a:off x="0" y="8775684"/>
            <a:ext cx="2971800" cy="461963"/>
          </a:xfrm>
          <a:prstGeom prst="rect">
            <a:avLst/>
          </a:prstGeom>
        </p:spPr>
        <p:txBody>
          <a:bodyPr vert="horz"/>
          <a:lstStyle/>
          <a:p>
            <a:endParaRPr lang="en-US"/>
          </a:p>
        </p:txBody>
      </p:sp>
      <p:sp>
        <p:nvSpPr>
          <p:cNvPr id="5" name="Rectangle 5"/>
          <p:cNvSpPr>
            <a:spLocks noGrp="1"/>
          </p:cNvSpPr>
          <p:nvPr>
            <p:ph type="sldNum" sz="quarter" idx="3"/>
          </p:nvPr>
        </p:nvSpPr>
        <p:spPr>
          <a:xfrm>
            <a:off x="3884613" y="8775684"/>
            <a:ext cx="2971800" cy="461963"/>
          </a:xfrm>
          <a:prstGeom prst="rect">
            <a:avLst/>
          </a:prstGeom>
        </p:spPr>
        <p:txBody>
          <a:bodyPr vert="horz"/>
          <a:lstStyle/>
          <a:p>
            <a:fld id="{92977F1F-E40B-4E53-8E11-28ED506983A2}" type="slidenum">
              <a:rPr lang="en-US" smtClean="0"/>
              <a:pPr/>
              <a:t>‹#›</a:t>
            </a:fld>
            <a:endParaRPr lang="en-US"/>
          </a:p>
        </p:txBody>
      </p:sp>
    </p:spTree>
    <p:extLst>
      <p:ext uri="{BB962C8B-B14F-4D97-AF65-F5344CB8AC3E}">
        <p14:creationId xmlns:p14="http://schemas.microsoft.com/office/powerpoint/2010/main" val="1308013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61963"/>
          </a:xfrm>
          <a:prstGeom prst="rect">
            <a:avLst/>
          </a:prstGeom>
        </p:spPr>
        <p:txBody>
          <a:bodyPr vert="horz"/>
          <a:lstStyle/>
          <a:p>
            <a:endParaRPr lang="en-US"/>
          </a:p>
        </p:txBody>
      </p:sp>
      <p:sp>
        <p:nvSpPr>
          <p:cNvPr id="3" name="Rectangle 3"/>
          <p:cNvSpPr>
            <a:spLocks noGrp="1"/>
          </p:cNvSpPr>
          <p:nvPr>
            <p:ph type="dt" idx="1"/>
          </p:nvPr>
        </p:nvSpPr>
        <p:spPr>
          <a:xfrm>
            <a:off x="3884613" y="0"/>
            <a:ext cx="2971800" cy="461963"/>
          </a:xfrm>
          <a:prstGeom prst="rect">
            <a:avLst/>
          </a:prstGeom>
        </p:spPr>
        <p:txBody>
          <a:bodyPr vert="horz"/>
          <a:lstStyle/>
          <a:p>
            <a:fld id="{2D9FB51A-E05F-4494-ADA5-A77EAE266FCF}" type="datetimeFigureOut">
              <a:rPr lang="en-US" smtClean="0"/>
              <a:pPr/>
              <a:t>11/10/2015</a:t>
            </a:fld>
            <a:endParaRPr lang="en-US"/>
          </a:p>
        </p:txBody>
      </p:sp>
      <p:sp>
        <p:nvSpPr>
          <p:cNvPr id="4" name="Rectangle 4"/>
          <p:cNvSpPr>
            <a:spLocks noGrp="1" noRot="1" noChangeAspect="1"/>
          </p:cNvSpPr>
          <p:nvPr>
            <p:ph type="sldImg" idx="2"/>
          </p:nvPr>
        </p:nvSpPr>
        <p:spPr>
          <a:xfrm>
            <a:off x="1120775" y="693738"/>
            <a:ext cx="4616450" cy="3463925"/>
          </a:xfrm>
          <a:prstGeom prst="rect">
            <a:avLst/>
          </a:prstGeom>
          <a:noFill/>
          <a:ln w="12700">
            <a:solidFill>
              <a:prstClr val="black"/>
            </a:solidFill>
          </a:ln>
        </p:spPr>
        <p:txBody>
          <a:bodyPr vert="horz" anchor="ctr"/>
          <a:lstStyle/>
          <a:p>
            <a:endParaRPr lang="en-US"/>
          </a:p>
        </p:txBody>
      </p:sp>
      <p:sp>
        <p:nvSpPr>
          <p:cNvPr id="5" name="Rectangle 5"/>
          <p:cNvSpPr>
            <a:spLocks noGrp="1"/>
          </p:cNvSpPr>
          <p:nvPr>
            <p:ph type="body" sz="quarter" idx="3"/>
          </p:nvPr>
        </p:nvSpPr>
        <p:spPr>
          <a:xfrm>
            <a:off x="685800" y="4388644"/>
            <a:ext cx="5486400" cy="4157663"/>
          </a:xfrm>
          <a:prstGeom prst="rect">
            <a:avLst/>
          </a:prstGeom>
        </p:spPr>
        <p:txBody>
          <a:bodyPr vert="horz">
            <a:normAutofit/>
          </a:bodyPr>
          <a:lstStyle/>
          <a:p>
            <a:pPr lvl="0"/>
            <a:r>
              <a:rPr lang="en-US" noProof="1" smtClean="0"/>
              <a:t>Click to edit Master text styles</a:t>
            </a:r>
            <a:endParaRPr lang="en-US"/>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6" name="Rectangle 6"/>
          <p:cNvSpPr>
            <a:spLocks noGrp="1"/>
          </p:cNvSpPr>
          <p:nvPr>
            <p:ph type="ftr" sz="quarter" idx="4"/>
          </p:nvPr>
        </p:nvSpPr>
        <p:spPr>
          <a:xfrm>
            <a:off x="0" y="8775684"/>
            <a:ext cx="2971800" cy="461963"/>
          </a:xfrm>
          <a:prstGeom prst="rect">
            <a:avLst/>
          </a:prstGeom>
        </p:spPr>
        <p:txBody>
          <a:bodyPr vert="horz"/>
          <a:lstStyle/>
          <a:p>
            <a:endParaRPr lang="en-US"/>
          </a:p>
        </p:txBody>
      </p:sp>
      <p:sp>
        <p:nvSpPr>
          <p:cNvPr id="7" name="Rectangle 7"/>
          <p:cNvSpPr>
            <a:spLocks noGrp="1"/>
          </p:cNvSpPr>
          <p:nvPr>
            <p:ph type="sldNum" sz="quarter" idx="5"/>
          </p:nvPr>
        </p:nvSpPr>
        <p:spPr>
          <a:xfrm>
            <a:off x="3884613" y="8775684"/>
            <a:ext cx="2971800" cy="461963"/>
          </a:xfrm>
          <a:prstGeom prst="rect">
            <a:avLst/>
          </a:prstGeom>
        </p:spPr>
        <p:txBody>
          <a:bodyPr vert="horz"/>
          <a:lstStyle/>
          <a:p>
            <a:fld id="{13CD1B0D-083E-4DA2-81AD-16B7E971189E}" type="slidenum">
              <a:rPr lang="en-US" smtClean="0"/>
              <a:pPr/>
              <a:t>‹#›</a:t>
            </a:fld>
            <a:endParaRPr lang="en-US"/>
          </a:p>
        </p:txBody>
      </p:sp>
    </p:spTree>
    <p:extLst>
      <p:ext uri="{BB962C8B-B14F-4D97-AF65-F5344CB8AC3E}">
        <p14:creationId xmlns:p14="http://schemas.microsoft.com/office/powerpoint/2010/main" val="14810750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a:p>
        </p:txBody>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dt" idx="10"/>
          </p:nvPr>
        </p:nvSpPr>
        <p:spPr/>
        <p:txBody>
          <a:bodyPr/>
          <a:lstStyle/>
          <a:p>
            <a:fld id="{2D9FB51A-E05F-4494-ADA5-A77EAE266FCF}" type="datetimeFigureOut">
              <a:rPr lang="en-US" smtClean="0"/>
              <a:pPr/>
              <a:t>11/10/2015</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13CD1B0D-083E-4DA2-81AD-16B7E971189E}" type="slidenum">
              <a:rPr lang="en-US" smtClean="0"/>
              <a:pPr/>
              <a:t>1</a:t>
            </a:fld>
            <a:endParaRPr lang="en-US"/>
          </a:p>
        </p:txBody>
      </p:sp>
      <p:sp>
        <p:nvSpPr>
          <p:cNvPr id="7" name="Rectangle 7"/>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552196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MBA615 Project Management textbook and course curriculum upgrade will be managed for success. The project will be completed within the triple constraint of – scope, time, and cost. The project will also be checked for quality, since the quality of the project will be judged by facility, but most importantly the students.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3CD1B0D-083E-4DA2-81AD-16B7E971189E}" type="slidenum">
              <a:rPr lang="en-US" smtClean="0"/>
              <a:pPr/>
              <a:t>26</a:t>
            </a:fld>
            <a:endParaRPr lang="en-US"/>
          </a:p>
        </p:txBody>
      </p:sp>
    </p:spTree>
    <p:extLst>
      <p:ext uri="{BB962C8B-B14F-4D97-AF65-F5344CB8AC3E}">
        <p14:creationId xmlns:p14="http://schemas.microsoft.com/office/powerpoint/2010/main" val="2352350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a:p>
        </p:txBody>
      </p:sp>
      <p:sp>
        <p:nvSpPr>
          <p:cNvPr id="3" name="Rectangle 3"/>
          <p:cNvSpPr>
            <a:spLocks noGrp="1"/>
          </p:cNvSpPr>
          <p:nvPr>
            <p:ph type="body" idx="1"/>
          </p:nvPr>
        </p:nvSpPr>
        <p:spPr/>
        <p:txBody>
          <a:bodyPr/>
          <a:lstStyle/>
          <a:p>
            <a:r>
              <a:rPr lang="en-US" dirty="0" smtClean="0"/>
              <a:t>To upgrade the current MBA615 Information Technology Project Management 5th Edition course books, along with the course curriculum. Upgrades will affect the course textbooks, PowerPoint presentations and class course files.</a:t>
            </a:r>
            <a:endParaRPr lang="en-US" dirty="0"/>
          </a:p>
        </p:txBody>
      </p:sp>
      <p:sp>
        <p:nvSpPr>
          <p:cNvPr id="4" name="Rectangle 4"/>
          <p:cNvSpPr>
            <a:spLocks noGrp="1"/>
          </p:cNvSpPr>
          <p:nvPr>
            <p:ph type="dt" idx="10"/>
          </p:nvPr>
        </p:nvSpPr>
        <p:spPr/>
        <p:txBody>
          <a:bodyPr/>
          <a:lstStyle/>
          <a:p>
            <a:fld id="{2D9FB51A-E05F-4494-ADA5-A77EAE266FCF}" type="datetimeFigureOut">
              <a:rPr lang="en-US" smtClean="0"/>
              <a:pPr/>
              <a:t>11/10/2015</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13CD1B0D-083E-4DA2-81AD-16B7E971189E}" type="slidenum">
              <a:rPr lang="en-US" smtClean="0"/>
              <a:pPr/>
              <a:t>3</a:t>
            </a:fld>
            <a:endParaRPr lang="en-US"/>
          </a:p>
        </p:txBody>
      </p:sp>
      <p:sp>
        <p:nvSpPr>
          <p:cNvPr id="7" name="Rectangle 7"/>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118087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a:p>
        </p:txBody>
      </p:sp>
      <p:sp>
        <p:nvSpPr>
          <p:cNvPr id="3" name="Rectangle 3"/>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Choose Project Team</a:t>
            </a:r>
          </a:p>
          <a:p>
            <a:pPr lvl="0"/>
            <a:r>
              <a:rPr lang="en-US" dirty="0" smtClean="0"/>
              <a:t>Inventory current books to establish new volume of updated course curriculum books</a:t>
            </a:r>
          </a:p>
          <a:p>
            <a:pPr lvl="0"/>
            <a:r>
              <a:rPr lang="en-US" dirty="0" smtClean="0"/>
              <a:t>Develop budget to determine costs</a:t>
            </a:r>
          </a:p>
          <a:p>
            <a:pPr lvl="0"/>
            <a:r>
              <a:rPr lang="en-US" dirty="0" smtClean="0"/>
              <a:t>Discuss and complete</a:t>
            </a:r>
            <a:r>
              <a:rPr lang="en-US" baseline="0" dirty="0" smtClean="0"/>
              <a:t> the Work Breakdown Structure (WBS)</a:t>
            </a:r>
            <a:endParaRPr lang="en-US" dirty="0" smtClean="0"/>
          </a:p>
          <a:p>
            <a:endParaRPr lang="en-US" dirty="0"/>
          </a:p>
        </p:txBody>
      </p:sp>
      <p:sp>
        <p:nvSpPr>
          <p:cNvPr id="4" name="Rectangle 4"/>
          <p:cNvSpPr>
            <a:spLocks noGrp="1"/>
          </p:cNvSpPr>
          <p:nvPr>
            <p:ph type="dt" idx="10"/>
          </p:nvPr>
        </p:nvSpPr>
        <p:spPr/>
        <p:txBody>
          <a:bodyPr/>
          <a:lstStyle/>
          <a:p>
            <a:fld id="{2D9FB51A-E05F-4494-ADA5-A77EAE266FCF}" type="datetimeFigureOut">
              <a:rPr lang="en-US" smtClean="0"/>
              <a:pPr/>
              <a:t>11/10/2015</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13CD1B0D-083E-4DA2-81AD-16B7E971189E}" type="slidenum">
              <a:rPr lang="en-US" smtClean="0"/>
              <a:pPr/>
              <a:t>4</a:t>
            </a:fld>
            <a:endParaRPr lang="en-US"/>
          </a:p>
        </p:txBody>
      </p:sp>
      <p:sp>
        <p:nvSpPr>
          <p:cNvPr id="7" name="Rectangle 7"/>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14535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a:p>
        </p:txBody>
      </p:sp>
      <p:sp>
        <p:nvSpPr>
          <p:cNvPr id="3" name="Rectangle 3"/>
          <p:cNvSpPr>
            <a:spLocks noGrp="1"/>
          </p:cNvSpPr>
          <p:nvPr>
            <p:ph type="body" idx="1"/>
          </p:nvPr>
        </p:nvSpPr>
        <p:spPr/>
        <p:txBody>
          <a:bodyPr/>
          <a:lstStyle/>
          <a:p>
            <a:endParaRPr lang="en-US"/>
          </a:p>
        </p:txBody>
      </p:sp>
      <p:sp>
        <p:nvSpPr>
          <p:cNvPr id="4" name="Rectangle 4"/>
          <p:cNvSpPr>
            <a:spLocks noGrp="1"/>
          </p:cNvSpPr>
          <p:nvPr>
            <p:ph type="dt" idx="10"/>
          </p:nvPr>
        </p:nvSpPr>
        <p:spPr/>
        <p:txBody>
          <a:bodyPr/>
          <a:lstStyle/>
          <a:p>
            <a:fld id="{2D9FB51A-E05F-4494-ADA5-A77EAE266FCF}" type="datetimeFigureOut">
              <a:rPr lang="en-US" smtClean="0"/>
              <a:pPr/>
              <a:t>11/10/2015</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13CD1B0D-083E-4DA2-81AD-16B7E971189E}" type="slidenum">
              <a:rPr lang="en-US" smtClean="0"/>
              <a:pPr/>
              <a:t>5</a:t>
            </a:fld>
            <a:endParaRPr lang="en-US"/>
          </a:p>
        </p:txBody>
      </p:sp>
      <p:sp>
        <p:nvSpPr>
          <p:cNvPr id="7" name="Rectangle 7"/>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440690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a:p>
        </p:txBody>
      </p:sp>
      <p:sp>
        <p:nvSpPr>
          <p:cNvPr id="3" name="Rectangle 3"/>
          <p:cNvSpPr>
            <a:spLocks noGrp="1"/>
          </p:cNvSpPr>
          <p:nvPr>
            <p:ph type="body" idx="1"/>
          </p:nvPr>
        </p:nvSpPr>
        <p:spPr/>
        <p:txBody>
          <a:bodyPr/>
          <a:lstStyle/>
          <a:p>
            <a:r>
              <a:rPr lang="en-US" dirty="0" smtClean="0"/>
              <a:t>1st iteration</a:t>
            </a:r>
            <a:r>
              <a:rPr lang="en-US" baseline="0" dirty="0" smtClean="0"/>
              <a:t> of the project, there will be follow-on work</a:t>
            </a:r>
            <a:endParaRPr lang="en-US" dirty="0" smtClean="0"/>
          </a:p>
          <a:p>
            <a:r>
              <a:rPr lang="en-US" dirty="0" smtClean="0"/>
              <a:t>This project MUST be completed within one year</a:t>
            </a:r>
          </a:p>
          <a:p>
            <a:r>
              <a:rPr lang="en-US" dirty="0" smtClean="0"/>
              <a:t>Project should have adequate resources, however overtime will be provided if needed</a:t>
            </a:r>
          </a:p>
          <a:p>
            <a:endParaRPr lang="en-US" dirty="0"/>
          </a:p>
        </p:txBody>
      </p:sp>
      <p:sp>
        <p:nvSpPr>
          <p:cNvPr id="4" name="Rectangle 4"/>
          <p:cNvSpPr>
            <a:spLocks noGrp="1"/>
          </p:cNvSpPr>
          <p:nvPr>
            <p:ph type="dt" idx="10"/>
          </p:nvPr>
        </p:nvSpPr>
        <p:spPr/>
        <p:txBody>
          <a:bodyPr/>
          <a:lstStyle/>
          <a:p>
            <a:fld id="{2D9FB51A-E05F-4494-ADA5-A77EAE266FCF}" type="datetimeFigureOut">
              <a:rPr lang="en-US" smtClean="0"/>
              <a:pPr/>
              <a:t>11/10/2015</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13CD1B0D-083E-4DA2-81AD-16B7E971189E}" type="slidenum">
              <a:rPr lang="en-US" smtClean="0"/>
              <a:pPr/>
              <a:t>6</a:t>
            </a:fld>
            <a:endParaRPr lang="en-US"/>
          </a:p>
        </p:txBody>
      </p:sp>
      <p:sp>
        <p:nvSpPr>
          <p:cNvPr id="7" name="Rectangle 7"/>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82816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a:p>
        </p:txBody>
      </p:sp>
      <p:sp>
        <p:nvSpPr>
          <p:cNvPr id="3" name="Rectangle 3"/>
          <p:cNvSpPr>
            <a:spLocks noGrp="1"/>
          </p:cNvSpPr>
          <p:nvPr>
            <p:ph type="body" idx="1"/>
          </p:nvPr>
        </p:nvSpPr>
        <p:spPr/>
        <p:txBody>
          <a:bodyPr/>
          <a:lstStyle/>
          <a:p>
            <a:pPr marL="0" indent="0">
              <a:buNone/>
            </a:pPr>
            <a:r>
              <a:rPr lang="en-US" b="1" u="sng" dirty="0" smtClean="0"/>
              <a:t>Project Name:</a:t>
            </a:r>
            <a:r>
              <a:rPr lang="en-US" dirty="0" smtClean="0"/>
              <a:t> MBA615 Course Textbook Upgrade</a:t>
            </a:r>
          </a:p>
          <a:p>
            <a:pPr marL="0" indent="0">
              <a:buNone/>
            </a:pPr>
            <a:r>
              <a:rPr lang="en-US" b="1" u="sng" dirty="0" smtClean="0"/>
              <a:t>Introduction:</a:t>
            </a:r>
            <a:r>
              <a:rPr lang="en-US" dirty="0" smtClean="0"/>
              <a:t> The purpose of this project is to upgrade the MBA615 course textbooks and curriculum for the campus classes only. The textbooks and curriculum are old and outdated and need to be revised.</a:t>
            </a:r>
          </a:p>
          <a:p>
            <a:endParaRPr lang="en-US" dirty="0"/>
          </a:p>
        </p:txBody>
      </p:sp>
      <p:sp>
        <p:nvSpPr>
          <p:cNvPr id="4" name="Rectangle 4"/>
          <p:cNvSpPr>
            <a:spLocks noGrp="1"/>
          </p:cNvSpPr>
          <p:nvPr>
            <p:ph type="dt" idx="10"/>
          </p:nvPr>
        </p:nvSpPr>
        <p:spPr/>
        <p:txBody>
          <a:bodyPr/>
          <a:lstStyle/>
          <a:p>
            <a:fld id="{2D9FB51A-E05F-4494-ADA5-A77EAE266FCF}" type="datetimeFigureOut">
              <a:rPr lang="en-US" smtClean="0"/>
              <a:pPr/>
              <a:t>11/10/2015</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13CD1B0D-083E-4DA2-81AD-16B7E971189E}" type="slidenum">
              <a:rPr lang="en-US" smtClean="0"/>
              <a:pPr/>
              <a:t>7</a:t>
            </a:fld>
            <a:endParaRPr lang="en-US"/>
          </a:p>
        </p:txBody>
      </p:sp>
      <p:sp>
        <p:nvSpPr>
          <p:cNvPr id="7" name="Rectangle 7"/>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266498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a:p>
        </p:txBody>
      </p:sp>
      <p:sp>
        <p:nvSpPr>
          <p:cNvPr id="3" name="Rectangle 3"/>
          <p:cNvSpPr>
            <a:spLocks noGrp="1"/>
          </p:cNvSpPr>
          <p:nvPr>
            <p:ph type="body" idx="1"/>
          </p:nvPr>
        </p:nvSpPr>
        <p:spPr/>
        <p:txBody>
          <a:bodyPr/>
          <a:lstStyle/>
          <a:p>
            <a:pPr>
              <a:spcAft>
                <a:spcPts val="600"/>
              </a:spcAft>
            </a:pPr>
            <a:r>
              <a:rPr lang="en-US" dirty="0" smtClean="0"/>
              <a:t>1.Textbooks/Curriculum: The textbooks for the MBA615 class will be updated to newer version of the Information Technology Project Management </a:t>
            </a:r>
            <a:r>
              <a:rPr lang="en-US" dirty="0" smtClean="0"/>
              <a:t>book. </a:t>
            </a:r>
            <a:endParaRPr lang="en-US" dirty="0" smtClean="0"/>
          </a:p>
          <a:p>
            <a:pPr>
              <a:spcAft>
                <a:spcPts val="600"/>
              </a:spcAft>
            </a:pPr>
            <a:r>
              <a:rPr lang="en-US" dirty="0" smtClean="0"/>
              <a:t>2.An inventory of the old textbooks will be taken to understand the amount of books needed to sustain two (2) MBA615 classes simultaneously. </a:t>
            </a:r>
          </a:p>
          <a:p>
            <a:pPr>
              <a:spcAft>
                <a:spcPts val="600"/>
              </a:spcAft>
            </a:pPr>
            <a:r>
              <a:rPr lang="en-US" dirty="0" smtClean="0"/>
              <a:t>3.Procurement will gather purchasing/ordering/shipping information in order to understand the amount of time it will take to receive the new textbooks. </a:t>
            </a:r>
          </a:p>
          <a:p>
            <a:pPr>
              <a:spcAft>
                <a:spcPts val="600"/>
              </a:spcAft>
            </a:pPr>
            <a:r>
              <a:rPr lang="en-US" dirty="0" smtClean="0"/>
              <a:t>4.Once the textbooks are received, an inventory of the textbooks will take place, along with the updating of the course curriculum. </a:t>
            </a:r>
          </a:p>
          <a:p>
            <a:endParaRPr lang="en-US" dirty="0"/>
          </a:p>
        </p:txBody>
      </p:sp>
      <p:sp>
        <p:nvSpPr>
          <p:cNvPr id="4" name="Rectangle 4"/>
          <p:cNvSpPr>
            <a:spLocks noGrp="1"/>
          </p:cNvSpPr>
          <p:nvPr>
            <p:ph type="dt" idx="10"/>
          </p:nvPr>
        </p:nvSpPr>
        <p:spPr/>
        <p:txBody>
          <a:bodyPr/>
          <a:lstStyle/>
          <a:p>
            <a:fld id="{2D9FB51A-E05F-4494-ADA5-A77EAE266FCF}" type="datetimeFigureOut">
              <a:rPr lang="en-US" smtClean="0"/>
              <a:pPr/>
              <a:t>11/10/2015</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13CD1B0D-083E-4DA2-81AD-16B7E971189E}" type="slidenum">
              <a:rPr lang="en-US" smtClean="0"/>
              <a:pPr/>
              <a:t>8</a:t>
            </a:fld>
            <a:endParaRPr lang="en-US"/>
          </a:p>
        </p:txBody>
      </p:sp>
      <p:sp>
        <p:nvSpPr>
          <p:cNvPr id="7" name="Rectangle 7"/>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754366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Planning: The planning portion</a:t>
            </a:r>
            <a:r>
              <a:rPr lang="en-US" baseline="0" dirty="0" smtClean="0"/>
              <a:t> of the project is important because the project team cannot afford to keep this course from being offered at the University. Any setbacks can affect the rollout of the new version of the class.</a:t>
            </a:r>
          </a:p>
          <a:p>
            <a:endParaRPr lang="en-US" baseline="0" dirty="0" smtClean="0"/>
          </a:p>
          <a:p>
            <a:r>
              <a:rPr lang="en-US" baseline="0" dirty="0" smtClean="0"/>
              <a:t>Execution: There is not any anticipated lapses in the execution of this project. There have been some risks identified, but the overall execution of the project should go fairly smoothly.</a:t>
            </a:r>
            <a:endParaRPr lang="en-US" dirty="0"/>
          </a:p>
        </p:txBody>
      </p:sp>
      <p:sp>
        <p:nvSpPr>
          <p:cNvPr id="4" name="Slide Number Placeholder 3"/>
          <p:cNvSpPr>
            <a:spLocks noGrp="1"/>
          </p:cNvSpPr>
          <p:nvPr>
            <p:ph type="sldNum" sz="quarter" idx="10"/>
          </p:nvPr>
        </p:nvSpPr>
        <p:spPr/>
        <p:txBody>
          <a:bodyPr/>
          <a:lstStyle/>
          <a:p>
            <a:fld id="{13CD1B0D-083E-4DA2-81AD-16B7E971189E}" type="slidenum">
              <a:rPr lang="en-US" smtClean="0"/>
              <a:pPr/>
              <a:t>9</a:t>
            </a:fld>
            <a:endParaRPr lang="en-US"/>
          </a:p>
        </p:txBody>
      </p:sp>
    </p:spTree>
    <p:extLst>
      <p:ext uri="{BB962C8B-B14F-4D97-AF65-F5344CB8AC3E}">
        <p14:creationId xmlns:p14="http://schemas.microsoft.com/office/powerpoint/2010/main" val="1042380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Project Integration:</a:t>
            </a:r>
          </a:p>
          <a:p>
            <a:r>
              <a:rPr lang="en-US" dirty="0" smtClean="0"/>
              <a:t>Monitor and Control</a:t>
            </a:r>
          </a:p>
          <a:p>
            <a:r>
              <a:rPr lang="en-US" dirty="0" smtClean="0"/>
              <a:t>Implement change control process</a:t>
            </a:r>
          </a:p>
          <a:p>
            <a:r>
              <a:rPr lang="en-US" dirty="0" smtClean="0"/>
              <a:t>Monitor scope creep</a:t>
            </a:r>
          </a:p>
          <a:p>
            <a:r>
              <a:rPr lang="en-US" dirty="0" smtClean="0"/>
              <a:t>Manage time and budget</a:t>
            </a:r>
            <a:endParaRPr lang="en-US" dirty="0"/>
          </a:p>
        </p:txBody>
      </p:sp>
      <p:sp>
        <p:nvSpPr>
          <p:cNvPr id="4" name="Slide Number Placeholder 3"/>
          <p:cNvSpPr>
            <a:spLocks noGrp="1"/>
          </p:cNvSpPr>
          <p:nvPr>
            <p:ph type="sldNum" sz="quarter" idx="10"/>
          </p:nvPr>
        </p:nvSpPr>
        <p:spPr/>
        <p:txBody>
          <a:bodyPr/>
          <a:lstStyle/>
          <a:p>
            <a:fld id="{13CD1B0D-083E-4DA2-81AD-16B7E971189E}" type="slidenum">
              <a:rPr lang="en-US" smtClean="0"/>
              <a:pPr/>
              <a:t>10</a:t>
            </a:fld>
            <a:endParaRPr lang="en-US"/>
          </a:p>
        </p:txBody>
      </p:sp>
    </p:spTree>
    <p:extLst>
      <p:ext uri="{BB962C8B-B14F-4D97-AF65-F5344CB8AC3E}">
        <p14:creationId xmlns:p14="http://schemas.microsoft.com/office/powerpoint/2010/main" val="4225491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29" name="Title 28"/>
          <p:cNvSpPr>
            <a:spLocks noGrp="1"/>
          </p:cNvSpPr>
          <p:nvPr>
            <p:ph type="ctrTitle"/>
          </p:nvPr>
        </p:nvSpPr>
        <p:spPr>
          <a:xfrm>
            <a:off x="381000" y="4853411"/>
            <a:ext cx="8458200" cy="1222375"/>
          </a:xfrm>
        </p:spPr>
        <p:txBody>
          <a:bodyPr anchor="t"/>
          <a:lstStyle/>
          <a:p>
            <a:r>
              <a:rPr lang="en-US" smtClean="0"/>
              <a:t>Click to edit Master title style</a:t>
            </a: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2B10AB5E-65B2-470F-A90D-8944CCF2250D}" type="datetime2">
              <a:rPr lang="en-US" smtClean="0"/>
              <a:pPr/>
              <a:t>Tuesday, November 10, 2015</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CF7A2BDD-D331-44F0-96AA-4FB4ED49706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smtClean="0"/>
              <a:t>Click to edit Master title style</a:t>
            </a:r>
            <a:endParaRPr lang="en-US"/>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Date Placeholder 24"/>
          <p:cNvSpPr>
            <a:spLocks noGrp="1"/>
          </p:cNvSpPr>
          <p:nvPr>
            <p:ph type="dt" sz="half" idx="10"/>
          </p:nvPr>
        </p:nvSpPr>
        <p:spPr/>
        <p:txBody>
          <a:bodyPr/>
          <a:lstStyle/>
          <a:p>
            <a:fld id="{B5F4066D-E18E-46CA-ADDB-DC7D9F287FCD}" type="datetime2">
              <a:rPr lang="en-US" smtClean="0"/>
              <a:pPr/>
              <a:t>Tuesday, November 10, 2015</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CF7A2BDD-D331-44F0-96AA-4FB4ED49706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8E2E5AB2-AD30-4274-ADEE-77A916493B5C}" type="datetime2">
              <a:rPr lang="en-US" smtClean="0"/>
              <a:pPr/>
              <a:t>Tuesday, November 10, 2015</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A2BDD-D331-44F0-96AA-4FB4ED4970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C76396-5064-41C5-A285-015EE0047001}" type="datetime2">
              <a:rPr lang="en-US" smtClean="0"/>
              <a:pPr/>
              <a:t>Tuesday, November 10, 2015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A2BDD-D331-44F0-96AA-4FB4ED4970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2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lgn="l">
              <a:defRPr/>
            </a:lvl1pPr>
          </a:lstStyle>
          <a:p>
            <a:r>
              <a:rPr lang="en-US" noProof="1" smtClean="0"/>
              <a:t>Click to edit Master title style</a:t>
            </a:r>
            <a:endParaRPr lang="en-US" dirty="0"/>
          </a:p>
        </p:txBody>
      </p:sp>
      <p:sp>
        <p:nvSpPr>
          <p:cNvPr id="3" name="Rectangle 3"/>
          <p:cNvSpPr>
            <a:spLocks noGrp="1"/>
          </p:cNvSpPr>
          <p:nvPr>
            <p:ph sz="half" idx="1"/>
          </p:nvPr>
        </p:nvSpPr>
        <p:spPr>
          <a:xfrm>
            <a:off x="457200" y="1600200"/>
            <a:ext cx="4038600" cy="4525963"/>
          </a:xfrm>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4" name="Rectangle 4"/>
          <p:cNvSpPr>
            <a:spLocks noGrp="1"/>
          </p:cNvSpPr>
          <p:nvPr>
            <p:ph sz="half" idx="2"/>
          </p:nvPr>
        </p:nvSpPr>
        <p:spPr>
          <a:xfrm>
            <a:off x="4648200" y="1600200"/>
            <a:ext cx="4038600" cy="4525963"/>
          </a:xfrm>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5" name="Rectangle 5"/>
          <p:cNvSpPr>
            <a:spLocks noGrp="1"/>
          </p:cNvSpPr>
          <p:nvPr>
            <p:ph type="dt" sz="half" idx="10"/>
          </p:nvPr>
        </p:nvSpPr>
        <p:spPr/>
        <p:txBody>
          <a:bodyPr/>
          <a:lstStyle/>
          <a:p>
            <a:fld id="{F83034B0-3E89-40BA-B086-97296A422E36}" type="datetimeFigureOut">
              <a:rPr lang="en-US" smtClean="0"/>
              <a:pPr/>
              <a:t>11/10/2015</a:t>
            </a:fld>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fld id="{1D24C974-5669-4F4D-B5F7-AEFAF0EB8F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lgn="l">
              <a:defRPr/>
            </a:lvl1pPr>
          </a:lstStyle>
          <a:p>
            <a:r>
              <a:rPr lang="en-US" noProof="1" smtClean="0"/>
              <a:t>Click to edit Master title style</a:t>
            </a:r>
            <a:endParaRPr lang="en-US" dirty="0"/>
          </a:p>
        </p:txBody>
      </p:sp>
      <p:sp>
        <p:nvSpPr>
          <p:cNvPr id="3" name="Rectangle 3"/>
          <p:cNvSpPr>
            <a:spLocks noGrp="1"/>
          </p:cNvSpPr>
          <p:nvPr>
            <p:ph type="body" idx="1"/>
          </p:nvPr>
        </p:nvSpPr>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4" name="Rectangle 4"/>
          <p:cNvSpPr>
            <a:spLocks noGrp="1"/>
          </p:cNvSpPr>
          <p:nvPr>
            <p:ph type="dt" sz="half" idx="10"/>
          </p:nvPr>
        </p:nvSpPr>
        <p:spPr/>
        <p:txBody>
          <a:bodyPr/>
          <a:lstStyle/>
          <a:p>
            <a:fld id="{F83034B0-3E89-40BA-B086-97296A422E36}" type="datetimeFigureOut">
              <a:rPr lang="en-US" smtClean="0"/>
              <a:pPr/>
              <a:t>11/10/2015</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1D24C974-5669-4F4D-B5F7-AEFAF0EB8F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reserve="1">
  <p:cSld name="Title and 2-Column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lgn="l">
              <a:defRPr/>
            </a:lvl1pPr>
          </a:lstStyle>
          <a:p>
            <a:r>
              <a:rPr lang="en-US" noProof="1" smtClean="0"/>
              <a:t>Click to edit Master title style</a:t>
            </a:r>
            <a:endParaRPr lang="en-US" dirty="0"/>
          </a:p>
        </p:txBody>
      </p:sp>
      <p:sp>
        <p:nvSpPr>
          <p:cNvPr id="3" name="Rectangle 3"/>
          <p:cNvSpPr>
            <a:spLocks noGrp="1"/>
          </p:cNvSpPr>
          <p:nvPr>
            <p:ph type="body" sz="half" idx="1"/>
          </p:nvPr>
        </p:nvSpPr>
        <p:spPr>
          <a:xfrm>
            <a:off x="457200" y="1600200"/>
            <a:ext cx="4038600" cy="4525963"/>
          </a:xfrm>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4" name="Rectangle 4"/>
          <p:cNvSpPr>
            <a:spLocks noGrp="1"/>
          </p:cNvSpPr>
          <p:nvPr>
            <p:ph type="body" sz="half" idx="2"/>
          </p:nvPr>
        </p:nvSpPr>
        <p:spPr>
          <a:xfrm>
            <a:off x="4648200" y="1600200"/>
            <a:ext cx="4038600" cy="4525963"/>
          </a:xfrm>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5" name="Rectangle 5"/>
          <p:cNvSpPr>
            <a:spLocks noGrp="1"/>
          </p:cNvSpPr>
          <p:nvPr>
            <p:ph type="dt" sz="half" idx="10"/>
          </p:nvPr>
        </p:nvSpPr>
        <p:spPr/>
        <p:txBody>
          <a:bodyPr/>
          <a:lstStyle/>
          <a:p>
            <a:fld id="{F83034B0-3E89-40BA-B086-97296A422E36}" type="datetimeFigureOut">
              <a:rPr lang="en-US" smtClean="0"/>
              <a:pPr/>
              <a:t>11/10/2015</a:t>
            </a:fld>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fld id="{1D24C974-5669-4F4D-B5F7-AEFAF0EB8F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a:defRPr sz="1200">
                <a:solidFill>
                  <a:schemeClr val="accent1">
                    <a:shade val="75000"/>
                  </a:schemeClr>
                </a:solidFill>
              </a:defRPr>
            </a:lvl1pPr>
          </a:lstStyle>
          <a:p>
            <a:pPr algn="l"/>
            <a:fld id="{4C8A7A92-D244-4C94-97DC-00C50A8E32A7}" type="datetime2">
              <a:rPr lang="en-US" smtClean="0"/>
              <a:pPr algn="l"/>
              <a:t>Tuesday, November 10, 2015</a:t>
            </a:fld>
            <a:endParaRPr lang="en-US" dirty="0">
              <a:solidFill>
                <a:schemeClr val="accent1">
                  <a:shade val="75000"/>
                </a:scheme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a:defRPr sz="1200">
                <a:solidFill>
                  <a:schemeClr val="accent1">
                    <a:shade val="75000"/>
                  </a:schemeClr>
                </a:solidFill>
              </a:defRPr>
            </a:lvl1pPr>
          </a:lstStyle>
          <a:p>
            <a:pPr algn="r"/>
            <a:endParaRPr lang="en-US" dirty="0">
              <a:solidFill>
                <a:schemeClr val="accent1">
                  <a:shade val="75000"/>
                </a:scheme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a:defRPr sz="1200">
                <a:solidFill>
                  <a:schemeClr val="accent1">
                    <a:shade val="75000"/>
                  </a:schemeClr>
                </a:solidFill>
              </a:defRPr>
            </a:lvl1pPr>
          </a:lstStyle>
          <a:p>
            <a:fld id="{CF7A2BDD-D331-44F0-96AA-4FB4ED497064}" type="slidenum">
              <a:rPr lang="en-US" smtClean="0">
                <a:solidFill>
                  <a:schemeClr val="accent1">
                    <a:shade val="75000"/>
                  </a:schemeClr>
                </a:solidFill>
              </a:rPr>
              <a:pPr/>
              <a:t>‹#›</a:t>
            </a:fld>
            <a:endParaRPr lang="en-US" dirty="0">
              <a:solidFill>
                <a:schemeClr val="accent1">
                  <a:shade val="75000"/>
                </a:scheme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rtl="0" eaLnBrk="1" latinLnBrk="0" hangingPunct="1">
        <a:spcBef>
          <a:spcPct val="0"/>
        </a:spcBef>
        <a:buNone/>
        <a:defRPr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sz="1400" kern="1200" baseline="0">
          <a:solidFill>
            <a:schemeClr val="tx2"/>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081627" y="-122255"/>
            <a:ext cx="4730906" cy="5316173"/>
          </a:xfrm>
          <a:prstGeom prst="rect">
            <a:avLst/>
          </a:prstGeom>
        </p:spPr>
      </p:pic>
      <p:sp>
        <p:nvSpPr>
          <p:cNvPr id="2" name="Rectangle 2"/>
          <p:cNvSpPr>
            <a:spLocks noGrp="1"/>
          </p:cNvSpPr>
          <p:nvPr>
            <p:ph type="ctrTitle"/>
          </p:nvPr>
        </p:nvSpPr>
        <p:spPr>
          <a:xfrm>
            <a:off x="381000" y="4853411"/>
            <a:ext cx="8458200" cy="709189"/>
          </a:xfrm>
        </p:spPr>
        <p:txBody>
          <a:bodyPr>
            <a:normAutofit fontScale="90000"/>
          </a:bodyPr>
          <a:lstStyle/>
          <a:p>
            <a:pPr algn="ctr"/>
            <a:r>
              <a:rPr lang="en-US" dirty="0" smtClean="0"/>
              <a:t>Project</a:t>
            </a:r>
            <a:r>
              <a:rPr lang="en-US" dirty="0"/>
              <a:t>: </a:t>
            </a:r>
            <a:r>
              <a:rPr lang="en-US" dirty="0" smtClean="0"/>
              <a:t>MBA615 </a:t>
            </a:r>
            <a:r>
              <a:rPr lang="en-US" dirty="0"/>
              <a:t>Course </a:t>
            </a:r>
            <a:r>
              <a:rPr lang="en-US" dirty="0" smtClean="0"/>
              <a:t>book </a:t>
            </a:r>
            <a:r>
              <a:rPr lang="en-US" dirty="0"/>
              <a:t>Upgrade</a:t>
            </a:r>
          </a:p>
        </p:txBody>
      </p:sp>
      <p:sp>
        <p:nvSpPr>
          <p:cNvPr id="3" name="Rectangle 3"/>
          <p:cNvSpPr>
            <a:spLocks noGrp="1"/>
          </p:cNvSpPr>
          <p:nvPr>
            <p:ph type="subTitle" idx="1"/>
          </p:nvPr>
        </p:nvSpPr>
        <p:spPr>
          <a:xfrm>
            <a:off x="381000" y="3581400"/>
            <a:ext cx="8458200" cy="1271602"/>
          </a:xfrm>
        </p:spPr>
        <p:txBody>
          <a:bodyPr>
            <a:normAutofit fontScale="85000" lnSpcReduction="10000"/>
          </a:bodyPr>
          <a:lstStyle/>
          <a:p>
            <a:pPr algn="ctr"/>
            <a:r>
              <a:rPr lang="en-US" sz="3300" dirty="0" smtClean="0"/>
              <a:t>Company: </a:t>
            </a:r>
            <a:r>
              <a:rPr lang="en-US" sz="3300" b="1" dirty="0" smtClean="0"/>
              <a:t>Flying Space Lime Godzillas Inc.</a:t>
            </a:r>
          </a:p>
          <a:p>
            <a:pPr algn="ctr"/>
            <a:r>
              <a:rPr lang="en-US" dirty="0" smtClean="0"/>
              <a:t>Presenters</a:t>
            </a:r>
            <a:r>
              <a:rPr lang="en-US" dirty="0"/>
              <a:t>: </a:t>
            </a:r>
            <a:endParaRPr lang="en-US" dirty="0" smtClean="0"/>
          </a:p>
          <a:p>
            <a:pPr algn="ctr"/>
            <a:r>
              <a:rPr lang="en-US" sz="2800" b="1" dirty="0" smtClean="0"/>
              <a:t>Stanley </a:t>
            </a:r>
            <a:r>
              <a:rPr lang="en-US" sz="2800" b="1" dirty="0"/>
              <a:t>Murphy, Michael Fetick, Gabriel </a:t>
            </a:r>
            <a:r>
              <a:rPr lang="en-US" sz="2800" b="1" dirty="0" smtClean="0"/>
              <a:t>Ramirez, Megha Bhagat </a:t>
            </a:r>
            <a:endParaRPr lang="en-US" sz="2800" b="1" dirty="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8521" y="5374672"/>
            <a:ext cx="1092908" cy="137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C:\Users\Mike\AppData\Local\Temp\SNAGHTML22d8d82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6519" y="-105321"/>
            <a:ext cx="4218777" cy="4724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stretch>
            <a:fillRect/>
          </a:stretch>
        </p:blipFill>
        <p:spPr>
          <a:xfrm>
            <a:off x="762000" y="-105730"/>
            <a:ext cx="4218798" cy="4724809"/>
          </a:xfrm>
          <a:prstGeom prst="rect">
            <a:avLst/>
          </a:prstGeom>
        </p:spPr>
      </p:pic>
      <p:pic>
        <p:nvPicPr>
          <p:cNvPr id="14" name="Picture 6" descr="C:\Users\Mike\AppData\Local\Temp\SNAGHTML22d8d82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648" y="-86520"/>
            <a:ext cx="4218777"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Integration Management</a:t>
            </a:r>
            <a:endParaRPr lang="en-US" dirty="0"/>
          </a:p>
        </p:txBody>
      </p:sp>
      <p:sp>
        <p:nvSpPr>
          <p:cNvPr id="3" name="Content Placeholder 2"/>
          <p:cNvSpPr>
            <a:spLocks noGrp="1"/>
          </p:cNvSpPr>
          <p:nvPr>
            <p:ph idx="1"/>
          </p:nvPr>
        </p:nvSpPr>
        <p:spPr/>
        <p:txBody>
          <a:bodyPr/>
          <a:lstStyle/>
          <a:p>
            <a:r>
              <a:rPr lang="en-US" dirty="0" smtClean="0"/>
              <a:t>During Project Integration:</a:t>
            </a:r>
          </a:p>
          <a:p>
            <a:pPr lvl="1"/>
            <a:r>
              <a:rPr lang="en-US" dirty="0" smtClean="0"/>
              <a:t>Monitor </a:t>
            </a:r>
            <a:r>
              <a:rPr lang="en-US" dirty="0"/>
              <a:t>and Control</a:t>
            </a:r>
          </a:p>
          <a:p>
            <a:pPr lvl="1"/>
            <a:r>
              <a:rPr lang="en-US" dirty="0"/>
              <a:t>Implement change control process</a:t>
            </a:r>
          </a:p>
          <a:p>
            <a:pPr lvl="1"/>
            <a:r>
              <a:rPr lang="en-US" dirty="0"/>
              <a:t>Monitor scope creep</a:t>
            </a:r>
          </a:p>
          <a:p>
            <a:pPr lvl="1"/>
            <a:r>
              <a:rPr lang="en-US" dirty="0"/>
              <a:t>Manage time and budget</a:t>
            </a:r>
          </a:p>
          <a:p>
            <a:endParaRPr lang="en-US" dirty="0"/>
          </a:p>
        </p:txBody>
      </p:sp>
      <p:pic>
        <p:nvPicPr>
          <p:cNvPr id="4"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82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96275" cy="838200"/>
          </a:xfrm>
        </p:spPr>
        <p:txBody>
          <a:bodyPr>
            <a:normAutofit fontScale="90000"/>
          </a:bodyPr>
          <a:lstStyle/>
          <a:p>
            <a:pPr algn="ctr"/>
            <a:r>
              <a:rPr lang="en-US" dirty="0"/>
              <a:t>Project: MBA 615 Course book Upgrade</a:t>
            </a:r>
          </a:p>
        </p:txBody>
      </p:sp>
      <p:pic>
        <p:nvPicPr>
          <p:cNvPr id="5" name="Content Placeholder 4" descr="Fig01-02.bmp"/>
          <p:cNvPicPr>
            <a:picLocks noGrp="1" noChangeAspect="1"/>
          </p:cNvPicPr>
          <p:nvPr>
            <p:ph idx="1"/>
          </p:nvPr>
        </p:nvPicPr>
        <p:blipFill>
          <a:blip r:embed="rId2">
            <a:extLst>
              <a:ext uri="{28A0092B-C50C-407E-A947-70E740481C1C}">
                <a14:useLocalDpi xmlns:a14="http://schemas.microsoft.com/office/drawing/2010/main" val="0"/>
              </a:ext>
            </a:extLst>
          </a:blip>
          <a:srcRect b="8711"/>
          <a:stretch>
            <a:fillRect/>
          </a:stretch>
        </p:blipFill>
        <p:spPr bwMode="auto">
          <a:xfrm>
            <a:off x="0" y="1524000"/>
            <a:ext cx="1020509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p:cNvSpPr>
          <p:nvPr/>
        </p:nvSpPr>
        <p:spPr>
          <a:xfrm>
            <a:off x="1143000" y="1752600"/>
            <a:ext cx="6324600" cy="503238"/>
          </a:xfrm>
          <a:prstGeom prst="rect">
            <a:avLst/>
          </a:prstGeom>
        </p:spPr>
        <p:txBody>
          <a:bodyPr vert="horz">
            <a:normAutofit fontScale="92500" lnSpcReduction="10000"/>
          </a:bodyPr>
          <a:lstStyle>
            <a:lvl1pPr marL="342900" indent="-342900" algn="l" rtl="0" eaLnBrk="1" latinLnBrk="0" hangingPunct="1">
              <a:spcBef>
                <a:spcPct val="20000"/>
              </a:spcBef>
              <a:buClr>
                <a:schemeClr val="accent1"/>
              </a:buClr>
              <a:buSzPct val="70000"/>
              <a:buFont typeface="Wingdings 2"/>
              <a:buChar char=""/>
              <a:defRPr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sz="1400" kern="1200" baseline="0">
                <a:solidFill>
                  <a:schemeClr val="tx2"/>
                </a:solidFill>
                <a:latin typeface="+mn-lt"/>
                <a:ea typeface="+mn-ea"/>
                <a:cs typeface="+mn-cs"/>
              </a:defRPr>
            </a:lvl9pPr>
          </a:lstStyle>
          <a:p>
            <a:pPr marL="0" indent="0" algn="ctr">
              <a:buNone/>
            </a:pPr>
            <a:r>
              <a:rPr lang="en-US" dirty="0" smtClean="0"/>
              <a:t>Project Management Framework</a:t>
            </a:r>
            <a:endParaRPr lang="en-US" dirty="0"/>
          </a:p>
        </p:txBody>
      </p:sp>
      <p:pic>
        <p:nvPicPr>
          <p:cNvPr id="1026"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229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Resource Management</a:t>
            </a:r>
            <a:endParaRPr lang="en-US" dirty="0"/>
          </a:p>
        </p:txBody>
      </p:sp>
      <p:sp>
        <p:nvSpPr>
          <p:cNvPr id="3" name="Content Placeholder 2"/>
          <p:cNvSpPr>
            <a:spLocks noGrp="1"/>
          </p:cNvSpPr>
          <p:nvPr>
            <p:ph idx="1"/>
          </p:nvPr>
        </p:nvSpPr>
        <p:spPr/>
        <p:txBody>
          <a:bodyPr/>
          <a:lstStyle/>
          <a:p>
            <a:r>
              <a:rPr lang="en-US" dirty="0" smtClean="0"/>
              <a:t>Hire two employees </a:t>
            </a:r>
            <a:r>
              <a:rPr lang="en-US" dirty="0"/>
              <a:t>to help </a:t>
            </a:r>
            <a:r>
              <a:rPr lang="en-US" dirty="0" smtClean="0"/>
              <a:t>Librarian</a:t>
            </a:r>
          </a:p>
          <a:p>
            <a:r>
              <a:rPr lang="en-US" dirty="0" smtClean="0"/>
              <a:t>Provide training of project tasks</a:t>
            </a:r>
          </a:p>
          <a:p>
            <a:r>
              <a:rPr lang="en-US" dirty="0" smtClean="0"/>
              <a:t>Track tasks completions for milestone reporting</a:t>
            </a:r>
          </a:p>
          <a:p>
            <a:r>
              <a:rPr lang="en-US" dirty="0" smtClean="0"/>
              <a:t>Requested changes</a:t>
            </a:r>
          </a:p>
          <a:p>
            <a:r>
              <a:rPr lang="en-US" dirty="0" smtClean="0"/>
              <a:t>Recommended corrective and preventative actions</a:t>
            </a:r>
          </a:p>
          <a:p>
            <a:r>
              <a:rPr lang="en-US" dirty="0" smtClean="0"/>
              <a:t>Organizational process assets</a:t>
            </a:r>
            <a:endParaRPr lang="en-US" dirty="0"/>
          </a:p>
          <a:p>
            <a:endParaRPr lang="en-US" dirty="0"/>
          </a:p>
        </p:txBody>
      </p:sp>
      <p:pic>
        <p:nvPicPr>
          <p:cNvPr id="4" name="Picture 2" descr="C:\Users\Mike\AppData\Local\Temp\SNAGHTML2cdcd8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182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a:t>
            </a:r>
            <a:endParaRPr lang="en-US" dirty="0"/>
          </a:p>
        </p:txBody>
      </p:sp>
      <p:sp>
        <p:nvSpPr>
          <p:cNvPr id="3" name="Content Placeholder 2"/>
          <p:cNvSpPr>
            <a:spLocks noGrp="1"/>
          </p:cNvSpPr>
          <p:nvPr>
            <p:ph idx="1"/>
          </p:nvPr>
        </p:nvSpPr>
        <p:spPr>
          <a:xfrm>
            <a:off x="304800" y="1554162"/>
            <a:ext cx="8686800" cy="5151438"/>
          </a:xfrm>
        </p:spPr>
        <p:txBody>
          <a:bodyPr>
            <a:normAutofit/>
          </a:bodyPr>
          <a:lstStyle/>
          <a:p>
            <a:pPr marL="0" indent="0">
              <a:buNone/>
            </a:pPr>
            <a:r>
              <a:rPr lang="en-US" sz="3600" dirty="0" smtClean="0"/>
              <a:t>Outputs</a:t>
            </a:r>
            <a:endParaRPr lang="en-US" sz="3600" dirty="0"/>
          </a:p>
          <a:p>
            <a:pPr>
              <a:spcAft>
                <a:spcPts val="600"/>
              </a:spcAft>
            </a:pPr>
            <a:r>
              <a:rPr lang="en-US" dirty="0" smtClean="0"/>
              <a:t>Quality control measurements</a:t>
            </a:r>
          </a:p>
          <a:p>
            <a:pPr>
              <a:spcAft>
                <a:spcPts val="600"/>
              </a:spcAft>
            </a:pPr>
            <a:r>
              <a:rPr lang="en-US" dirty="0" smtClean="0"/>
              <a:t>Validated defect and repair deliverables</a:t>
            </a:r>
            <a:endParaRPr lang="en-US" dirty="0"/>
          </a:p>
          <a:p>
            <a:pPr>
              <a:spcAft>
                <a:spcPts val="600"/>
              </a:spcAft>
            </a:pPr>
            <a:r>
              <a:rPr lang="en-US" dirty="0" smtClean="0"/>
              <a:t>Quality baseline (updates)</a:t>
            </a:r>
          </a:p>
          <a:p>
            <a:pPr>
              <a:spcAft>
                <a:spcPts val="600"/>
              </a:spcAft>
            </a:pPr>
            <a:r>
              <a:rPr lang="en-US" sz="3200" dirty="0" smtClean="0"/>
              <a:t>Recommended corrective actions and preventative actions</a:t>
            </a:r>
          </a:p>
          <a:p>
            <a:pPr>
              <a:spcAft>
                <a:spcPts val="600"/>
              </a:spcAft>
            </a:pPr>
            <a:r>
              <a:rPr lang="en-US" dirty="0" smtClean="0"/>
              <a:t>Requested changes</a:t>
            </a:r>
          </a:p>
          <a:p>
            <a:pPr>
              <a:spcAft>
                <a:spcPts val="600"/>
              </a:spcAft>
            </a:pPr>
            <a:r>
              <a:rPr lang="en-US" sz="3200" dirty="0" smtClean="0"/>
              <a:t>Organizational process assets (updates)</a:t>
            </a:r>
            <a:endParaRPr lang="en-US" sz="3200" dirty="0"/>
          </a:p>
        </p:txBody>
      </p:sp>
      <p:pic>
        <p:nvPicPr>
          <p:cNvPr id="4" name="Picture 2" descr="C:\Users\Mike\AppData\Local\Temp\SNAGHTML2cdcd8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207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a:t>
            </a:r>
            <a:endParaRPr lang="en-US" dirty="0"/>
          </a:p>
        </p:txBody>
      </p:sp>
      <p:sp>
        <p:nvSpPr>
          <p:cNvPr id="3" name="Content Placeholder 2"/>
          <p:cNvSpPr>
            <a:spLocks noGrp="1"/>
          </p:cNvSpPr>
          <p:nvPr>
            <p:ph idx="1"/>
          </p:nvPr>
        </p:nvSpPr>
        <p:spPr>
          <a:xfrm>
            <a:off x="304800" y="1554162"/>
            <a:ext cx="8686800" cy="5151438"/>
          </a:xfrm>
        </p:spPr>
        <p:txBody>
          <a:bodyPr>
            <a:normAutofit/>
          </a:bodyPr>
          <a:lstStyle/>
          <a:p>
            <a:pPr marL="0" indent="0">
              <a:spcAft>
                <a:spcPts val="1200"/>
              </a:spcAft>
              <a:buNone/>
            </a:pPr>
            <a:r>
              <a:rPr lang="en-US" sz="3600" dirty="0" smtClean="0"/>
              <a:t>Functional Requirements</a:t>
            </a:r>
            <a:endParaRPr lang="en-US" sz="3600" dirty="0"/>
          </a:p>
          <a:p>
            <a:pPr>
              <a:spcAft>
                <a:spcPts val="600"/>
              </a:spcAft>
            </a:pPr>
            <a:r>
              <a:rPr lang="en-US" dirty="0" smtClean="0"/>
              <a:t>School instructor(s) will evaluate new textbook for adoption of course subject matter</a:t>
            </a:r>
          </a:p>
          <a:p>
            <a:pPr>
              <a:spcAft>
                <a:spcPts val="600"/>
              </a:spcAft>
            </a:pPr>
            <a:r>
              <a:rPr lang="en-US" dirty="0" smtClean="0"/>
              <a:t>Staff will conduct inventory management and control by database entry, bar-code labeling, scanning, and shelf stocking</a:t>
            </a:r>
            <a:endParaRPr lang="en-US" dirty="0"/>
          </a:p>
          <a:p>
            <a:pPr>
              <a:spcAft>
                <a:spcPts val="600"/>
              </a:spcAft>
            </a:pPr>
            <a:r>
              <a:rPr lang="en-US" dirty="0" smtClean="0"/>
              <a:t>Students will sign receipt as temporary custodian (borrow) for each textbook</a:t>
            </a:r>
            <a:endParaRPr lang="en-US" sz="3200" dirty="0"/>
          </a:p>
        </p:txBody>
      </p:sp>
      <p:pic>
        <p:nvPicPr>
          <p:cNvPr id="4" name="Picture 2" descr="C:\Users\Mike\AppData\Local\Temp\SNAGHTML2cdcd8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052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a:t>
            </a:r>
            <a:endParaRPr lang="en-US" dirty="0"/>
          </a:p>
        </p:txBody>
      </p:sp>
      <p:sp>
        <p:nvSpPr>
          <p:cNvPr id="3" name="Content Placeholder 2"/>
          <p:cNvSpPr>
            <a:spLocks noGrp="1"/>
          </p:cNvSpPr>
          <p:nvPr>
            <p:ph idx="1"/>
          </p:nvPr>
        </p:nvSpPr>
        <p:spPr>
          <a:xfrm>
            <a:off x="304800" y="1554162"/>
            <a:ext cx="8686800" cy="5151438"/>
          </a:xfrm>
        </p:spPr>
        <p:txBody>
          <a:bodyPr>
            <a:normAutofit fontScale="92500" lnSpcReduction="10000"/>
          </a:bodyPr>
          <a:lstStyle/>
          <a:p>
            <a:pPr marL="0" indent="0">
              <a:spcAft>
                <a:spcPts val="1200"/>
              </a:spcAft>
              <a:buNone/>
            </a:pPr>
            <a:r>
              <a:rPr lang="en-US" sz="3900" dirty="0" smtClean="0"/>
              <a:t>Non-Functional Requirements</a:t>
            </a:r>
            <a:endParaRPr lang="en-US" sz="3900" dirty="0"/>
          </a:p>
          <a:p>
            <a:pPr marL="0" indent="0">
              <a:spcAft>
                <a:spcPts val="300"/>
              </a:spcAft>
              <a:buNone/>
            </a:pPr>
            <a:r>
              <a:rPr lang="en-US" dirty="0" smtClean="0"/>
              <a:t>Environmental qualities, such as:</a:t>
            </a:r>
          </a:p>
          <a:p>
            <a:pPr>
              <a:spcAft>
                <a:spcPts val="300"/>
              </a:spcAft>
            </a:pPr>
            <a:r>
              <a:rPr lang="en-US" dirty="0" smtClean="0"/>
              <a:t>Reliability – Tasks completion per requirements</a:t>
            </a:r>
          </a:p>
          <a:p>
            <a:pPr>
              <a:spcAft>
                <a:spcPts val="300"/>
              </a:spcAft>
            </a:pPr>
            <a:r>
              <a:rPr lang="en-US" dirty="0" smtClean="0"/>
              <a:t>Security – Physical and logical security measures</a:t>
            </a:r>
          </a:p>
          <a:p>
            <a:pPr>
              <a:spcAft>
                <a:spcPts val="300"/>
              </a:spcAft>
            </a:pPr>
            <a:r>
              <a:rPr lang="en-US" dirty="0" smtClean="0"/>
              <a:t>Performance – Tasks milestones on schedule</a:t>
            </a:r>
          </a:p>
          <a:p>
            <a:pPr>
              <a:spcAft>
                <a:spcPts val="300"/>
              </a:spcAft>
            </a:pPr>
            <a:r>
              <a:rPr lang="en-US" dirty="0" smtClean="0"/>
              <a:t>Safety –Fire Extinguishers for flammable material </a:t>
            </a:r>
          </a:p>
          <a:p>
            <a:pPr>
              <a:spcAft>
                <a:spcPts val="300"/>
              </a:spcAft>
            </a:pPr>
            <a:r>
              <a:rPr lang="en-US" dirty="0" smtClean="0"/>
              <a:t>Level of service – Support team access</a:t>
            </a:r>
          </a:p>
          <a:p>
            <a:pPr>
              <a:spcAft>
                <a:spcPts val="300"/>
              </a:spcAft>
            </a:pPr>
            <a:r>
              <a:rPr lang="en-US" dirty="0" smtClean="0"/>
              <a:t>Portability – Movement by carts</a:t>
            </a:r>
          </a:p>
          <a:p>
            <a:pPr>
              <a:spcAft>
                <a:spcPts val="300"/>
              </a:spcAft>
            </a:pPr>
            <a:r>
              <a:rPr lang="en-US" dirty="0" smtClean="0"/>
              <a:t>Retention – Reusability</a:t>
            </a:r>
          </a:p>
          <a:p>
            <a:pPr>
              <a:spcAft>
                <a:spcPts val="600"/>
              </a:spcAft>
            </a:pPr>
            <a:endParaRPr lang="en-US" sz="3200" dirty="0"/>
          </a:p>
        </p:txBody>
      </p:sp>
      <p:pic>
        <p:nvPicPr>
          <p:cNvPr id="4" name="Picture 2" descr="C:\Users\Mike\AppData\Local\Temp\SNAGHTML2cdcd8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150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Management</a:t>
            </a:r>
            <a:endParaRPr lang="en-US" dirty="0"/>
          </a:p>
        </p:txBody>
      </p:sp>
      <p:sp>
        <p:nvSpPr>
          <p:cNvPr id="3" name="Content Placeholder 2"/>
          <p:cNvSpPr>
            <a:spLocks noGrp="1"/>
          </p:cNvSpPr>
          <p:nvPr>
            <p:ph idx="1"/>
          </p:nvPr>
        </p:nvSpPr>
        <p:spPr/>
        <p:txBody>
          <a:bodyPr/>
          <a:lstStyle/>
          <a:p>
            <a:r>
              <a:rPr lang="en-US" dirty="0"/>
              <a:t>Cost of total project (bottom-up estimates)</a:t>
            </a:r>
          </a:p>
          <a:p>
            <a:pPr lvl="1"/>
            <a:r>
              <a:rPr lang="en-US" dirty="0"/>
              <a:t>New books cost (MSRP</a:t>
            </a:r>
            <a:r>
              <a:rPr lang="en-US" dirty="0" smtClean="0"/>
              <a:t>, Tax, Shipping</a:t>
            </a:r>
            <a:r>
              <a:rPr lang="en-US" dirty="0"/>
              <a:t>)</a:t>
            </a:r>
          </a:p>
          <a:p>
            <a:pPr lvl="1"/>
            <a:r>
              <a:rPr lang="en-US" dirty="0"/>
              <a:t>Hiring temps to work part time</a:t>
            </a:r>
          </a:p>
          <a:p>
            <a:pPr lvl="1"/>
            <a:r>
              <a:rPr lang="en-US" dirty="0"/>
              <a:t>Software for barcode</a:t>
            </a:r>
          </a:p>
          <a:p>
            <a:pPr lvl="1"/>
            <a:r>
              <a:rPr lang="en-US" dirty="0"/>
              <a:t>Hardware to scan barcode</a:t>
            </a:r>
          </a:p>
          <a:p>
            <a:pPr lvl="1"/>
            <a:endParaRPr lang="en-US" dirty="0"/>
          </a:p>
          <a:p>
            <a:endParaRPr lang="en-US" dirty="0"/>
          </a:p>
        </p:txBody>
      </p:sp>
      <p:pic>
        <p:nvPicPr>
          <p:cNvPr id="4" name="Picture 2" descr="C:\Users\Mike\AppData\Local\Temp\SNAGHTML2cdcd8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398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Management</a:t>
            </a:r>
            <a:endParaRPr lang="en-US" dirty="0"/>
          </a:p>
        </p:txBody>
      </p:sp>
      <p:sp>
        <p:nvSpPr>
          <p:cNvPr id="3" name="Content Placeholder 2"/>
          <p:cNvSpPr>
            <a:spLocks noGrp="1"/>
          </p:cNvSpPr>
          <p:nvPr>
            <p:ph idx="1"/>
          </p:nvPr>
        </p:nvSpPr>
        <p:spPr>
          <a:xfrm>
            <a:off x="304800" y="1554162"/>
            <a:ext cx="8686800" cy="5303838"/>
          </a:xfrm>
        </p:spPr>
        <p:txBody>
          <a:bodyPr>
            <a:normAutofit/>
          </a:bodyPr>
          <a:lstStyle/>
          <a:p>
            <a:r>
              <a:rPr lang="en-US" dirty="0"/>
              <a:t>P</a:t>
            </a:r>
            <a:r>
              <a:rPr lang="en-US" dirty="0" smtClean="0"/>
              <a:t>roject </a:t>
            </a:r>
            <a:r>
              <a:rPr lang="en-US" dirty="0"/>
              <a:t>S</a:t>
            </a:r>
            <a:r>
              <a:rPr lang="en-US" dirty="0" smtClean="0"/>
              <a:t>ponsor 		$   1,730</a:t>
            </a:r>
            <a:endParaRPr lang="en-US" dirty="0"/>
          </a:p>
          <a:p>
            <a:r>
              <a:rPr lang="en-US" dirty="0"/>
              <a:t>Project </a:t>
            </a:r>
            <a:r>
              <a:rPr lang="en-US" dirty="0" smtClean="0"/>
              <a:t>Manager 		$   6,768</a:t>
            </a:r>
            <a:endParaRPr lang="en-US" dirty="0"/>
          </a:p>
          <a:p>
            <a:r>
              <a:rPr lang="en-US" dirty="0"/>
              <a:t>P</a:t>
            </a:r>
            <a:r>
              <a:rPr lang="en-US" dirty="0" smtClean="0"/>
              <a:t>urchasing Manager	$   3,461</a:t>
            </a:r>
          </a:p>
          <a:p>
            <a:r>
              <a:rPr lang="en-US" dirty="0" smtClean="0"/>
              <a:t>Human </a:t>
            </a:r>
            <a:r>
              <a:rPr lang="en-US" dirty="0"/>
              <a:t>R</a:t>
            </a:r>
            <a:r>
              <a:rPr lang="en-US" dirty="0" smtClean="0"/>
              <a:t>esources 		$   3,461</a:t>
            </a:r>
            <a:endParaRPr lang="en-US" dirty="0"/>
          </a:p>
          <a:p>
            <a:r>
              <a:rPr lang="en-US" dirty="0" smtClean="0"/>
              <a:t>Lead Librarian 		$   4,000</a:t>
            </a:r>
          </a:p>
          <a:p>
            <a:r>
              <a:rPr lang="en-US" dirty="0" smtClean="0"/>
              <a:t>Barcode Scanners (2)	$      400</a:t>
            </a:r>
            <a:endParaRPr lang="en-US" dirty="0"/>
          </a:p>
          <a:p>
            <a:r>
              <a:rPr lang="en-US" dirty="0"/>
              <a:t>Cost of </a:t>
            </a:r>
            <a:r>
              <a:rPr lang="en-US" dirty="0" smtClean="0"/>
              <a:t>books 		$ 10,796</a:t>
            </a:r>
            <a:endParaRPr lang="en-US" dirty="0"/>
          </a:p>
          <a:p>
            <a:r>
              <a:rPr lang="en-US" u="sng" dirty="0"/>
              <a:t>Shipping </a:t>
            </a:r>
            <a:r>
              <a:rPr lang="en-US" u="sng" dirty="0" smtClean="0"/>
              <a:t>			$       250</a:t>
            </a:r>
            <a:endParaRPr lang="en-US" u="sng" dirty="0"/>
          </a:p>
          <a:p>
            <a:r>
              <a:rPr lang="en-US" dirty="0"/>
              <a:t>Total cost of </a:t>
            </a:r>
            <a:r>
              <a:rPr lang="en-US" dirty="0" smtClean="0"/>
              <a:t>project	$ 30,866</a:t>
            </a:r>
            <a:endParaRPr lang="en-US" dirty="0"/>
          </a:p>
          <a:p>
            <a:endParaRPr lang="en-US" dirty="0"/>
          </a:p>
        </p:txBody>
      </p:sp>
      <p:pic>
        <p:nvPicPr>
          <p:cNvPr id="4" name="Picture 2" descr="C:\Users\Mike\AppData\Local\Temp\SNAGHTML2cdcd8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36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noAutofit/>
          </a:bodyPr>
          <a:lstStyle/>
          <a:p>
            <a:r>
              <a:rPr lang="en-US" sz="3600" dirty="0"/>
              <a:t>Resourcing </a:t>
            </a:r>
            <a:r>
              <a:rPr lang="en-US" sz="3600" dirty="0" smtClean="0"/>
              <a:t>requirements</a:t>
            </a:r>
          </a:p>
          <a:p>
            <a:pPr lvl="1"/>
            <a:r>
              <a:rPr lang="en-US" dirty="0" smtClean="0"/>
              <a:t>Staff, temp hires, scheduling</a:t>
            </a:r>
            <a:endParaRPr lang="en-US" dirty="0"/>
          </a:p>
          <a:p>
            <a:r>
              <a:rPr lang="en-US" sz="3600" dirty="0"/>
              <a:t>Contractual </a:t>
            </a:r>
            <a:r>
              <a:rPr lang="en-US" sz="3600" dirty="0" smtClean="0"/>
              <a:t>disputes</a:t>
            </a:r>
          </a:p>
          <a:p>
            <a:r>
              <a:rPr lang="en-US" dirty="0"/>
              <a:t>Shipment issues</a:t>
            </a:r>
          </a:p>
          <a:p>
            <a:pPr lvl="1"/>
            <a:r>
              <a:rPr lang="en-US" dirty="0" smtClean="0"/>
              <a:t>Delayed, Incorrect or incomplete</a:t>
            </a:r>
            <a:endParaRPr lang="en-US" sz="3600" dirty="0"/>
          </a:p>
          <a:p>
            <a:r>
              <a:rPr lang="en-US" sz="3600" dirty="0" smtClean="0"/>
              <a:t>Project </a:t>
            </a:r>
            <a:r>
              <a:rPr lang="en-US" sz="3600" dirty="0"/>
              <a:t>going overtime</a:t>
            </a:r>
          </a:p>
          <a:p>
            <a:pPr lvl="1"/>
            <a:r>
              <a:rPr lang="en-US" sz="3200" dirty="0"/>
              <a:t>Software issues(Barcode reader, </a:t>
            </a:r>
            <a:r>
              <a:rPr lang="en-US" sz="3200" dirty="0" err="1"/>
              <a:t>Webclass</a:t>
            </a:r>
            <a:r>
              <a:rPr lang="en-US" sz="3200" dirty="0" smtClean="0"/>
              <a:t>)</a:t>
            </a:r>
          </a:p>
          <a:p>
            <a:pPr lvl="1"/>
            <a:r>
              <a:rPr lang="en-US" sz="3200" dirty="0" smtClean="0"/>
              <a:t>Inadequate allocation of time</a:t>
            </a:r>
          </a:p>
        </p:txBody>
      </p:sp>
      <p:pic>
        <p:nvPicPr>
          <p:cNvPr id="4" name="Picture 2" descr="C:\Users\Mike\AppData\Local\Temp\SNAGHTML2cdcd8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803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Management</a:t>
            </a:r>
            <a:endParaRPr lang="en-US" dirty="0"/>
          </a:p>
        </p:txBody>
      </p:sp>
      <p:sp>
        <p:nvSpPr>
          <p:cNvPr id="3" name="Content Placeholder 2"/>
          <p:cNvSpPr>
            <a:spLocks noGrp="1"/>
          </p:cNvSpPr>
          <p:nvPr>
            <p:ph idx="1"/>
          </p:nvPr>
        </p:nvSpPr>
        <p:spPr>
          <a:xfrm>
            <a:off x="304800" y="1554162"/>
            <a:ext cx="8686800" cy="5075238"/>
          </a:xfrm>
        </p:spPr>
        <p:txBody>
          <a:bodyPr>
            <a:normAutofit fontScale="77500" lnSpcReduction="20000"/>
          </a:bodyPr>
          <a:lstStyle/>
          <a:p>
            <a:pPr marL="0" indent="0">
              <a:spcAft>
                <a:spcPts val="600"/>
              </a:spcAft>
              <a:buNone/>
            </a:pPr>
            <a:r>
              <a:rPr lang="en-US" sz="4300" b="1" dirty="0"/>
              <a:t>Regular Progress Reports</a:t>
            </a:r>
          </a:p>
          <a:p>
            <a:pPr>
              <a:spcAft>
                <a:spcPts val="300"/>
              </a:spcAft>
            </a:pPr>
            <a:r>
              <a:rPr lang="en-US" sz="3400" dirty="0"/>
              <a:t>work done / estimated work to complete</a:t>
            </a:r>
          </a:p>
          <a:p>
            <a:pPr>
              <a:spcAft>
                <a:spcPts val="300"/>
              </a:spcAft>
            </a:pPr>
            <a:r>
              <a:rPr lang="en-US" sz="3400" dirty="0" smtClean="0"/>
              <a:t>deliverables </a:t>
            </a:r>
            <a:r>
              <a:rPr lang="en-US" sz="3400" dirty="0"/>
              <a:t>delivered / projected dates for </a:t>
            </a:r>
            <a:r>
              <a:rPr lang="en-US" sz="3400" dirty="0" smtClean="0"/>
              <a:t>the remaining</a:t>
            </a:r>
            <a:endParaRPr lang="en-US" sz="3400" dirty="0"/>
          </a:p>
          <a:p>
            <a:pPr>
              <a:spcAft>
                <a:spcPts val="300"/>
              </a:spcAft>
            </a:pPr>
            <a:r>
              <a:rPr lang="en-US" sz="3400" dirty="0"/>
              <a:t>milestones achieved / projected dates for future milestones</a:t>
            </a:r>
          </a:p>
          <a:p>
            <a:pPr>
              <a:spcAft>
                <a:spcPts val="300"/>
              </a:spcAft>
            </a:pPr>
            <a:r>
              <a:rPr lang="en-US" sz="3400" dirty="0"/>
              <a:t>actual </a:t>
            </a:r>
            <a:r>
              <a:rPr lang="en-US" sz="3400" dirty="0" smtClean="0"/>
              <a:t>costs versus </a:t>
            </a:r>
            <a:r>
              <a:rPr lang="en-US" sz="3400" dirty="0"/>
              <a:t>budget</a:t>
            </a:r>
          </a:p>
          <a:p>
            <a:pPr>
              <a:spcAft>
                <a:spcPts val="300"/>
              </a:spcAft>
            </a:pPr>
            <a:r>
              <a:rPr lang="en-US" sz="3400" dirty="0"/>
              <a:t>earned value </a:t>
            </a:r>
          </a:p>
          <a:p>
            <a:pPr>
              <a:spcAft>
                <a:spcPts val="300"/>
              </a:spcAft>
            </a:pPr>
            <a:r>
              <a:rPr lang="en-US" sz="3400" dirty="0"/>
              <a:t>projected benefit</a:t>
            </a:r>
          </a:p>
          <a:p>
            <a:pPr>
              <a:spcAft>
                <a:spcPts val="300"/>
              </a:spcAft>
            </a:pPr>
            <a:r>
              <a:rPr lang="en-US" sz="3400" dirty="0"/>
              <a:t>risk analysis</a:t>
            </a:r>
          </a:p>
          <a:p>
            <a:pPr>
              <a:spcAft>
                <a:spcPts val="300"/>
              </a:spcAft>
            </a:pPr>
            <a:r>
              <a:rPr lang="en-US" sz="3400" dirty="0"/>
              <a:t>issues raised / issues dealt with</a:t>
            </a:r>
          </a:p>
          <a:p>
            <a:pPr>
              <a:spcAft>
                <a:spcPts val="300"/>
              </a:spcAft>
            </a:pPr>
            <a:r>
              <a:rPr lang="en-US" sz="3400" dirty="0"/>
              <a:t>new change </a:t>
            </a:r>
            <a:r>
              <a:rPr lang="en-US" sz="3400" dirty="0" smtClean="0"/>
              <a:t>requests</a:t>
            </a:r>
            <a:endParaRPr lang="en-US" sz="3400" dirty="0"/>
          </a:p>
        </p:txBody>
      </p:sp>
      <p:pic>
        <p:nvPicPr>
          <p:cNvPr id="4" name="Picture 2" descr="C:\Users\Mike\AppData\Local\Temp\SNAGHTML2cdcd8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793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Agenda</a:t>
            </a:r>
            <a:endParaRPr lang="en-US" dirty="0"/>
          </a:p>
        </p:txBody>
      </p:sp>
      <p:sp>
        <p:nvSpPr>
          <p:cNvPr id="3" name="Content Placeholder 2"/>
          <p:cNvSpPr>
            <a:spLocks noGrp="1"/>
          </p:cNvSpPr>
          <p:nvPr>
            <p:ph idx="1"/>
          </p:nvPr>
        </p:nvSpPr>
        <p:spPr>
          <a:xfrm>
            <a:off x="304800" y="1362076"/>
            <a:ext cx="8686800" cy="5495924"/>
          </a:xfrm>
        </p:spPr>
        <p:txBody>
          <a:bodyPr>
            <a:normAutofit fontScale="92500" lnSpcReduction="20000"/>
          </a:bodyPr>
          <a:lstStyle/>
          <a:p>
            <a:r>
              <a:rPr lang="en-US" dirty="0" smtClean="0"/>
              <a:t>Stanley</a:t>
            </a:r>
          </a:p>
          <a:p>
            <a:pPr lvl="1"/>
            <a:r>
              <a:rPr lang="en-US" dirty="0" smtClean="0"/>
              <a:t>Scope/Charter  			</a:t>
            </a:r>
            <a:endParaRPr lang="en-US" dirty="0"/>
          </a:p>
          <a:p>
            <a:pPr lvl="1"/>
            <a:r>
              <a:rPr lang="en-US" dirty="0" smtClean="0"/>
              <a:t>Time  </a:t>
            </a:r>
            <a:r>
              <a:rPr lang="en-US" dirty="0"/>
              <a:t>		</a:t>
            </a:r>
            <a:r>
              <a:rPr lang="en-US" dirty="0" smtClean="0"/>
              <a:t>	</a:t>
            </a:r>
          </a:p>
          <a:p>
            <a:pPr lvl="1"/>
            <a:r>
              <a:rPr lang="en-US" dirty="0" smtClean="0"/>
              <a:t>Project Integration 	</a:t>
            </a:r>
          </a:p>
          <a:p>
            <a:r>
              <a:rPr lang="en-US" dirty="0" smtClean="0"/>
              <a:t>Michael</a:t>
            </a:r>
          </a:p>
          <a:p>
            <a:pPr lvl="1"/>
            <a:r>
              <a:rPr lang="en-US" dirty="0" smtClean="0"/>
              <a:t>HR </a:t>
            </a:r>
            <a:r>
              <a:rPr lang="en-US" dirty="0"/>
              <a:t>				</a:t>
            </a:r>
          </a:p>
          <a:p>
            <a:pPr lvl="1"/>
            <a:r>
              <a:rPr lang="en-US" dirty="0"/>
              <a:t>Quality 			</a:t>
            </a:r>
          </a:p>
          <a:p>
            <a:r>
              <a:rPr lang="en-US" dirty="0" smtClean="0"/>
              <a:t>Gabriel</a:t>
            </a:r>
          </a:p>
          <a:p>
            <a:pPr lvl="1"/>
            <a:r>
              <a:rPr lang="en-US" dirty="0" smtClean="0"/>
              <a:t>Cost/Budget </a:t>
            </a:r>
            <a:r>
              <a:rPr lang="en-US" dirty="0"/>
              <a:t>		</a:t>
            </a:r>
            <a:r>
              <a:rPr lang="en-US" dirty="0" smtClean="0"/>
              <a:t>		</a:t>
            </a:r>
          </a:p>
          <a:p>
            <a:pPr lvl="1"/>
            <a:r>
              <a:rPr lang="en-US" dirty="0" smtClean="0"/>
              <a:t>Risk </a:t>
            </a:r>
            <a:r>
              <a:rPr lang="en-US" dirty="0"/>
              <a:t>	</a:t>
            </a:r>
            <a:endParaRPr lang="en-US" dirty="0" smtClean="0"/>
          </a:p>
          <a:p>
            <a:r>
              <a:rPr lang="en-US" dirty="0" err="1" smtClean="0"/>
              <a:t>Megha</a:t>
            </a:r>
            <a:endParaRPr lang="en-US" dirty="0" smtClean="0"/>
          </a:p>
          <a:p>
            <a:pPr lvl="1"/>
            <a:r>
              <a:rPr lang="en-US" dirty="0" smtClean="0"/>
              <a:t>Communication </a:t>
            </a:r>
            <a:r>
              <a:rPr lang="en-US" dirty="0"/>
              <a:t>	</a:t>
            </a:r>
            <a:endParaRPr lang="en-US" dirty="0" smtClean="0"/>
          </a:p>
          <a:p>
            <a:pPr lvl="1"/>
            <a:r>
              <a:rPr lang="en-US" dirty="0" smtClean="0"/>
              <a:t>Procurement/Purchasing </a:t>
            </a:r>
            <a:r>
              <a:rPr lang="en-US" dirty="0"/>
              <a:t>	</a:t>
            </a:r>
            <a:r>
              <a:rPr lang="en-US" dirty="0" smtClean="0"/>
              <a:t>	</a:t>
            </a:r>
            <a:endParaRPr lang="en-US" dirty="0"/>
          </a:p>
        </p:txBody>
      </p:sp>
      <p:pic>
        <p:nvPicPr>
          <p:cNvPr id="4" name="Picture 2" descr="C:\Users\Mike\AppData\Local\Temp\SNAGHTML2cdcd8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814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Management</a:t>
            </a:r>
            <a:endParaRPr lang="en-US" dirty="0"/>
          </a:p>
        </p:txBody>
      </p:sp>
      <p:sp>
        <p:nvSpPr>
          <p:cNvPr id="3" name="Content Placeholder 2"/>
          <p:cNvSpPr>
            <a:spLocks noGrp="1"/>
          </p:cNvSpPr>
          <p:nvPr>
            <p:ph idx="1"/>
          </p:nvPr>
        </p:nvSpPr>
        <p:spPr>
          <a:xfrm>
            <a:off x="304800" y="1554162"/>
            <a:ext cx="8686800" cy="5075238"/>
          </a:xfrm>
        </p:spPr>
        <p:txBody>
          <a:bodyPr>
            <a:normAutofit fontScale="92500" lnSpcReduction="20000"/>
          </a:bodyPr>
          <a:lstStyle/>
          <a:p>
            <a:pPr marL="0" indent="0">
              <a:spcAft>
                <a:spcPts val="600"/>
              </a:spcAft>
              <a:buNone/>
            </a:pPr>
            <a:r>
              <a:rPr lang="en-US" sz="3600" b="1" dirty="0"/>
              <a:t>Review Meetings.  Routine part of the </a:t>
            </a:r>
            <a:r>
              <a:rPr lang="en-US" sz="3600" b="1" dirty="0" smtClean="0"/>
              <a:t>job</a:t>
            </a:r>
            <a:endParaRPr lang="en-US" sz="3600" b="1" dirty="0"/>
          </a:p>
          <a:p>
            <a:pPr>
              <a:spcAft>
                <a:spcPts val="600"/>
              </a:spcAft>
            </a:pPr>
            <a:r>
              <a:rPr lang="en-US" sz="3400" dirty="0" smtClean="0"/>
              <a:t>performance</a:t>
            </a:r>
            <a:endParaRPr lang="en-US" sz="3400" dirty="0"/>
          </a:p>
          <a:p>
            <a:pPr>
              <a:spcAft>
                <a:spcPts val="600"/>
              </a:spcAft>
            </a:pPr>
            <a:r>
              <a:rPr lang="en-US" sz="3400" dirty="0"/>
              <a:t>expectations</a:t>
            </a:r>
          </a:p>
          <a:p>
            <a:pPr>
              <a:spcAft>
                <a:spcPts val="600"/>
              </a:spcAft>
            </a:pPr>
            <a:r>
              <a:rPr lang="en-US" sz="3400" dirty="0"/>
              <a:t>issues</a:t>
            </a:r>
          </a:p>
          <a:p>
            <a:pPr>
              <a:spcAft>
                <a:spcPts val="600"/>
              </a:spcAft>
            </a:pPr>
            <a:r>
              <a:rPr lang="en-US" sz="3400" dirty="0"/>
              <a:t>upcoming milestone</a:t>
            </a:r>
          </a:p>
          <a:p>
            <a:pPr marL="0" indent="0">
              <a:spcAft>
                <a:spcPts val="600"/>
              </a:spcAft>
              <a:buNone/>
            </a:pPr>
            <a:r>
              <a:rPr lang="en-US" sz="3600" b="1" dirty="0"/>
              <a:t>Placing data onto a shared </a:t>
            </a:r>
            <a:r>
              <a:rPr lang="en-US" sz="3600" b="1" dirty="0" smtClean="0"/>
              <a:t>server</a:t>
            </a:r>
          </a:p>
          <a:p>
            <a:pPr>
              <a:spcAft>
                <a:spcPts val="600"/>
              </a:spcAft>
            </a:pPr>
            <a:r>
              <a:rPr lang="en-US" sz="3400" dirty="0" smtClean="0"/>
              <a:t>using </a:t>
            </a:r>
            <a:r>
              <a:rPr lang="en-US" sz="3400" dirty="0"/>
              <a:t>Email</a:t>
            </a:r>
          </a:p>
          <a:p>
            <a:pPr>
              <a:spcAft>
                <a:spcPts val="600"/>
              </a:spcAft>
            </a:pPr>
            <a:r>
              <a:rPr lang="en-US" sz="3400" dirty="0"/>
              <a:t>using a project management software operating through the network</a:t>
            </a:r>
          </a:p>
        </p:txBody>
      </p:sp>
      <p:pic>
        <p:nvPicPr>
          <p:cNvPr id="4" name="Picture 2" descr="C:\Users\Mike\AppData\Local\Temp\SNAGHTML2cdcd8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018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Management</a:t>
            </a:r>
            <a:endParaRPr lang="en-US" dirty="0"/>
          </a:p>
        </p:txBody>
      </p:sp>
      <p:sp>
        <p:nvSpPr>
          <p:cNvPr id="3" name="Content Placeholder 2"/>
          <p:cNvSpPr>
            <a:spLocks noGrp="1"/>
          </p:cNvSpPr>
          <p:nvPr>
            <p:ph idx="1"/>
          </p:nvPr>
        </p:nvSpPr>
        <p:spPr>
          <a:xfrm>
            <a:off x="304800" y="1554162"/>
            <a:ext cx="8686800" cy="5151438"/>
          </a:xfrm>
        </p:spPr>
        <p:txBody>
          <a:bodyPr>
            <a:normAutofit fontScale="92500" lnSpcReduction="10000"/>
          </a:bodyPr>
          <a:lstStyle/>
          <a:p>
            <a:r>
              <a:rPr lang="en-US" dirty="0"/>
              <a:t>Plan Purchases: Make and buy analysis</a:t>
            </a:r>
          </a:p>
          <a:p>
            <a:r>
              <a:rPr lang="en-US" dirty="0"/>
              <a:t>Plan Contracting: Preparing the documents needed to do contracting. Document requirement.</a:t>
            </a:r>
          </a:p>
          <a:p>
            <a:r>
              <a:rPr lang="en-US" dirty="0"/>
              <a:t>Request Seller Responses: Obtaining quotations, offers</a:t>
            </a:r>
          </a:p>
          <a:p>
            <a:r>
              <a:rPr lang="en-US" dirty="0"/>
              <a:t>Contract Administration: Ensuring contractual requirements are met. Payment Schedules and Requests</a:t>
            </a:r>
          </a:p>
          <a:p>
            <a:r>
              <a:rPr lang="en-US" dirty="0"/>
              <a:t>Contract Closeout: Product verification and administration closeout </a:t>
            </a:r>
          </a:p>
          <a:p>
            <a:r>
              <a:rPr lang="en-US" dirty="0"/>
              <a:t>Contract re-negotiation</a:t>
            </a:r>
          </a:p>
          <a:p>
            <a:pPr marL="0" indent="0">
              <a:buNone/>
            </a:pPr>
            <a:endParaRPr lang="en-US" dirty="0"/>
          </a:p>
        </p:txBody>
      </p:sp>
      <p:pic>
        <p:nvPicPr>
          <p:cNvPr id="4" name="Picture 2" descr="C:\Users\Mike\AppData\Local\Temp\SNAGHTML2cdcd8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852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Diagram</a:t>
            </a:r>
            <a:endParaRPr lang="en-US" dirty="0"/>
          </a:p>
        </p:txBody>
      </p:sp>
      <p:pic>
        <p:nvPicPr>
          <p:cNvPr id="4" name="Picture 3"/>
          <p:cNvPicPr>
            <a:picLocks noChangeAspect="1"/>
          </p:cNvPicPr>
          <p:nvPr/>
        </p:nvPicPr>
        <p:blipFill>
          <a:blip r:embed="rId2"/>
          <a:stretch>
            <a:fillRect/>
          </a:stretch>
        </p:blipFill>
        <p:spPr>
          <a:xfrm>
            <a:off x="0" y="1600200"/>
            <a:ext cx="9132890" cy="4514864"/>
          </a:xfrm>
          <a:prstGeom prst="rect">
            <a:avLst/>
          </a:prstGeom>
        </p:spPr>
      </p:pic>
      <p:pic>
        <p:nvPicPr>
          <p:cNvPr id="5"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45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t>
            </a:r>
            <a:r>
              <a:rPr lang="en-US" dirty="0"/>
              <a:t>Diagram – </a:t>
            </a:r>
            <a:r>
              <a:rPr lang="en-US" sz="2800" dirty="0"/>
              <a:t>CONT.</a:t>
            </a:r>
            <a:endParaRPr lang="en-US" sz="2800" dirty="0"/>
          </a:p>
        </p:txBody>
      </p:sp>
      <p:pic>
        <p:nvPicPr>
          <p:cNvPr id="3" name="Picture 2"/>
          <p:cNvPicPr>
            <a:picLocks noChangeAspect="1"/>
          </p:cNvPicPr>
          <p:nvPr/>
        </p:nvPicPr>
        <p:blipFill>
          <a:blip r:embed="rId2"/>
          <a:stretch>
            <a:fillRect/>
          </a:stretch>
        </p:blipFill>
        <p:spPr>
          <a:xfrm>
            <a:off x="0" y="1584831"/>
            <a:ext cx="9144000" cy="5286971"/>
          </a:xfrm>
          <a:prstGeom prst="rect">
            <a:avLst/>
          </a:prstGeom>
        </p:spPr>
      </p:pic>
      <p:pic>
        <p:nvPicPr>
          <p:cNvPr id="5"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645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6" name="Picture 5"/>
          <p:cNvPicPr>
            <a:picLocks noChangeAspect="1"/>
          </p:cNvPicPr>
          <p:nvPr/>
        </p:nvPicPr>
        <p:blipFill>
          <a:blip r:embed="rId2"/>
          <a:stretch>
            <a:fillRect/>
          </a:stretch>
        </p:blipFill>
        <p:spPr>
          <a:xfrm>
            <a:off x="1" y="1447800"/>
            <a:ext cx="9144000" cy="3238524"/>
          </a:xfrm>
          <a:prstGeom prst="rect">
            <a:avLst/>
          </a:prstGeom>
        </p:spPr>
      </p:pic>
      <p:pic>
        <p:nvPicPr>
          <p:cNvPr id="7"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538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a:t>
            </a:r>
            <a:r>
              <a:rPr lang="en-US" dirty="0"/>
              <a:t>Chart – </a:t>
            </a:r>
            <a:r>
              <a:rPr lang="en-US" sz="2800" dirty="0"/>
              <a:t>CONT.</a:t>
            </a:r>
            <a:endParaRPr lang="en-US" sz="2800" dirty="0"/>
          </a:p>
        </p:txBody>
      </p:sp>
      <p:pic>
        <p:nvPicPr>
          <p:cNvPr id="4" name="Picture 3"/>
          <p:cNvPicPr>
            <a:picLocks noChangeAspect="1"/>
          </p:cNvPicPr>
          <p:nvPr/>
        </p:nvPicPr>
        <p:blipFill>
          <a:blip r:embed="rId2"/>
          <a:stretch>
            <a:fillRect/>
          </a:stretch>
        </p:blipFill>
        <p:spPr>
          <a:xfrm>
            <a:off x="0" y="1447800"/>
            <a:ext cx="9144000" cy="1945065"/>
          </a:xfrm>
          <a:prstGeom prst="rect">
            <a:avLst/>
          </a:prstGeom>
        </p:spPr>
      </p:pic>
      <p:pic>
        <p:nvPicPr>
          <p:cNvPr id="5" name="Picture 4"/>
          <p:cNvPicPr>
            <a:picLocks noChangeAspect="1"/>
          </p:cNvPicPr>
          <p:nvPr/>
        </p:nvPicPr>
        <p:blipFill>
          <a:blip r:embed="rId3"/>
          <a:stretch>
            <a:fillRect/>
          </a:stretch>
        </p:blipFill>
        <p:spPr>
          <a:xfrm>
            <a:off x="-1281" y="3733800"/>
            <a:ext cx="9144000" cy="2966423"/>
          </a:xfrm>
          <a:prstGeom prst="rect">
            <a:avLst/>
          </a:prstGeom>
        </p:spPr>
      </p:pic>
      <p:sp>
        <p:nvSpPr>
          <p:cNvPr id="6" name="Left Arrow 5"/>
          <p:cNvSpPr/>
          <p:nvPr/>
        </p:nvSpPr>
        <p:spPr>
          <a:xfrm>
            <a:off x="5105400" y="3453057"/>
            <a:ext cx="3200400" cy="268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C:\Users\Mike\AppData\Local\Temp\SNAGHTML2cdcd89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972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spcAft>
                <a:spcPts val="600"/>
              </a:spcAft>
            </a:pPr>
            <a:r>
              <a:rPr lang="en-US" dirty="0" smtClean="0"/>
              <a:t>Managed for Success</a:t>
            </a:r>
          </a:p>
          <a:p>
            <a:pPr>
              <a:spcAft>
                <a:spcPts val="600"/>
              </a:spcAft>
            </a:pPr>
            <a:r>
              <a:rPr lang="en-US" dirty="0" smtClean="0"/>
              <a:t>Completion within….</a:t>
            </a:r>
          </a:p>
          <a:p>
            <a:pPr lvl="1">
              <a:spcAft>
                <a:spcPts val="600"/>
              </a:spcAft>
            </a:pPr>
            <a:r>
              <a:rPr lang="en-US" dirty="0" smtClean="0"/>
              <a:t>The Triple Constraint</a:t>
            </a:r>
          </a:p>
          <a:p>
            <a:pPr lvl="2">
              <a:spcAft>
                <a:spcPts val="600"/>
              </a:spcAft>
            </a:pPr>
            <a:r>
              <a:rPr lang="en-US" dirty="0" smtClean="0"/>
              <a:t>Scope</a:t>
            </a:r>
          </a:p>
          <a:p>
            <a:pPr lvl="2">
              <a:spcAft>
                <a:spcPts val="600"/>
              </a:spcAft>
            </a:pPr>
            <a:r>
              <a:rPr lang="en-US" dirty="0" smtClean="0"/>
              <a:t>Time</a:t>
            </a:r>
          </a:p>
          <a:p>
            <a:pPr lvl="2">
              <a:spcAft>
                <a:spcPts val="600"/>
              </a:spcAft>
            </a:pPr>
            <a:r>
              <a:rPr lang="en-US" dirty="0" smtClean="0"/>
              <a:t>Cost</a:t>
            </a:r>
          </a:p>
          <a:p>
            <a:pPr>
              <a:spcAft>
                <a:spcPts val="600"/>
              </a:spcAft>
            </a:pPr>
            <a:r>
              <a:rPr lang="en-US" dirty="0" smtClean="0"/>
              <a:t>Quality</a:t>
            </a:r>
            <a:endParaRPr lang="en-US" dirty="0"/>
          </a:p>
        </p:txBody>
      </p:sp>
      <p:pic>
        <p:nvPicPr>
          <p:cNvPr id="4"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72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304800" y="1554162"/>
            <a:ext cx="8686800" cy="5151438"/>
          </a:xfrm>
        </p:spPr>
        <p:txBody>
          <a:bodyPr>
            <a:normAutofit fontScale="62500" lnSpcReduction="20000"/>
          </a:bodyPr>
          <a:lstStyle/>
          <a:p>
            <a:pPr>
              <a:spcAft>
                <a:spcPts val="300"/>
              </a:spcAft>
            </a:pPr>
            <a:r>
              <a:rPr lang="en-US" dirty="0"/>
              <a:t>PMI. (2013). </a:t>
            </a:r>
            <a:r>
              <a:rPr lang="en-US" i="1" dirty="0"/>
              <a:t>A Guide to the Project Management Body of Knowledge (PMBOK® Guide)—Fifth Edition.</a:t>
            </a:r>
            <a:r>
              <a:rPr lang="en-US" dirty="0"/>
              <a:t> Professional Management Institute (PMI).</a:t>
            </a:r>
          </a:p>
          <a:p>
            <a:pPr>
              <a:spcAft>
                <a:spcPts val="300"/>
              </a:spcAft>
            </a:pPr>
            <a:r>
              <a:rPr lang="en-US" dirty="0"/>
              <a:t>Schwalbe, K. (2007). </a:t>
            </a:r>
            <a:r>
              <a:rPr lang="en-US" i="1" dirty="0"/>
              <a:t>Information Technology Project Management</a:t>
            </a:r>
            <a:r>
              <a:rPr lang="en-US" dirty="0"/>
              <a:t> (5th ed.). Thomson Course Technology.</a:t>
            </a:r>
          </a:p>
          <a:p>
            <a:pPr>
              <a:spcAft>
                <a:spcPts val="300"/>
              </a:spcAft>
            </a:pPr>
            <a:r>
              <a:rPr lang="en-US" dirty="0" smtClean="0"/>
              <a:t>Coleman University </a:t>
            </a:r>
            <a:r>
              <a:rPr lang="it-IT" dirty="0"/>
              <a:t>OFFICIAL CATALOG. 2015-2016. </a:t>
            </a:r>
            <a:r>
              <a:rPr lang="en-US" dirty="0"/>
              <a:t>Retrieved from </a:t>
            </a:r>
            <a:r>
              <a:rPr lang="it-IT" dirty="0" smtClean="0"/>
              <a:t>https</a:t>
            </a:r>
            <a:r>
              <a:rPr lang="it-IT" dirty="0"/>
              <a:t>://www.coleman.edu/_files/pdf/Coleman-University-Catalog.pdf</a:t>
            </a:r>
          </a:p>
          <a:p>
            <a:pPr>
              <a:spcAft>
                <a:spcPts val="300"/>
              </a:spcAft>
            </a:pPr>
            <a:r>
              <a:rPr lang="en-US" dirty="0" smtClean="0"/>
              <a:t>Allen</a:t>
            </a:r>
            <a:r>
              <a:rPr lang="en-US" dirty="0"/>
              <a:t>, I. E., &amp; Seaman, J. (2013). </a:t>
            </a:r>
            <a:r>
              <a:rPr lang="en-US" i="1" dirty="0"/>
              <a:t>Changing course: Ten years of tracking online education in the United States.</a:t>
            </a:r>
            <a:r>
              <a:rPr lang="en-US" dirty="0"/>
              <a:t> Babson Park, MA: Babson Survey Research Group and Quahog Research Group. Retrieved from http://www.onlinelearningsurvey.com/reports/changingcourse.pdf</a:t>
            </a:r>
          </a:p>
          <a:p>
            <a:pPr>
              <a:spcAft>
                <a:spcPts val="300"/>
              </a:spcAft>
            </a:pPr>
            <a:r>
              <a:rPr lang="en-US" dirty="0"/>
              <a:t>Fitzgerald, R., Anderson, M., &amp; Thompson, R. (2015). Adding Value: Open Online Learning and the MBA. </a:t>
            </a:r>
            <a:r>
              <a:rPr lang="en-US" i="1" dirty="0"/>
              <a:t>Electronic Journal of E-Learning, 13</a:t>
            </a:r>
            <a:r>
              <a:rPr lang="en-US" dirty="0"/>
              <a:t>(4), 250-259. Retrieved from http://search.proquest.com/docview/1697674645?accountid=145333</a:t>
            </a:r>
          </a:p>
          <a:p>
            <a:pPr>
              <a:spcAft>
                <a:spcPts val="300"/>
              </a:spcAft>
            </a:pPr>
            <a:r>
              <a:rPr lang="en-US" dirty="0"/>
              <a:t>Reynolds, R. (2011, June). Trends Influencing the Growth of Digital Textbooks in US Higher Education. </a:t>
            </a:r>
            <a:r>
              <a:rPr lang="en-US" i="1" dirty="0"/>
              <a:t>Publishing Research Quarterly, 27</a:t>
            </a:r>
            <a:r>
              <a:rPr lang="en-US" dirty="0"/>
              <a:t>(2), 178-187. </a:t>
            </a:r>
            <a:r>
              <a:rPr lang="en-US" dirty="0" smtClean="0"/>
              <a:t>doi:10.1007/s12109-011-9216-5</a:t>
            </a:r>
            <a:endParaRPr lang="en-US" dirty="0"/>
          </a:p>
        </p:txBody>
      </p:sp>
      <p:pic>
        <p:nvPicPr>
          <p:cNvPr id="4" name="Picture 2" descr="C:\Users\Mike\AppData\Local\Temp\SNAGHTML2cdcd89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15240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809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dirty="0" smtClean="0"/>
              <a:t>Project Charter </a:t>
            </a:r>
            <a:endParaRPr lang="en-US" sz="2800" dirty="0"/>
          </a:p>
        </p:txBody>
      </p:sp>
      <p:sp>
        <p:nvSpPr>
          <p:cNvPr id="3" name="Content Placeholder 2"/>
          <p:cNvSpPr>
            <a:spLocks noGrp="1"/>
          </p:cNvSpPr>
          <p:nvPr>
            <p:ph idx="1"/>
          </p:nvPr>
        </p:nvSpPr>
        <p:spPr>
          <a:xfrm>
            <a:off x="304800" y="1554162"/>
            <a:ext cx="8686800" cy="5075238"/>
          </a:xfrm>
        </p:spPr>
        <p:txBody>
          <a:bodyPr>
            <a:normAutofit/>
          </a:bodyPr>
          <a:lstStyle/>
          <a:p>
            <a:r>
              <a:rPr lang="en-US" sz="3000" b="1" u="sng" dirty="0"/>
              <a:t>Project Title:</a:t>
            </a:r>
            <a:r>
              <a:rPr lang="en-US" sz="3000" b="1" dirty="0"/>
              <a:t> </a:t>
            </a:r>
            <a:r>
              <a:rPr lang="en-US" dirty="0"/>
              <a:t>MBA615 Course Textbook Upgrade</a:t>
            </a:r>
          </a:p>
          <a:p>
            <a:r>
              <a:rPr lang="en-US" sz="3000" b="1" u="sng" dirty="0" smtClean="0"/>
              <a:t>Start </a:t>
            </a:r>
            <a:r>
              <a:rPr lang="en-US" sz="3000" b="1" u="sng" dirty="0"/>
              <a:t>Date:</a:t>
            </a:r>
            <a:r>
              <a:rPr lang="en-US" sz="3000" dirty="0"/>
              <a:t> </a:t>
            </a:r>
            <a:r>
              <a:rPr lang="en-US" sz="3000" dirty="0" smtClean="0"/>
              <a:t>3 Nov </a:t>
            </a:r>
            <a:r>
              <a:rPr lang="en-US" sz="3000" dirty="0"/>
              <a:t>2015    </a:t>
            </a:r>
            <a:r>
              <a:rPr lang="en-US" sz="3000" b="1" u="sng" dirty="0" smtClean="0"/>
              <a:t>Finish:</a:t>
            </a:r>
            <a:r>
              <a:rPr lang="en-US" sz="3000" dirty="0" smtClean="0"/>
              <a:t> 3 Mar 2016</a:t>
            </a:r>
            <a:endParaRPr lang="en-US" sz="3000" dirty="0"/>
          </a:p>
          <a:p>
            <a:r>
              <a:rPr lang="en-US" sz="3000" b="1" u="sng" dirty="0"/>
              <a:t>Project Manager:</a:t>
            </a:r>
            <a:r>
              <a:rPr lang="en-US" sz="3000" dirty="0"/>
              <a:t>  </a:t>
            </a:r>
            <a:r>
              <a:rPr lang="en-US" dirty="0"/>
              <a:t>Stanley Murphy</a:t>
            </a:r>
          </a:p>
          <a:p>
            <a:r>
              <a:rPr lang="en-US" sz="3000" b="1" u="sng" dirty="0"/>
              <a:t>Project </a:t>
            </a:r>
            <a:r>
              <a:rPr lang="en-US" sz="3000" b="1" u="sng" dirty="0" smtClean="0"/>
              <a:t>Objectives:</a:t>
            </a:r>
            <a:r>
              <a:rPr lang="en-US" sz="3000" dirty="0" smtClean="0"/>
              <a:t>  </a:t>
            </a:r>
          </a:p>
          <a:p>
            <a:pPr lvl="1"/>
            <a:r>
              <a:rPr lang="en-US" dirty="0" smtClean="0"/>
              <a:t>Information Technology Project Management 5</a:t>
            </a:r>
            <a:r>
              <a:rPr lang="en-US" baseline="30000" dirty="0" smtClean="0"/>
              <a:t>th</a:t>
            </a:r>
            <a:r>
              <a:rPr lang="en-US" dirty="0" smtClean="0"/>
              <a:t> Edition</a:t>
            </a:r>
          </a:p>
          <a:p>
            <a:pPr lvl="1"/>
            <a:r>
              <a:rPr lang="en-US" dirty="0" smtClean="0"/>
              <a:t>Course PPTs</a:t>
            </a:r>
            <a:endParaRPr lang="en-US" dirty="0"/>
          </a:p>
          <a:p>
            <a:pPr>
              <a:spcAft>
                <a:spcPts val="600"/>
              </a:spcAft>
            </a:pPr>
            <a:endParaRPr lang="en-US" dirty="0"/>
          </a:p>
        </p:txBody>
      </p:sp>
      <p:pic>
        <p:nvPicPr>
          <p:cNvPr id="4"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9524"/>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090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dirty="0" smtClean="0"/>
              <a:t>Project </a:t>
            </a:r>
            <a:r>
              <a:rPr lang="en-US" dirty="0"/>
              <a:t>Charter – </a:t>
            </a:r>
            <a:r>
              <a:rPr lang="en-US" sz="2800" dirty="0" smtClean="0"/>
              <a:t>CONT.</a:t>
            </a:r>
            <a:endParaRPr lang="en-US" sz="2800" dirty="0"/>
          </a:p>
        </p:txBody>
      </p:sp>
      <p:sp>
        <p:nvSpPr>
          <p:cNvPr id="3" name="Content Placeholder 2"/>
          <p:cNvSpPr>
            <a:spLocks noGrp="1"/>
          </p:cNvSpPr>
          <p:nvPr>
            <p:ph idx="1"/>
          </p:nvPr>
        </p:nvSpPr>
        <p:spPr/>
        <p:txBody>
          <a:bodyPr/>
          <a:lstStyle/>
          <a:p>
            <a:pPr marL="0" indent="0">
              <a:buNone/>
            </a:pPr>
            <a:r>
              <a:rPr lang="en-US" b="1" u="sng" dirty="0"/>
              <a:t>Approach: </a:t>
            </a:r>
            <a:endParaRPr lang="en-US" dirty="0"/>
          </a:p>
          <a:p>
            <a:pPr lvl="0"/>
            <a:r>
              <a:rPr lang="en-US" dirty="0" smtClean="0"/>
              <a:t>Project Team</a:t>
            </a:r>
          </a:p>
          <a:p>
            <a:r>
              <a:rPr lang="en-US" dirty="0"/>
              <a:t>Inventory</a:t>
            </a:r>
          </a:p>
          <a:p>
            <a:pPr lvl="0"/>
            <a:r>
              <a:rPr lang="en-US" dirty="0" smtClean="0"/>
              <a:t>Budget</a:t>
            </a:r>
          </a:p>
          <a:p>
            <a:pPr lvl="0"/>
            <a:r>
              <a:rPr lang="en-US" dirty="0" smtClean="0"/>
              <a:t>WBS </a:t>
            </a:r>
            <a:endParaRPr lang="en-US" dirty="0"/>
          </a:p>
          <a:p>
            <a:endParaRPr lang="en-US" dirty="0"/>
          </a:p>
        </p:txBody>
      </p:sp>
      <p:pic>
        <p:nvPicPr>
          <p:cNvPr id="4"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495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dirty="0" smtClean="0"/>
              <a:t>Project Charter – </a:t>
            </a:r>
            <a:r>
              <a:rPr lang="en-US" sz="2800" dirty="0" smtClean="0"/>
              <a:t>CONT.</a:t>
            </a:r>
            <a:endParaRPr lang="en-US" sz="2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19646052"/>
              </p:ext>
            </p:extLst>
          </p:nvPr>
        </p:nvGraphicFramePr>
        <p:xfrm>
          <a:off x="450156" y="1513563"/>
          <a:ext cx="8305800" cy="4097255"/>
        </p:xfrm>
        <a:graphic>
          <a:graphicData uri="http://schemas.openxmlformats.org/drawingml/2006/table">
            <a:tbl>
              <a:tblPr firstRow="1" firstCol="1" bandRow="1">
                <a:tableStyleId>{B301B821-A1FF-4177-AEE7-76D212191A09}</a:tableStyleId>
              </a:tblPr>
              <a:tblGrid>
                <a:gridCol w="1752600"/>
                <a:gridCol w="2209800"/>
                <a:gridCol w="4343400"/>
              </a:tblGrid>
              <a:tr h="320133">
                <a:tc gridSpan="3">
                  <a:txBody>
                    <a:bodyPr/>
                    <a:lstStyle/>
                    <a:p>
                      <a:pPr marL="0" marR="0" algn="ctr">
                        <a:lnSpc>
                          <a:spcPct val="115000"/>
                        </a:lnSpc>
                        <a:spcBef>
                          <a:spcPts val="0"/>
                        </a:spcBef>
                        <a:spcAft>
                          <a:spcPts val="0"/>
                        </a:spcAft>
                      </a:pPr>
                      <a:r>
                        <a:rPr lang="en-US" sz="2800" u="sng" dirty="0">
                          <a:effectLst/>
                        </a:rPr>
                        <a:t>Roles and Responsibilities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320133">
                <a:tc>
                  <a:txBody>
                    <a:bodyPr/>
                    <a:lstStyle/>
                    <a:p>
                      <a:pPr marL="0" marR="0" algn="ctr">
                        <a:lnSpc>
                          <a:spcPct val="115000"/>
                        </a:lnSpc>
                        <a:spcBef>
                          <a:spcPts val="0"/>
                        </a:spcBef>
                        <a:spcAft>
                          <a:spcPts val="0"/>
                        </a:spcAft>
                      </a:pPr>
                      <a:r>
                        <a:rPr lang="en-US" sz="2400" b="1" dirty="0">
                          <a:effectLst/>
                        </a:rPr>
                        <a:t>Name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b="1" dirty="0">
                          <a:effectLst/>
                        </a:rPr>
                        <a:t>Role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b="1" dirty="0" smtClean="0">
                          <a:effectLst/>
                        </a:rPr>
                        <a:t>Responsibility</a:t>
                      </a:r>
                    </a:p>
                  </a:txBody>
                  <a:tcPr marL="68580" marR="68580" marT="0" marB="0"/>
                </a:tc>
              </a:tr>
              <a:tr h="320133">
                <a:tc>
                  <a:txBody>
                    <a:bodyPr/>
                    <a:lstStyle/>
                    <a:p>
                      <a:pPr marL="0" marR="0">
                        <a:lnSpc>
                          <a:spcPct val="115000"/>
                        </a:lnSpc>
                        <a:spcBef>
                          <a:spcPts val="0"/>
                        </a:spcBef>
                        <a:spcAft>
                          <a:spcPts val="0"/>
                        </a:spcAft>
                      </a:pPr>
                      <a:r>
                        <a:rPr lang="en-US" sz="1800" dirty="0">
                          <a:effectLst/>
                        </a:rPr>
                        <a:t>LeDon Jones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CEO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Project </a:t>
                      </a:r>
                      <a:r>
                        <a:rPr lang="en-US" sz="1800" dirty="0" smtClean="0">
                          <a:effectLst/>
                        </a:rPr>
                        <a:t>Sponsor</a:t>
                      </a:r>
                    </a:p>
                    <a:p>
                      <a:pPr marL="0" marR="0" algn="ctr">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0133">
                <a:tc>
                  <a:txBody>
                    <a:bodyPr/>
                    <a:lstStyle/>
                    <a:p>
                      <a:pPr marL="0" marR="0">
                        <a:lnSpc>
                          <a:spcPct val="115000"/>
                        </a:lnSpc>
                        <a:spcBef>
                          <a:spcPts val="0"/>
                        </a:spcBef>
                        <a:spcAft>
                          <a:spcPts val="0"/>
                        </a:spcAft>
                      </a:pPr>
                      <a:r>
                        <a:rPr lang="en-US" sz="1800" dirty="0">
                          <a:effectLst/>
                        </a:rPr>
                        <a:t>Stanley Murphy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Project Manager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Monitor Project, provide </a:t>
                      </a:r>
                      <a:r>
                        <a:rPr lang="en-US" sz="1800" dirty="0" smtClean="0">
                          <a:effectLst/>
                        </a:rPr>
                        <a:t>staff</a:t>
                      </a:r>
                    </a:p>
                    <a:p>
                      <a:pPr marL="0" marR="0" algn="ctr">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0133">
                <a:tc>
                  <a:txBody>
                    <a:bodyPr/>
                    <a:lstStyle/>
                    <a:p>
                      <a:pPr marL="0" marR="0">
                        <a:lnSpc>
                          <a:spcPct val="115000"/>
                        </a:lnSpc>
                        <a:spcBef>
                          <a:spcPts val="0"/>
                        </a:spcBef>
                        <a:spcAft>
                          <a:spcPts val="0"/>
                        </a:spcAft>
                      </a:pPr>
                      <a:r>
                        <a:rPr lang="en-US" sz="1800" dirty="0">
                          <a:effectLst/>
                        </a:rPr>
                        <a:t>Megha Bhagat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Purchasing Manager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Assist in purchasing </a:t>
                      </a:r>
                      <a:r>
                        <a:rPr lang="en-US" sz="1800" dirty="0" smtClean="0">
                          <a:effectLst/>
                        </a:rPr>
                        <a:t>books</a:t>
                      </a:r>
                    </a:p>
                    <a:p>
                      <a:pPr marL="0" marR="0" algn="ctr">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0133">
                <a:tc>
                  <a:txBody>
                    <a:bodyPr/>
                    <a:lstStyle/>
                    <a:p>
                      <a:pPr marL="0" marR="0">
                        <a:lnSpc>
                          <a:spcPct val="115000"/>
                        </a:lnSpc>
                        <a:spcBef>
                          <a:spcPts val="0"/>
                        </a:spcBef>
                        <a:spcAft>
                          <a:spcPts val="0"/>
                        </a:spcAft>
                      </a:pPr>
                      <a:r>
                        <a:rPr lang="en-US" sz="1800">
                          <a:effectLst/>
                        </a:rPr>
                        <a:t>Michael Fetick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Human Resources Manager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Provide staff, issues memos about project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62159">
                <a:tc>
                  <a:txBody>
                    <a:bodyPr/>
                    <a:lstStyle/>
                    <a:p>
                      <a:pPr marL="0" marR="0">
                        <a:lnSpc>
                          <a:spcPct val="115000"/>
                        </a:lnSpc>
                        <a:spcBef>
                          <a:spcPts val="0"/>
                        </a:spcBef>
                        <a:spcAft>
                          <a:spcPts val="0"/>
                        </a:spcAft>
                      </a:pPr>
                      <a:r>
                        <a:rPr lang="en-US" sz="1800" dirty="0">
                          <a:effectLst/>
                        </a:rPr>
                        <a:t>Gabriel Ramirez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Lead Librarian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Provide information about books stock and restocking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6"/>
          <p:cNvSpPr/>
          <p:nvPr/>
        </p:nvSpPr>
        <p:spPr>
          <a:xfrm>
            <a:off x="450155" y="5496836"/>
            <a:ext cx="8305801" cy="729430"/>
          </a:xfrm>
          <a:prstGeom prst="rect">
            <a:avLst/>
          </a:prstGeom>
          <a:solidFill>
            <a:schemeClr val="bg1"/>
          </a:solidFill>
        </p:spPr>
        <p:txBody>
          <a:bodyPr wrap="square">
            <a:spAutoFit/>
          </a:bodyPr>
          <a:lstStyle/>
          <a:p>
            <a:pPr>
              <a:lnSpc>
                <a:spcPct val="115000"/>
              </a:lnSpc>
              <a:spcAft>
                <a:spcPts val="1000"/>
              </a:spcAft>
            </a:pPr>
            <a:r>
              <a:rPr lang="en-US" b="1" dirty="0">
                <a:latin typeface="+mj-lt"/>
                <a:ea typeface="Calibri" panose="020F0502020204030204" pitchFamily="34" charset="0"/>
                <a:cs typeface="Times New Roman" panose="02020603050405020304" pitchFamily="18" charset="0"/>
              </a:rPr>
              <a:t>Sign-off: </a:t>
            </a:r>
            <a:r>
              <a:rPr lang="en-US" b="1" dirty="0" smtClean="0">
                <a:latin typeface="+mj-lt"/>
                <a:ea typeface="Calibri" panose="020F0502020204030204" pitchFamily="34" charset="0"/>
                <a:cs typeface="Times New Roman" panose="02020603050405020304" pitchFamily="18" charset="0"/>
              </a:rPr>
              <a:t>(</a:t>
            </a:r>
            <a:r>
              <a:rPr lang="en-US" dirty="0" smtClean="0">
                <a:latin typeface="+mj-lt"/>
                <a:ea typeface="Calibri" panose="020F0502020204030204" pitchFamily="34" charset="0"/>
                <a:cs typeface="Times New Roman" panose="02020603050405020304" pitchFamily="18" charset="0"/>
              </a:rPr>
              <a:t>Signatures </a:t>
            </a:r>
            <a:r>
              <a:rPr lang="en-US" dirty="0">
                <a:latin typeface="+mj-lt"/>
                <a:ea typeface="Calibri" panose="020F0502020204030204" pitchFamily="34" charset="0"/>
                <a:cs typeface="Times New Roman" panose="02020603050405020304" pitchFamily="18" charset="0"/>
              </a:rPr>
              <a:t>of </a:t>
            </a:r>
            <a:r>
              <a:rPr lang="en-US" dirty="0" smtClean="0">
                <a:latin typeface="+mj-lt"/>
                <a:ea typeface="Calibri" panose="020F0502020204030204" pitchFamily="34" charset="0"/>
                <a:cs typeface="Times New Roman" panose="02020603050405020304" pitchFamily="18" charset="0"/>
              </a:rPr>
              <a:t>stakeholders) </a:t>
            </a:r>
            <a:br>
              <a:rPr lang="en-US" dirty="0" smtClean="0">
                <a:latin typeface="+mj-lt"/>
                <a:ea typeface="Calibri" panose="020F0502020204030204" pitchFamily="34" charset="0"/>
                <a:cs typeface="Times New Roman" panose="02020603050405020304" pitchFamily="18" charset="0"/>
              </a:rPr>
            </a:br>
            <a:r>
              <a:rPr lang="en-US" dirty="0" smtClean="0">
                <a:latin typeface="+mj-lt"/>
                <a:ea typeface="Calibri" panose="020F0502020204030204" pitchFamily="34" charset="0"/>
                <a:cs typeface="Times New Roman" panose="02020603050405020304" pitchFamily="18" charset="0"/>
              </a:rPr>
              <a:t>– </a:t>
            </a:r>
            <a:r>
              <a:rPr lang="en-US" u="sng" dirty="0" smtClean="0">
                <a:latin typeface="+mj-lt"/>
                <a:ea typeface="Calibri" panose="020F0502020204030204" pitchFamily="34" charset="0"/>
                <a:cs typeface="Times New Roman" panose="02020603050405020304" pitchFamily="18" charset="0"/>
              </a:rPr>
              <a:t>LeDon Jones, Stanley Murphy, </a:t>
            </a:r>
            <a:r>
              <a:rPr lang="en-US" u="sng" dirty="0">
                <a:latin typeface="+mj-lt"/>
                <a:ea typeface="Calibri" panose="020F0502020204030204" pitchFamily="34" charset="0"/>
                <a:cs typeface="Times New Roman" panose="02020603050405020304" pitchFamily="18" charset="0"/>
              </a:rPr>
              <a:t>Megha Bhagat, </a:t>
            </a:r>
            <a:r>
              <a:rPr lang="en-US" u="sng" dirty="0" smtClean="0">
                <a:latin typeface="+mj-lt"/>
                <a:ea typeface="Calibri" panose="020F0502020204030204" pitchFamily="34" charset="0"/>
                <a:cs typeface="Times New Roman" panose="02020603050405020304" pitchFamily="18" charset="0"/>
              </a:rPr>
              <a:t>Micheal Fetick, Gabriel </a:t>
            </a:r>
            <a:r>
              <a:rPr lang="en-US" u="sng" dirty="0">
                <a:latin typeface="+mj-lt"/>
                <a:ea typeface="Calibri" panose="020F0502020204030204" pitchFamily="34" charset="0"/>
                <a:cs typeface="Times New Roman" panose="02020603050405020304" pitchFamily="18" charset="0"/>
              </a:rPr>
              <a:t>Ramirez</a:t>
            </a:r>
            <a:endParaRPr lang="en-US" sz="1600" u="sng" dirty="0">
              <a:effectLst/>
              <a:latin typeface="+mj-lt"/>
              <a:ea typeface="Calibri" panose="020F0502020204030204" pitchFamily="34" charset="0"/>
              <a:cs typeface="Times New Roman" panose="02020603050405020304" pitchFamily="18" charset="0"/>
            </a:endParaRPr>
          </a:p>
        </p:txBody>
      </p:sp>
      <p:pic>
        <p:nvPicPr>
          <p:cNvPr id="5"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933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dirty="0" smtClean="0"/>
              <a:t>Project Charter – </a:t>
            </a:r>
            <a:r>
              <a:rPr lang="en-US" sz="2800" dirty="0" smtClean="0"/>
              <a:t>CONT.</a:t>
            </a:r>
            <a:endParaRPr lang="en-US" sz="2800" dirty="0"/>
          </a:p>
        </p:txBody>
      </p:sp>
      <p:sp>
        <p:nvSpPr>
          <p:cNvPr id="3" name="Content Placeholder 2"/>
          <p:cNvSpPr>
            <a:spLocks noGrp="1"/>
          </p:cNvSpPr>
          <p:nvPr>
            <p:ph idx="1"/>
          </p:nvPr>
        </p:nvSpPr>
        <p:spPr>
          <a:xfrm>
            <a:off x="304800" y="1554162"/>
            <a:ext cx="8839200" cy="4525963"/>
          </a:xfrm>
        </p:spPr>
        <p:txBody>
          <a:bodyPr/>
          <a:lstStyle/>
          <a:p>
            <a:pPr marL="0" indent="0">
              <a:buNone/>
            </a:pPr>
            <a:r>
              <a:rPr lang="en-US" b="1" dirty="0"/>
              <a:t>Comments:</a:t>
            </a:r>
            <a:endParaRPr lang="en-US" dirty="0"/>
          </a:p>
          <a:p>
            <a:r>
              <a:rPr lang="en-US" dirty="0" smtClean="0"/>
              <a:t>1</a:t>
            </a:r>
            <a:r>
              <a:rPr lang="en-US" baseline="30000" dirty="0" smtClean="0"/>
              <a:t>st</a:t>
            </a:r>
            <a:r>
              <a:rPr lang="en-US" dirty="0" smtClean="0"/>
              <a:t> Iteration</a:t>
            </a:r>
          </a:p>
          <a:p>
            <a:r>
              <a:rPr lang="en-US" dirty="0" smtClean="0"/>
              <a:t>One Year</a:t>
            </a:r>
            <a:endParaRPr lang="en-US" dirty="0"/>
          </a:p>
          <a:p>
            <a:r>
              <a:rPr lang="en-US" dirty="0" smtClean="0"/>
              <a:t>Adequate Resources</a:t>
            </a:r>
            <a:endParaRPr lang="en-US" dirty="0"/>
          </a:p>
          <a:p>
            <a:endParaRPr lang="en-US" dirty="0"/>
          </a:p>
        </p:txBody>
      </p:sp>
      <p:pic>
        <p:nvPicPr>
          <p:cNvPr id="4"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132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dirty="0" smtClean="0"/>
              <a:t>Project Scope</a:t>
            </a:r>
            <a:endParaRPr lang="en-US" sz="2800" dirty="0"/>
          </a:p>
        </p:txBody>
      </p:sp>
      <p:sp>
        <p:nvSpPr>
          <p:cNvPr id="3" name="Content Placeholder 2"/>
          <p:cNvSpPr>
            <a:spLocks noGrp="1"/>
          </p:cNvSpPr>
          <p:nvPr>
            <p:ph idx="1"/>
          </p:nvPr>
        </p:nvSpPr>
        <p:spPr/>
        <p:txBody>
          <a:bodyPr/>
          <a:lstStyle/>
          <a:p>
            <a:pPr marL="0" indent="0">
              <a:buNone/>
            </a:pPr>
            <a:r>
              <a:rPr lang="en-US" b="1" u="sng" dirty="0"/>
              <a:t>Project Name:</a:t>
            </a:r>
            <a:r>
              <a:rPr lang="en-US" dirty="0"/>
              <a:t> MBA615 Course Textbook Upgrade</a:t>
            </a:r>
          </a:p>
          <a:p>
            <a:pPr marL="0" indent="0">
              <a:buNone/>
            </a:pPr>
            <a:r>
              <a:rPr lang="en-US" b="1" u="sng" dirty="0"/>
              <a:t>Introduction:</a:t>
            </a:r>
            <a:r>
              <a:rPr lang="en-US" dirty="0"/>
              <a:t> The purpose of this project is to upgrade the MBA615 course textbooks and curriculum for the campus classes only. The textbooks and curriculum are old and outdated and need to be revised.</a:t>
            </a:r>
          </a:p>
        </p:txBody>
      </p:sp>
      <p:pic>
        <p:nvPicPr>
          <p:cNvPr id="4"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025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dirty="0" smtClean="0"/>
              <a:t>Project </a:t>
            </a:r>
            <a:r>
              <a:rPr lang="en-US" dirty="0"/>
              <a:t>Scope – </a:t>
            </a:r>
            <a:r>
              <a:rPr lang="en-US" sz="2800" dirty="0" smtClean="0"/>
              <a:t>cont.</a:t>
            </a:r>
            <a:endParaRPr lang="en-US" sz="2800" dirty="0"/>
          </a:p>
        </p:txBody>
      </p:sp>
      <p:sp>
        <p:nvSpPr>
          <p:cNvPr id="3" name="Content Placeholder 2"/>
          <p:cNvSpPr>
            <a:spLocks noGrp="1"/>
          </p:cNvSpPr>
          <p:nvPr>
            <p:ph idx="1"/>
          </p:nvPr>
        </p:nvSpPr>
        <p:spPr>
          <a:xfrm>
            <a:off x="304800" y="1554162"/>
            <a:ext cx="8686800" cy="5303838"/>
          </a:xfrm>
        </p:spPr>
        <p:txBody>
          <a:bodyPr>
            <a:normAutofit/>
          </a:bodyPr>
          <a:lstStyle/>
          <a:p>
            <a:pPr marL="0" indent="0">
              <a:spcAft>
                <a:spcPts val="600"/>
              </a:spcAft>
              <a:buNone/>
            </a:pPr>
            <a:r>
              <a:rPr lang="en-US" sz="4100" b="1" u="sng" dirty="0"/>
              <a:t>Preliminary Scope Statement:</a:t>
            </a:r>
            <a:endParaRPr lang="en-US" sz="4100" dirty="0"/>
          </a:p>
          <a:p>
            <a:pPr>
              <a:spcAft>
                <a:spcPts val="600"/>
              </a:spcAft>
            </a:pPr>
            <a:r>
              <a:rPr lang="en-US" dirty="0" smtClean="0"/>
              <a:t>Textbooks/Curriculum</a:t>
            </a:r>
          </a:p>
          <a:p>
            <a:pPr>
              <a:spcAft>
                <a:spcPts val="600"/>
              </a:spcAft>
            </a:pPr>
            <a:r>
              <a:rPr lang="en-US" dirty="0" smtClean="0"/>
              <a:t>Initial Inventory </a:t>
            </a:r>
          </a:p>
          <a:p>
            <a:pPr>
              <a:spcAft>
                <a:spcPts val="600"/>
              </a:spcAft>
            </a:pPr>
            <a:r>
              <a:rPr lang="en-US" dirty="0" smtClean="0"/>
              <a:t>Procurement</a:t>
            </a:r>
          </a:p>
          <a:p>
            <a:pPr>
              <a:spcAft>
                <a:spcPts val="600"/>
              </a:spcAft>
            </a:pPr>
            <a:r>
              <a:rPr lang="en-US" dirty="0" smtClean="0"/>
              <a:t>Secondary Inventory</a:t>
            </a:r>
            <a:endParaRPr lang="en-US" dirty="0"/>
          </a:p>
        </p:txBody>
      </p:sp>
      <p:pic>
        <p:nvPicPr>
          <p:cNvPr id="4"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985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Management</a:t>
            </a:r>
            <a:endParaRPr lang="en-US" dirty="0"/>
          </a:p>
        </p:txBody>
      </p:sp>
      <p:sp>
        <p:nvSpPr>
          <p:cNvPr id="3" name="Content Placeholder 2"/>
          <p:cNvSpPr>
            <a:spLocks noGrp="1"/>
          </p:cNvSpPr>
          <p:nvPr>
            <p:ph idx="1"/>
          </p:nvPr>
        </p:nvSpPr>
        <p:spPr/>
        <p:txBody>
          <a:bodyPr/>
          <a:lstStyle/>
          <a:p>
            <a:r>
              <a:rPr lang="en-US" dirty="0"/>
              <a:t>Planning</a:t>
            </a:r>
          </a:p>
          <a:p>
            <a:r>
              <a:rPr lang="en-US" dirty="0"/>
              <a:t>Execution</a:t>
            </a:r>
          </a:p>
          <a:p>
            <a:endParaRPr lang="en-US" dirty="0"/>
          </a:p>
        </p:txBody>
      </p:sp>
      <p:pic>
        <p:nvPicPr>
          <p:cNvPr id="4" name="Picture 2" descr="C:\Users\Mike\AppData\Local\Temp\SNAGHTML2cdcd8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0"/>
            <a:ext cx="84772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698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ojectOverview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F3D43B"/>
      </a:hlink>
      <a:folHlink>
        <a:srgbClr val="969696"/>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perspectiveFront" fov="60000">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0EB353-B075-4294-95C2-1EC6FDA8EA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ProjectOverviewPresentation</Template>
  <TotalTime>0</TotalTime>
  <Words>1181</Words>
  <Application>Microsoft Office PowerPoint</Application>
  <PresentationFormat>On-screen Show (4:3)</PresentationFormat>
  <Paragraphs>218</Paragraphs>
  <Slides>27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Franklin Gothic Book</vt:lpstr>
      <vt:lpstr>Franklin Gothic Medium</vt:lpstr>
      <vt:lpstr>Times New Roman</vt:lpstr>
      <vt:lpstr>Wingdings 2</vt:lpstr>
      <vt:lpstr>ProjectOverviewPresentation</vt:lpstr>
      <vt:lpstr>Project: MBA615 Course book Upgrade</vt:lpstr>
      <vt:lpstr>Presentation Agenda</vt:lpstr>
      <vt:lpstr>Project Charter </vt:lpstr>
      <vt:lpstr>Project Charter – CONT.</vt:lpstr>
      <vt:lpstr>Project Charter – CONT.</vt:lpstr>
      <vt:lpstr>Project Charter – CONT.</vt:lpstr>
      <vt:lpstr>Project Scope</vt:lpstr>
      <vt:lpstr>Project Scope – cont.</vt:lpstr>
      <vt:lpstr>Time Management</vt:lpstr>
      <vt:lpstr>Project Integration Management</vt:lpstr>
      <vt:lpstr>Project: MBA 615 Course book Upgrade</vt:lpstr>
      <vt:lpstr>Human Resource Management</vt:lpstr>
      <vt:lpstr>Quality Management</vt:lpstr>
      <vt:lpstr>Quality Management</vt:lpstr>
      <vt:lpstr>Quality Management</vt:lpstr>
      <vt:lpstr>Cost Management</vt:lpstr>
      <vt:lpstr>Cost Management</vt:lpstr>
      <vt:lpstr>Risk Management</vt:lpstr>
      <vt:lpstr>Communication Management</vt:lpstr>
      <vt:lpstr>Communication Management</vt:lpstr>
      <vt:lpstr>Procurement Management</vt:lpstr>
      <vt:lpstr>Network Diagram</vt:lpstr>
      <vt:lpstr>Network Diagram – CONT.</vt:lpstr>
      <vt:lpstr>Gantt Chart</vt:lpstr>
      <vt:lpstr>Gantt Chart – CONT.</vt:lpstr>
      <vt:lpstr>Summary</vt:lpstr>
      <vt:lpstr>References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2015-11-04T04:54:24Z</dcterms:created>
  <dcterms:modified xsi:type="dcterms:W3CDTF">2015-11-10T17:20:47Z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TC100851999990</vt:lpwstr>
  </property>
</Properties>
</file>